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54"/>
  </p:notesMasterIdLst>
  <p:sldIdLst>
    <p:sldId id="259"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3" r:id="rId46"/>
    <p:sldId id="304" r:id="rId47"/>
    <p:sldId id="305" r:id="rId48"/>
    <p:sldId id="306" r:id="rId49"/>
    <p:sldId id="307" r:id="rId50"/>
    <p:sldId id="308" r:id="rId51"/>
    <p:sldId id="309" r:id="rId52"/>
    <p:sldId id="310" r:id="rId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313"/>
    <p:restoredTop sz="94674"/>
  </p:normalViewPr>
  <p:slideViewPr>
    <p:cSldViewPr>
      <p:cViewPr varScale="1">
        <p:scale>
          <a:sx n="124" d="100"/>
          <a:sy n="124" d="100"/>
        </p:scale>
        <p:origin x="680" y="168"/>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36DCBD-BE3C-684B-B602-DB46C4C5CEC2}" type="datetimeFigureOut">
              <a:rPr lang="en-US" smtClean="0"/>
              <a:t>7/5/18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A1DC08-1131-D84F-9728-5136E913476B}" type="slidenum">
              <a:rPr lang="en-US" smtClean="0"/>
              <a:t>‹#›</a:t>
            </a:fld>
            <a:endParaRPr lang="en-US"/>
          </a:p>
        </p:txBody>
      </p:sp>
    </p:spTree>
    <p:extLst>
      <p:ext uri="{BB962C8B-B14F-4D97-AF65-F5344CB8AC3E}">
        <p14:creationId xmlns:p14="http://schemas.microsoft.com/office/powerpoint/2010/main" val="251821598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229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1229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08BB489-EDC2-1C44-AB22-020BE13D987A}" type="slidenum">
              <a:rPr lang="en-US" sz="1200"/>
              <a:pPr eaLnBrk="1" hangingPunct="1"/>
              <a:t>1</a:t>
            </a:fld>
            <a:endParaRPr 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07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atin typeface="Calibri" charset="0"/>
              </a:rPr>
              <a:t>Aside from the infectious and allergic causes of cough, nasal discharge and irritability, there are several disease entities that could mimic the signs and symptoms of an upper respiratory tract infection. A child with cough could have reactive airway disease, foreign body aspiration or gastroesophageal reflux. </a:t>
            </a:r>
          </a:p>
        </p:txBody>
      </p:sp>
      <p:sp>
        <p:nvSpPr>
          <p:cNvPr id="3072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FF21188A-276F-6B46-B903-A581E222DFE7}" type="slidenum">
              <a:rPr lang="en-US" sz="1200"/>
              <a:pPr eaLnBrk="1" hangingPunct="1"/>
              <a:t>10</a:t>
            </a:fld>
            <a:endParaRPr 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277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endParaRPr lang="en-US">
              <a:latin typeface="Calibri" charset="0"/>
            </a:endParaRPr>
          </a:p>
        </p:txBody>
      </p:sp>
      <p:sp>
        <p:nvSpPr>
          <p:cNvPr id="3277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AA19C03-0EE4-9C4F-B843-F99B0AE75535}" type="slidenum">
              <a:rPr lang="en-US" sz="1200"/>
              <a:pPr eaLnBrk="1" hangingPunct="1"/>
              <a:t>11</a:t>
            </a:fld>
            <a:endParaRPr lang="en-US"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481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dirty="0">
                <a:latin typeface="Calibri" charset="0"/>
              </a:rPr>
              <a:t>Children with active and recent URIs (in the last 4 weeks), independent of age, had significantly higher incidence of overall respiratory events, </a:t>
            </a:r>
            <a:r>
              <a:rPr lang="en-US" dirty="0" err="1">
                <a:latin typeface="Calibri" charset="0"/>
              </a:rPr>
              <a:t>breathholding</a:t>
            </a:r>
            <a:r>
              <a:rPr lang="en-US" dirty="0">
                <a:latin typeface="Calibri" charset="0"/>
              </a:rPr>
              <a:t>, major arterial oxygen desaturation (Spo</a:t>
            </a:r>
            <a:r>
              <a:rPr lang="en-US" baseline="-25000" dirty="0">
                <a:latin typeface="Calibri" charset="0"/>
              </a:rPr>
              <a:t>2</a:t>
            </a:r>
            <a:r>
              <a:rPr lang="en-US" dirty="0">
                <a:latin typeface="Calibri" charset="0"/>
              </a:rPr>
              <a:t> &lt;90% for 10 seconds or more), and severe coughing compared with children who did not have URI (9).</a:t>
            </a:r>
          </a:p>
          <a:p>
            <a:pPr eaLnBrk="1" hangingPunct="1"/>
            <a:r>
              <a:rPr lang="en-US" dirty="0" err="1">
                <a:latin typeface="Calibri" charset="0"/>
              </a:rPr>
              <a:t>Tait</a:t>
            </a:r>
            <a:r>
              <a:rPr lang="en-US" dirty="0">
                <a:latin typeface="Calibri" charset="0"/>
              </a:rPr>
              <a:t> et al (9) in their study used breath holding for more than 15 seconds as one of the criteria to define an adverse respiratory event. The other criteria included in this study were laryngospasm, bronchospasm, and any requirement for unanticipated endotracheal intubation.</a:t>
            </a:r>
          </a:p>
          <a:p>
            <a:pPr eaLnBrk="1" hangingPunct="1"/>
            <a:endParaRPr lang="en-US" dirty="0">
              <a:latin typeface="Calibri" charset="0"/>
            </a:endParaRPr>
          </a:p>
        </p:txBody>
      </p:sp>
      <p:sp>
        <p:nvSpPr>
          <p:cNvPr id="3481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34D62FC-3DE3-A74E-AD59-00CA63AADD97}" type="slidenum">
              <a:rPr lang="en-US" sz="1200"/>
              <a:pPr eaLnBrk="1" hangingPunct="1"/>
              <a:t>12</a:t>
            </a:fld>
            <a:endParaRPr lang="en-US"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686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endParaRPr lang="en-US">
              <a:latin typeface="Calibri" charset="0"/>
            </a:endParaRPr>
          </a:p>
        </p:txBody>
      </p:sp>
      <p:sp>
        <p:nvSpPr>
          <p:cNvPr id="3686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4829846B-E9A5-774D-9FC2-B76C3301B5DC}" type="slidenum">
              <a:rPr lang="en-US" sz="1200"/>
              <a:pPr eaLnBrk="1" hangingPunct="1"/>
              <a:t>13</a:t>
            </a:fld>
            <a:endParaRPr lang="en-US" sz="12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891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atin typeface="Calibri" charset="0"/>
            </a:endParaRPr>
          </a:p>
          <a:p>
            <a:pPr eaLnBrk="1" hangingPunct="1"/>
            <a:endParaRPr lang="en-US">
              <a:latin typeface="Calibri" charset="0"/>
            </a:endParaRPr>
          </a:p>
        </p:txBody>
      </p:sp>
      <p:sp>
        <p:nvSpPr>
          <p:cNvPr id="3891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5A6E600E-342C-1D44-9907-2517A979C845}" type="slidenum">
              <a:rPr lang="en-US" sz="1200"/>
              <a:pPr eaLnBrk="1" hangingPunct="1"/>
              <a:t>14</a:t>
            </a:fld>
            <a:endParaRPr lang="en-US" sz="12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4096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atin typeface="Calibri" charset="0"/>
              </a:rPr>
              <a:t>Children who snore are at increased risk for partial airway obstruction and obstructive sleep apnea. The risk of perioperative complication is further increased in a child who has URI (10).</a:t>
            </a:r>
          </a:p>
          <a:p>
            <a:pPr eaLnBrk="1" hangingPunct="1"/>
            <a:r>
              <a:rPr lang="en-US">
                <a:latin typeface="Calibri" charset="0"/>
              </a:rPr>
              <a:t>The incidence of laryngospasm is increased by a factor of 10 in children exposed to tobacco smoke (10).</a:t>
            </a:r>
          </a:p>
          <a:p>
            <a:pPr eaLnBrk="1" hangingPunct="1"/>
            <a:endParaRPr lang="en-US">
              <a:latin typeface="Calibri" charset="0"/>
            </a:endParaRPr>
          </a:p>
        </p:txBody>
      </p:sp>
      <p:sp>
        <p:nvSpPr>
          <p:cNvPr id="4096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43239507-64B6-BC4B-B3C6-41E546D1E4F6}" type="slidenum">
              <a:rPr lang="en-US" sz="1200"/>
              <a:pPr eaLnBrk="1" hangingPunct="1"/>
              <a:t>15</a:t>
            </a:fld>
            <a:endParaRPr lang="en-US" sz="12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4301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atin typeface="Calibri" charset="0"/>
              </a:rPr>
              <a:t>Parnis et al. (10), in a study of 2051 pediatric surgical patients, identified clinical predictors of anesthetic complications. Anesthesia-related predictors included </a:t>
            </a:r>
            <a:r>
              <a:rPr lang="en-US" altLang="ja-JP">
                <a:latin typeface="Calibri" charset="0"/>
              </a:rPr>
              <a:t>induction anesthetic used, airway management, maintenance agent and use of muscle relaxants. Compared with the other induction agents, propofol was associated with the least incidence of adverse events (thiopental &gt; halothane and sevoflurane &gt; propofol). </a:t>
            </a:r>
            <a:endParaRPr lang="en-US">
              <a:latin typeface="Calibri" charset="0"/>
            </a:endParaRPr>
          </a:p>
          <a:p>
            <a:pPr eaLnBrk="1" hangingPunct="1"/>
            <a:r>
              <a:rPr lang="en-US">
                <a:latin typeface="Calibri" charset="0"/>
              </a:rPr>
              <a:t>With respect to airway management tracheal intubation was associated with the highest probability of adverse respiratory events (endotracheal tube [ETT] &gt; laryngeal mask airway [LMA] &gt; face mask).</a:t>
            </a:r>
          </a:p>
        </p:txBody>
      </p:sp>
      <p:sp>
        <p:nvSpPr>
          <p:cNvPr id="4301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F9243F1-1649-FE4D-8166-A4577161C05F}" type="slidenum">
              <a:rPr lang="en-US" sz="1200"/>
              <a:pPr eaLnBrk="1" hangingPunct="1"/>
              <a:t>16</a:t>
            </a:fld>
            <a:endParaRPr lang="en-US" sz="12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4505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atin typeface="Calibri" charset="0"/>
              </a:rPr>
              <a:t>The incidence of adverse respiratory events were not different whether anesthesia was maintained using inhalational or intravenous agents. However, use of isoflurane for maintenance was associated with significantly higher incidence of adverse respiratory events compared to sevoflurane (9). I would also recommend against the use of desflurane since it is irritating to the airways.</a:t>
            </a:r>
          </a:p>
          <a:p>
            <a:pPr eaLnBrk="1" hangingPunct="1"/>
            <a:r>
              <a:rPr lang="en-US">
                <a:latin typeface="Calibri" charset="0"/>
              </a:rPr>
              <a:t>The use of anticholinesterase to reverse muscle relaxant lowers the probability of an adverse event. Those children whose muscle relaxant were not reversed had greater risk of adverse events (10).</a:t>
            </a:r>
          </a:p>
          <a:p>
            <a:pPr eaLnBrk="1" hangingPunct="1"/>
            <a:endParaRPr lang="en-US">
              <a:latin typeface="Calibri" charset="0"/>
            </a:endParaRPr>
          </a:p>
        </p:txBody>
      </p:sp>
      <p:sp>
        <p:nvSpPr>
          <p:cNvPr id="4505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5BB7AEC9-0234-1F40-98A9-A4661C302703}" type="slidenum">
              <a:rPr lang="en-US" sz="1200"/>
              <a:pPr eaLnBrk="1" hangingPunct="1"/>
              <a:t>17</a:t>
            </a:fld>
            <a:endParaRPr lang="en-US" sz="120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4710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endParaRPr lang="en-US">
              <a:latin typeface="Calibri" charset="0"/>
            </a:endParaRPr>
          </a:p>
        </p:txBody>
      </p:sp>
      <p:sp>
        <p:nvSpPr>
          <p:cNvPr id="4710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F0015ECF-F8A4-AB46-B19D-4D63769B4D00}" type="slidenum">
              <a:rPr lang="en-US" sz="1200"/>
              <a:pPr eaLnBrk="1" hangingPunct="1"/>
              <a:t>18</a:t>
            </a:fld>
            <a:endParaRPr lang="en-US" sz="120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4915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endParaRPr lang="en-US">
              <a:latin typeface="Calibri" charset="0"/>
            </a:endParaRPr>
          </a:p>
        </p:txBody>
      </p:sp>
      <p:sp>
        <p:nvSpPr>
          <p:cNvPr id="4915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88D0CDD0-88B0-324D-8DE4-B518DD023BB2}" type="slidenum">
              <a:rPr lang="en-US" sz="1200"/>
              <a:pPr eaLnBrk="1" hangingPunct="1"/>
              <a:t>19</a:t>
            </a:fld>
            <a:endParaRPr 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433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endParaRPr lang="en-US">
              <a:latin typeface="Calibri" charset="0"/>
            </a:endParaRPr>
          </a:p>
        </p:txBody>
      </p:sp>
      <p:sp>
        <p:nvSpPr>
          <p:cNvPr id="1433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5AB62CA6-6D30-9245-8AB0-FBACA244CFD7}" type="slidenum">
              <a:rPr lang="en-US" sz="1200"/>
              <a:pPr eaLnBrk="1" hangingPunct="1"/>
              <a:t>2</a:t>
            </a:fld>
            <a:endParaRPr lang="en-US" sz="120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5120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atin typeface="Calibri" charset="0"/>
              </a:rPr>
              <a:t>Based on the medical history, a child with URI can be categorized as having mild, uncomplicated URI (no fever, clear rhinorrhea, appears otherwise healthy,  clear lungs) or overtly sick ( fever&gt;38°C, purulent nasal discharge, productive cough, ill-appearing, signs of pulmonary involvement). Coté (7), in his article </a:t>
            </a:r>
            <a:r>
              <a:rPr lang="ja-JP" altLang="en-US">
                <a:latin typeface="Calibri" charset="0"/>
              </a:rPr>
              <a:t>“</a:t>
            </a:r>
            <a:r>
              <a:rPr lang="en-US" altLang="ja-JP">
                <a:latin typeface="Calibri" charset="0"/>
              </a:rPr>
              <a:t>The URI dilemma: fear of a complication or litigation</a:t>
            </a:r>
            <a:r>
              <a:rPr lang="ja-JP" altLang="en-US">
                <a:latin typeface="Calibri" charset="0"/>
              </a:rPr>
              <a:t>”</a:t>
            </a:r>
            <a:r>
              <a:rPr lang="en-US" altLang="ja-JP">
                <a:latin typeface="Calibri" charset="0"/>
              </a:rPr>
              <a:t> suggested that most children with mild URIs can be safely anesthetized without significant morbidity and mortality and those children who are overtly ill should have their elective surgeries postponed until they are better.</a:t>
            </a:r>
            <a:endParaRPr lang="en-US">
              <a:latin typeface="Calibri" charset="0"/>
            </a:endParaRPr>
          </a:p>
        </p:txBody>
      </p:sp>
      <p:sp>
        <p:nvSpPr>
          <p:cNvPr id="5120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3856164C-FA45-274B-8376-B015BC75F1A1}" type="slidenum">
              <a:rPr lang="en-US" sz="1200"/>
              <a:pPr eaLnBrk="1" hangingPunct="1"/>
              <a:t>20</a:t>
            </a:fld>
            <a:endParaRPr lang="en-US" sz="120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5325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endParaRPr lang="en-US">
              <a:latin typeface="Times New Roman" charset="0"/>
              <a:cs typeface="Times New Roman" charset="0"/>
            </a:endParaRPr>
          </a:p>
        </p:txBody>
      </p:sp>
      <p:sp>
        <p:nvSpPr>
          <p:cNvPr id="5325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A670918-E804-2544-BFC9-69BFA405B930}" type="slidenum">
              <a:rPr lang="en-US" sz="1200"/>
              <a:pPr eaLnBrk="1" hangingPunct="1"/>
              <a:t>21</a:t>
            </a:fld>
            <a:endParaRPr lang="en-US" sz="120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563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atin typeface="Calibri" charset="0"/>
              </a:rPr>
              <a:t>Assessment of the suitability of any child with a URI for surgery, should involve consideration of the child</a:t>
            </a:r>
            <a:r>
              <a:rPr lang="ja-JP" altLang="en-US">
                <a:latin typeface="Calibri" charset="0"/>
              </a:rPr>
              <a:t>’</a:t>
            </a:r>
            <a:r>
              <a:rPr lang="en-US" altLang="ja-JP">
                <a:latin typeface="Calibri" charset="0"/>
              </a:rPr>
              <a:t>s presenting symptoms and age, the urgency of the surgery, comorbid conditions (e.g., asthma or cardiac disease), and the type of surgery to be performed. The frequency of URIs experienced by the child should be considered since it may be difficult to catch the child symptom-free for elective surgery if he experiences 6-8 URIs per year . The decision to cancel or proceed with surgery for children with URIs should be made on a case-by-case basis by considering the presence of identified risk factors and the anesthesiologist</a:t>
            </a:r>
            <a:r>
              <a:rPr lang="ja-JP" altLang="en-US">
                <a:latin typeface="Calibri" charset="0"/>
              </a:rPr>
              <a:t>’</a:t>
            </a:r>
            <a:r>
              <a:rPr lang="en-US" altLang="ja-JP">
                <a:latin typeface="Calibri" charset="0"/>
              </a:rPr>
              <a:t>s own comfort and experience with anesthetizing children with URIs. (6)</a:t>
            </a:r>
          </a:p>
          <a:p>
            <a:pPr eaLnBrk="1" hangingPunct="1"/>
            <a:endParaRPr lang="en-US">
              <a:latin typeface="Calibri" charset="0"/>
            </a:endParaRPr>
          </a:p>
          <a:p>
            <a:pPr eaLnBrk="1" hangingPunct="1"/>
            <a:r>
              <a:rPr lang="en-US">
                <a:latin typeface="Times New Roman" charset="0"/>
                <a:cs typeface="Times New Roman" charset="0"/>
              </a:rPr>
              <a:t> </a:t>
            </a:r>
            <a:endParaRPr lang="en-US">
              <a:latin typeface="Calibri" charset="0"/>
            </a:endParaRPr>
          </a:p>
          <a:p>
            <a:endParaRPr lang="en-US">
              <a:latin typeface="Calibri" charset="0"/>
            </a:endParaRPr>
          </a:p>
        </p:txBody>
      </p:sp>
      <p:sp>
        <p:nvSpPr>
          <p:cNvPr id="5632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DFBBA60-F4AC-DB43-A8E0-462601A68C54}" type="slidenum">
              <a:rPr lang="en-US" sz="1200">
                <a:cs typeface="Arial" charset="0"/>
              </a:rPr>
              <a:pPr eaLnBrk="1" hangingPunct="1"/>
              <a:t>23</a:t>
            </a:fld>
            <a:endParaRPr lang="en-US" sz="1200">
              <a:cs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593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atin typeface="Calibri" charset="0"/>
              </a:rPr>
              <a:t>Ultimately the decision on whether to proceed or cancel surgery in a child with URI rests on the anesthesiologist, the surgeon and the parents who are informed of the risks. </a:t>
            </a:r>
          </a:p>
        </p:txBody>
      </p:sp>
      <p:sp>
        <p:nvSpPr>
          <p:cNvPr id="5939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3E6BCCAB-A0C9-D64C-A41D-05B59E06F505}" type="slidenum">
              <a:rPr lang="en-US" sz="1200"/>
              <a:pPr eaLnBrk="1" hangingPunct="1"/>
              <a:t>25</a:t>
            </a:fld>
            <a:endParaRPr lang="en-US" sz="120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6144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endParaRPr lang="en-US" dirty="0">
              <a:latin typeface="Calibri" charset="0"/>
            </a:endParaRPr>
          </a:p>
        </p:txBody>
      </p:sp>
      <p:sp>
        <p:nvSpPr>
          <p:cNvPr id="6144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A8024F50-DBA9-6C4C-9D7F-B9A392A879CA}" type="slidenum">
              <a:rPr lang="en-US" sz="1200"/>
              <a:pPr eaLnBrk="1" hangingPunct="1"/>
              <a:t>26</a:t>
            </a:fld>
            <a:endParaRPr lang="en-US" sz="120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6349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endParaRPr lang="en-US">
              <a:latin typeface="Calibri" charset="0"/>
            </a:endParaRPr>
          </a:p>
        </p:txBody>
      </p:sp>
      <p:sp>
        <p:nvSpPr>
          <p:cNvPr id="6349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59EAC4C-806A-F24C-951C-192750580B36}" type="slidenum">
              <a:rPr lang="en-US" sz="1200"/>
              <a:pPr eaLnBrk="1" hangingPunct="1"/>
              <a:t>27</a:t>
            </a:fld>
            <a:endParaRPr lang="en-US" sz="120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6553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Calibri" charset="0"/>
              </a:rPr>
              <a:t>Given that one of the goals of anesthetic management in a child with URI is reduction of secretions, suctioning, hydration and humidification may ease handling of secretions. </a:t>
            </a:r>
            <a:r>
              <a:rPr lang="en-US" dirty="0" err="1">
                <a:latin typeface="Calibri" charset="0"/>
              </a:rPr>
              <a:t>Humididfication</a:t>
            </a:r>
            <a:r>
              <a:rPr lang="en-US" dirty="0">
                <a:latin typeface="Calibri" charset="0"/>
              </a:rPr>
              <a:t> may be helpful in the prevention of ETT and airway mucus plugging, however, no evidence from controlled trials have proven its effectiveness(6).</a:t>
            </a:r>
          </a:p>
          <a:p>
            <a:endParaRPr lang="en-US" dirty="0">
              <a:latin typeface="Calibri" charset="0"/>
            </a:endParaRPr>
          </a:p>
          <a:p>
            <a:r>
              <a:rPr lang="en-US" dirty="0">
                <a:latin typeface="Calibri" charset="0"/>
              </a:rPr>
              <a:t>ETT should be avoided if possible particularly in children younger than 5 years old. An LMA or a face mask are preferable alternatives when no contraindications to its use exist.</a:t>
            </a:r>
          </a:p>
          <a:p>
            <a:endParaRPr lang="en-US" dirty="0">
              <a:latin typeface="Calibri" charset="0"/>
            </a:endParaRPr>
          </a:p>
          <a:p>
            <a:r>
              <a:rPr lang="en-US" dirty="0" err="1">
                <a:latin typeface="Calibri" charset="0"/>
              </a:rPr>
              <a:t>Sevoflurane</a:t>
            </a:r>
            <a:r>
              <a:rPr lang="en-US" dirty="0">
                <a:latin typeface="Calibri" charset="0"/>
              </a:rPr>
              <a:t> or </a:t>
            </a:r>
            <a:r>
              <a:rPr lang="en-US" dirty="0" err="1">
                <a:latin typeface="Calibri" charset="0"/>
              </a:rPr>
              <a:t>propofol</a:t>
            </a:r>
            <a:r>
              <a:rPr lang="en-US" dirty="0">
                <a:latin typeface="Calibri" charset="0"/>
              </a:rPr>
              <a:t> are the induction agents of choice. Regardless of the drug used it is important that the anesthetic depth is sufficient to obtund the airway reflexes especially with placement of an ETT. </a:t>
            </a:r>
          </a:p>
          <a:p>
            <a:r>
              <a:rPr lang="en-US" dirty="0" err="1">
                <a:latin typeface="Calibri" charset="0"/>
              </a:rPr>
              <a:t>Sevoflurane</a:t>
            </a:r>
            <a:r>
              <a:rPr lang="en-US" dirty="0">
                <a:latin typeface="Calibri" charset="0"/>
              </a:rPr>
              <a:t> is the volatile agent of choice in children with URI whose airways are </a:t>
            </a:r>
            <a:r>
              <a:rPr lang="en-US" dirty="0" err="1">
                <a:latin typeface="Calibri" charset="0"/>
              </a:rPr>
              <a:t>hyperreactive</a:t>
            </a:r>
            <a:r>
              <a:rPr lang="en-US" dirty="0">
                <a:latin typeface="Calibri" charset="0"/>
              </a:rPr>
              <a:t>.</a:t>
            </a:r>
          </a:p>
          <a:p>
            <a:endParaRPr lang="en-US" dirty="0">
              <a:latin typeface="Calibri" charset="0"/>
            </a:endParaRPr>
          </a:p>
          <a:p>
            <a:r>
              <a:rPr lang="en-US" dirty="0">
                <a:latin typeface="Calibri" charset="0"/>
              </a:rPr>
              <a:t>Awake or deep removal of ETT or LMA had no effect on the incidence of respiratory events (9).</a:t>
            </a:r>
          </a:p>
          <a:p>
            <a:endParaRPr lang="en-US" dirty="0">
              <a:latin typeface="Calibri" charset="0"/>
            </a:endParaRPr>
          </a:p>
        </p:txBody>
      </p:sp>
      <p:sp>
        <p:nvSpPr>
          <p:cNvPr id="6553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DE08437-12DE-824C-8005-AEA14CA20813}" type="slidenum">
              <a:rPr lang="en-US" sz="1200">
                <a:cs typeface="Arial" charset="0"/>
              </a:rPr>
              <a:pPr eaLnBrk="1" hangingPunct="1"/>
              <a:t>28</a:t>
            </a:fld>
            <a:endParaRPr lang="en-US" sz="1200">
              <a:cs typeface="Arial"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675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atin typeface="Times New Roman" charset="0"/>
                <a:cs typeface="Times New Roman" charset="0"/>
              </a:rPr>
              <a:t>A more recent study by Tait et al to determine if giving glycopyrrolate would reduce the incidence of  adverse events in children with URI, however, did not show a significant effect of glycopyrrolate over placebo.</a:t>
            </a:r>
          </a:p>
        </p:txBody>
      </p:sp>
      <p:sp>
        <p:nvSpPr>
          <p:cNvPr id="675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D29ECE5-39A7-724B-B227-9FBDBD89B0B8}" type="slidenum">
              <a:rPr lang="en-US" sz="1200"/>
              <a:pPr eaLnBrk="1" hangingPunct="1"/>
              <a:t>29</a:t>
            </a:fld>
            <a:endParaRPr lang="en-US" sz="120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6963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endParaRPr lang="en-US">
              <a:latin typeface="Calibri" charset="0"/>
            </a:endParaRPr>
          </a:p>
        </p:txBody>
      </p:sp>
      <p:sp>
        <p:nvSpPr>
          <p:cNvPr id="6963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5F9889DD-8EAE-A743-9849-06F15E7EC4C6}" type="slidenum">
              <a:rPr lang="en-US" sz="1200"/>
              <a:pPr eaLnBrk="1" hangingPunct="1"/>
              <a:t>30</a:t>
            </a:fld>
            <a:endParaRPr lang="en-US" sz="120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7168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endParaRPr lang="en-US">
              <a:latin typeface="Calibri" charset="0"/>
            </a:endParaRPr>
          </a:p>
        </p:txBody>
      </p:sp>
      <p:sp>
        <p:nvSpPr>
          <p:cNvPr id="7168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BC8F164-C1CB-3244-A726-207D8B593371}" type="slidenum">
              <a:rPr lang="en-US" sz="1200"/>
              <a:pPr eaLnBrk="1" hangingPunct="1"/>
              <a:t>31</a:t>
            </a:fld>
            <a:endParaRPr 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63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endParaRPr lang="en-US">
              <a:latin typeface="Calibri" charset="0"/>
            </a:endParaRPr>
          </a:p>
        </p:txBody>
      </p:sp>
      <p:sp>
        <p:nvSpPr>
          <p:cNvPr id="163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44C53CCE-C85B-754C-B8A4-730FA927E87B}" type="slidenum">
              <a:rPr lang="en-US" sz="1200"/>
              <a:pPr eaLnBrk="1" hangingPunct="1"/>
              <a:t>3</a:t>
            </a:fld>
            <a:endParaRPr lang="en-US" sz="120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7373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endParaRPr lang="en-US">
              <a:latin typeface="Calibri" charset="0"/>
            </a:endParaRPr>
          </a:p>
        </p:txBody>
      </p:sp>
      <p:sp>
        <p:nvSpPr>
          <p:cNvPr id="7373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88265A8-8206-4744-B87C-A19ECDEE8E07}" type="slidenum">
              <a:rPr lang="en-US" sz="1200"/>
              <a:pPr eaLnBrk="1" hangingPunct="1"/>
              <a:t>32</a:t>
            </a:fld>
            <a:endParaRPr lang="en-US" sz="120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7577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atin typeface="Calibri" charset="0"/>
              </a:rPr>
              <a:t>The risk of airway complication is highest with the use of ETT&gt;LMA&gt;face mask in children with URI. There were increased incidence of breath holding, desaturation below 90%, severe coughing, laryngospasm and bronchospasm in children who were anesthetized using ETT vs LMA (9).</a:t>
            </a:r>
          </a:p>
        </p:txBody>
      </p:sp>
      <p:sp>
        <p:nvSpPr>
          <p:cNvPr id="7577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AC4E637-E4B2-E142-AF1F-FB53114FD209}" type="slidenum">
              <a:rPr lang="en-US" sz="1200"/>
              <a:pPr eaLnBrk="1" hangingPunct="1"/>
              <a:t>33</a:t>
            </a:fld>
            <a:endParaRPr lang="en-US" sz="120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778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atin typeface="Times New Roman" charset="0"/>
                <a:cs typeface="Times New Roman" charset="0"/>
              </a:rPr>
              <a:t>There were no difference in the incidence of adverse respiratory events whether intravenous or inhalation techniques were used as long as anesthesia was deep enough to obtund the airway reflexes. </a:t>
            </a:r>
          </a:p>
          <a:p>
            <a:pPr eaLnBrk="1" hangingPunct="1"/>
            <a:r>
              <a:rPr lang="en-US">
                <a:latin typeface="Times New Roman" charset="0"/>
                <a:cs typeface="Times New Roman" charset="0"/>
              </a:rPr>
              <a:t>Use of sevoflurane for induction and maintenance resulted in fewer complications compared to sevoflurane for induction and isoflurane for maintenance.</a:t>
            </a:r>
            <a:endParaRPr lang="en-US" sz="800">
              <a:latin typeface="Times New Roman" charset="0"/>
              <a:cs typeface="Times New Roman" charset="0"/>
            </a:endParaRPr>
          </a:p>
        </p:txBody>
      </p:sp>
      <p:sp>
        <p:nvSpPr>
          <p:cNvPr id="778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31013264-5F1F-E249-8039-83E7CF3D5141}" type="slidenum">
              <a:rPr lang="en-US" sz="1200"/>
              <a:pPr eaLnBrk="1" hangingPunct="1"/>
              <a:t>34</a:t>
            </a:fld>
            <a:endParaRPr lang="en-US" sz="120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7987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endParaRPr lang="en-US">
              <a:latin typeface="Calibri" charset="0"/>
            </a:endParaRPr>
          </a:p>
        </p:txBody>
      </p:sp>
      <p:sp>
        <p:nvSpPr>
          <p:cNvPr id="7987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34CAEC2F-BA2C-374B-95E6-9E412229D34D}" type="slidenum">
              <a:rPr lang="en-US" sz="1200"/>
              <a:pPr eaLnBrk="1" hangingPunct="1"/>
              <a:t>35</a:t>
            </a:fld>
            <a:endParaRPr lang="en-US" sz="120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819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endParaRPr lang="en-US">
              <a:latin typeface="Calibri" charset="0"/>
            </a:endParaRPr>
          </a:p>
        </p:txBody>
      </p:sp>
      <p:sp>
        <p:nvSpPr>
          <p:cNvPr id="8192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0231412E-0C78-454E-B79C-E6C35F154046}" type="slidenum">
              <a:rPr lang="en-US" sz="1200"/>
              <a:pPr eaLnBrk="1" hangingPunct="1"/>
              <a:t>36</a:t>
            </a:fld>
            <a:endParaRPr lang="en-US" sz="120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8397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endParaRPr lang="en-US">
              <a:latin typeface="Times New Roman" charset="0"/>
              <a:cs typeface="Times New Roman" charset="0"/>
            </a:endParaRPr>
          </a:p>
        </p:txBody>
      </p:sp>
      <p:sp>
        <p:nvSpPr>
          <p:cNvPr id="8397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4A2595AA-22CB-9743-80B9-E86881A91EF7}" type="slidenum">
              <a:rPr lang="en-US" sz="1200"/>
              <a:pPr eaLnBrk="1" hangingPunct="1"/>
              <a:t>37</a:t>
            </a:fld>
            <a:endParaRPr lang="en-US" sz="120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8601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atin typeface="Calibri" charset="0"/>
              </a:rPr>
              <a:t>The human M3 receptors are present on airway smooth muscles. They are the predominant receptors on submucosal glands and airway vascular endothelium. Activation of the M3 receptors result in bronchoconstriction, mucus hypersecretion and vasodilation (14). </a:t>
            </a:r>
            <a:r>
              <a:rPr lang="en-US">
                <a:latin typeface="Times New Roman" charset="0"/>
                <a:cs typeface="Times New Roman" charset="0"/>
              </a:rPr>
              <a:t>One of the postulated mechanisms of obstructive lung disease is persistent inflammation of airways (15). </a:t>
            </a:r>
            <a:r>
              <a:rPr lang="en-US">
                <a:latin typeface="Calibri" charset="0"/>
              </a:rPr>
              <a:t>Anticholinergic medications that selectively block the M3 receptors may have an advantage over the nonselective antagonists in the treatment of airway obstruction and hyperresponsiveness. </a:t>
            </a:r>
          </a:p>
          <a:p>
            <a:pPr eaLnBrk="1" hangingPunct="1"/>
            <a:r>
              <a:rPr lang="en-US">
                <a:latin typeface="Calibri" charset="0"/>
              </a:rPr>
              <a:t>Because mucus hypersecretion and airway irritability are the main concerns in children with URI, development of an anticholinergic drug that selectively blocks the M3 receptors may have an application in pediatric anesthesia.</a:t>
            </a:r>
          </a:p>
        </p:txBody>
      </p:sp>
      <p:sp>
        <p:nvSpPr>
          <p:cNvPr id="8601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C92A4546-1AFC-4A4C-94D7-558F9FBFDD20}" type="slidenum">
              <a:rPr lang="en-US" sz="1200"/>
              <a:pPr eaLnBrk="1" hangingPunct="1"/>
              <a:t>38</a:t>
            </a:fld>
            <a:endParaRPr lang="en-US" sz="120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8806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atin typeface="Calibri" charset="0"/>
              </a:rPr>
              <a:t>Preclinical studies of long acting muscarinic antagonists are currently underway in animal models. Tiotropium bromide, a well established muscarinic antagonist, is being compared to aclidinium bromide and CHF5407.</a:t>
            </a:r>
          </a:p>
        </p:txBody>
      </p:sp>
      <p:sp>
        <p:nvSpPr>
          <p:cNvPr id="8806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F977402-54F4-C04C-ABCB-C230FA9CC52D}" type="slidenum">
              <a:rPr lang="en-US" sz="1200"/>
              <a:pPr eaLnBrk="1" hangingPunct="1"/>
              <a:t>39</a:t>
            </a:fld>
            <a:endParaRPr lang="en-US" sz="120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9011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endParaRPr lang="en-US">
              <a:latin typeface="Calibri" charset="0"/>
            </a:endParaRPr>
          </a:p>
        </p:txBody>
      </p:sp>
      <p:sp>
        <p:nvSpPr>
          <p:cNvPr id="9011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19EBBDB-932E-2B48-B4E4-A2CCE9DC86FB}" type="slidenum">
              <a:rPr lang="en-US" sz="1200"/>
              <a:pPr eaLnBrk="1" hangingPunct="1"/>
              <a:t>40</a:t>
            </a:fld>
            <a:endParaRPr lang="en-US" sz="120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9216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atin typeface="Calibri" charset="0"/>
              </a:rPr>
              <a:t>This study is a preclinical comparison of tiotropium with aclidinium, a LAMA in clinical development, and glycopyrrolate. In this study, bronchoconstriction was induced with acetylcholine in anesthetized dogs. The different muscarinic antagonists were characterized for their 1) affinity toward the different human muscarinic receptor subtypes expressed in Chinese hamster ovary cells and kinetics of receptor dissociation, 2) potency in inhibiting the agonist-induced activation of muscarinic receptors through measurement of second messengers, and 3) efficacy and duration of bronchoprotection. All of the tested LAMAs showed high affinity and potency toward the hM</a:t>
            </a:r>
            <a:r>
              <a:rPr lang="en-US" baseline="-25000">
                <a:latin typeface="Calibri" charset="0"/>
              </a:rPr>
              <a:t>3</a:t>
            </a:r>
            <a:r>
              <a:rPr lang="en-US">
                <a:latin typeface="Calibri" charset="0"/>
              </a:rPr>
              <a:t> receptor (tiotropium, p</a:t>
            </a:r>
            <a:r>
              <a:rPr lang="en-US" i="1">
                <a:latin typeface="Calibri" charset="0"/>
              </a:rPr>
              <a:t>A</a:t>
            </a:r>
            <a:r>
              <a:rPr lang="en-US" baseline="-25000">
                <a:latin typeface="Calibri" charset="0"/>
              </a:rPr>
              <a:t>2</a:t>
            </a:r>
            <a:r>
              <a:rPr lang="en-US">
                <a:latin typeface="Calibri" charset="0"/>
              </a:rPr>
              <a:t> = 10.4; aclidinium, p</a:t>
            </a:r>
            <a:r>
              <a:rPr lang="en-US" i="1">
                <a:latin typeface="Calibri" charset="0"/>
              </a:rPr>
              <a:t>A</a:t>
            </a:r>
            <a:r>
              <a:rPr lang="en-US" baseline="-25000">
                <a:latin typeface="Calibri" charset="0"/>
              </a:rPr>
              <a:t>2</a:t>
            </a:r>
            <a:r>
              <a:rPr lang="en-US">
                <a:latin typeface="Calibri" charset="0"/>
              </a:rPr>
              <a:t> = 9.6; and glycopyrrolate, p</a:t>
            </a:r>
            <a:r>
              <a:rPr lang="en-US" i="1">
                <a:latin typeface="Calibri" charset="0"/>
              </a:rPr>
              <a:t>A</a:t>
            </a:r>
            <a:r>
              <a:rPr lang="en-US" baseline="-25000">
                <a:latin typeface="Calibri" charset="0"/>
              </a:rPr>
              <a:t>2</a:t>
            </a:r>
            <a:r>
              <a:rPr lang="en-US">
                <a:latin typeface="Calibri" charset="0"/>
              </a:rPr>
              <a:t> = 9.7). However, their dissociation half-lives from the hM</a:t>
            </a:r>
            <a:r>
              <a:rPr lang="en-US" baseline="-25000">
                <a:latin typeface="Calibri" charset="0"/>
              </a:rPr>
              <a:t>3</a:t>
            </a:r>
            <a:r>
              <a:rPr lang="en-US">
                <a:latin typeface="Calibri" charset="0"/>
              </a:rPr>
              <a:t> receptor differed significantly (tiotropium, </a:t>
            </a:r>
            <a:r>
              <a:rPr lang="en-US" i="1">
                <a:latin typeface="Calibri" charset="0"/>
              </a:rPr>
              <a:t>t</a:t>
            </a:r>
            <a:r>
              <a:rPr lang="en-US" baseline="-25000">
                <a:latin typeface="Calibri" charset="0"/>
              </a:rPr>
              <a:t>½</a:t>
            </a:r>
            <a:r>
              <a:rPr lang="en-US">
                <a:latin typeface="Calibri" charset="0"/>
              </a:rPr>
              <a:t> = 27 h; aclidinium, </a:t>
            </a:r>
            <a:r>
              <a:rPr lang="en-US" i="1">
                <a:latin typeface="Calibri" charset="0"/>
              </a:rPr>
              <a:t>t</a:t>
            </a:r>
            <a:r>
              <a:rPr lang="en-US" baseline="-25000">
                <a:latin typeface="Calibri" charset="0"/>
              </a:rPr>
              <a:t>½</a:t>
            </a:r>
            <a:r>
              <a:rPr lang="en-US">
                <a:latin typeface="Calibri" charset="0"/>
              </a:rPr>
              <a:t> = 10.7 h; and glycopyrrolate, </a:t>
            </a:r>
            <a:r>
              <a:rPr lang="en-US" i="1">
                <a:latin typeface="Calibri" charset="0"/>
              </a:rPr>
              <a:t>t</a:t>
            </a:r>
            <a:r>
              <a:rPr lang="en-US" baseline="-25000">
                <a:latin typeface="Calibri" charset="0"/>
              </a:rPr>
              <a:t>½</a:t>
            </a:r>
            <a:r>
              <a:rPr lang="en-US">
                <a:latin typeface="Calibri" charset="0"/>
              </a:rPr>
              <a:t> = 6.1 h). At equieffective doses the tested LAMAs provided different levels of bronchoprotection in the in vivo setting 24 h after administration (tiotropium = 35%, aclidinium = 21%, and glycopyrrolate = 0% at 24 h). </a:t>
            </a:r>
          </a:p>
        </p:txBody>
      </p:sp>
      <p:sp>
        <p:nvSpPr>
          <p:cNvPr id="9216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986B1BC-FEA6-FF4B-8BA3-DD1AFC2A1C77}" type="slidenum">
              <a:rPr lang="en-US" sz="1200"/>
              <a:pPr eaLnBrk="1" hangingPunct="1"/>
              <a:t>41</a:t>
            </a:fld>
            <a:endParaRPr 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endParaRPr lang="en-US">
              <a:latin typeface="Calibri" charset="0"/>
            </a:endParaRPr>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7EF27AE-A513-5541-93C5-23E70D0D2D3E}" type="slidenum">
              <a:rPr lang="en-US" sz="1200"/>
              <a:pPr eaLnBrk="1" hangingPunct="1"/>
              <a:t>4</a:t>
            </a:fld>
            <a:endParaRPr lang="en-US" sz="120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9421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ja-JP" altLang="en-US">
                <a:latin typeface="Calibri" charset="0"/>
              </a:rPr>
              <a:t>“</a:t>
            </a:r>
            <a:r>
              <a:rPr lang="en-US" altLang="ja-JP">
                <a:latin typeface="Calibri" charset="0"/>
              </a:rPr>
              <a:t>In conclusion, we performed a set of preclinical experiments to better understand the pharmacology of the different muscarinic antagonists and to predict, on this basis, their behavior in the clinical setting. In agreement with their </a:t>
            </a:r>
            <a:r>
              <a:rPr lang="en-US" altLang="ja-JP" i="1">
                <a:latin typeface="Calibri" charset="0"/>
              </a:rPr>
              <a:t>K</a:t>
            </a:r>
            <a:r>
              <a:rPr lang="en-US" altLang="ja-JP" baseline="-25000">
                <a:latin typeface="Calibri" charset="0"/>
              </a:rPr>
              <a:t>off</a:t>
            </a:r>
            <a:r>
              <a:rPr lang="en-US" altLang="ja-JP">
                <a:latin typeface="Calibri" charset="0"/>
              </a:rPr>
              <a:t> values at the hM</a:t>
            </a:r>
            <a:r>
              <a:rPr lang="en-US" altLang="ja-JP" baseline="-25000">
                <a:latin typeface="Calibri" charset="0"/>
              </a:rPr>
              <a:t>3</a:t>
            </a:r>
            <a:r>
              <a:rPr lang="en-US" altLang="ja-JP">
                <a:latin typeface="Calibri" charset="0"/>
              </a:rPr>
              <a:t> receptor, tiotropium still induced approximately 40% bronchoprotection in the dog model after 24 h, whereas aclidinium was half as effective and glycopyrrolate completely failed to show bronchoprotective effects after that period.</a:t>
            </a:r>
            <a:r>
              <a:rPr lang="ja-JP" altLang="en-US">
                <a:latin typeface="Calibri" charset="0"/>
              </a:rPr>
              <a:t>”</a:t>
            </a:r>
            <a:r>
              <a:rPr lang="en-US" altLang="ja-JP">
                <a:latin typeface="Calibri" charset="0"/>
              </a:rPr>
              <a:t> Casarosa(15)</a:t>
            </a:r>
          </a:p>
          <a:p>
            <a:pPr eaLnBrk="1" hangingPunct="1"/>
            <a:endParaRPr lang="en-US">
              <a:latin typeface="Calibri" charset="0"/>
            </a:endParaRPr>
          </a:p>
        </p:txBody>
      </p:sp>
      <p:sp>
        <p:nvSpPr>
          <p:cNvPr id="9421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F99276E2-7EA1-3A4C-AD67-1119875DCB0D}" type="slidenum">
              <a:rPr lang="en-US" sz="1200"/>
              <a:pPr eaLnBrk="1" hangingPunct="1"/>
              <a:t>42</a:t>
            </a:fld>
            <a:endParaRPr lang="en-US" sz="120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9625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atin typeface="Times New Roman" charset="0"/>
                <a:cs typeface="Times New Roman" charset="0"/>
              </a:rPr>
              <a:t>Villetti et al (17) studied the bronchodilator property of CHF5407, a quarternary ammonium salt that has affinity for the human muscarinic M1, M2 and M3 receptors, in guinea pig models. This study showed that CHF5407 dissociated very slowly from the M3 receptors (t1/2 166 min vs 163 min for tiotropium) with approximate one half remaining undissociated at 32 hours, and dissociated quickly from M2 receptors (t1/2 31 min vs 297 min for tiotropium).</a:t>
            </a:r>
          </a:p>
        </p:txBody>
      </p:sp>
      <p:sp>
        <p:nvSpPr>
          <p:cNvPr id="9625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ABF6207-92AE-FF4A-9022-2A3434BB16BA}" type="slidenum">
              <a:rPr lang="en-US" sz="1200"/>
              <a:pPr eaLnBrk="1" hangingPunct="1"/>
              <a:t>43</a:t>
            </a:fld>
            <a:endParaRPr lang="en-US" sz="120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9830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endParaRPr lang="en-US">
              <a:latin typeface="Calibri" charset="0"/>
            </a:endParaRPr>
          </a:p>
        </p:txBody>
      </p:sp>
      <p:sp>
        <p:nvSpPr>
          <p:cNvPr id="9830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35115A9F-8754-4B40-A9CE-FE8E853A494C}" type="slidenum">
              <a:rPr lang="en-US" sz="1200"/>
              <a:pPr eaLnBrk="1" hangingPunct="1"/>
              <a:t>44</a:t>
            </a:fld>
            <a:endParaRPr lang="en-US" sz="120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0035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endParaRPr lang="en-US">
              <a:latin typeface="Calibri" charset="0"/>
            </a:endParaRPr>
          </a:p>
        </p:txBody>
      </p:sp>
      <p:sp>
        <p:nvSpPr>
          <p:cNvPr id="10035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DDDAFC6-137F-1342-84FD-9A5AF6D1B820}" type="slidenum">
              <a:rPr lang="en-US" sz="1200"/>
              <a:pPr eaLnBrk="1" hangingPunct="1"/>
              <a:t>45</a:t>
            </a:fld>
            <a:endParaRPr lang="en-US" sz="120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0240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endParaRPr lang="en-US">
              <a:latin typeface="Calibri" charset="0"/>
            </a:endParaRPr>
          </a:p>
        </p:txBody>
      </p:sp>
      <p:sp>
        <p:nvSpPr>
          <p:cNvPr id="10240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B2F8E9F4-11E7-5240-8442-10AAB9896E49}" type="slidenum">
              <a:rPr lang="en-US" sz="1200"/>
              <a:pPr eaLnBrk="1" hangingPunct="1"/>
              <a:t>46</a:t>
            </a:fld>
            <a:endParaRPr lang="en-US" sz="120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0445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endParaRPr lang="en-US">
              <a:latin typeface="Calibri" charset="0"/>
            </a:endParaRPr>
          </a:p>
        </p:txBody>
      </p:sp>
      <p:sp>
        <p:nvSpPr>
          <p:cNvPr id="10445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A3954D7-8FF7-1C4E-B35B-B8637BD8A484}" type="slidenum">
              <a:rPr lang="en-US" sz="1200"/>
              <a:pPr eaLnBrk="1" hangingPunct="1"/>
              <a:t>47</a:t>
            </a:fld>
            <a:endParaRPr lang="en-US" sz="120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0649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endParaRPr lang="en-US">
              <a:latin typeface="Calibri" charset="0"/>
            </a:endParaRPr>
          </a:p>
        </p:txBody>
      </p:sp>
      <p:sp>
        <p:nvSpPr>
          <p:cNvPr id="10649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68E5B43-5035-DC4D-B120-E5A66BE0DB86}" type="slidenum">
              <a:rPr lang="en-US" sz="1200"/>
              <a:pPr eaLnBrk="1" hangingPunct="1"/>
              <a:t>48</a:t>
            </a:fld>
            <a:endParaRPr lang="en-US" sz="120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0854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endParaRPr lang="en-US">
              <a:latin typeface="Calibri" charset="0"/>
            </a:endParaRPr>
          </a:p>
        </p:txBody>
      </p:sp>
      <p:sp>
        <p:nvSpPr>
          <p:cNvPr id="10854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017D45C3-049E-8A4E-B541-EAC0BD18938E}" type="slidenum">
              <a:rPr lang="en-US" sz="1200"/>
              <a:pPr eaLnBrk="1" hangingPunct="1"/>
              <a:t>49</a:t>
            </a:fld>
            <a:endParaRPr lang="en-US" sz="120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105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endParaRPr lang="en-US">
              <a:latin typeface="Calibri" charset="0"/>
            </a:endParaRPr>
          </a:p>
        </p:txBody>
      </p:sp>
      <p:sp>
        <p:nvSpPr>
          <p:cNvPr id="11059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DAAD6E3-6B06-0340-B45B-678EC990482F}" type="slidenum">
              <a:rPr lang="en-US" sz="1200"/>
              <a:pPr eaLnBrk="1" hangingPunct="1"/>
              <a:t>50</a:t>
            </a:fld>
            <a:endParaRPr lang="en-US" sz="120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1264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endParaRPr lang="en-US">
              <a:latin typeface="Calibri" charset="0"/>
            </a:endParaRPr>
          </a:p>
        </p:txBody>
      </p:sp>
      <p:sp>
        <p:nvSpPr>
          <p:cNvPr id="11264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A44927C9-57CE-2946-967C-295E8ED97A1E}" type="slidenum">
              <a:rPr lang="en-US" sz="1200"/>
              <a:pPr eaLnBrk="1" hangingPunct="1"/>
              <a:t>51</a:t>
            </a:fld>
            <a:endParaRPr 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048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endParaRPr lang="en-US">
              <a:latin typeface="Calibri" charset="0"/>
            </a:endParaRPr>
          </a:p>
        </p:txBody>
      </p:sp>
      <p:sp>
        <p:nvSpPr>
          <p:cNvPr id="2048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F29B008-6A2B-AD4E-9F67-99D46D06BCAF}" type="slidenum">
              <a:rPr lang="en-US" sz="1200"/>
              <a:pPr eaLnBrk="1" hangingPunct="1"/>
              <a:t>5</a:t>
            </a:fld>
            <a:endParaRPr lang="en-US" sz="120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1469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endParaRPr lang="en-US">
              <a:latin typeface="Calibri" charset="0"/>
            </a:endParaRPr>
          </a:p>
        </p:txBody>
      </p:sp>
      <p:sp>
        <p:nvSpPr>
          <p:cNvPr id="11469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59C367D1-9E25-7845-A3F0-6B002C455BC9}" type="slidenum">
              <a:rPr lang="en-US" sz="1200"/>
              <a:pPr eaLnBrk="1" hangingPunct="1"/>
              <a:t>52</a:t>
            </a:fld>
            <a:endParaRPr 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253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endParaRPr lang="en-US">
              <a:latin typeface="Calibri" charset="0"/>
            </a:endParaRPr>
          </a:p>
        </p:txBody>
      </p:sp>
      <p:sp>
        <p:nvSpPr>
          <p:cNvPr id="2253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01B5B971-F609-4B48-8486-5179A7071971}" type="slidenum">
              <a:rPr lang="en-US" sz="1200"/>
              <a:pPr eaLnBrk="1" hangingPunct="1"/>
              <a:t>6</a:t>
            </a:fld>
            <a:endParaRPr 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457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endParaRPr lang="en-US">
              <a:latin typeface="Calibri" charset="0"/>
            </a:endParaRPr>
          </a:p>
        </p:txBody>
      </p:sp>
      <p:sp>
        <p:nvSpPr>
          <p:cNvPr id="2457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15EBD38-28F6-3348-A8F6-6EAFF74C12CC}" type="slidenum">
              <a:rPr lang="en-US" sz="1200"/>
              <a:pPr eaLnBrk="1" hangingPunct="1"/>
              <a:t>7</a:t>
            </a:fld>
            <a:endParaRPr 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endParaRPr lang="en-US">
              <a:latin typeface="Calibri" charset="0"/>
            </a:endParaRPr>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D2C286C-2821-5343-92E4-E17EE49815B7}" type="slidenum">
              <a:rPr lang="en-US" sz="1200"/>
              <a:pPr eaLnBrk="1" hangingPunct="1"/>
              <a:t>8</a:t>
            </a:fld>
            <a:endParaRPr 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867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atin typeface="Calibri" charset="0"/>
              </a:rPr>
              <a:t>Several mechanisms of viral-induced airway hyperresponsiveness have been postulated. Both chemical mediators and neurologic reflexes have been implicated to play an important role in the etiology of bronchoconstriction (6):</a:t>
            </a:r>
          </a:p>
          <a:p>
            <a:pPr eaLnBrk="1" hangingPunct="1"/>
            <a:r>
              <a:rPr lang="en-US">
                <a:latin typeface="Calibri" charset="0"/>
              </a:rPr>
              <a:t>Release of inflammatory mediators at the site of viral damage has been associated with bronchoconstriction. </a:t>
            </a:r>
          </a:p>
          <a:p>
            <a:pPr eaLnBrk="1" hangingPunct="1"/>
            <a:r>
              <a:rPr lang="en-US">
                <a:latin typeface="Calibri" charset="0"/>
              </a:rPr>
              <a:t>Atropine has been shown to block airway hyperreactivity suggesting a vagal component to the response. </a:t>
            </a:r>
          </a:p>
          <a:p>
            <a:pPr eaLnBrk="1" hangingPunct="1"/>
            <a:r>
              <a:rPr lang="en-US">
                <a:latin typeface="Calibri" charset="0"/>
              </a:rPr>
              <a:t>The airway M2 receptors normally inhibit acetylcholine release, but in an individual with viral infection these receptors were thought to be inhibited by viral neuraminidases which results in an increase acetylcholine release and bronchoconstriction.</a:t>
            </a:r>
          </a:p>
          <a:p>
            <a:pPr eaLnBrk="1" hangingPunct="1"/>
            <a:r>
              <a:rPr lang="en-US">
                <a:latin typeface="Calibri" charset="0"/>
              </a:rPr>
              <a:t>Tachykinins play an important role in smooth muscle contraction. They are normally inactivated by neutral endopeptidase. It is thought that the activity of this endopeptidase is inhibited during viral infections and this results in an increased smooth muscle constrictor response to tachykinins.</a:t>
            </a:r>
          </a:p>
          <a:p>
            <a:pPr eaLnBrk="1" hangingPunct="1"/>
            <a:endParaRPr lang="en-US">
              <a:latin typeface="Calibri" charset="0"/>
            </a:endParaRPr>
          </a:p>
        </p:txBody>
      </p:sp>
      <p:sp>
        <p:nvSpPr>
          <p:cNvPr id="2867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07B59272-15CC-A34B-B351-6CE0AA2768E2}" type="slidenum">
              <a:rPr lang="en-US" sz="1200"/>
              <a:pPr eaLnBrk="1" hangingPunct="1"/>
              <a:t>9</a:t>
            </a:fld>
            <a:endParaRPr lang="en-US" sz="120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781424" y="1122363"/>
            <a:ext cx="4219576" cy="1620837"/>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3781424" y="3112008"/>
            <a:ext cx="4192076" cy="103454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p:cNvSpPr>
            <a:spLocks noGrp="1"/>
          </p:cNvSpPr>
          <p:nvPr>
            <p:ph type="sldNum" sz="quarter" idx="12"/>
          </p:nvPr>
        </p:nvSpPr>
        <p:spPr/>
        <p:txBody>
          <a:bodyPr/>
          <a:lstStyle/>
          <a:p>
            <a:fld id="{4E63A49E-25BD-984C-BD05-59AE97DE79DB}" type="slidenum">
              <a:rPr lang="en-US" smtClean="0"/>
              <a:t>‹#›</a:t>
            </a:fld>
            <a:endParaRPr lang="en-US"/>
          </a:p>
        </p:txBody>
      </p:sp>
      <p:pic>
        <p:nvPicPr>
          <p:cNvPr id="9" name="Picture 2" descr="http://images.clipartpanda.com/world-clipart-png-globe-hi.png"/>
          <p:cNvPicPr>
            <a:picLocks noChangeAspect="1" noChangeArrowheads="1"/>
          </p:cNvPicPr>
          <p:nvPr userDrawn="1"/>
        </p:nvPicPr>
        <p:blipFill>
          <a:blip r:embed="rId2">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23812" y="157162"/>
            <a:ext cx="3733800" cy="3708908"/>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4"/>
          <p:cNvSpPr/>
          <p:nvPr userDrawn="1"/>
        </p:nvSpPr>
        <p:spPr>
          <a:xfrm flipV="1">
            <a:off x="0" y="3048000"/>
            <a:ext cx="9144000" cy="3810000"/>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userDrawn="1"/>
        </p:nvPicPr>
        <p:blipFill rotWithShape="1">
          <a:blip r:embed="rId3" cstate="print">
            <a:extLst>
              <a:ext uri="{28A0092B-C50C-407E-A947-70E740481C1C}">
                <a14:useLocalDpi xmlns:a14="http://schemas.microsoft.com/office/drawing/2010/main" val="0"/>
              </a:ext>
            </a:extLst>
          </a:blip>
          <a:srcRect l="6351" t="16883" r="8327"/>
          <a:stretch/>
        </p:blipFill>
        <p:spPr>
          <a:xfrm>
            <a:off x="4572000" y="4953000"/>
            <a:ext cx="3368163" cy="1600200"/>
          </a:xfrm>
          <a:prstGeom prst="rect">
            <a:avLst/>
          </a:prstGeom>
          <a:ln>
            <a:solidFill>
              <a:schemeClr val="tx2">
                <a:lumMod val="50000"/>
              </a:schemeClr>
            </a:solidFill>
          </a:ln>
        </p:spPr>
      </p:pic>
    </p:spTree>
    <p:extLst>
      <p:ext uri="{BB962C8B-B14F-4D97-AF65-F5344CB8AC3E}">
        <p14:creationId xmlns:p14="http://schemas.microsoft.com/office/powerpoint/2010/main" val="2032237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754632-50C4-6042-BF0D-689D8DA2E976}" type="datetimeFigureOut">
              <a:rPr lang="en-US" smtClean="0"/>
              <a:t>7/5/18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63A49E-25BD-984C-BD05-59AE97DE79DB}" type="slidenum">
              <a:rPr lang="en-US" smtClean="0"/>
              <a:t>‹#›</a:t>
            </a:fld>
            <a:endParaRPr lang="en-US"/>
          </a:p>
        </p:txBody>
      </p:sp>
      <p:sp>
        <p:nvSpPr>
          <p:cNvPr id="7" name="Rectangle 4"/>
          <p:cNvSpPr/>
          <p:nvPr userDrawn="1"/>
        </p:nvSpPr>
        <p:spPr>
          <a:xfrm>
            <a:off x="0" y="2"/>
            <a:ext cx="9144000" cy="1176646"/>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http://images.clipartpanda.com/world-clipart-png-globe-hi.png"/>
          <p:cNvPicPr>
            <a:picLocks noChangeAspect="1" noChangeArrowheads="1"/>
          </p:cNvPicPr>
          <p:nvPr userDrawn="1"/>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620000" y="149336"/>
            <a:ext cx="1233549" cy="1225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2946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754632-50C4-6042-BF0D-689D8DA2E976}" type="datetimeFigureOut">
              <a:rPr lang="en-US" smtClean="0"/>
              <a:t>7/5/18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63A49E-25BD-984C-BD05-59AE97DE79DB}" type="slidenum">
              <a:rPr lang="en-US" smtClean="0"/>
              <a:t>‹#›</a:t>
            </a:fld>
            <a:endParaRPr lang="en-US"/>
          </a:p>
        </p:txBody>
      </p:sp>
      <p:sp>
        <p:nvSpPr>
          <p:cNvPr id="7" name="Rectangle 4"/>
          <p:cNvSpPr/>
          <p:nvPr userDrawn="1"/>
        </p:nvSpPr>
        <p:spPr>
          <a:xfrm>
            <a:off x="0" y="2"/>
            <a:ext cx="9144000" cy="1176646"/>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http://images.clipartpanda.com/world-clipart-png-globe-hi.png"/>
          <p:cNvPicPr>
            <a:picLocks noChangeAspect="1" noChangeArrowheads="1"/>
          </p:cNvPicPr>
          <p:nvPr userDrawn="1"/>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620000" y="149336"/>
            <a:ext cx="1233549" cy="1225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6167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754632-50C4-6042-BF0D-689D8DA2E976}" type="datetimeFigureOut">
              <a:rPr lang="en-US" smtClean="0"/>
              <a:t>7/5/18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63A49E-25BD-984C-BD05-59AE97DE79DB}" type="slidenum">
              <a:rPr lang="en-US" smtClean="0"/>
              <a:t>‹#›</a:t>
            </a:fld>
            <a:endParaRPr lang="en-US"/>
          </a:p>
        </p:txBody>
      </p:sp>
      <p:sp>
        <p:nvSpPr>
          <p:cNvPr id="7" name="Rectangle 4"/>
          <p:cNvSpPr/>
          <p:nvPr userDrawn="1"/>
        </p:nvSpPr>
        <p:spPr>
          <a:xfrm>
            <a:off x="0" y="2"/>
            <a:ext cx="9144000" cy="1176646"/>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http://images.clipartpanda.com/world-clipart-png-globe-hi.png"/>
          <p:cNvPicPr>
            <a:picLocks noChangeAspect="1" noChangeArrowheads="1"/>
          </p:cNvPicPr>
          <p:nvPr userDrawn="1"/>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620000" y="149336"/>
            <a:ext cx="1233549" cy="1225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517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754632-50C4-6042-BF0D-689D8DA2E976}" type="datetimeFigureOut">
              <a:rPr lang="en-US" smtClean="0"/>
              <a:t>7/5/18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63A49E-25BD-984C-BD05-59AE97DE79DB}" type="slidenum">
              <a:rPr lang="en-US" smtClean="0"/>
              <a:t>‹#›</a:t>
            </a:fld>
            <a:endParaRPr lang="en-US"/>
          </a:p>
        </p:txBody>
      </p:sp>
      <p:sp>
        <p:nvSpPr>
          <p:cNvPr id="7" name="Rectangle 4"/>
          <p:cNvSpPr/>
          <p:nvPr userDrawn="1"/>
        </p:nvSpPr>
        <p:spPr>
          <a:xfrm>
            <a:off x="0" y="2"/>
            <a:ext cx="9144000" cy="1176646"/>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http://images.clipartpanda.com/world-clipart-png-globe-hi.png"/>
          <p:cNvPicPr>
            <a:picLocks noChangeAspect="1" noChangeArrowheads="1"/>
          </p:cNvPicPr>
          <p:nvPr userDrawn="1"/>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620000" y="149336"/>
            <a:ext cx="1233549" cy="1225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9017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5754632-50C4-6042-BF0D-689D8DA2E976}" type="datetimeFigureOut">
              <a:rPr lang="en-US" smtClean="0"/>
              <a:t>7/5/18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63A49E-25BD-984C-BD05-59AE97DE79DB}" type="slidenum">
              <a:rPr lang="en-US" smtClean="0"/>
              <a:t>‹#›</a:t>
            </a:fld>
            <a:endParaRPr lang="en-US"/>
          </a:p>
        </p:txBody>
      </p:sp>
      <p:sp>
        <p:nvSpPr>
          <p:cNvPr id="8" name="Rectangle 4"/>
          <p:cNvSpPr/>
          <p:nvPr userDrawn="1"/>
        </p:nvSpPr>
        <p:spPr>
          <a:xfrm>
            <a:off x="0" y="2"/>
            <a:ext cx="9144000" cy="1176646"/>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http://images.clipartpanda.com/world-clipart-png-globe-hi.png"/>
          <p:cNvPicPr>
            <a:picLocks noChangeAspect="1" noChangeArrowheads="1"/>
          </p:cNvPicPr>
          <p:nvPr userDrawn="1"/>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620000" y="149336"/>
            <a:ext cx="1233549" cy="1225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6728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5754632-50C4-6042-BF0D-689D8DA2E976}" type="datetimeFigureOut">
              <a:rPr lang="en-US" smtClean="0"/>
              <a:t>7/5/18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63A49E-25BD-984C-BD05-59AE97DE79DB}" type="slidenum">
              <a:rPr lang="en-US" smtClean="0"/>
              <a:t>‹#›</a:t>
            </a:fld>
            <a:endParaRPr lang="en-US"/>
          </a:p>
        </p:txBody>
      </p:sp>
      <p:sp>
        <p:nvSpPr>
          <p:cNvPr id="10" name="Rectangle 4"/>
          <p:cNvSpPr/>
          <p:nvPr userDrawn="1"/>
        </p:nvSpPr>
        <p:spPr>
          <a:xfrm>
            <a:off x="0" y="2"/>
            <a:ext cx="9144000" cy="1176646"/>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descr="http://images.clipartpanda.com/world-clipart-png-globe-hi.png"/>
          <p:cNvPicPr>
            <a:picLocks noChangeAspect="1" noChangeArrowheads="1"/>
          </p:cNvPicPr>
          <p:nvPr userDrawn="1"/>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620000" y="149336"/>
            <a:ext cx="1233549" cy="1225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303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5754632-50C4-6042-BF0D-689D8DA2E976}" type="datetimeFigureOut">
              <a:rPr lang="en-US" smtClean="0"/>
              <a:t>7/5/18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63A49E-25BD-984C-BD05-59AE97DE79DB}" type="slidenum">
              <a:rPr lang="en-US" smtClean="0"/>
              <a:t>‹#›</a:t>
            </a:fld>
            <a:endParaRPr lang="en-US"/>
          </a:p>
        </p:txBody>
      </p:sp>
      <p:sp>
        <p:nvSpPr>
          <p:cNvPr id="6" name="Rectangle 4"/>
          <p:cNvSpPr/>
          <p:nvPr userDrawn="1"/>
        </p:nvSpPr>
        <p:spPr>
          <a:xfrm>
            <a:off x="0" y="2"/>
            <a:ext cx="9144000" cy="1176646"/>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http://images.clipartpanda.com/world-clipart-png-globe-hi.png"/>
          <p:cNvPicPr>
            <a:picLocks noChangeAspect="1" noChangeArrowheads="1"/>
          </p:cNvPicPr>
          <p:nvPr userDrawn="1"/>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620000" y="149336"/>
            <a:ext cx="1233549" cy="1225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1603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754632-50C4-6042-BF0D-689D8DA2E976}" type="datetimeFigureOut">
              <a:rPr lang="en-US" smtClean="0"/>
              <a:t>7/5/18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63A49E-25BD-984C-BD05-59AE97DE79DB}" type="slidenum">
              <a:rPr lang="en-US" smtClean="0"/>
              <a:t>‹#›</a:t>
            </a:fld>
            <a:endParaRPr lang="en-US"/>
          </a:p>
        </p:txBody>
      </p:sp>
      <p:sp>
        <p:nvSpPr>
          <p:cNvPr id="5" name="Rectangle 4"/>
          <p:cNvSpPr/>
          <p:nvPr userDrawn="1"/>
        </p:nvSpPr>
        <p:spPr>
          <a:xfrm>
            <a:off x="0" y="2"/>
            <a:ext cx="9144000" cy="1176646"/>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http://images.clipartpanda.com/world-clipart-png-globe-hi.png"/>
          <p:cNvPicPr>
            <a:picLocks noChangeAspect="1" noChangeArrowheads="1"/>
          </p:cNvPicPr>
          <p:nvPr userDrawn="1"/>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620000" y="149336"/>
            <a:ext cx="1233549" cy="1225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0849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754632-50C4-6042-BF0D-689D8DA2E976}" type="datetimeFigureOut">
              <a:rPr lang="en-US" smtClean="0"/>
              <a:t>7/5/18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63A49E-25BD-984C-BD05-59AE97DE79DB}" type="slidenum">
              <a:rPr lang="en-US" smtClean="0"/>
              <a:t>‹#›</a:t>
            </a:fld>
            <a:endParaRPr lang="en-US"/>
          </a:p>
        </p:txBody>
      </p:sp>
      <p:sp>
        <p:nvSpPr>
          <p:cNvPr id="8" name="Rectangle 4"/>
          <p:cNvSpPr/>
          <p:nvPr userDrawn="1"/>
        </p:nvSpPr>
        <p:spPr>
          <a:xfrm>
            <a:off x="0" y="2"/>
            <a:ext cx="9144000" cy="1176646"/>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http://images.clipartpanda.com/world-clipart-png-globe-hi.png"/>
          <p:cNvPicPr>
            <a:picLocks noChangeAspect="1" noChangeArrowheads="1"/>
          </p:cNvPicPr>
          <p:nvPr userDrawn="1"/>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620000" y="149336"/>
            <a:ext cx="1233549" cy="1225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1237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754632-50C4-6042-BF0D-689D8DA2E976}" type="datetimeFigureOut">
              <a:rPr lang="en-US" smtClean="0"/>
              <a:t>7/5/18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63A49E-25BD-984C-BD05-59AE97DE79DB}" type="slidenum">
              <a:rPr lang="en-US" smtClean="0"/>
              <a:t>‹#›</a:t>
            </a:fld>
            <a:endParaRPr lang="en-US"/>
          </a:p>
        </p:txBody>
      </p:sp>
      <p:sp>
        <p:nvSpPr>
          <p:cNvPr id="8" name="Rectangle 4"/>
          <p:cNvSpPr/>
          <p:nvPr userDrawn="1"/>
        </p:nvSpPr>
        <p:spPr>
          <a:xfrm>
            <a:off x="0" y="2"/>
            <a:ext cx="9144000" cy="1176646"/>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http://images.clipartpanda.com/world-clipart-png-globe-hi.png"/>
          <p:cNvPicPr>
            <a:picLocks noChangeAspect="1" noChangeArrowheads="1"/>
          </p:cNvPicPr>
          <p:nvPr userDrawn="1"/>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620000" y="149336"/>
            <a:ext cx="1233549" cy="1225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10369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754632-50C4-6042-BF0D-689D8DA2E976}" type="datetimeFigureOut">
              <a:rPr lang="en-US" smtClean="0"/>
              <a:t>7/5/18</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63A49E-25BD-984C-BD05-59AE97DE79DB}" type="slidenum">
              <a:rPr lang="en-US" smtClean="0"/>
              <a:t>‹#›</a:t>
            </a:fld>
            <a:endParaRPr lang="en-US"/>
          </a:p>
        </p:txBody>
      </p:sp>
    </p:spTree>
    <p:extLst>
      <p:ext uri="{BB962C8B-B14F-4D97-AF65-F5344CB8AC3E}">
        <p14:creationId xmlns:p14="http://schemas.microsoft.com/office/powerpoint/2010/main" val="205586342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62401" y="838200"/>
            <a:ext cx="4876800" cy="1828800"/>
          </a:xfrm>
          <a:ln>
            <a:miter lim="800000"/>
            <a:headEnd/>
            <a:tailEnd/>
          </a:ln>
          <a:extLst/>
        </p:spPr>
        <p:txBody>
          <a:bodyPr>
            <a:normAutofit fontScale="90000"/>
          </a:bodyPr>
          <a:lstStyle/>
          <a:p>
            <a:pPr eaLnBrk="1" fontAlgn="auto" hangingPunct="1">
              <a:spcAft>
                <a:spcPts val="0"/>
              </a:spcAft>
              <a:defRPr/>
            </a:pPr>
            <a:r>
              <a:rPr lang="en-US" sz="3600" dirty="0">
                <a:latin typeface="Times New Roman" pitchFamily="18" charset="0"/>
              </a:rPr>
              <a:t>ANESTHESIA AND THE CHILD WITH UPPER RESPIRATORY TRACT INFECTION</a:t>
            </a:r>
            <a:endParaRPr lang="en-US" sz="3600" dirty="0"/>
          </a:p>
        </p:txBody>
      </p:sp>
      <p:sp>
        <p:nvSpPr>
          <p:cNvPr id="11266" name="Subtitle 2"/>
          <p:cNvSpPr>
            <a:spLocks noGrp="1"/>
          </p:cNvSpPr>
          <p:nvPr>
            <p:ph type="subTitle" idx="1"/>
          </p:nvPr>
        </p:nvSpPr>
        <p:spPr>
          <a:xfrm>
            <a:off x="3118556" y="3124200"/>
            <a:ext cx="6045200" cy="1524000"/>
          </a:xfrm>
        </p:spPr>
        <p:txBody>
          <a:bodyPr>
            <a:normAutofit/>
          </a:bodyPr>
          <a:lstStyle/>
          <a:p>
            <a:pPr marR="0">
              <a:lnSpc>
                <a:spcPct val="70000"/>
              </a:lnSpc>
            </a:pPr>
            <a:r>
              <a:rPr lang="en-US" sz="1800" dirty="0">
                <a:latin typeface="Times New Roman" charset="0"/>
              </a:rPr>
              <a:t>Ma Carmen Bernardo-Ocampo, MD</a:t>
            </a:r>
          </a:p>
          <a:p>
            <a:pPr marR="0">
              <a:lnSpc>
                <a:spcPct val="70000"/>
              </a:lnSpc>
            </a:pPr>
            <a:r>
              <a:rPr lang="en-US" sz="1800" dirty="0">
                <a:latin typeface="Times New Roman" charset="0"/>
              </a:rPr>
              <a:t>Clinical Associate Professor/Attending Anesthesiologist</a:t>
            </a:r>
          </a:p>
          <a:p>
            <a:pPr marR="0">
              <a:lnSpc>
                <a:spcPct val="70000"/>
              </a:lnSpc>
            </a:pPr>
            <a:r>
              <a:rPr lang="en-US" sz="1800" dirty="0">
                <a:latin typeface="Times New Roman" charset="0"/>
              </a:rPr>
              <a:t>University of Washington/Seattle Children</a:t>
            </a:r>
            <a:r>
              <a:rPr lang="ja-JP" altLang="en-US" sz="1800" dirty="0">
                <a:latin typeface="Times New Roman" charset="0"/>
              </a:rPr>
              <a:t>’</a:t>
            </a:r>
            <a:r>
              <a:rPr lang="en-US" altLang="ja-JP" sz="1800" dirty="0">
                <a:latin typeface="Times New Roman" charset="0"/>
              </a:rPr>
              <a:t>s Hospital</a:t>
            </a:r>
            <a:endParaRPr lang="en-US" sz="1800" dirty="0">
              <a:latin typeface="Times New Roman" charset="0"/>
            </a:endParaRPr>
          </a:p>
        </p:txBody>
      </p:sp>
      <p:sp>
        <p:nvSpPr>
          <p:cNvPr id="3" name="TextBox 2">
            <a:extLst>
              <a:ext uri="{FF2B5EF4-FFF2-40B4-BE49-F238E27FC236}">
                <a16:creationId xmlns:a16="http://schemas.microsoft.com/office/drawing/2014/main" id="{82D8A921-61D3-B04E-B5B5-63C9DA28EF5B}"/>
              </a:ext>
            </a:extLst>
          </p:cNvPr>
          <p:cNvSpPr txBox="1"/>
          <p:nvPr/>
        </p:nvSpPr>
        <p:spPr>
          <a:xfrm>
            <a:off x="1143000" y="5334000"/>
            <a:ext cx="1723742" cy="369332"/>
          </a:xfrm>
          <a:prstGeom prst="rect">
            <a:avLst/>
          </a:prstGeom>
          <a:noFill/>
        </p:spPr>
        <p:txBody>
          <a:bodyPr wrap="none" rtlCol="0">
            <a:spAutoFit/>
          </a:bodyPr>
          <a:lstStyle/>
          <a:p>
            <a:r>
              <a:rPr lang="en-US" dirty="0"/>
              <a:t>Updated 5/2018</a:t>
            </a:r>
          </a:p>
        </p:txBody>
      </p:sp>
    </p:spTree>
    <p:extLst>
      <p:ext uri="{BB962C8B-B14F-4D97-AF65-F5344CB8AC3E}">
        <p14:creationId xmlns:p14="http://schemas.microsoft.com/office/powerpoint/2010/main" val="5814864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457200" y="685800"/>
            <a:ext cx="8229600" cy="1143000"/>
          </a:xfrm>
        </p:spPr>
        <p:txBody>
          <a:bodyPr/>
          <a:lstStyle/>
          <a:p>
            <a:r>
              <a:rPr lang="en-US" sz="3600" dirty="0">
                <a:latin typeface="Times New Roman" charset="0"/>
              </a:rPr>
              <a:t>Differential diagnoses</a:t>
            </a:r>
            <a:endParaRPr lang="en-US" sz="3600" dirty="0">
              <a:latin typeface="Times New Roman" charset="0"/>
              <a:cs typeface="Times New Roman" charset="0"/>
            </a:endParaRPr>
          </a:p>
        </p:txBody>
      </p:sp>
      <p:sp>
        <p:nvSpPr>
          <p:cNvPr id="29698" name="Content Placeholder 2"/>
          <p:cNvSpPr>
            <a:spLocks noGrp="1"/>
          </p:cNvSpPr>
          <p:nvPr>
            <p:ph idx="1"/>
          </p:nvPr>
        </p:nvSpPr>
        <p:spPr>
          <a:xfrm>
            <a:off x="1143000" y="1905000"/>
            <a:ext cx="8229600" cy="4389438"/>
          </a:xfrm>
        </p:spPr>
        <p:txBody>
          <a:bodyPr>
            <a:normAutofit fontScale="25000" lnSpcReduction="20000"/>
          </a:bodyPr>
          <a:lstStyle/>
          <a:p>
            <a:pPr>
              <a:lnSpc>
                <a:spcPct val="90000"/>
              </a:lnSpc>
            </a:pPr>
            <a:endParaRPr lang="en-US" sz="2800" dirty="0">
              <a:latin typeface="Times New Roman" charset="0"/>
            </a:endParaRPr>
          </a:p>
          <a:p>
            <a:pPr>
              <a:lnSpc>
                <a:spcPct val="90000"/>
              </a:lnSpc>
            </a:pPr>
            <a:r>
              <a:rPr lang="en-US" sz="12800" dirty="0">
                <a:latin typeface="Times New Roman" charset="0"/>
              </a:rPr>
              <a:t>Infectious</a:t>
            </a:r>
          </a:p>
          <a:p>
            <a:pPr>
              <a:lnSpc>
                <a:spcPct val="90000"/>
              </a:lnSpc>
              <a:buFont typeface="Wingdings 2" charset="0"/>
              <a:buNone/>
            </a:pPr>
            <a:r>
              <a:rPr lang="en-US" sz="2800" dirty="0">
                <a:latin typeface="Times New Roman" charset="0"/>
              </a:rPr>
              <a:t>    </a:t>
            </a:r>
            <a:r>
              <a:rPr lang="en-US" sz="9600" dirty="0">
                <a:latin typeface="Times New Roman" charset="0"/>
              </a:rPr>
              <a:t>        </a:t>
            </a:r>
            <a:r>
              <a:rPr lang="en-US" sz="11200" dirty="0">
                <a:latin typeface="Times New Roman" charset="0"/>
              </a:rPr>
              <a:t>croup                     pneumonia                                                                                       </a:t>
            </a:r>
          </a:p>
          <a:p>
            <a:pPr lvl="1">
              <a:lnSpc>
                <a:spcPct val="90000"/>
              </a:lnSpc>
              <a:buFont typeface="Wingdings 2" charset="0"/>
              <a:buNone/>
            </a:pPr>
            <a:r>
              <a:rPr lang="en-US" sz="11200" dirty="0">
                <a:latin typeface="Times New Roman" charset="0"/>
              </a:rPr>
              <a:t>   influenza               epiglottitis</a:t>
            </a:r>
          </a:p>
          <a:p>
            <a:pPr lvl="1">
              <a:lnSpc>
                <a:spcPct val="90000"/>
              </a:lnSpc>
              <a:buFont typeface="Wingdings 2" charset="0"/>
              <a:buNone/>
            </a:pPr>
            <a:r>
              <a:rPr lang="en-US" sz="11200" dirty="0">
                <a:latin typeface="Times New Roman" charset="0"/>
              </a:rPr>
              <a:t>   bronchiolitis          strep throat</a:t>
            </a:r>
          </a:p>
          <a:p>
            <a:pPr lvl="1">
              <a:lnSpc>
                <a:spcPct val="90000"/>
              </a:lnSpc>
              <a:buFont typeface="Wingdings 2" charset="0"/>
              <a:buNone/>
            </a:pPr>
            <a:r>
              <a:rPr lang="en-US" sz="11200" dirty="0">
                <a:latin typeface="Times New Roman" charset="0"/>
              </a:rPr>
              <a:t>   herpes simplex</a:t>
            </a:r>
          </a:p>
          <a:p>
            <a:pPr lvl="1">
              <a:lnSpc>
                <a:spcPct val="90000"/>
              </a:lnSpc>
              <a:buFont typeface="Wingdings 2" charset="0"/>
              <a:buNone/>
            </a:pPr>
            <a:endParaRPr lang="en-US" sz="9600" dirty="0">
              <a:latin typeface="Times New Roman" charset="0"/>
            </a:endParaRPr>
          </a:p>
          <a:p>
            <a:pPr>
              <a:lnSpc>
                <a:spcPct val="90000"/>
              </a:lnSpc>
            </a:pPr>
            <a:r>
              <a:rPr lang="en-US" sz="12800" dirty="0">
                <a:latin typeface="Times New Roman" charset="0"/>
              </a:rPr>
              <a:t>Non-infectious</a:t>
            </a:r>
          </a:p>
          <a:p>
            <a:pPr lvl="1">
              <a:lnSpc>
                <a:spcPct val="90000"/>
              </a:lnSpc>
              <a:buFont typeface="Wingdings 2" charset="0"/>
              <a:buNone/>
            </a:pPr>
            <a:r>
              <a:rPr lang="en-US" sz="9600" dirty="0">
                <a:latin typeface="Times New Roman" charset="0"/>
              </a:rPr>
              <a:t>   </a:t>
            </a:r>
            <a:r>
              <a:rPr lang="en-US" sz="11200" dirty="0">
                <a:latin typeface="Times New Roman" charset="0"/>
              </a:rPr>
              <a:t>allergic                  vasomotor</a:t>
            </a:r>
          </a:p>
          <a:p>
            <a:pPr lvl="1">
              <a:lnSpc>
                <a:spcPct val="90000"/>
              </a:lnSpc>
              <a:buFont typeface="Wingdings 2" charset="0"/>
              <a:buNone/>
            </a:pPr>
            <a:endParaRPr lang="en-US" sz="9600" dirty="0">
              <a:latin typeface="Times New Roman" charset="0"/>
              <a:cs typeface="Times New Roman" charset="0"/>
            </a:endParaRPr>
          </a:p>
          <a:p>
            <a:pPr lvl="1">
              <a:lnSpc>
                <a:spcPct val="90000"/>
              </a:lnSpc>
              <a:buFont typeface="Wingdings 2" charset="0"/>
              <a:buNone/>
            </a:pPr>
            <a:endParaRPr lang="en-US" sz="1400" dirty="0">
              <a:latin typeface="Times New Roman" charset="0"/>
            </a:endParaRPr>
          </a:p>
          <a:p>
            <a:pPr lvl="1">
              <a:lnSpc>
                <a:spcPct val="90000"/>
              </a:lnSpc>
              <a:buFont typeface="Wingdings 2" charset="0"/>
              <a:buNone/>
            </a:pPr>
            <a:endParaRPr lang="en-US" sz="1400" dirty="0">
              <a:latin typeface="Times New Roman" charset="0"/>
            </a:endParaRPr>
          </a:p>
          <a:p>
            <a:pPr lvl="1">
              <a:lnSpc>
                <a:spcPct val="90000"/>
              </a:lnSpc>
              <a:buFont typeface="Wingdings 2" charset="0"/>
              <a:buNone/>
            </a:pPr>
            <a:endParaRPr lang="en-US" sz="1400" dirty="0">
              <a:latin typeface="Times New Roman" charset="0"/>
            </a:endParaRPr>
          </a:p>
          <a:p>
            <a:pPr>
              <a:lnSpc>
                <a:spcPct val="90000"/>
              </a:lnSpc>
            </a:pPr>
            <a:endParaRPr lang="en-US" sz="2800" dirty="0">
              <a:latin typeface="Times New Roman" charset="0"/>
            </a:endParaRPr>
          </a:p>
          <a:p>
            <a:pPr>
              <a:lnSpc>
                <a:spcPct val="90000"/>
              </a:lnSpc>
            </a:pPr>
            <a:endParaRPr lang="en-US" sz="2800" dirty="0">
              <a:latin typeface="Times New Roman" charset="0"/>
            </a:endParaRPr>
          </a:p>
          <a:p>
            <a:pPr>
              <a:lnSpc>
                <a:spcPct val="90000"/>
              </a:lnSpc>
            </a:pPr>
            <a:endParaRPr lang="en-US" sz="2800" dirty="0">
              <a:latin typeface="Times New Roman" charset="0"/>
            </a:endParaRPr>
          </a:p>
          <a:p>
            <a:pPr>
              <a:lnSpc>
                <a:spcPct val="90000"/>
              </a:lnSpc>
            </a:pPr>
            <a:endParaRPr lang="en-US" sz="2800" dirty="0">
              <a:latin typeface="Times New Roman" charset="0"/>
            </a:endParaRPr>
          </a:p>
          <a:p>
            <a:pPr>
              <a:lnSpc>
                <a:spcPct val="90000"/>
              </a:lnSpc>
            </a:pPr>
            <a:endParaRPr lang="en-US" sz="2800" dirty="0">
              <a:latin typeface="Times New Roman" charset="0"/>
            </a:endParaRPr>
          </a:p>
          <a:p>
            <a:pPr>
              <a:lnSpc>
                <a:spcPct val="90000"/>
              </a:lnSpc>
            </a:pPr>
            <a:endParaRPr lang="en-US" sz="2800" dirty="0">
              <a:latin typeface="Times New Roman" charset="0"/>
            </a:endParaRPr>
          </a:p>
          <a:p>
            <a:pPr>
              <a:lnSpc>
                <a:spcPct val="90000"/>
              </a:lnSpc>
            </a:pPr>
            <a:endParaRPr lang="en-US" sz="2800" dirty="0">
              <a:latin typeface="Times New Roman" charset="0"/>
            </a:endParaRPr>
          </a:p>
          <a:p>
            <a:pPr>
              <a:lnSpc>
                <a:spcPct val="90000"/>
              </a:lnSpc>
            </a:pPr>
            <a:endParaRPr lang="en-US" sz="2800" dirty="0">
              <a:latin typeface="Times New Roman" charset="0"/>
            </a:endParaRPr>
          </a:p>
          <a:p>
            <a:pPr>
              <a:lnSpc>
                <a:spcPct val="90000"/>
              </a:lnSpc>
            </a:pPr>
            <a:endParaRPr lang="en-US" sz="2800" dirty="0">
              <a:latin typeface="Times New Roman" charset="0"/>
            </a:endParaRPr>
          </a:p>
          <a:p>
            <a:pPr>
              <a:lnSpc>
                <a:spcPct val="90000"/>
              </a:lnSpc>
            </a:pPr>
            <a:endParaRPr lang="en-US" sz="2800" dirty="0">
              <a:latin typeface="Times New Roman" charset="0"/>
            </a:endParaRPr>
          </a:p>
          <a:p>
            <a:pPr>
              <a:lnSpc>
                <a:spcPct val="90000"/>
              </a:lnSpc>
            </a:pPr>
            <a:endParaRPr lang="en-US" sz="2800" dirty="0">
              <a:latin typeface="Times New Roman" charset="0"/>
            </a:endParaRPr>
          </a:p>
          <a:p>
            <a:pPr>
              <a:lnSpc>
                <a:spcPct val="90000"/>
              </a:lnSpc>
            </a:pPr>
            <a:endParaRPr lang="en-US" sz="2800" dirty="0">
              <a:latin typeface="Times New Roman" charset="0"/>
            </a:endParaRPr>
          </a:p>
          <a:p>
            <a:pPr>
              <a:lnSpc>
                <a:spcPct val="90000"/>
              </a:lnSpc>
            </a:pPr>
            <a:endParaRPr lang="en-US" sz="2800" dirty="0">
              <a:latin typeface="Times New Roman" charset="0"/>
            </a:endParaRPr>
          </a:p>
          <a:p>
            <a:pPr>
              <a:lnSpc>
                <a:spcPct val="90000"/>
              </a:lnSpc>
            </a:pPr>
            <a:endParaRPr lang="en-US" sz="2800" dirty="0">
              <a:latin typeface="Times New Roman" charset="0"/>
            </a:endParaRPr>
          </a:p>
          <a:p>
            <a:pPr>
              <a:lnSpc>
                <a:spcPct val="90000"/>
              </a:lnSpc>
            </a:pPr>
            <a:endParaRPr lang="en-US" sz="2800" dirty="0">
              <a:latin typeface="Times New Roman" charset="0"/>
            </a:endParaRPr>
          </a:p>
          <a:p>
            <a:pPr>
              <a:lnSpc>
                <a:spcPct val="90000"/>
              </a:lnSpc>
            </a:pPr>
            <a:endParaRPr lang="en-US" sz="2800" dirty="0">
              <a:latin typeface="Times New Roman" charset="0"/>
            </a:endParaRPr>
          </a:p>
          <a:p>
            <a:pPr>
              <a:lnSpc>
                <a:spcPct val="90000"/>
              </a:lnSpc>
            </a:pPr>
            <a:endParaRPr lang="en-US" sz="2800" dirty="0">
              <a:latin typeface="Times New Roman" charset="0"/>
            </a:endParaRPr>
          </a:p>
          <a:p>
            <a:pPr>
              <a:lnSpc>
                <a:spcPct val="90000"/>
              </a:lnSpc>
            </a:pPr>
            <a:endParaRPr lang="en-US" sz="2800" dirty="0">
              <a:latin typeface="Times New Roman" charset="0"/>
            </a:endParaRPr>
          </a:p>
          <a:p>
            <a:pPr>
              <a:lnSpc>
                <a:spcPct val="90000"/>
              </a:lnSpc>
            </a:pPr>
            <a:endParaRPr lang="en-US" sz="2800" dirty="0">
              <a:latin typeface="Times New Roman" charset="0"/>
            </a:endParaRPr>
          </a:p>
          <a:p>
            <a:pPr>
              <a:lnSpc>
                <a:spcPct val="90000"/>
              </a:lnSpc>
            </a:pPr>
            <a:endParaRPr lang="en-US" sz="2800" dirty="0">
              <a:latin typeface="Times New Roman" charset="0"/>
            </a:endParaRPr>
          </a:p>
          <a:p>
            <a:pPr>
              <a:lnSpc>
                <a:spcPct val="90000"/>
              </a:lnSpc>
            </a:pPr>
            <a:endParaRPr lang="en-US" sz="2800" dirty="0">
              <a:latin typeface="Times New Roman" charset="0"/>
            </a:endParaRPr>
          </a:p>
          <a:p>
            <a:pPr>
              <a:lnSpc>
                <a:spcPct val="90000"/>
              </a:lnSpc>
            </a:pPr>
            <a:endParaRPr lang="en-US" sz="2800" dirty="0">
              <a:latin typeface="Times New Roman" charset="0"/>
            </a:endParaRPr>
          </a:p>
          <a:p>
            <a:pPr>
              <a:lnSpc>
                <a:spcPct val="90000"/>
              </a:lnSpc>
            </a:pPr>
            <a:endParaRPr lang="en-US" sz="2800" dirty="0">
              <a:latin typeface="Times New Roman" charset="0"/>
            </a:endParaRPr>
          </a:p>
          <a:p>
            <a:pPr>
              <a:lnSpc>
                <a:spcPct val="90000"/>
              </a:lnSpc>
            </a:pPr>
            <a:endParaRPr lang="en-US" sz="2800" dirty="0">
              <a:latin typeface="Times New Roman" charset="0"/>
            </a:endParaRPr>
          </a:p>
          <a:p>
            <a:pPr>
              <a:lnSpc>
                <a:spcPct val="90000"/>
              </a:lnSpc>
            </a:pPr>
            <a:endParaRPr lang="en-US" sz="2800" dirty="0">
              <a:latin typeface="Times New Roman" charset="0"/>
            </a:endParaRPr>
          </a:p>
          <a:p>
            <a:pPr>
              <a:lnSpc>
                <a:spcPct val="90000"/>
              </a:lnSpc>
            </a:pPr>
            <a:endParaRPr lang="en-US" sz="2800" dirty="0">
              <a:latin typeface="Times New Roman" charset="0"/>
            </a:endParaRPr>
          </a:p>
          <a:p>
            <a:pPr>
              <a:lnSpc>
                <a:spcPct val="90000"/>
              </a:lnSpc>
            </a:pPr>
            <a:endParaRPr lang="en-US" sz="2800" dirty="0">
              <a:latin typeface="Times New Roman" charset="0"/>
            </a:endParaRPr>
          </a:p>
          <a:p>
            <a:pPr>
              <a:lnSpc>
                <a:spcPct val="90000"/>
              </a:lnSpc>
            </a:pPr>
            <a:endParaRPr lang="en-US" sz="2800" dirty="0">
              <a:latin typeface="Times New Roman" charset="0"/>
            </a:endParaRPr>
          </a:p>
          <a:p>
            <a:pPr>
              <a:lnSpc>
                <a:spcPct val="90000"/>
              </a:lnSpc>
            </a:pPr>
            <a:endParaRPr lang="en-US" sz="2800" dirty="0">
              <a:latin typeface="Times New Roman" charset="0"/>
            </a:endParaRPr>
          </a:p>
          <a:p>
            <a:pPr>
              <a:lnSpc>
                <a:spcPct val="90000"/>
              </a:lnSpc>
            </a:pPr>
            <a:endParaRPr lang="en-US" sz="2800" dirty="0">
              <a:latin typeface="Times New Roman" charset="0"/>
            </a:endParaRPr>
          </a:p>
          <a:p>
            <a:pPr>
              <a:lnSpc>
                <a:spcPct val="90000"/>
              </a:lnSpc>
            </a:pPr>
            <a:endParaRPr lang="en-US" sz="2800" dirty="0">
              <a:latin typeface="Times New Roman" charset="0"/>
            </a:endParaRPr>
          </a:p>
          <a:p>
            <a:pPr>
              <a:lnSpc>
                <a:spcPct val="90000"/>
              </a:lnSpc>
            </a:pPr>
            <a:endParaRPr lang="en-US" sz="2800" dirty="0">
              <a:latin typeface="Times New Roman" charset="0"/>
            </a:endParaRPr>
          </a:p>
          <a:p>
            <a:pPr>
              <a:lnSpc>
                <a:spcPct val="90000"/>
              </a:lnSpc>
            </a:pPr>
            <a:endParaRPr lang="en-US" sz="2800" dirty="0">
              <a:latin typeface="Times New Roman" charset="0"/>
            </a:endParaRPr>
          </a:p>
          <a:p>
            <a:pPr>
              <a:lnSpc>
                <a:spcPct val="90000"/>
              </a:lnSpc>
            </a:pPr>
            <a:endParaRPr lang="en-US" sz="2800" dirty="0">
              <a:latin typeface="Times New Roman" charset="0"/>
            </a:endParaRPr>
          </a:p>
          <a:p>
            <a:pPr>
              <a:lnSpc>
                <a:spcPct val="90000"/>
              </a:lnSpc>
            </a:pPr>
            <a:endParaRPr lang="en-US" sz="2800" dirty="0">
              <a:latin typeface="Times New Roman" charset="0"/>
            </a:endParaRPr>
          </a:p>
          <a:p>
            <a:pPr>
              <a:lnSpc>
                <a:spcPct val="90000"/>
              </a:lnSpc>
            </a:pPr>
            <a:endParaRPr lang="en-US" sz="2800" dirty="0">
              <a:latin typeface="Times New Roman" charset="0"/>
            </a:endParaRPr>
          </a:p>
          <a:p>
            <a:pPr>
              <a:lnSpc>
                <a:spcPct val="90000"/>
              </a:lnSpc>
            </a:pPr>
            <a:endParaRPr lang="en-US" sz="2800" dirty="0">
              <a:latin typeface="Times New Roman" charset="0"/>
            </a:endParaRPr>
          </a:p>
          <a:p>
            <a:pPr>
              <a:lnSpc>
                <a:spcPct val="90000"/>
              </a:lnSpc>
            </a:pPr>
            <a:endParaRPr lang="en-US" sz="2800" dirty="0">
              <a:latin typeface="Times New Roman" charset="0"/>
            </a:endParaRPr>
          </a:p>
          <a:p>
            <a:pPr>
              <a:lnSpc>
                <a:spcPct val="90000"/>
              </a:lnSpc>
            </a:pPr>
            <a:endParaRPr lang="en-US" sz="2800" dirty="0">
              <a:latin typeface="Times New Roman" charset="0"/>
            </a:endParaRPr>
          </a:p>
          <a:p>
            <a:pPr>
              <a:lnSpc>
                <a:spcPct val="90000"/>
              </a:lnSpc>
            </a:pPr>
            <a:endParaRPr lang="en-US" sz="2800" dirty="0">
              <a:latin typeface="Times New Roman" charset="0"/>
            </a:endParaRPr>
          </a:p>
          <a:p>
            <a:pPr>
              <a:lnSpc>
                <a:spcPct val="90000"/>
              </a:lnSpc>
            </a:pPr>
            <a:endParaRPr lang="en-US" sz="2800" dirty="0">
              <a:latin typeface="Times New Roman" charset="0"/>
            </a:endParaRPr>
          </a:p>
          <a:p>
            <a:pPr>
              <a:lnSpc>
                <a:spcPct val="90000"/>
              </a:lnSpc>
            </a:pPr>
            <a:endParaRPr lang="en-US" sz="2800" dirty="0">
              <a:latin typeface="Times New Roman" charset="0"/>
            </a:endParaRPr>
          </a:p>
          <a:p>
            <a:pPr>
              <a:lnSpc>
                <a:spcPct val="90000"/>
              </a:lnSpc>
            </a:pPr>
            <a:endParaRPr lang="en-US" sz="2800" dirty="0">
              <a:latin typeface="Times New Roman" charset="0"/>
            </a:endParaRPr>
          </a:p>
          <a:p>
            <a:pPr>
              <a:lnSpc>
                <a:spcPct val="90000"/>
              </a:lnSpc>
            </a:pPr>
            <a:endParaRPr lang="en-US" sz="2800" dirty="0">
              <a:latin typeface="Times New Roman" charset="0"/>
            </a:endParaRPr>
          </a:p>
          <a:p>
            <a:pPr>
              <a:lnSpc>
                <a:spcPct val="90000"/>
              </a:lnSpc>
            </a:pPr>
            <a:endParaRPr lang="en-US" sz="2800" dirty="0">
              <a:latin typeface="Times New Roman" charset="0"/>
            </a:endParaRPr>
          </a:p>
          <a:p>
            <a:pPr>
              <a:lnSpc>
                <a:spcPct val="90000"/>
              </a:lnSpc>
            </a:pPr>
            <a:endParaRPr lang="en-US" sz="2800" dirty="0">
              <a:latin typeface="Times New Roman" charset="0"/>
            </a:endParaRPr>
          </a:p>
          <a:p>
            <a:pPr>
              <a:lnSpc>
                <a:spcPct val="90000"/>
              </a:lnSpc>
            </a:pPr>
            <a:endParaRPr lang="en-US" sz="2800" dirty="0">
              <a:latin typeface="Times New Roman" charset="0"/>
            </a:endParaRPr>
          </a:p>
          <a:p>
            <a:pPr>
              <a:lnSpc>
                <a:spcPct val="90000"/>
              </a:lnSpc>
            </a:pPr>
            <a:endParaRPr lang="en-US" sz="2800" dirty="0">
              <a:latin typeface="Times New Roman" charset="0"/>
            </a:endParaRPr>
          </a:p>
          <a:p>
            <a:pPr>
              <a:lnSpc>
                <a:spcPct val="90000"/>
              </a:lnSpc>
            </a:pPr>
            <a:endParaRPr lang="en-US" sz="2800" dirty="0">
              <a:latin typeface="Times New Roman" charset="0"/>
            </a:endParaRPr>
          </a:p>
          <a:p>
            <a:pPr>
              <a:lnSpc>
                <a:spcPct val="90000"/>
              </a:lnSpc>
            </a:pPr>
            <a:endParaRPr lang="en-US" sz="2800" dirty="0">
              <a:latin typeface="Times New Roman" charset="0"/>
            </a:endParaRPr>
          </a:p>
          <a:p>
            <a:pPr>
              <a:lnSpc>
                <a:spcPct val="90000"/>
              </a:lnSpc>
            </a:pPr>
            <a:endParaRPr lang="en-US" sz="2800" dirty="0">
              <a:latin typeface="Times New Roman" charset="0"/>
            </a:endParaRPr>
          </a:p>
          <a:p>
            <a:pPr>
              <a:lnSpc>
                <a:spcPct val="90000"/>
              </a:lnSpc>
            </a:pPr>
            <a:endParaRPr lang="en-US" sz="2800" dirty="0">
              <a:latin typeface="Times New Roman" charset="0"/>
            </a:endParaRPr>
          </a:p>
          <a:p>
            <a:pPr>
              <a:lnSpc>
                <a:spcPct val="90000"/>
              </a:lnSpc>
            </a:pPr>
            <a:endParaRPr lang="en-US" sz="2800" dirty="0">
              <a:latin typeface="Times New Roman" charset="0"/>
            </a:endParaRPr>
          </a:p>
          <a:p>
            <a:pPr>
              <a:lnSpc>
                <a:spcPct val="90000"/>
              </a:lnSpc>
            </a:pPr>
            <a:endParaRPr lang="en-US" sz="2800" dirty="0">
              <a:latin typeface="Times New Roman" charset="0"/>
            </a:endParaRPr>
          </a:p>
          <a:p>
            <a:pPr>
              <a:lnSpc>
                <a:spcPct val="90000"/>
              </a:lnSpc>
            </a:pPr>
            <a:endParaRPr lang="en-US" sz="2800" dirty="0">
              <a:latin typeface="Times New Roman" charset="0"/>
            </a:endParaRPr>
          </a:p>
          <a:p>
            <a:pPr>
              <a:lnSpc>
                <a:spcPct val="90000"/>
              </a:lnSpc>
            </a:pPr>
            <a:endParaRPr lang="en-US" sz="2800" dirty="0">
              <a:latin typeface="Times New Roman" charset="0"/>
            </a:endParaRPr>
          </a:p>
          <a:p>
            <a:pPr>
              <a:lnSpc>
                <a:spcPct val="90000"/>
              </a:lnSpc>
            </a:pPr>
            <a:endParaRPr lang="en-US" sz="2800" dirty="0">
              <a:latin typeface="Times New Roman" charset="0"/>
            </a:endParaRPr>
          </a:p>
          <a:p>
            <a:pPr>
              <a:lnSpc>
                <a:spcPct val="90000"/>
              </a:lnSpc>
            </a:pPr>
            <a:endParaRPr lang="en-US" sz="2800" dirty="0">
              <a:latin typeface="Times New Roman" charset="0"/>
            </a:endParaRPr>
          </a:p>
          <a:p>
            <a:pPr>
              <a:lnSpc>
                <a:spcPct val="90000"/>
              </a:lnSpc>
            </a:pPr>
            <a:endParaRPr lang="en-US" sz="2800" dirty="0">
              <a:latin typeface="Times New Roman" charset="0"/>
            </a:endParaRPr>
          </a:p>
          <a:p>
            <a:pPr>
              <a:lnSpc>
                <a:spcPct val="90000"/>
              </a:lnSpc>
            </a:pPr>
            <a:endParaRPr lang="en-US" sz="2800" dirty="0">
              <a:latin typeface="Times New Roman" charset="0"/>
            </a:endParaRPr>
          </a:p>
          <a:p>
            <a:pPr>
              <a:lnSpc>
                <a:spcPct val="90000"/>
              </a:lnSpc>
            </a:pPr>
            <a:endParaRPr lang="en-US" sz="2800" dirty="0">
              <a:latin typeface="Times New Roman" charset="0"/>
            </a:endParaRPr>
          </a:p>
          <a:p>
            <a:pPr>
              <a:lnSpc>
                <a:spcPct val="90000"/>
              </a:lnSpc>
            </a:pPr>
            <a:endParaRPr lang="en-US" sz="2800" dirty="0">
              <a:latin typeface="Times New Roman" charset="0"/>
            </a:endParaRPr>
          </a:p>
          <a:p>
            <a:pPr>
              <a:lnSpc>
                <a:spcPct val="90000"/>
              </a:lnSpc>
            </a:pPr>
            <a:endParaRPr lang="en-US" sz="2800" dirty="0">
              <a:latin typeface="Times New Roman" charset="0"/>
            </a:endParaRPr>
          </a:p>
          <a:p>
            <a:pPr>
              <a:lnSpc>
                <a:spcPct val="90000"/>
              </a:lnSpc>
            </a:pPr>
            <a:endParaRPr lang="en-US" sz="2800" dirty="0">
              <a:latin typeface="Times New Roman" charset="0"/>
            </a:endParaRPr>
          </a:p>
          <a:p>
            <a:pPr>
              <a:lnSpc>
                <a:spcPct val="90000"/>
              </a:lnSpc>
            </a:pPr>
            <a:endParaRPr lang="en-US" sz="2800" dirty="0">
              <a:latin typeface="Times New Roman" charset="0"/>
            </a:endParaRPr>
          </a:p>
          <a:p>
            <a:pPr>
              <a:lnSpc>
                <a:spcPct val="90000"/>
              </a:lnSpc>
            </a:pPr>
            <a:endParaRPr lang="en-US" sz="2800" dirty="0">
              <a:latin typeface="Times New Roman" charset="0"/>
            </a:endParaRPr>
          </a:p>
          <a:p>
            <a:pPr>
              <a:lnSpc>
                <a:spcPct val="90000"/>
              </a:lnSpc>
            </a:pPr>
            <a:endParaRPr lang="en-US" sz="2800" dirty="0">
              <a:latin typeface="Times New Roman" charset="0"/>
            </a:endParaRPr>
          </a:p>
          <a:p>
            <a:pPr>
              <a:lnSpc>
                <a:spcPct val="90000"/>
              </a:lnSpc>
            </a:pPr>
            <a:endParaRPr lang="en-US" sz="2800" dirty="0">
              <a:latin typeface="Times New Roman" charset="0"/>
            </a:endParaRPr>
          </a:p>
          <a:p>
            <a:pPr>
              <a:lnSpc>
                <a:spcPct val="90000"/>
              </a:lnSpc>
            </a:pPr>
            <a:endParaRPr lang="en-US" sz="2800" dirty="0">
              <a:latin typeface="Times New Roman" charset="0"/>
            </a:endParaRPr>
          </a:p>
          <a:p>
            <a:pPr>
              <a:lnSpc>
                <a:spcPct val="90000"/>
              </a:lnSpc>
            </a:pPr>
            <a:endParaRPr lang="en-US" sz="2800" dirty="0">
              <a:latin typeface="Times New Roman" charset="0"/>
            </a:endParaRPr>
          </a:p>
          <a:p>
            <a:pPr>
              <a:lnSpc>
                <a:spcPct val="90000"/>
              </a:lnSpc>
            </a:pPr>
            <a:endParaRPr lang="en-US" sz="2800" dirty="0">
              <a:latin typeface="Times New Roman" charset="0"/>
            </a:endParaRPr>
          </a:p>
          <a:p>
            <a:pPr>
              <a:lnSpc>
                <a:spcPct val="90000"/>
              </a:lnSpc>
            </a:pPr>
            <a:endParaRPr lang="en-US" sz="2800" dirty="0">
              <a:latin typeface="Times New Roman" charset="0"/>
            </a:endParaRPr>
          </a:p>
          <a:p>
            <a:pPr>
              <a:lnSpc>
                <a:spcPct val="90000"/>
              </a:lnSpc>
            </a:pPr>
            <a:endParaRPr lang="en-US" sz="2800" dirty="0">
              <a:latin typeface="Times New Roman" charset="0"/>
            </a:endParaRPr>
          </a:p>
          <a:p>
            <a:pPr>
              <a:lnSpc>
                <a:spcPct val="90000"/>
              </a:lnSpc>
            </a:pPr>
            <a:endParaRPr lang="en-US" sz="2800" dirty="0">
              <a:latin typeface="Times New Roman" charset="0"/>
            </a:endParaRPr>
          </a:p>
          <a:p>
            <a:pPr>
              <a:lnSpc>
                <a:spcPct val="90000"/>
              </a:lnSpc>
            </a:pPr>
            <a:endParaRPr lang="en-US" sz="2800" dirty="0">
              <a:latin typeface="Times New Roman" charset="0"/>
            </a:endParaRPr>
          </a:p>
          <a:p>
            <a:pPr>
              <a:lnSpc>
                <a:spcPct val="90000"/>
              </a:lnSpc>
            </a:pPr>
            <a:endParaRPr lang="en-US" sz="2800" dirty="0">
              <a:latin typeface="Times New Roman" charset="0"/>
            </a:endParaRPr>
          </a:p>
          <a:p>
            <a:pPr>
              <a:lnSpc>
                <a:spcPct val="90000"/>
              </a:lnSpc>
            </a:pPr>
            <a:endParaRPr lang="en-US" sz="2800" dirty="0">
              <a:latin typeface="Times New Roman" charset="0"/>
            </a:endParaRPr>
          </a:p>
          <a:p>
            <a:pPr>
              <a:lnSpc>
                <a:spcPct val="90000"/>
              </a:lnSpc>
            </a:pPr>
            <a:endParaRPr lang="en-US" sz="2800" dirty="0">
              <a:latin typeface="Times New Roman" charset="0"/>
            </a:endParaRPr>
          </a:p>
          <a:p>
            <a:pPr>
              <a:lnSpc>
                <a:spcPct val="90000"/>
              </a:lnSpc>
            </a:pPr>
            <a:endParaRPr lang="en-US" sz="2800" dirty="0">
              <a:latin typeface="Times New Roman" charset="0"/>
            </a:endParaRPr>
          </a:p>
          <a:p>
            <a:pPr>
              <a:lnSpc>
                <a:spcPct val="90000"/>
              </a:lnSpc>
            </a:pPr>
            <a:endParaRPr lang="en-US" sz="2800" dirty="0">
              <a:latin typeface="Times New Roman" charset="0"/>
            </a:endParaRPr>
          </a:p>
          <a:p>
            <a:pPr>
              <a:lnSpc>
                <a:spcPct val="90000"/>
              </a:lnSpc>
            </a:pPr>
            <a:endParaRPr lang="en-US" sz="2800" dirty="0">
              <a:latin typeface="Times New Roman" charset="0"/>
            </a:endParaRPr>
          </a:p>
          <a:p>
            <a:pPr>
              <a:lnSpc>
                <a:spcPct val="90000"/>
              </a:lnSpc>
            </a:pPr>
            <a:endParaRPr lang="en-US" sz="2800" dirty="0">
              <a:latin typeface="Times New Roman" charset="0"/>
            </a:endParaRPr>
          </a:p>
          <a:p>
            <a:pPr>
              <a:lnSpc>
                <a:spcPct val="90000"/>
              </a:lnSpc>
            </a:pPr>
            <a:r>
              <a:rPr lang="en-US" sz="2800" dirty="0">
                <a:latin typeface="Times New Roman" charset="0"/>
              </a:rPr>
              <a:t>Non-infectious</a:t>
            </a:r>
          </a:p>
          <a:p>
            <a:pPr lvl="1">
              <a:lnSpc>
                <a:spcPct val="90000"/>
              </a:lnSpc>
              <a:buFont typeface="Wingdings 2" charset="0"/>
              <a:buNone/>
            </a:pPr>
            <a:r>
              <a:rPr lang="en-US" dirty="0">
                <a:latin typeface="Times New Roman" charset="0"/>
              </a:rPr>
              <a:t>   allergic</a:t>
            </a:r>
          </a:p>
          <a:p>
            <a:pPr lvl="1">
              <a:lnSpc>
                <a:spcPct val="90000"/>
              </a:lnSpc>
              <a:buFont typeface="Wingdings 2" charset="0"/>
              <a:buNone/>
            </a:pPr>
            <a:r>
              <a:rPr lang="en-US" dirty="0">
                <a:latin typeface="Times New Roman" charset="0"/>
              </a:rPr>
              <a:t>   vasomotor</a:t>
            </a:r>
          </a:p>
          <a:p>
            <a:endParaRPr lang="en-US" sz="2800" dirty="0">
              <a:latin typeface="Times New Roman" charset="0"/>
              <a:cs typeface="Times New Roman" charset="0"/>
            </a:endParaRPr>
          </a:p>
        </p:txBody>
      </p:sp>
      <p:sp>
        <p:nvSpPr>
          <p:cNvPr id="29699" name="TextBox 1"/>
          <p:cNvSpPr txBox="1">
            <a:spLocks noChangeArrowheads="1"/>
          </p:cNvSpPr>
          <p:nvPr/>
        </p:nvSpPr>
        <p:spPr bwMode="auto">
          <a:xfrm>
            <a:off x="550863" y="5667375"/>
            <a:ext cx="7604125"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20000"/>
              </a:spcBef>
              <a:buClr>
                <a:srgbClr val="0BD0D9"/>
              </a:buClr>
              <a:buSzPct val="95000"/>
            </a:pPr>
            <a:r>
              <a:rPr lang="en-US" sz="1400">
                <a:solidFill>
                  <a:srgbClr val="000000"/>
                </a:solidFill>
                <a:latin typeface="Times New Roman" charset="0"/>
                <a:cs typeface="Times New Roman" charset="0"/>
              </a:rPr>
              <a:t>Tait  AR, Malviya S. Anesthesia for the child with an upper respiratory tract infection: still a dilemma? </a:t>
            </a:r>
          </a:p>
          <a:p>
            <a:pPr>
              <a:spcBef>
                <a:spcPct val="20000"/>
              </a:spcBef>
              <a:buClr>
                <a:srgbClr val="0BD0D9"/>
              </a:buClr>
              <a:buSzPct val="95000"/>
            </a:pPr>
            <a:r>
              <a:rPr lang="en-US" sz="1400">
                <a:solidFill>
                  <a:srgbClr val="000000"/>
                </a:solidFill>
                <a:latin typeface="Times New Roman" charset="0"/>
                <a:cs typeface="Times New Roman" charset="0"/>
              </a:rPr>
              <a:t>Anesth Analg 2005 Jan;100(1):59-65.</a:t>
            </a:r>
          </a:p>
        </p:txBody>
      </p:sp>
      <p:pic>
        <p:nvPicPr>
          <p:cNvPr id="5" name="Picture 4">
            <a:extLst>
              <a:ext uri="{FF2B5EF4-FFF2-40B4-BE49-F238E27FC236}">
                <a16:creationId xmlns:a16="http://schemas.microsoft.com/office/drawing/2014/main" id="{30F1DB1C-50EA-E343-861C-5773344CD2BD}"/>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6351" t="16883" r="8327"/>
          <a:stretch/>
        </p:blipFill>
        <p:spPr>
          <a:xfrm>
            <a:off x="8061837" y="6338503"/>
            <a:ext cx="1082163" cy="514131"/>
          </a:xfrm>
          <a:prstGeom prst="rect">
            <a:avLst/>
          </a:prstGeom>
          <a:ln>
            <a:solidFill>
              <a:schemeClr val="tx2">
                <a:lumMod val="50000"/>
              </a:schemeClr>
            </a:solidFill>
          </a:ln>
        </p:spPr>
      </p:pic>
    </p:spTree>
    <p:extLst>
      <p:ext uri="{BB962C8B-B14F-4D97-AF65-F5344CB8AC3E}">
        <p14:creationId xmlns:p14="http://schemas.microsoft.com/office/powerpoint/2010/main" val="9295394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457200" y="838200"/>
            <a:ext cx="8229600" cy="1143000"/>
          </a:xfrm>
        </p:spPr>
        <p:txBody>
          <a:bodyPr/>
          <a:lstStyle/>
          <a:p>
            <a:r>
              <a:rPr lang="en-US" sz="3600">
                <a:latin typeface="Times New Roman" charset="0"/>
              </a:rPr>
              <a:t>Risk of perioperative respiratory complications</a:t>
            </a:r>
            <a:endParaRPr lang="en-US" sz="3600">
              <a:latin typeface="Times New Roman" charset="0"/>
              <a:cs typeface="Times New Roman" charset="0"/>
            </a:endParaRPr>
          </a:p>
        </p:txBody>
      </p:sp>
      <p:sp>
        <p:nvSpPr>
          <p:cNvPr id="31746" name="Content Placeholder 2"/>
          <p:cNvSpPr>
            <a:spLocks noGrp="1"/>
          </p:cNvSpPr>
          <p:nvPr>
            <p:ph idx="1"/>
          </p:nvPr>
        </p:nvSpPr>
        <p:spPr>
          <a:xfrm>
            <a:off x="457200" y="2057400"/>
            <a:ext cx="8229600" cy="4389438"/>
          </a:xfrm>
        </p:spPr>
        <p:txBody>
          <a:bodyPr/>
          <a:lstStyle/>
          <a:p>
            <a:r>
              <a:rPr lang="en-US" sz="2800">
                <a:latin typeface="Times New Roman" charset="0"/>
              </a:rPr>
              <a:t>Greatest in the 3 days after a URI but remains increased for up to 6 weeks after</a:t>
            </a:r>
          </a:p>
          <a:p>
            <a:r>
              <a:rPr lang="en-US" sz="2800">
                <a:latin typeface="Times New Roman" charset="0"/>
              </a:rPr>
              <a:t>Infrequent residual morbidity despite increased risk in children with URI</a:t>
            </a:r>
          </a:p>
          <a:p>
            <a:r>
              <a:rPr lang="en-US" sz="2800">
                <a:latin typeface="Times New Roman" charset="0"/>
              </a:rPr>
              <a:t>Patients recovering from URI have a similar or increased risk compared to those who have acute symptoms</a:t>
            </a:r>
          </a:p>
          <a:p>
            <a:endParaRPr lang="en-US">
              <a:latin typeface="Constantia" charset="0"/>
            </a:endParaRPr>
          </a:p>
          <a:p>
            <a:pPr>
              <a:buFont typeface="Wingdings 2" charset="0"/>
              <a:buNone/>
            </a:pPr>
            <a:endParaRPr lang="en-US" sz="1400">
              <a:latin typeface="Times New Roman" charset="0"/>
              <a:cs typeface="Times New Roman" charset="0"/>
            </a:endParaRPr>
          </a:p>
          <a:p>
            <a:endParaRPr lang="en-US">
              <a:latin typeface="Constantia" charset="0"/>
            </a:endParaRPr>
          </a:p>
          <a:p>
            <a:endParaRPr lang="en-US">
              <a:latin typeface="Constantia" charset="0"/>
            </a:endParaRPr>
          </a:p>
          <a:p>
            <a:endParaRPr lang="en-US">
              <a:latin typeface="Constantia" charset="0"/>
            </a:endParaRPr>
          </a:p>
          <a:p>
            <a:endParaRPr lang="en-US">
              <a:latin typeface="Constantia" charset="0"/>
            </a:endParaRPr>
          </a:p>
          <a:p>
            <a:endParaRPr lang="en-US">
              <a:latin typeface="Constantia" charset="0"/>
            </a:endParaRPr>
          </a:p>
          <a:p>
            <a:endParaRPr lang="en-US">
              <a:latin typeface="Constantia" charset="0"/>
            </a:endParaRPr>
          </a:p>
          <a:p>
            <a:endParaRPr lang="en-US">
              <a:latin typeface="Constantia" charset="0"/>
            </a:endParaRPr>
          </a:p>
          <a:p>
            <a:endParaRPr lang="en-US">
              <a:latin typeface="Constantia" charset="0"/>
            </a:endParaRPr>
          </a:p>
          <a:p>
            <a:endParaRPr lang="en-US">
              <a:latin typeface="Constantia" charset="0"/>
            </a:endParaRPr>
          </a:p>
          <a:p>
            <a:endParaRPr lang="en-US">
              <a:latin typeface="Constantia" charset="0"/>
            </a:endParaRPr>
          </a:p>
          <a:p>
            <a:endParaRPr lang="en-US">
              <a:latin typeface="Constantia" charset="0"/>
            </a:endParaRPr>
          </a:p>
          <a:p>
            <a:endParaRPr lang="en-US">
              <a:latin typeface="Constantia" charset="0"/>
            </a:endParaRPr>
          </a:p>
          <a:p>
            <a:endParaRPr lang="en-US">
              <a:latin typeface="Constantia" charset="0"/>
            </a:endParaRPr>
          </a:p>
          <a:p>
            <a:endParaRPr lang="en-US">
              <a:latin typeface="Constantia" charset="0"/>
            </a:endParaRPr>
          </a:p>
          <a:p>
            <a:endParaRPr lang="en-US">
              <a:latin typeface="Constantia" charset="0"/>
            </a:endParaRPr>
          </a:p>
          <a:p>
            <a:endParaRPr lang="en-US">
              <a:latin typeface="Constantia" charset="0"/>
            </a:endParaRPr>
          </a:p>
          <a:p>
            <a:endParaRPr lang="en-US">
              <a:latin typeface="Constantia" charset="0"/>
            </a:endParaRPr>
          </a:p>
          <a:p>
            <a:endParaRPr lang="en-US">
              <a:latin typeface="Constantia" charset="0"/>
            </a:endParaRPr>
          </a:p>
          <a:p>
            <a:endParaRPr lang="en-US">
              <a:latin typeface="Constantia" charset="0"/>
            </a:endParaRPr>
          </a:p>
          <a:p>
            <a:endParaRPr lang="en-US">
              <a:latin typeface="Constantia" charset="0"/>
            </a:endParaRPr>
          </a:p>
          <a:p>
            <a:endParaRPr lang="en-US">
              <a:latin typeface="Constantia" charset="0"/>
            </a:endParaRPr>
          </a:p>
          <a:p>
            <a:endParaRPr lang="en-US">
              <a:latin typeface="Constantia" charset="0"/>
            </a:endParaRPr>
          </a:p>
          <a:p>
            <a:endParaRPr lang="en-US">
              <a:latin typeface="Constantia" charset="0"/>
            </a:endParaRPr>
          </a:p>
          <a:p>
            <a:endParaRPr lang="en-US">
              <a:latin typeface="Constantia" charset="0"/>
            </a:endParaRPr>
          </a:p>
          <a:p>
            <a:endParaRPr lang="en-US">
              <a:latin typeface="Constantia" charset="0"/>
            </a:endParaRPr>
          </a:p>
          <a:p>
            <a:endParaRPr lang="en-US">
              <a:latin typeface="Constantia" charset="0"/>
            </a:endParaRPr>
          </a:p>
          <a:p>
            <a:endParaRPr lang="en-US">
              <a:latin typeface="Constantia" charset="0"/>
            </a:endParaRPr>
          </a:p>
          <a:p>
            <a:endParaRPr lang="en-US">
              <a:latin typeface="Constantia" charset="0"/>
            </a:endParaRPr>
          </a:p>
          <a:p>
            <a:endParaRPr lang="en-US">
              <a:latin typeface="Constantia" charset="0"/>
            </a:endParaRPr>
          </a:p>
          <a:p>
            <a:endParaRPr lang="en-US">
              <a:latin typeface="Constantia" charset="0"/>
            </a:endParaRPr>
          </a:p>
          <a:p>
            <a:endParaRPr lang="en-US">
              <a:latin typeface="Constantia" charset="0"/>
            </a:endParaRPr>
          </a:p>
          <a:p>
            <a:endParaRPr lang="en-US">
              <a:latin typeface="Constantia" charset="0"/>
            </a:endParaRPr>
          </a:p>
          <a:p>
            <a:endParaRPr lang="en-US">
              <a:latin typeface="Constantia" charset="0"/>
            </a:endParaRPr>
          </a:p>
          <a:p>
            <a:endParaRPr lang="en-US">
              <a:latin typeface="Constantia" charset="0"/>
            </a:endParaRPr>
          </a:p>
          <a:p>
            <a:endParaRPr lang="en-US">
              <a:latin typeface="Constantia" charset="0"/>
            </a:endParaRPr>
          </a:p>
          <a:p>
            <a:endParaRPr lang="en-US">
              <a:latin typeface="Constantia" charset="0"/>
            </a:endParaRPr>
          </a:p>
          <a:p>
            <a:endParaRPr lang="en-US">
              <a:latin typeface="Constantia" charset="0"/>
            </a:endParaRPr>
          </a:p>
          <a:p>
            <a:endParaRPr lang="en-US">
              <a:latin typeface="Constantia" charset="0"/>
            </a:endParaRPr>
          </a:p>
          <a:p>
            <a:endParaRPr lang="en-US">
              <a:latin typeface="Constantia" charset="0"/>
            </a:endParaRPr>
          </a:p>
          <a:p>
            <a:endParaRPr lang="en-US">
              <a:latin typeface="Constantia" charset="0"/>
            </a:endParaRPr>
          </a:p>
          <a:p>
            <a:endParaRPr lang="en-US">
              <a:latin typeface="Constantia" charset="0"/>
            </a:endParaRPr>
          </a:p>
          <a:p>
            <a:endParaRPr lang="en-US">
              <a:latin typeface="Constantia" charset="0"/>
            </a:endParaRPr>
          </a:p>
          <a:p>
            <a:endParaRPr lang="en-US">
              <a:latin typeface="Constantia" charset="0"/>
            </a:endParaRPr>
          </a:p>
          <a:p>
            <a:endParaRPr lang="en-US">
              <a:latin typeface="Constantia" charset="0"/>
            </a:endParaRPr>
          </a:p>
          <a:p>
            <a:endParaRPr lang="en-US">
              <a:latin typeface="Constantia" charset="0"/>
            </a:endParaRPr>
          </a:p>
          <a:p>
            <a:endParaRPr lang="en-US">
              <a:latin typeface="Constantia" charset="0"/>
            </a:endParaRPr>
          </a:p>
          <a:p>
            <a:endParaRPr lang="en-US">
              <a:latin typeface="Constantia" charset="0"/>
            </a:endParaRPr>
          </a:p>
          <a:p>
            <a:endParaRPr lang="en-US">
              <a:latin typeface="Constantia" charset="0"/>
            </a:endParaRPr>
          </a:p>
          <a:p>
            <a:endParaRPr lang="en-US">
              <a:latin typeface="Constantia" charset="0"/>
            </a:endParaRPr>
          </a:p>
          <a:p>
            <a:endParaRPr lang="en-US">
              <a:latin typeface="Constantia" charset="0"/>
            </a:endParaRPr>
          </a:p>
          <a:p>
            <a:endParaRPr lang="en-US">
              <a:latin typeface="Constantia" charset="0"/>
            </a:endParaRPr>
          </a:p>
          <a:p>
            <a:endParaRPr lang="en-US">
              <a:latin typeface="Constantia" charset="0"/>
            </a:endParaRPr>
          </a:p>
          <a:p>
            <a:endParaRPr lang="en-US">
              <a:latin typeface="Constantia" charset="0"/>
            </a:endParaRPr>
          </a:p>
          <a:p>
            <a:endParaRPr lang="en-US">
              <a:latin typeface="Constantia" charset="0"/>
            </a:endParaRPr>
          </a:p>
          <a:p>
            <a:endParaRPr lang="en-US">
              <a:latin typeface="Constantia" charset="0"/>
            </a:endParaRPr>
          </a:p>
          <a:p>
            <a:endParaRPr lang="en-US">
              <a:latin typeface="Constantia" charset="0"/>
            </a:endParaRPr>
          </a:p>
          <a:p>
            <a:endParaRPr lang="en-US">
              <a:latin typeface="Constantia" charset="0"/>
            </a:endParaRPr>
          </a:p>
          <a:p>
            <a:endParaRPr lang="en-US">
              <a:latin typeface="Constantia" charset="0"/>
            </a:endParaRPr>
          </a:p>
          <a:p>
            <a:endParaRPr lang="en-US">
              <a:latin typeface="Constantia" charset="0"/>
            </a:endParaRPr>
          </a:p>
          <a:p>
            <a:endParaRPr lang="en-US">
              <a:latin typeface="Constantia" charset="0"/>
            </a:endParaRPr>
          </a:p>
        </p:txBody>
      </p:sp>
      <p:sp>
        <p:nvSpPr>
          <p:cNvPr id="3" name="TextBox 2"/>
          <p:cNvSpPr txBox="1"/>
          <p:nvPr/>
        </p:nvSpPr>
        <p:spPr>
          <a:xfrm>
            <a:off x="525463" y="5562600"/>
            <a:ext cx="8137525" cy="566738"/>
          </a:xfrm>
          <a:prstGeom prst="rect">
            <a:avLst/>
          </a:prstGeom>
          <a:noFill/>
        </p:spPr>
        <p:txBody>
          <a:bodyPr wrap="none">
            <a:spAutoFit/>
          </a:bodyPr>
          <a:lstStyle/>
          <a:p>
            <a:pPr marL="273050" indent="-273050" eaLnBrk="0" hangingPunct="0">
              <a:spcBef>
                <a:spcPct val="20000"/>
              </a:spcBef>
              <a:buClr>
                <a:srgbClr val="0BD0D9"/>
              </a:buClr>
              <a:buSzPct val="95000"/>
              <a:defRPr/>
            </a:pPr>
            <a:r>
              <a:rPr lang="en-US" sz="1400" dirty="0">
                <a:solidFill>
                  <a:prstClr val="black"/>
                </a:solidFill>
                <a:latin typeface="Times New Roman" pitchFamily="18" charset="0"/>
                <a:ea typeface="+mn-ea"/>
                <a:cs typeface="+mn-cs"/>
              </a:rPr>
              <a:t>Tait AR, Malviya S, Voepel-Lewis T, et al. Risk factors for perioperative adverse respiratory adverse events in </a:t>
            </a:r>
          </a:p>
          <a:p>
            <a:pPr marL="273050" indent="-273050" eaLnBrk="0" hangingPunct="0">
              <a:spcBef>
                <a:spcPct val="20000"/>
              </a:spcBef>
              <a:buClr>
                <a:srgbClr val="0BD0D9"/>
              </a:buClr>
              <a:buSzPct val="95000"/>
              <a:defRPr/>
            </a:pPr>
            <a:r>
              <a:rPr lang="en-US" sz="1400" dirty="0">
                <a:solidFill>
                  <a:prstClr val="black"/>
                </a:solidFill>
                <a:latin typeface="Times New Roman" pitchFamily="18" charset="0"/>
                <a:ea typeface="+mn-ea"/>
                <a:cs typeface="+mn-cs"/>
              </a:rPr>
              <a:t>children with upper respiratory tract infections. Anesthesiology. 2001 Aug; 95(2):299-306.</a:t>
            </a:r>
          </a:p>
        </p:txBody>
      </p:sp>
      <p:pic>
        <p:nvPicPr>
          <p:cNvPr id="5" name="Picture 4">
            <a:extLst>
              <a:ext uri="{FF2B5EF4-FFF2-40B4-BE49-F238E27FC236}">
                <a16:creationId xmlns:a16="http://schemas.microsoft.com/office/drawing/2014/main" id="{FF01BA6F-9F9B-5843-89F6-CA77ACB2C357}"/>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6351" t="16883" r="8327"/>
          <a:stretch/>
        </p:blipFill>
        <p:spPr>
          <a:xfrm>
            <a:off x="8061837" y="6338503"/>
            <a:ext cx="1082163" cy="514131"/>
          </a:xfrm>
          <a:prstGeom prst="rect">
            <a:avLst/>
          </a:prstGeom>
          <a:ln>
            <a:solidFill>
              <a:schemeClr val="tx2">
                <a:lumMod val="50000"/>
              </a:schemeClr>
            </a:solidFill>
          </a:ln>
        </p:spPr>
      </p:pic>
    </p:spTree>
    <p:extLst>
      <p:ext uri="{BB962C8B-B14F-4D97-AF65-F5344CB8AC3E}">
        <p14:creationId xmlns:p14="http://schemas.microsoft.com/office/powerpoint/2010/main" val="19202103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a:xfrm>
            <a:off x="457200" y="914400"/>
            <a:ext cx="8229600" cy="1143000"/>
          </a:xfrm>
        </p:spPr>
        <p:txBody>
          <a:bodyPr/>
          <a:lstStyle/>
          <a:p>
            <a:r>
              <a:rPr lang="en-US" sz="3600" dirty="0">
                <a:latin typeface="Times New Roman" charset="0"/>
                <a:cs typeface="Times New Roman" charset="0"/>
              </a:rPr>
              <a:t>Adverse respiratory events</a:t>
            </a:r>
          </a:p>
        </p:txBody>
      </p:sp>
      <p:sp>
        <p:nvSpPr>
          <p:cNvPr id="33794" name="Content Placeholder 2"/>
          <p:cNvSpPr>
            <a:spLocks noGrp="1"/>
          </p:cNvSpPr>
          <p:nvPr>
            <p:ph sz="half" idx="1"/>
          </p:nvPr>
        </p:nvSpPr>
        <p:spPr>
          <a:xfrm>
            <a:off x="762000" y="2450747"/>
            <a:ext cx="4038600" cy="4435475"/>
          </a:xfrm>
        </p:spPr>
        <p:txBody>
          <a:bodyPr/>
          <a:lstStyle/>
          <a:p>
            <a:r>
              <a:rPr lang="en-US" dirty="0">
                <a:latin typeface="Times New Roman" charset="0"/>
                <a:cs typeface="Times New Roman" charset="0"/>
              </a:rPr>
              <a:t>Coughing </a:t>
            </a:r>
          </a:p>
          <a:p>
            <a:r>
              <a:rPr lang="en-US" dirty="0">
                <a:latin typeface="Times New Roman" charset="0"/>
                <a:cs typeface="Times New Roman" charset="0"/>
              </a:rPr>
              <a:t>Laryngospasm</a:t>
            </a:r>
          </a:p>
          <a:p>
            <a:r>
              <a:rPr lang="en-US" dirty="0">
                <a:latin typeface="Times New Roman" charset="0"/>
                <a:cs typeface="Times New Roman" charset="0"/>
              </a:rPr>
              <a:t>Bronchospasm</a:t>
            </a:r>
          </a:p>
          <a:p>
            <a:endParaRPr lang="en-US" dirty="0">
              <a:latin typeface="Times New Roman" charset="0"/>
              <a:cs typeface="Times New Roman" charset="0"/>
            </a:endParaRPr>
          </a:p>
          <a:p>
            <a:endParaRPr lang="en-US" dirty="0">
              <a:latin typeface="Times New Roman" charset="0"/>
              <a:cs typeface="Times New Roman" charset="0"/>
            </a:endParaRPr>
          </a:p>
          <a:p>
            <a:endParaRPr lang="en-US" dirty="0">
              <a:latin typeface="Times New Roman" charset="0"/>
              <a:cs typeface="Times New Roman" charset="0"/>
            </a:endParaRPr>
          </a:p>
          <a:p>
            <a:endParaRPr lang="en-US" dirty="0">
              <a:latin typeface="Times New Roman" charset="0"/>
              <a:cs typeface="Times New Roman" charset="0"/>
            </a:endParaRPr>
          </a:p>
        </p:txBody>
      </p:sp>
      <p:sp>
        <p:nvSpPr>
          <p:cNvPr id="4" name="Content Placeholder 3"/>
          <p:cNvSpPr>
            <a:spLocks noGrp="1"/>
          </p:cNvSpPr>
          <p:nvPr>
            <p:ph sz="half" idx="2"/>
          </p:nvPr>
        </p:nvSpPr>
        <p:spPr>
          <a:xfrm>
            <a:off x="4343400" y="2450747"/>
            <a:ext cx="4038600" cy="4435475"/>
          </a:xfrm>
        </p:spPr>
        <p:txBody>
          <a:bodyPr/>
          <a:lstStyle/>
          <a:p>
            <a:pPr>
              <a:defRPr/>
            </a:pPr>
            <a:r>
              <a:rPr lang="en-US" dirty="0">
                <a:latin typeface="Times New Roman" charset="0"/>
                <a:cs typeface="Times New Roman" charset="0"/>
              </a:rPr>
              <a:t>Breath holding</a:t>
            </a:r>
          </a:p>
          <a:p>
            <a:pPr>
              <a:defRPr/>
            </a:pPr>
            <a:r>
              <a:rPr lang="en-US" dirty="0">
                <a:latin typeface="Times New Roman" charset="0"/>
                <a:cs typeface="Times New Roman" charset="0"/>
              </a:rPr>
              <a:t>Airway obstruction</a:t>
            </a:r>
          </a:p>
          <a:p>
            <a:pPr>
              <a:defRPr/>
            </a:pPr>
            <a:r>
              <a:rPr lang="en-US" dirty="0"/>
              <a:t>Desaturation &lt;90%</a:t>
            </a:r>
          </a:p>
          <a:p>
            <a:pPr marL="0" indent="0">
              <a:buFont typeface="Wingdings 2" pitchFamily="18" charset="2"/>
              <a:buNone/>
              <a:defRPr/>
            </a:pPr>
            <a:endParaRPr lang="en-US" dirty="0">
              <a:ea typeface="+mn-ea"/>
              <a:cs typeface="+mn-cs"/>
            </a:endParaRPr>
          </a:p>
          <a:p>
            <a:pPr>
              <a:buFont typeface="Wingdings 2" pitchFamily="18" charset="2"/>
              <a:buChar char=""/>
              <a:defRPr/>
            </a:pPr>
            <a:endParaRPr lang="en-US" dirty="0">
              <a:ea typeface="+mn-ea"/>
              <a:cs typeface="+mn-cs"/>
            </a:endParaRPr>
          </a:p>
        </p:txBody>
      </p:sp>
      <p:sp>
        <p:nvSpPr>
          <p:cNvPr id="33796" name="TextBox 1"/>
          <p:cNvSpPr txBox="1">
            <a:spLocks noChangeArrowheads="1"/>
          </p:cNvSpPr>
          <p:nvPr/>
        </p:nvSpPr>
        <p:spPr bwMode="auto">
          <a:xfrm>
            <a:off x="609600" y="5486400"/>
            <a:ext cx="8086725"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273050" indent="-27305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20000"/>
              </a:spcBef>
              <a:buClr>
                <a:srgbClr val="0BD0D9"/>
              </a:buClr>
              <a:buSzPct val="95000"/>
            </a:pPr>
            <a:r>
              <a:rPr lang="en-US" sz="1400">
                <a:solidFill>
                  <a:srgbClr val="000000"/>
                </a:solidFill>
                <a:latin typeface="Times New Roman" charset="0"/>
              </a:rPr>
              <a:t>Tait AR, Malviya S, Voepel-Lewis T, et al. Risk factors for perioperative adverse respiratory adverse events in </a:t>
            </a:r>
          </a:p>
          <a:p>
            <a:pPr>
              <a:spcBef>
                <a:spcPct val="20000"/>
              </a:spcBef>
              <a:buClr>
                <a:srgbClr val="0BD0D9"/>
              </a:buClr>
              <a:buSzPct val="95000"/>
            </a:pPr>
            <a:r>
              <a:rPr lang="en-US" sz="1400">
                <a:solidFill>
                  <a:srgbClr val="000000"/>
                </a:solidFill>
                <a:latin typeface="Times New Roman" charset="0"/>
              </a:rPr>
              <a:t>children with upper respiratory tract infections. Anesthesiology. 2001 Aug; 95(2):299-306.</a:t>
            </a:r>
            <a:endParaRPr lang="en-US" sz="1400"/>
          </a:p>
        </p:txBody>
      </p:sp>
      <p:pic>
        <p:nvPicPr>
          <p:cNvPr id="6" name="Picture 5">
            <a:extLst>
              <a:ext uri="{FF2B5EF4-FFF2-40B4-BE49-F238E27FC236}">
                <a16:creationId xmlns:a16="http://schemas.microsoft.com/office/drawing/2014/main" id="{248BA7E0-0469-494C-92E6-3DF1D0CF4EEE}"/>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6351" t="16883" r="8327"/>
          <a:stretch/>
        </p:blipFill>
        <p:spPr>
          <a:xfrm>
            <a:off x="8061837" y="6338503"/>
            <a:ext cx="1082163" cy="514131"/>
          </a:xfrm>
          <a:prstGeom prst="rect">
            <a:avLst/>
          </a:prstGeom>
          <a:ln>
            <a:solidFill>
              <a:schemeClr val="tx2">
                <a:lumMod val="50000"/>
              </a:schemeClr>
            </a:solidFill>
          </a:ln>
        </p:spPr>
      </p:pic>
    </p:spTree>
    <p:extLst>
      <p:ext uri="{BB962C8B-B14F-4D97-AF65-F5344CB8AC3E}">
        <p14:creationId xmlns:p14="http://schemas.microsoft.com/office/powerpoint/2010/main" val="1383629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a:xfrm>
            <a:off x="457200" y="914400"/>
            <a:ext cx="8229600" cy="1143000"/>
          </a:xfrm>
        </p:spPr>
        <p:txBody>
          <a:bodyPr/>
          <a:lstStyle/>
          <a:p>
            <a:r>
              <a:rPr lang="en-US" sz="3600">
                <a:latin typeface="Times New Roman" charset="0"/>
                <a:cs typeface="Times New Roman" charset="0"/>
              </a:rPr>
              <a:t>Adverse respiratory events</a:t>
            </a:r>
          </a:p>
        </p:txBody>
      </p:sp>
      <p:sp>
        <p:nvSpPr>
          <p:cNvPr id="35842" name="Content Placeholder 2"/>
          <p:cNvSpPr>
            <a:spLocks noGrp="1"/>
          </p:cNvSpPr>
          <p:nvPr>
            <p:ph sz="half" idx="1"/>
          </p:nvPr>
        </p:nvSpPr>
        <p:spPr>
          <a:xfrm>
            <a:off x="762000" y="2286000"/>
            <a:ext cx="6934200" cy="4435475"/>
          </a:xfrm>
        </p:spPr>
        <p:txBody>
          <a:bodyPr/>
          <a:lstStyle/>
          <a:p>
            <a:r>
              <a:rPr lang="en-US" dirty="0">
                <a:latin typeface="Constantia" charset="0"/>
              </a:rPr>
              <a:t>Atelectasis</a:t>
            </a:r>
          </a:p>
          <a:p>
            <a:r>
              <a:rPr lang="en-US" dirty="0">
                <a:latin typeface="Constantia" charset="0"/>
              </a:rPr>
              <a:t>Post-intubation croup</a:t>
            </a:r>
          </a:p>
          <a:p>
            <a:r>
              <a:rPr lang="en-US" dirty="0">
                <a:latin typeface="Constantia" charset="0"/>
              </a:rPr>
              <a:t>Pneumonia</a:t>
            </a:r>
          </a:p>
          <a:p>
            <a:r>
              <a:rPr lang="en-US" dirty="0">
                <a:latin typeface="Constantia" charset="0"/>
              </a:rPr>
              <a:t>Unanticipated tracheal intubation or re-intubation</a:t>
            </a:r>
          </a:p>
          <a:p>
            <a:endParaRPr lang="en-US" dirty="0">
              <a:latin typeface="Times New Roman" charset="0"/>
              <a:cs typeface="Times New Roman" charset="0"/>
            </a:endParaRPr>
          </a:p>
          <a:p>
            <a:endParaRPr lang="en-US" dirty="0">
              <a:latin typeface="Times New Roman" charset="0"/>
              <a:cs typeface="Times New Roman" charset="0"/>
            </a:endParaRPr>
          </a:p>
          <a:p>
            <a:endParaRPr lang="en-US" dirty="0">
              <a:latin typeface="Times New Roman" charset="0"/>
              <a:cs typeface="Times New Roman" charset="0"/>
            </a:endParaRPr>
          </a:p>
          <a:p>
            <a:endParaRPr lang="en-US" dirty="0">
              <a:latin typeface="Times New Roman" charset="0"/>
              <a:cs typeface="Times New Roman" charset="0"/>
            </a:endParaRPr>
          </a:p>
        </p:txBody>
      </p:sp>
      <p:sp>
        <p:nvSpPr>
          <p:cNvPr id="4" name="Content Placeholder 3"/>
          <p:cNvSpPr>
            <a:spLocks noGrp="1"/>
          </p:cNvSpPr>
          <p:nvPr>
            <p:ph sz="half" idx="2"/>
          </p:nvPr>
        </p:nvSpPr>
        <p:spPr>
          <a:xfrm>
            <a:off x="4343400" y="2514600"/>
            <a:ext cx="4038600" cy="4435475"/>
          </a:xfrm>
        </p:spPr>
        <p:txBody>
          <a:bodyPr/>
          <a:lstStyle/>
          <a:p>
            <a:pPr marL="0" indent="0">
              <a:buFont typeface="Wingdings 2" pitchFamily="18" charset="2"/>
              <a:buNone/>
              <a:defRPr/>
            </a:pPr>
            <a:endParaRPr lang="en-US" dirty="0">
              <a:ea typeface="+mn-ea"/>
              <a:cs typeface="+mn-cs"/>
            </a:endParaRPr>
          </a:p>
          <a:p>
            <a:pPr>
              <a:buFont typeface="Wingdings 2" pitchFamily="18" charset="2"/>
              <a:buChar char=""/>
              <a:defRPr/>
            </a:pPr>
            <a:endParaRPr lang="en-US" dirty="0">
              <a:ea typeface="+mn-ea"/>
              <a:cs typeface="+mn-cs"/>
            </a:endParaRPr>
          </a:p>
        </p:txBody>
      </p:sp>
      <p:sp>
        <p:nvSpPr>
          <p:cNvPr id="35844" name="TextBox 1"/>
          <p:cNvSpPr txBox="1">
            <a:spLocks noChangeArrowheads="1"/>
          </p:cNvSpPr>
          <p:nvPr/>
        </p:nvSpPr>
        <p:spPr bwMode="auto">
          <a:xfrm>
            <a:off x="609600" y="5486400"/>
            <a:ext cx="8086725"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273050" indent="-27305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20000"/>
              </a:spcBef>
              <a:buClr>
                <a:srgbClr val="0BD0D9"/>
              </a:buClr>
              <a:buSzPct val="95000"/>
            </a:pPr>
            <a:r>
              <a:rPr lang="en-US" sz="1400">
                <a:solidFill>
                  <a:srgbClr val="000000"/>
                </a:solidFill>
                <a:latin typeface="Times New Roman" charset="0"/>
              </a:rPr>
              <a:t>Tait AR, Malviya S, Voepel-Lewis T, et al. Risk factors for perioperative adverse respiratory adverse events in </a:t>
            </a:r>
          </a:p>
          <a:p>
            <a:pPr>
              <a:spcBef>
                <a:spcPct val="20000"/>
              </a:spcBef>
              <a:buClr>
                <a:srgbClr val="0BD0D9"/>
              </a:buClr>
              <a:buSzPct val="95000"/>
            </a:pPr>
            <a:r>
              <a:rPr lang="en-US" sz="1400">
                <a:solidFill>
                  <a:srgbClr val="000000"/>
                </a:solidFill>
                <a:latin typeface="Times New Roman" charset="0"/>
              </a:rPr>
              <a:t>children with upper respiratory tract infections. Anesthesiology. 2001 Aug; 95(2):299-306.</a:t>
            </a:r>
            <a:endParaRPr lang="en-US" sz="1400"/>
          </a:p>
        </p:txBody>
      </p:sp>
      <p:pic>
        <p:nvPicPr>
          <p:cNvPr id="6" name="Picture 5">
            <a:extLst>
              <a:ext uri="{FF2B5EF4-FFF2-40B4-BE49-F238E27FC236}">
                <a16:creationId xmlns:a16="http://schemas.microsoft.com/office/drawing/2014/main" id="{4A4CD8BF-2352-054B-A824-1B315AB72E04}"/>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6351" t="16883" r="8327"/>
          <a:stretch/>
        </p:blipFill>
        <p:spPr>
          <a:xfrm>
            <a:off x="8061837" y="6338503"/>
            <a:ext cx="1082163" cy="514131"/>
          </a:xfrm>
          <a:prstGeom prst="rect">
            <a:avLst/>
          </a:prstGeom>
          <a:ln>
            <a:solidFill>
              <a:schemeClr val="tx2">
                <a:lumMod val="50000"/>
              </a:schemeClr>
            </a:solidFill>
          </a:ln>
        </p:spPr>
      </p:pic>
    </p:spTree>
    <p:extLst>
      <p:ext uri="{BB962C8B-B14F-4D97-AF65-F5344CB8AC3E}">
        <p14:creationId xmlns:p14="http://schemas.microsoft.com/office/powerpoint/2010/main" val="37208412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a:xfrm>
            <a:off x="457200" y="685800"/>
            <a:ext cx="8229600" cy="1143000"/>
          </a:xfrm>
        </p:spPr>
        <p:txBody>
          <a:bodyPr/>
          <a:lstStyle/>
          <a:p>
            <a:r>
              <a:rPr lang="en-US" sz="3600" dirty="0">
                <a:latin typeface="Times New Roman" charset="0"/>
                <a:cs typeface="Times New Roman" charset="0"/>
              </a:rPr>
              <a:t>Risk factors for adverse respiratory events</a:t>
            </a:r>
          </a:p>
        </p:txBody>
      </p:sp>
      <p:sp>
        <p:nvSpPr>
          <p:cNvPr id="37890" name="Content Placeholder 2"/>
          <p:cNvSpPr>
            <a:spLocks noGrp="1"/>
          </p:cNvSpPr>
          <p:nvPr>
            <p:ph idx="1"/>
          </p:nvPr>
        </p:nvSpPr>
        <p:spPr>
          <a:xfrm>
            <a:off x="457200" y="2590800"/>
            <a:ext cx="8229600" cy="4389438"/>
          </a:xfrm>
        </p:spPr>
        <p:txBody>
          <a:bodyPr/>
          <a:lstStyle/>
          <a:p>
            <a:r>
              <a:rPr lang="en-US" altLang="ja-JP" sz="2800" dirty="0">
                <a:latin typeface="Times New Roman" charset="0"/>
                <a:cs typeface="Times New Roman" charset="0"/>
              </a:rPr>
              <a:t>Parent reports child has “cold”</a:t>
            </a:r>
          </a:p>
          <a:p>
            <a:r>
              <a:rPr lang="en-US" sz="2800" dirty="0">
                <a:latin typeface="Times New Roman" charset="0"/>
                <a:cs typeface="Times New Roman" charset="0"/>
              </a:rPr>
              <a:t>Copious secretions</a:t>
            </a:r>
          </a:p>
          <a:p>
            <a:r>
              <a:rPr lang="en-US" sz="2800" dirty="0">
                <a:latin typeface="Times New Roman" charset="0"/>
                <a:cs typeface="Times New Roman" charset="0"/>
              </a:rPr>
              <a:t>Presence of nasal congestion</a:t>
            </a:r>
          </a:p>
          <a:p>
            <a:r>
              <a:rPr lang="en-US" sz="2800" dirty="0">
                <a:latin typeface="Times New Roman" charset="0"/>
                <a:cs typeface="Times New Roman" charset="0"/>
              </a:rPr>
              <a:t>Presence of  sputum</a:t>
            </a:r>
          </a:p>
        </p:txBody>
      </p:sp>
      <p:sp>
        <p:nvSpPr>
          <p:cNvPr id="3" name="TextBox 2"/>
          <p:cNvSpPr txBox="1"/>
          <p:nvPr/>
        </p:nvSpPr>
        <p:spPr>
          <a:xfrm>
            <a:off x="609600" y="5410200"/>
            <a:ext cx="8153400" cy="1163395"/>
          </a:xfrm>
          <a:prstGeom prst="rect">
            <a:avLst/>
          </a:prstGeom>
          <a:noFill/>
        </p:spPr>
        <p:txBody>
          <a:bodyPr wrap="square">
            <a:spAutoFit/>
          </a:bodyPr>
          <a:lstStyle/>
          <a:p>
            <a:pPr marL="273050" indent="-273050" eaLnBrk="0" hangingPunct="0">
              <a:spcBef>
                <a:spcPct val="20000"/>
              </a:spcBef>
              <a:buClr>
                <a:srgbClr val="0BD0D9"/>
              </a:buClr>
              <a:buSzPct val="95000"/>
              <a:defRPr/>
            </a:pPr>
            <a:r>
              <a:rPr lang="en-US" sz="1200" dirty="0">
                <a:solidFill>
                  <a:prstClr val="black"/>
                </a:solidFill>
                <a:latin typeface="Times New Roman" pitchFamily="18" charset="0"/>
                <a:ea typeface="+mn-ea"/>
                <a:cs typeface="+mn-cs"/>
              </a:rPr>
              <a:t>Tait AR, Malviya S, Voepel-Lewis T, et al. Risk factors for perioperative adverse respiratory adverse events in children</a:t>
            </a:r>
          </a:p>
          <a:p>
            <a:pPr marL="273050" indent="-273050" eaLnBrk="0" hangingPunct="0">
              <a:spcBef>
                <a:spcPct val="20000"/>
              </a:spcBef>
              <a:buClr>
                <a:srgbClr val="0BD0D9"/>
              </a:buClr>
              <a:buSzPct val="95000"/>
              <a:defRPr/>
            </a:pPr>
            <a:r>
              <a:rPr lang="en-US" sz="1200" dirty="0">
                <a:solidFill>
                  <a:prstClr val="black"/>
                </a:solidFill>
                <a:latin typeface="Times New Roman" pitchFamily="18" charset="0"/>
                <a:ea typeface="+mn-ea"/>
                <a:cs typeface="+mn-cs"/>
              </a:rPr>
              <a:t>with upper respiratory tract infections. Anesthesiology. 2001 Aug; 95(2):299-306.</a:t>
            </a:r>
          </a:p>
          <a:p>
            <a:pPr marL="273050" indent="-273050" eaLnBrk="0" hangingPunct="0">
              <a:spcBef>
                <a:spcPct val="20000"/>
              </a:spcBef>
              <a:buClr>
                <a:srgbClr val="0BD0D9"/>
              </a:buClr>
              <a:buSzPct val="95000"/>
              <a:defRPr/>
            </a:pPr>
            <a:r>
              <a:rPr lang="en-US" sz="1200" dirty="0">
                <a:latin typeface="Times New Roman" pitchFamily="18" charset="0"/>
                <a:ea typeface="+mn-ea"/>
                <a:cs typeface="Arial" charset="0"/>
              </a:rPr>
              <a:t>Parnis SJ, Barker DS, Van Der Walt JH. Clinical predictors of anesthetic complications in children with upper respiratory tract</a:t>
            </a:r>
          </a:p>
          <a:p>
            <a:pPr marL="273050" indent="-273050" eaLnBrk="0" hangingPunct="0">
              <a:spcBef>
                <a:spcPct val="20000"/>
              </a:spcBef>
              <a:buClr>
                <a:srgbClr val="0BD0D9"/>
              </a:buClr>
              <a:buSzPct val="95000"/>
              <a:defRPr/>
            </a:pPr>
            <a:r>
              <a:rPr lang="en-US" sz="1200" dirty="0">
                <a:latin typeface="Times New Roman" pitchFamily="18" charset="0"/>
                <a:cs typeface="Arial" charset="0"/>
              </a:rPr>
              <a:t>infections. </a:t>
            </a:r>
            <a:r>
              <a:rPr lang="en-US" sz="1200" dirty="0" err="1">
                <a:latin typeface="Times New Roman" pitchFamily="18" charset="0"/>
                <a:cs typeface="Arial" charset="0"/>
              </a:rPr>
              <a:t>Pediatr</a:t>
            </a:r>
            <a:r>
              <a:rPr lang="en-US" sz="1200" dirty="0">
                <a:latin typeface="Times New Roman" pitchFamily="18" charset="0"/>
                <a:cs typeface="Arial" charset="0"/>
              </a:rPr>
              <a:t> </a:t>
            </a:r>
            <a:r>
              <a:rPr lang="en-US" sz="1200" dirty="0" err="1">
                <a:latin typeface="Times New Roman" pitchFamily="18" charset="0"/>
                <a:cs typeface="Arial" charset="0"/>
              </a:rPr>
              <a:t>Anaesth</a:t>
            </a:r>
            <a:r>
              <a:rPr lang="en-US" sz="1200" dirty="0">
                <a:latin typeface="Times New Roman" pitchFamily="18" charset="0"/>
                <a:cs typeface="Arial" charset="0"/>
              </a:rPr>
              <a:t> 2001 Jan;11(1):29-40.</a:t>
            </a:r>
            <a:r>
              <a:rPr lang="en-US" sz="1200" dirty="0">
                <a:latin typeface="Times New Roman" pitchFamily="18" charset="0"/>
                <a:cs typeface="Times New Roman" pitchFamily="18" charset="0"/>
              </a:rPr>
              <a:t> </a:t>
            </a:r>
          </a:p>
          <a:p>
            <a:pPr marL="273050" indent="-273050" eaLnBrk="0" hangingPunct="0">
              <a:spcBef>
                <a:spcPct val="20000"/>
              </a:spcBef>
              <a:buClr>
                <a:srgbClr val="0BD0D9"/>
              </a:buClr>
              <a:buSzPct val="95000"/>
              <a:defRPr/>
            </a:pPr>
            <a:endParaRPr lang="en-US" sz="1200" dirty="0">
              <a:solidFill>
                <a:prstClr val="black"/>
              </a:solidFill>
              <a:latin typeface="Times New Roman" pitchFamily="18" charset="0"/>
              <a:ea typeface="+mn-ea"/>
              <a:cs typeface="+mn-cs"/>
            </a:endParaRPr>
          </a:p>
        </p:txBody>
      </p:sp>
      <p:sp>
        <p:nvSpPr>
          <p:cNvPr id="37892" name="TextBox 1"/>
          <p:cNvSpPr txBox="1">
            <a:spLocks noChangeArrowheads="1"/>
          </p:cNvSpPr>
          <p:nvPr/>
        </p:nvSpPr>
        <p:spPr bwMode="auto">
          <a:xfrm>
            <a:off x="685800" y="1828800"/>
            <a:ext cx="275113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3200" i="1">
                <a:solidFill>
                  <a:srgbClr val="03495C"/>
                </a:solidFill>
                <a:latin typeface="Times New Roman" charset="0"/>
                <a:cs typeface="Times New Roman" charset="0"/>
              </a:rPr>
              <a:t>Patient factors</a:t>
            </a:r>
          </a:p>
        </p:txBody>
      </p:sp>
      <p:pic>
        <p:nvPicPr>
          <p:cNvPr id="6" name="Picture 5">
            <a:extLst>
              <a:ext uri="{FF2B5EF4-FFF2-40B4-BE49-F238E27FC236}">
                <a16:creationId xmlns:a16="http://schemas.microsoft.com/office/drawing/2014/main" id="{183C31AB-BFE3-D546-9A27-F7E6208739E6}"/>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6351" t="16883" r="8327"/>
          <a:stretch/>
        </p:blipFill>
        <p:spPr>
          <a:xfrm>
            <a:off x="8061837" y="6338503"/>
            <a:ext cx="1082163" cy="514131"/>
          </a:xfrm>
          <a:prstGeom prst="rect">
            <a:avLst/>
          </a:prstGeom>
          <a:ln>
            <a:solidFill>
              <a:schemeClr val="tx2">
                <a:lumMod val="50000"/>
              </a:schemeClr>
            </a:solidFill>
          </a:ln>
        </p:spPr>
      </p:pic>
    </p:spTree>
    <p:extLst>
      <p:ext uri="{BB962C8B-B14F-4D97-AF65-F5344CB8AC3E}">
        <p14:creationId xmlns:p14="http://schemas.microsoft.com/office/powerpoint/2010/main" val="35566700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457200" y="762000"/>
            <a:ext cx="8229600" cy="1143000"/>
          </a:xfrm>
        </p:spPr>
        <p:txBody>
          <a:bodyPr/>
          <a:lstStyle/>
          <a:p>
            <a:r>
              <a:rPr lang="en-US" sz="3600" dirty="0">
                <a:latin typeface="Times New Roman" charset="0"/>
                <a:cs typeface="Times New Roman" charset="0"/>
              </a:rPr>
              <a:t>Risk factors for adverse respiratory events</a:t>
            </a:r>
          </a:p>
        </p:txBody>
      </p:sp>
      <p:sp>
        <p:nvSpPr>
          <p:cNvPr id="39938" name="Content Placeholder 2"/>
          <p:cNvSpPr>
            <a:spLocks noGrp="1"/>
          </p:cNvSpPr>
          <p:nvPr>
            <p:ph idx="1"/>
          </p:nvPr>
        </p:nvSpPr>
        <p:spPr>
          <a:xfrm>
            <a:off x="457200" y="2484438"/>
            <a:ext cx="8229600" cy="4389437"/>
          </a:xfrm>
        </p:spPr>
        <p:txBody>
          <a:bodyPr/>
          <a:lstStyle/>
          <a:p>
            <a:r>
              <a:rPr lang="en-US" sz="2800">
                <a:latin typeface="Times New Roman" charset="0"/>
                <a:cs typeface="Times New Roman" charset="0"/>
              </a:rPr>
              <a:t>Snoring </a:t>
            </a:r>
          </a:p>
          <a:p>
            <a:r>
              <a:rPr lang="en-US" sz="2800">
                <a:latin typeface="Times New Roman" charset="0"/>
                <a:cs typeface="Times New Roman" charset="0"/>
              </a:rPr>
              <a:t>Passive smoking</a:t>
            </a:r>
          </a:p>
          <a:p>
            <a:r>
              <a:rPr lang="en-US" sz="2800">
                <a:latin typeface="Times New Roman" charset="0"/>
                <a:cs typeface="Times New Roman" charset="0"/>
              </a:rPr>
              <a:t>History of reactive airway disease</a:t>
            </a:r>
          </a:p>
          <a:p>
            <a:r>
              <a:rPr lang="en-US" sz="2800">
                <a:latin typeface="Times New Roman" charset="0"/>
                <a:cs typeface="Times New Roman" charset="0"/>
              </a:rPr>
              <a:t>History of prematurity &lt; 37 weeks</a:t>
            </a:r>
          </a:p>
          <a:p>
            <a:endParaRPr lang="en-US" sz="2800">
              <a:latin typeface="Times New Roman" charset="0"/>
              <a:cs typeface="Times New Roman" charset="0"/>
            </a:endParaRPr>
          </a:p>
        </p:txBody>
      </p:sp>
      <p:sp>
        <p:nvSpPr>
          <p:cNvPr id="3" name="TextBox 2"/>
          <p:cNvSpPr txBox="1"/>
          <p:nvPr/>
        </p:nvSpPr>
        <p:spPr>
          <a:xfrm>
            <a:off x="609600" y="5410200"/>
            <a:ext cx="7661072" cy="1163395"/>
          </a:xfrm>
          <a:prstGeom prst="rect">
            <a:avLst/>
          </a:prstGeom>
          <a:noFill/>
        </p:spPr>
        <p:txBody>
          <a:bodyPr wrap="none">
            <a:spAutoFit/>
          </a:bodyPr>
          <a:lstStyle/>
          <a:p>
            <a:pPr marL="273050" indent="-273050" eaLnBrk="0" hangingPunct="0">
              <a:spcBef>
                <a:spcPct val="20000"/>
              </a:spcBef>
              <a:buClr>
                <a:srgbClr val="0BD0D9"/>
              </a:buClr>
              <a:buSzPct val="95000"/>
              <a:defRPr/>
            </a:pPr>
            <a:r>
              <a:rPr lang="en-US" sz="1200" dirty="0">
                <a:solidFill>
                  <a:prstClr val="black"/>
                </a:solidFill>
                <a:latin typeface="Times New Roman" pitchFamily="18" charset="0"/>
                <a:ea typeface="+mn-ea"/>
                <a:cs typeface="+mn-cs"/>
              </a:rPr>
              <a:t>Tait AR, Malviya S, Voepel-Lewis T, et al. Risk factors for perioperative adverse respiratory adverse events in children</a:t>
            </a:r>
          </a:p>
          <a:p>
            <a:pPr marL="273050" indent="-273050" eaLnBrk="0" hangingPunct="0">
              <a:spcBef>
                <a:spcPct val="20000"/>
              </a:spcBef>
              <a:buClr>
                <a:srgbClr val="0BD0D9"/>
              </a:buClr>
              <a:buSzPct val="95000"/>
              <a:defRPr/>
            </a:pPr>
            <a:r>
              <a:rPr lang="en-US" sz="1200" dirty="0">
                <a:solidFill>
                  <a:prstClr val="black"/>
                </a:solidFill>
                <a:latin typeface="Times New Roman" pitchFamily="18" charset="0"/>
                <a:ea typeface="+mn-ea"/>
                <a:cs typeface="+mn-cs"/>
              </a:rPr>
              <a:t>with upper respiratory tract infections. Anesthesiology. 2001 Aug; 95(2):299-306.</a:t>
            </a:r>
          </a:p>
          <a:p>
            <a:pPr marL="273050" indent="-273050" eaLnBrk="0" hangingPunct="0">
              <a:spcBef>
                <a:spcPct val="20000"/>
              </a:spcBef>
              <a:buClr>
                <a:srgbClr val="0BD0D9"/>
              </a:buClr>
              <a:buSzPct val="95000"/>
              <a:defRPr/>
            </a:pPr>
            <a:r>
              <a:rPr lang="en-US" sz="1200" dirty="0">
                <a:latin typeface="Times New Roman" pitchFamily="18" charset="0"/>
                <a:ea typeface="+mn-ea"/>
                <a:cs typeface="Arial" charset="0"/>
              </a:rPr>
              <a:t>Parnis SJ, Barker DS, Van Der Walt JH. Clinical predictors of anesthetic complications in children with upper respiratory </a:t>
            </a:r>
          </a:p>
          <a:p>
            <a:pPr marL="273050" indent="-273050" eaLnBrk="0" hangingPunct="0">
              <a:spcBef>
                <a:spcPct val="20000"/>
              </a:spcBef>
              <a:buClr>
                <a:srgbClr val="0BD0D9"/>
              </a:buClr>
              <a:buSzPct val="95000"/>
              <a:defRPr/>
            </a:pPr>
            <a:r>
              <a:rPr lang="en-US" sz="1200" dirty="0">
                <a:latin typeface="Times New Roman" pitchFamily="18" charset="0"/>
                <a:cs typeface="Arial" charset="0"/>
              </a:rPr>
              <a:t>t</a:t>
            </a:r>
            <a:r>
              <a:rPr lang="en-US" sz="1200" dirty="0">
                <a:latin typeface="Times New Roman" pitchFamily="18" charset="0"/>
                <a:ea typeface="+mn-ea"/>
                <a:cs typeface="Arial" charset="0"/>
              </a:rPr>
              <a:t>ract infections. Pediatr Anaesth 2001 Jan;11(1):29-40.</a:t>
            </a:r>
            <a:r>
              <a:rPr lang="en-US" sz="1200" dirty="0">
                <a:latin typeface="Times New Roman" pitchFamily="18" charset="0"/>
                <a:ea typeface="+mn-ea"/>
                <a:cs typeface="Times New Roman" pitchFamily="18" charset="0"/>
              </a:rPr>
              <a:t> </a:t>
            </a:r>
          </a:p>
          <a:p>
            <a:pPr marL="273050" indent="-273050" eaLnBrk="0" hangingPunct="0">
              <a:spcBef>
                <a:spcPct val="20000"/>
              </a:spcBef>
              <a:buClr>
                <a:srgbClr val="0BD0D9"/>
              </a:buClr>
              <a:buSzPct val="95000"/>
              <a:defRPr/>
            </a:pPr>
            <a:endParaRPr lang="en-US" sz="1200" dirty="0">
              <a:solidFill>
                <a:prstClr val="black"/>
              </a:solidFill>
              <a:latin typeface="Times New Roman" pitchFamily="18" charset="0"/>
              <a:ea typeface="+mn-ea"/>
              <a:cs typeface="+mn-cs"/>
            </a:endParaRPr>
          </a:p>
        </p:txBody>
      </p:sp>
      <p:sp>
        <p:nvSpPr>
          <p:cNvPr id="39940" name="TextBox 1"/>
          <p:cNvSpPr txBox="1">
            <a:spLocks noChangeArrowheads="1"/>
          </p:cNvSpPr>
          <p:nvPr/>
        </p:nvSpPr>
        <p:spPr bwMode="auto">
          <a:xfrm>
            <a:off x="762000" y="1828800"/>
            <a:ext cx="3124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3200" i="1">
                <a:solidFill>
                  <a:srgbClr val="03495C"/>
                </a:solidFill>
                <a:latin typeface="Times New Roman" charset="0"/>
                <a:cs typeface="Times New Roman" charset="0"/>
              </a:rPr>
              <a:t>Patient factors</a:t>
            </a:r>
          </a:p>
        </p:txBody>
      </p:sp>
      <p:pic>
        <p:nvPicPr>
          <p:cNvPr id="6" name="Picture 5">
            <a:extLst>
              <a:ext uri="{FF2B5EF4-FFF2-40B4-BE49-F238E27FC236}">
                <a16:creationId xmlns:a16="http://schemas.microsoft.com/office/drawing/2014/main" id="{5B6B91D5-F8C4-DB47-806D-62B594273728}"/>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6351" t="16883" r="8327"/>
          <a:stretch/>
        </p:blipFill>
        <p:spPr>
          <a:xfrm>
            <a:off x="8061837" y="6338503"/>
            <a:ext cx="1082163" cy="514131"/>
          </a:xfrm>
          <a:prstGeom prst="rect">
            <a:avLst/>
          </a:prstGeom>
          <a:ln>
            <a:solidFill>
              <a:schemeClr val="tx2">
                <a:lumMod val="50000"/>
              </a:schemeClr>
            </a:solidFill>
          </a:ln>
        </p:spPr>
      </p:pic>
    </p:spTree>
    <p:extLst>
      <p:ext uri="{BB962C8B-B14F-4D97-AF65-F5344CB8AC3E}">
        <p14:creationId xmlns:p14="http://schemas.microsoft.com/office/powerpoint/2010/main" val="4131264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a:xfrm>
            <a:off x="457200" y="685800"/>
            <a:ext cx="8229600" cy="1143000"/>
          </a:xfrm>
        </p:spPr>
        <p:txBody>
          <a:bodyPr/>
          <a:lstStyle/>
          <a:p>
            <a:r>
              <a:rPr lang="en-US" sz="3600" dirty="0">
                <a:latin typeface="Times New Roman" charset="0"/>
                <a:cs typeface="Times New Roman" charset="0"/>
              </a:rPr>
              <a:t>Risk factors for adverse respiratory events</a:t>
            </a:r>
          </a:p>
        </p:txBody>
      </p:sp>
      <p:sp>
        <p:nvSpPr>
          <p:cNvPr id="41986" name="Content Placeholder 2"/>
          <p:cNvSpPr>
            <a:spLocks noGrp="1"/>
          </p:cNvSpPr>
          <p:nvPr>
            <p:ph idx="1"/>
          </p:nvPr>
        </p:nvSpPr>
        <p:spPr>
          <a:xfrm>
            <a:off x="457200" y="2590800"/>
            <a:ext cx="8229600" cy="4389438"/>
          </a:xfrm>
        </p:spPr>
        <p:txBody>
          <a:bodyPr/>
          <a:lstStyle/>
          <a:p>
            <a:r>
              <a:rPr lang="en-US" sz="2800">
                <a:latin typeface="Times New Roman" charset="0"/>
                <a:cs typeface="Times New Roman" charset="0"/>
              </a:rPr>
              <a:t>Induction agent used</a:t>
            </a:r>
          </a:p>
          <a:p>
            <a:pPr lvl="1"/>
            <a:r>
              <a:rPr lang="en-US">
                <a:latin typeface="Times New Roman" charset="0"/>
                <a:cs typeface="Times New Roman" charset="0"/>
              </a:rPr>
              <a:t>Thiopental &gt; halothane = sevoflurane &gt; propofol</a:t>
            </a:r>
          </a:p>
          <a:p>
            <a:r>
              <a:rPr lang="en-US" sz="2800">
                <a:latin typeface="Times New Roman" charset="0"/>
                <a:cs typeface="Times New Roman" charset="0"/>
              </a:rPr>
              <a:t>Airway management  </a:t>
            </a:r>
          </a:p>
          <a:p>
            <a:pPr lvl="1"/>
            <a:r>
              <a:rPr lang="en-US">
                <a:latin typeface="Times New Roman" charset="0"/>
                <a:cs typeface="Times New Roman" charset="0"/>
              </a:rPr>
              <a:t>ETT&gt;LMA&gt;FM</a:t>
            </a:r>
          </a:p>
        </p:txBody>
      </p:sp>
      <p:sp>
        <p:nvSpPr>
          <p:cNvPr id="41987" name="TextBox 1"/>
          <p:cNvSpPr txBox="1">
            <a:spLocks noChangeArrowheads="1"/>
          </p:cNvSpPr>
          <p:nvPr/>
        </p:nvSpPr>
        <p:spPr bwMode="auto">
          <a:xfrm>
            <a:off x="609600" y="5334000"/>
            <a:ext cx="7661072" cy="9417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273050" indent="-27305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20000"/>
              </a:spcBef>
              <a:buClr>
                <a:srgbClr val="0BD0D9"/>
              </a:buClr>
              <a:buSzPct val="95000"/>
            </a:pPr>
            <a:r>
              <a:rPr lang="en-US" sz="1200" dirty="0" err="1">
                <a:solidFill>
                  <a:srgbClr val="000000"/>
                </a:solidFill>
                <a:latin typeface="Times New Roman" charset="0"/>
              </a:rPr>
              <a:t>Tait</a:t>
            </a:r>
            <a:r>
              <a:rPr lang="en-US" sz="1200" dirty="0">
                <a:solidFill>
                  <a:srgbClr val="000000"/>
                </a:solidFill>
                <a:latin typeface="Times New Roman" charset="0"/>
              </a:rPr>
              <a:t> AR, </a:t>
            </a:r>
            <a:r>
              <a:rPr lang="en-US" sz="1200" dirty="0" err="1">
                <a:solidFill>
                  <a:srgbClr val="000000"/>
                </a:solidFill>
                <a:latin typeface="Times New Roman" charset="0"/>
              </a:rPr>
              <a:t>Malviya</a:t>
            </a:r>
            <a:r>
              <a:rPr lang="en-US" sz="1200" dirty="0">
                <a:solidFill>
                  <a:srgbClr val="000000"/>
                </a:solidFill>
                <a:latin typeface="Times New Roman" charset="0"/>
              </a:rPr>
              <a:t> S, </a:t>
            </a:r>
            <a:r>
              <a:rPr lang="en-US" sz="1200" dirty="0" err="1">
                <a:solidFill>
                  <a:srgbClr val="000000"/>
                </a:solidFill>
                <a:latin typeface="Times New Roman" charset="0"/>
              </a:rPr>
              <a:t>Voepel</a:t>
            </a:r>
            <a:r>
              <a:rPr lang="en-US" sz="1200" dirty="0">
                <a:solidFill>
                  <a:srgbClr val="000000"/>
                </a:solidFill>
                <a:latin typeface="Times New Roman" charset="0"/>
              </a:rPr>
              <a:t>-Lewis T, et al. Risk factors for perioperative adverse respiratory adverse events in children</a:t>
            </a:r>
          </a:p>
          <a:p>
            <a:pPr>
              <a:spcBef>
                <a:spcPct val="20000"/>
              </a:spcBef>
              <a:buClr>
                <a:srgbClr val="0BD0D9"/>
              </a:buClr>
              <a:buSzPct val="95000"/>
            </a:pPr>
            <a:r>
              <a:rPr lang="en-US" sz="1200" dirty="0">
                <a:solidFill>
                  <a:srgbClr val="000000"/>
                </a:solidFill>
                <a:latin typeface="Times New Roman" charset="0"/>
              </a:rPr>
              <a:t>with upper respiratory tract infections. Anesthesiology. 2001 Aug; 95(2):299-306.</a:t>
            </a:r>
          </a:p>
          <a:p>
            <a:pPr>
              <a:spcBef>
                <a:spcPct val="20000"/>
              </a:spcBef>
              <a:buClr>
                <a:srgbClr val="0BD0D9"/>
              </a:buClr>
              <a:buSzPct val="95000"/>
            </a:pPr>
            <a:r>
              <a:rPr lang="en-US" sz="1200" dirty="0" err="1">
                <a:solidFill>
                  <a:srgbClr val="000000"/>
                </a:solidFill>
                <a:latin typeface="Times New Roman" charset="0"/>
              </a:rPr>
              <a:t>Parnis</a:t>
            </a:r>
            <a:r>
              <a:rPr lang="en-US" sz="1200" dirty="0">
                <a:solidFill>
                  <a:srgbClr val="000000"/>
                </a:solidFill>
                <a:latin typeface="Times New Roman" charset="0"/>
              </a:rPr>
              <a:t> SJ, Barker DS, Van Der Walt JH. Clinical predictors of anesthetic complications in children with upper respiratory </a:t>
            </a:r>
          </a:p>
          <a:p>
            <a:pPr>
              <a:spcBef>
                <a:spcPct val="20000"/>
              </a:spcBef>
              <a:buClr>
                <a:srgbClr val="0BD0D9"/>
              </a:buClr>
              <a:buSzPct val="95000"/>
            </a:pPr>
            <a:r>
              <a:rPr lang="en-US" sz="1200" dirty="0">
                <a:solidFill>
                  <a:srgbClr val="000000"/>
                </a:solidFill>
                <a:latin typeface="Times New Roman" charset="0"/>
              </a:rPr>
              <a:t>tract infections. </a:t>
            </a:r>
            <a:r>
              <a:rPr lang="en-US" sz="1200" dirty="0" err="1">
                <a:solidFill>
                  <a:srgbClr val="000000"/>
                </a:solidFill>
                <a:latin typeface="Times New Roman" charset="0"/>
              </a:rPr>
              <a:t>Pediatr</a:t>
            </a:r>
            <a:r>
              <a:rPr lang="en-US" sz="1200" dirty="0">
                <a:solidFill>
                  <a:srgbClr val="000000"/>
                </a:solidFill>
                <a:latin typeface="Times New Roman" charset="0"/>
              </a:rPr>
              <a:t> </a:t>
            </a:r>
            <a:r>
              <a:rPr lang="en-US" sz="1200" dirty="0" err="1">
                <a:solidFill>
                  <a:srgbClr val="000000"/>
                </a:solidFill>
                <a:latin typeface="Times New Roman" charset="0"/>
              </a:rPr>
              <a:t>Anaesth</a:t>
            </a:r>
            <a:r>
              <a:rPr lang="en-US" sz="1200" dirty="0">
                <a:solidFill>
                  <a:srgbClr val="000000"/>
                </a:solidFill>
                <a:latin typeface="Times New Roman" charset="0"/>
              </a:rPr>
              <a:t> 2001 Jan;11(1):29-40.</a:t>
            </a:r>
            <a:r>
              <a:rPr lang="en-US" sz="1200" dirty="0">
                <a:solidFill>
                  <a:srgbClr val="000000"/>
                </a:solidFill>
                <a:latin typeface="Times New Roman" charset="0"/>
                <a:cs typeface="Times New Roman" charset="0"/>
              </a:rPr>
              <a:t> </a:t>
            </a:r>
          </a:p>
        </p:txBody>
      </p:sp>
      <p:sp>
        <p:nvSpPr>
          <p:cNvPr id="41988" name="TextBox 1"/>
          <p:cNvSpPr txBox="1">
            <a:spLocks noChangeArrowheads="1"/>
          </p:cNvSpPr>
          <p:nvPr/>
        </p:nvSpPr>
        <p:spPr bwMode="auto">
          <a:xfrm>
            <a:off x="762000" y="2057400"/>
            <a:ext cx="1841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en-US" sz="1400" i="1">
              <a:solidFill>
                <a:srgbClr val="03495C"/>
              </a:solidFill>
              <a:latin typeface="Times New Roman" charset="0"/>
              <a:cs typeface="Times New Roman" charset="0"/>
            </a:endParaRPr>
          </a:p>
        </p:txBody>
      </p:sp>
      <p:sp>
        <p:nvSpPr>
          <p:cNvPr id="41989" name="TextBox 2"/>
          <p:cNvSpPr txBox="1">
            <a:spLocks noChangeArrowheads="1"/>
          </p:cNvSpPr>
          <p:nvPr/>
        </p:nvSpPr>
        <p:spPr bwMode="auto">
          <a:xfrm>
            <a:off x="762000" y="1828800"/>
            <a:ext cx="46355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3200" i="1">
                <a:solidFill>
                  <a:srgbClr val="03495C"/>
                </a:solidFill>
                <a:latin typeface="Times New Roman" charset="0"/>
                <a:cs typeface="Times New Roman" charset="0"/>
              </a:rPr>
              <a:t>Anesthesia-related factors</a:t>
            </a:r>
          </a:p>
        </p:txBody>
      </p:sp>
      <p:pic>
        <p:nvPicPr>
          <p:cNvPr id="7" name="Picture 6">
            <a:extLst>
              <a:ext uri="{FF2B5EF4-FFF2-40B4-BE49-F238E27FC236}">
                <a16:creationId xmlns:a16="http://schemas.microsoft.com/office/drawing/2014/main" id="{8531EB60-4B1F-454F-B6CA-93F59A2ACFFF}"/>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6351" t="16883" r="8327"/>
          <a:stretch/>
        </p:blipFill>
        <p:spPr>
          <a:xfrm>
            <a:off x="8061837" y="6338503"/>
            <a:ext cx="1082163" cy="514131"/>
          </a:xfrm>
          <a:prstGeom prst="rect">
            <a:avLst/>
          </a:prstGeom>
          <a:ln>
            <a:solidFill>
              <a:schemeClr val="tx2">
                <a:lumMod val="50000"/>
              </a:schemeClr>
            </a:solidFill>
          </a:ln>
        </p:spPr>
      </p:pic>
    </p:spTree>
    <p:extLst>
      <p:ext uri="{BB962C8B-B14F-4D97-AF65-F5344CB8AC3E}">
        <p14:creationId xmlns:p14="http://schemas.microsoft.com/office/powerpoint/2010/main" val="29122578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a:xfrm>
            <a:off x="457200" y="685800"/>
            <a:ext cx="8229600" cy="1143000"/>
          </a:xfrm>
        </p:spPr>
        <p:txBody>
          <a:bodyPr/>
          <a:lstStyle/>
          <a:p>
            <a:r>
              <a:rPr lang="en-US" sz="3600" dirty="0">
                <a:latin typeface="Times New Roman" charset="0"/>
                <a:cs typeface="Times New Roman" charset="0"/>
              </a:rPr>
              <a:t>Risk factors for adverse respiratory events</a:t>
            </a:r>
          </a:p>
        </p:txBody>
      </p:sp>
      <p:sp>
        <p:nvSpPr>
          <p:cNvPr id="44034" name="Content Placeholder 2"/>
          <p:cNvSpPr>
            <a:spLocks noGrp="1"/>
          </p:cNvSpPr>
          <p:nvPr>
            <p:ph idx="1"/>
          </p:nvPr>
        </p:nvSpPr>
        <p:spPr>
          <a:xfrm>
            <a:off x="457200" y="2209800"/>
            <a:ext cx="8229600" cy="4389438"/>
          </a:xfrm>
        </p:spPr>
        <p:txBody>
          <a:bodyPr/>
          <a:lstStyle/>
          <a:p>
            <a:r>
              <a:rPr lang="en-US" sz="2800">
                <a:latin typeface="Times New Roman" charset="0"/>
                <a:cs typeface="Times New Roman" charset="0"/>
              </a:rPr>
              <a:t>Maintenance agent</a:t>
            </a:r>
          </a:p>
          <a:p>
            <a:pPr lvl="1"/>
            <a:r>
              <a:rPr lang="en-US">
                <a:latin typeface="Times New Roman" charset="0"/>
                <a:cs typeface="Times New Roman" charset="0"/>
              </a:rPr>
              <a:t>No difference inhalational vs intravenous</a:t>
            </a:r>
          </a:p>
          <a:p>
            <a:pPr lvl="1"/>
            <a:r>
              <a:rPr lang="en-US">
                <a:latin typeface="Times New Roman" charset="0"/>
                <a:cs typeface="Times New Roman" charset="0"/>
              </a:rPr>
              <a:t>Isoflurane &gt; sevoflurane</a:t>
            </a:r>
          </a:p>
          <a:p>
            <a:r>
              <a:rPr lang="en-US">
                <a:latin typeface="Times New Roman" charset="0"/>
                <a:cs typeface="Times New Roman" charset="0"/>
              </a:rPr>
              <a:t>Use of muscle relaxants</a:t>
            </a:r>
          </a:p>
          <a:p>
            <a:pPr lvl="1"/>
            <a:r>
              <a:rPr lang="en-US">
                <a:latin typeface="Times New Roman" charset="0"/>
                <a:cs typeface="Times New Roman" charset="0"/>
              </a:rPr>
              <a:t>Not reversed &gt; reversed</a:t>
            </a:r>
          </a:p>
          <a:p>
            <a:pPr lvl="1"/>
            <a:r>
              <a:rPr lang="en-US">
                <a:latin typeface="Times New Roman" charset="0"/>
                <a:cs typeface="Times New Roman" charset="0"/>
              </a:rPr>
              <a:t>Anticholinesterase lowers probability of adverse events </a:t>
            </a:r>
          </a:p>
          <a:p>
            <a:endParaRPr lang="en-US" sz="2800">
              <a:latin typeface="Times New Roman" charset="0"/>
              <a:cs typeface="Times New Roman" charset="0"/>
            </a:endParaRPr>
          </a:p>
        </p:txBody>
      </p:sp>
      <p:sp>
        <p:nvSpPr>
          <p:cNvPr id="44035" name="TextBox 1"/>
          <p:cNvSpPr txBox="1">
            <a:spLocks noChangeArrowheads="1"/>
          </p:cNvSpPr>
          <p:nvPr/>
        </p:nvSpPr>
        <p:spPr bwMode="auto">
          <a:xfrm>
            <a:off x="609600" y="5334000"/>
            <a:ext cx="7661072" cy="9417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273050" indent="-27305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20000"/>
              </a:spcBef>
              <a:buClr>
                <a:srgbClr val="0BD0D9"/>
              </a:buClr>
              <a:buSzPct val="95000"/>
            </a:pPr>
            <a:r>
              <a:rPr lang="en-US" sz="1200" dirty="0" err="1">
                <a:solidFill>
                  <a:srgbClr val="000000"/>
                </a:solidFill>
                <a:latin typeface="Times New Roman" charset="0"/>
              </a:rPr>
              <a:t>Tait</a:t>
            </a:r>
            <a:r>
              <a:rPr lang="en-US" sz="1200" dirty="0">
                <a:solidFill>
                  <a:srgbClr val="000000"/>
                </a:solidFill>
                <a:latin typeface="Times New Roman" charset="0"/>
              </a:rPr>
              <a:t> AR, </a:t>
            </a:r>
            <a:r>
              <a:rPr lang="en-US" sz="1200" dirty="0" err="1">
                <a:solidFill>
                  <a:srgbClr val="000000"/>
                </a:solidFill>
                <a:latin typeface="Times New Roman" charset="0"/>
              </a:rPr>
              <a:t>Malviya</a:t>
            </a:r>
            <a:r>
              <a:rPr lang="en-US" sz="1200" dirty="0">
                <a:solidFill>
                  <a:srgbClr val="000000"/>
                </a:solidFill>
                <a:latin typeface="Times New Roman" charset="0"/>
              </a:rPr>
              <a:t> S, </a:t>
            </a:r>
            <a:r>
              <a:rPr lang="en-US" sz="1200" dirty="0" err="1">
                <a:solidFill>
                  <a:srgbClr val="000000"/>
                </a:solidFill>
                <a:latin typeface="Times New Roman" charset="0"/>
              </a:rPr>
              <a:t>Voepel</a:t>
            </a:r>
            <a:r>
              <a:rPr lang="en-US" sz="1200" dirty="0">
                <a:solidFill>
                  <a:srgbClr val="000000"/>
                </a:solidFill>
                <a:latin typeface="Times New Roman" charset="0"/>
              </a:rPr>
              <a:t>-Lewis T, et al. Risk factors for perioperative adverse respiratory adverse events in children</a:t>
            </a:r>
          </a:p>
          <a:p>
            <a:pPr>
              <a:spcBef>
                <a:spcPct val="20000"/>
              </a:spcBef>
              <a:buClr>
                <a:srgbClr val="0BD0D9"/>
              </a:buClr>
              <a:buSzPct val="95000"/>
            </a:pPr>
            <a:r>
              <a:rPr lang="en-US" sz="1200" dirty="0">
                <a:solidFill>
                  <a:srgbClr val="000000"/>
                </a:solidFill>
                <a:latin typeface="Times New Roman" charset="0"/>
              </a:rPr>
              <a:t>with upper respiratory tract infections. Anesthesiology. 2001 Aug; 95(2):299-306.</a:t>
            </a:r>
          </a:p>
          <a:p>
            <a:pPr>
              <a:spcBef>
                <a:spcPct val="20000"/>
              </a:spcBef>
              <a:buClr>
                <a:srgbClr val="0BD0D9"/>
              </a:buClr>
              <a:buSzPct val="95000"/>
            </a:pPr>
            <a:r>
              <a:rPr lang="en-US" sz="1200" dirty="0" err="1">
                <a:solidFill>
                  <a:srgbClr val="000000"/>
                </a:solidFill>
                <a:latin typeface="Times New Roman" charset="0"/>
              </a:rPr>
              <a:t>Parnis</a:t>
            </a:r>
            <a:r>
              <a:rPr lang="en-US" sz="1200" dirty="0">
                <a:solidFill>
                  <a:srgbClr val="000000"/>
                </a:solidFill>
                <a:latin typeface="Times New Roman" charset="0"/>
              </a:rPr>
              <a:t> SJ, Barker DS, Van Der Walt JH. Clinical predictors of anesthetic complications in children with upper respiratory </a:t>
            </a:r>
          </a:p>
          <a:p>
            <a:pPr>
              <a:spcBef>
                <a:spcPct val="20000"/>
              </a:spcBef>
              <a:buClr>
                <a:srgbClr val="0BD0D9"/>
              </a:buClr>
              <a:buSzPct val="95000"/>
            </a:pPr>
            <a:r>
              <a:rPr lang="en-US" sz="1200" dirty="0">
                <a:solidFill>
                  <a:srgbClr val="000000"/>
                </a:solidFill>
                <a:latin typeface="Times New Roman" charset="0"/>
              </a:rPr>
              <a:t>tract infections. </a:t>
            </a:r>
            <a:r>
              <a:rPr lang="en-US" sz="1200" dirty="0" err="1">
                <a:solidFill>
                  <a:srgbClr val="000000"/>
                </a:solidFill>
                <a:latin typeface="Times New Roman" charset="0"/>
              </a:rPr>
              <a:t>Pediatr</a:t>
            </a:r>
            <a:r>
              <a:rPr lang="en-US" sz="1200" dirty="0">
                <a:solidFill>
                  <a:srgbClr val="000000"/>
                </a:solidFill>
                <a:latin typeface="Times New Roman" charset="0"/>
              </a:rPr>
              <a:t> </a:t>
            </a:r>
            <a:r>
              <a:rPr lang="en-US" sz="1200" dirty="0" err="1">
                <a:solidFill>
                  <a:srgbClr val="000000"/>
                </a:solidFill>
                <a:latin typeface="Times New Roman" charset="0"/>
              </a:rPr>
              <a:t>Anaesth</a:t>
            </a:r>
            <a:r>
              <a:rPr lang="en-US" sz="1200" dirty="0">
                <a:solidFill>
                  <a:srgbClr val="000000"/>
                </a:solidFill>
                <a:latin typeface="Times New Roman" charset="0"/>
              </a:rPr>
              <a:t> 2001 Jan;11(1):29-40.</a:t>
            </a:r>
            <a:r>
              <a:rPr lang="en-US" sz="1200" dirty="0">
                <a:solidFill>
                  <a:srgbClr val="000000"/>
                </a:solidFill>
                <a:latin typeface="Times New Roman" charset="0"/>
                <a:cs typeface="Times New Roman" charset="0"/>
              </a:rPr>
              <a:t> </a:t>
            </a:r>
          </a:p>
        </p:txBody>
      </p:sp>
      <p:sp>
        <p:nvSpPr>
          <p:cNvPr id="44036" name="TextBox 1"/>
          <p:cNvSpPr txBox="1">
            <a:spLocks noChangeArrowheads="1"/>
          </p:cNvSpPr>
          <p:nvPr/>
        </p:nvSpPr>
        <p:spPr bwMode="auto">
          <a:xfrm>
            <a:off x="762000" y="2057400"/>
            <a:ext cx="1841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en-US" sz="1400" i="1">
              <a:solidFill>
                <a:srgbClr val="03495C"/>
              </a:solidFill>
              <a:latin typeface="Times New Roman" charset="0"/>
              <a:cs typeface="Times New Roman" charset="0"/>
            </a:endParaRPr>
          </a:p>
        </p:txBody>
      </p:sp>
      <p:sp>
        <p:nvSpPr>
          <p:cNvPr id="44037" name="TextBox 2"/>
          <p:cNvSpPr txBox="1">
            <a:spLocks noChangeArrowheads="1"/>
          </p:cNvSpPr>
          <p:nvPr/>
        </p:nvSpPr>
        <p:spPr bwMode="auto">
          <a:xfrm>
            <a:off x="762000" y="1600200"/>
            <a:ext cx="46355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3200" i="1">
                <a:solidFill>
                  <a:srgbClr val="03495C"/>
                </a:solidFill>
                <a:latin typeface="Times New Roman" charset="0"/>
                <a:cs typeface="Times New Roman" charset="0"/>
              </a:rPr>
              <a:t>Anesthesia-related factors</a:t>
            </a:r>
          </a:p>
        </p:txBody>
      </p:sp>
      <p:pic>
        <p:nvPicPr>
          <p:cNvPr id="7" name="Picture 6">
            <a:extLst>
              <a:ext uri="{FF2B5EF4-FFF2-40B4-BE49-F238E27FC236}">
                <a16:creationId xmlns:a16="http://schemas.microsoft.com/office/drawing/2014/main" id="{A6CD753D-1D2E-BD44-9614-AF7FE01F0559}"/>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6351" t="16883" r="8327"/>
          <a:stretch/>
        </p:blipFill>
        <p:spPr>
          <a:xfrm>
            <a:off x="8061837" y="6338503"/>
            <a:ext cx="1082163" cy="514131"/>
          </a:xfrm>
          <a:prstGeom prst="rect">
            <a:avLst/>
          </a:prstGeom>
          <a:ln>
            <a:solidFill>
              <a:schemeClr val="tx2">
                <a:lumMod val="50000"/>
              </a:schemeClr>
            </a:solidFill>
          </a:ln>
        </p:spPr>
      </p:pic>
    </p:spTree>
    <p:extLst>
      <p:ext uri="{BB962C8B-B14F-4D97-AF65-F5344CB8AC3E}">
        <p14:creationId xmlns:p14="http://schemas.microsoft.com/office/powerpoint/2010/main" val="1816452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a:xfrm>
            <a:off x="457200" y="838200"/>
            <a:ext cx="8229600" cy="1143000"/>
          </a:xfrm>
        </p:spPr>
        <p:txBody>
          <a:bodyPr/>
          <a:lstStyle/>
          <a:p>
            <a:r>
              <a:rPr lang="en-US" sz="3600" dirty="0">
                <a:latin typeface="Times New Roman" charset="0"/>
                <a:cs typeface="Times New Roman" charset="0"/>
              </a:rPr>
              <a:t>Risk factors for adverse respiratory events</a:t>
            </a:r>
          </a:p>
        </p:txBody>
      </p:sp>
      <p:sp>
        <p:nvSpPr>
          <p:cNvPr id="46082" name="Content Placeholder 2"/>
          <p:cNvSpPr>
            <a:spLocks noGrp="1"/>
          </p:cNvSpPr>
          <p:nvPr>
            <p:ph idx="1"/>
          </p:nvPr>
        </p:nvSpPr>
        <p:spPr>
          <a:xfrm>
            <a:off x="457200" y="2590800"/>
            <a:ext cx="8229600" cy="4389438"/>
          </a:xfrm>
        </p:spPr>
        <p:txBody>
          <a:bodyPr/>
          <a:lstStyle/>
          <a:p>
            <a:r>
              <a:rPr lang="en-US">
                <a:latin typeface="Times New Roman" charset="0"/>
                <a:cs typeface="Times New Roman" charset="0"/>
              </a:rPr>
              <a:t>Airway surgery</a:t>
            </a:r>
          </a:p>
          <a:p>
            <a:r>
              <a:rPr lang="en-US">
                <a:latin typeface="Times New Roman" charset="0"/>
                <a:cs typeface="Times New Roman" charset="0"/>
              </a:rPr>
              <a:t>Sudden intense surgical stimulation</a:t>
            </a:r>
          </a:p>
          <a:p>
            <a:r>
              <a:rPr lang="en-US">
                <a:latin typeface="Times New Roman" charset="0"/>
                <a:cs typeface="Times New Roman" charset="0"/>
              </a:rPr>
              <a:t>Emergency surgery</a:t>
            </a:r>
          </a:p>
          <a:p>
            <a:endParaRPr lang="en-US" sz="2800">
              <a:latin typeface="Times New Roman" charset="0"/>
              <a:cs typeface="Times New Roman" charset="0"/>
            </a:endParaRPr>
          </a:p>
        </p:txBody>
      </p:sp>
      <p:sp>
        <p:nvSpPr>
          <p:cNvPr id="46083" name="TextBox 1"/>
          <p:cNvSpPr txBox="1">
            <a:spLocks noChangeArrowheads="1"/>
          </p:cNvSpPr>
          <p:nvPr/>
        </p:nvSpPr>
        <p:spPr bwMode="auto">
          <a:xfrm>
            <a:off x="609600" y="5257800"/>
            <a:ext cx="7661072" cy="9417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273050" indent="-27305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20000"/>
              </a:spcBef>
              <a:buClr>
                <a:srgbClr val="0BD0D9"/>
              </a:buClr>
              <a:buSzPct val="95000"/>
            </a:pPr>
            <a:r>
              <a:rPr lang="en-US" sz="1200" dirty="0" err="1">
                <a:solidFill>
                  <a:srgbClr val="000000"/>
                </a:solidFill>
                <a:latin typeface="Times New Roman" charset="0"/>
              </a:rPr>
              <a:t>Tait</a:t>
            </a:r>
            <a:r>
              <a:rPr lang="en-US" sz="1200" dirty="0">
                <a:solidFill>
                  <a:srgbClr val="000000"/>
                </a:solidFill>
                <a:latin typeface="Times New Roman" charset="0"/>
              </a:rPr>
              <a:t> AR, </a:t>
            </a:r>
            <a:r>
              <a:rPr lang="en-US" sz="1200" dirty="0" err="1">
                <a:solidFill>
                  <a:srgbClr val="000000"/>
                </a:solidFill>
                <a:latin typeface="Times New Roman" charset="0"/>
              </a:rPr>
              <a:t>Malviya</a:t>
            </a:r>
            <a:r>
              <a:rPr lang="en-US" sz="1200" dirty="0">
                <a:solidFill>
                  <a:srgbClr val="000000"/>
                </a:solidFill>
                <a:latin typeface="Times New Roman" charset="0"/>
              </a:rPr>
              <a:t> S, </a:t>
            </a:r>
            <a:r>
              <a:rPr lang="en-US" sz="1200" dirty="0" err="1">
                <a:solidFill>
                  <a:srgbClr val="000000"/>
                </a:solidFill>
                <a:latin typeface="Times New Roman" charset="0"/>
              </a:rPr>
              <a:t>Voepel</a:t>
            </a:r>
            <a:r>
              <a:rPr lang="en-US" sz="1200" dirty="0">
                <a:solidFill>
                  <a:srgbClr val="000000"/>
                </a:solidFill>
                <a:latin typeface="Times New Roman" charset="0"/>
              </a:rPr>
              <a:t>-Lewis T, et al. Risk factors for perioperative adverse respiratory adverse events in children</a:t>
            </a:r>
          </a:p>
          <a:p>
            <a:pPr>
              <a:spcBef>
                <a:spcPct val="20000"/>
              </a:spcBef>
              <a:buClr>
                <a:srgbClr val="0BD0D9"/>
              </a:buClr>
              <a:buSzPct val="95000"/>
            </a:pPr>
            <a:r>
              <a:rPr lang="en-US" sz="1200" dirty="0">
                <a:solidFill>
                  <a:srgbClr val="000000"/>
                </a:solidFill>
                <a:latin typeface="Times New Roman" charset="0"/>
              </a:rPr>
              <a:t>with upper respiratory tract infections. Anesthesiology. 2001 Aug; 95(2):299-306.</a:t>
            </a:r>
          </a:p>
          <a:p>
            <a:pPr>
              <a:spcBef>
                <a:spcPct val="20000"/>
              </a:spcBef>
              <a:buClr>
                <a:srgbClr val="0BD0D9"/>
              </a:buClr>
              <a:buSzPct val="95000"/>
            </a:pPr>
            <a:r>
              <a:rPr lang="en-US" sz="1200" dirty="0" err="1">
                <a:solidFill>
                  <a:srgbClr val="000000"/>
                </a:solidFill>
                <a:latin typeface="Times New Roman" charset="0"/>
              </a:rPr>
              <a:t>Parnis</a:t>
            </a:r>
            <a:r>
              <a:rPr lang="en-US" sz="1200" dirty="0">
                <a:solidFill>
                  <a:srgbClr val="000000"/>
                </a:solidFill>
                <a:latin typeface="Times New Roman" charset="0"/>
              </a:rPr>
              <a:t> SJ, Barker DS, Van Der Walt JH. Clinical predictors of anesthetic complications in children with upper respiratory </a:t>
            </a:r>
          </a:p>
          <a:p>
            <a:pPr>
              <a:spcBef>
                <a:spcPct val="20000"/>
              </a:spcBef>
              <a:buClr>
                <a:srgbClr val="0BD0D9"/>
              </a:buClr>
              <a:buSzPct val="95000"/>
            </a:pPr>
            <a:r>
              <a:rPr lang="en-US" sz="1200" dirty="0">
                <a:solidFill>
                  <a:srgbClr val="000000"/>
                </a:solidFill>
                <a:latin typeface="Times New Roman" charset="0"/>
              </a:rPr>
              <a:t>tract infections. </a:t>
            </a:r>
            <a:r>
              <a:rPr lang="en-US" sz="1200" dirty="0" err="1">
                <a:solidFill>
                  <a:srgbClr val="000000"/>
                </a:solidFill>
                <a:latin typeface="Times New Roman" charset="0"/>
              </a:rPr>
              <a:t>Pediatr</a:t>
            </a:r>
            <a:r>
              <a:rPr lang="en-US" sz="1200" dirty="0">
                <a:solidFill>
                  <a:srgbClr val="000000"/>
                </a:solidFill>
                <a:latin typeface="Times New Roman" charset="0"/>
              </a:rPr>
              <a:t> </a:t>
            </a:r>
            <a:r>
              <a:rPr lang="en-US" sz="1200" dirty="0" err="1">
                <a:solidFill>
                  <a:srgbClr val="000000"/>
                </a:solidFill>
                <a:latin typeface="Times New Roman" charset="0"/>
              </a:rPr>
              <a:t>Anaesth</a:t>
            </a:r>
            <a:r>
              <a:rPr lang="en-US" sz="1200" dirty="0">
                <a:solidFill>
                  <a:srgbClr val="000000"/>
                </a:solidFill>
                <a:latin typeface="Times New Roman" charset="0"/>
              </a:rPr>
              <a:t> 2001 Jan;11(1):29-40.</a:t>
            </a:r>
            <a:r>
              <a:rPr lang="en-US" sz="1200" dirty="0">
                <a:solidFill>
                  <a:srgbClr val="000000"/>
                </a:solidFill>
                <a:latin typeface="Times New Roman" charset="0"/>
                <a:cs typeface="Times New Roman" charset="0"/>
              </a:rPr>
              <a:t> </a:t>
            </a:r>
          </a:p>
        </p:txBody>
      </p:sp>
      <p:sp>
        <p:nvSpPr>
          <p:cNvPr id="46084" name="TextBox 1"/>
          <p:cNvSpPr txBox="1">
            <a:spLocks noChangeArrowheads="1"/>
          </p:cNvSpPr>
          <p:nvPr/>
        </p:nvSpPr>
        <p:spPr bwMode="auto">
          <a:xfrm>
            <a:off x="762000" y="1905000"/>
            <a:ext cx="294163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3200" i="1">
                <a:solidFill>
                  <a:srgbClr val="03495C"/>
                </a:solidFill>
                <a:latin typeface="Times New Roman" charset="0"/>
                <a:cs typeface="Times New Roman" charset="0"/>
              </a:rPr>
              <a:t>Surgical factors</a:t>
            </a:r>
          </a:p>
        </p:txBody>
      </p:sp>
      <p:pic>
        <p:nvPicPr>
          <p:cNvPr id="6" name="Picture 5">
            <a:extLst>
              <a:ext uri="{FF2B5EF4-FFF2-40B4-BE49-F238E27FC236}">
                <a16:creationId xmlns:a16="http://schemas.microsoft.com/office/drawing/2014/main" id="{4C12ACF9-A655-CF47-9B7C-821C2E8E65B7}"/>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6351" t="16883" r="8327"/>
          <a:stretch/>
        </p:blipFill>
        <p:spPr>
          <a:xfrm>
            <a:off x="8061837" y="6338503"/>
            <a:ext cx="1082163" cy="514131"/>
          </a:xfrm>
          <a:prstGeom prst="rect">
            <a:avLst/>
          </a:prstGeom>
          <a:ln>
            <a:solidFill>
              <a:schemeClr val="tx2">
                <a:lumMod val="50000"/>
              </a:schemeClr>
            </a:solidFill>
          </a:ln>
        </p:spPr>
      </p:pic>
    </p:spTree>
    <p:extLst>
      <p:ext uri="{BB962C8B-B14F-4D97-AF65-F5344CB8AC3E}">
        <p14:creationId xmlns:p14="http://schemas.microsoft.com/office/powerpoint/2010/main" val="21131678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828800"/>
            <a:ext cx="7772400" cy="1362456"/>
          </a:xfrm>
          <a:ln>
            <a:miter lim="800000"/>
            <a:headEnd/>
            <a:tailEnd/>
          </a:ln>
          <a:extLst/>
        </p:spPr>
        <p:txBody>
          <a:bodyPr/>
          <a:lstStyle/>
          <a:p>
            <a:pPr algn="ctr">
              <a:defRPr/>
            </a:pPr>
            <a:r>
              <a:rPr sz="3600">
                <a:latin typeface="Times New Roman" pitchFamily="18" charset="0"/>
                <a:cs typeface="Times New Roman" pitchFamily="18" charset="0"/>
              </a:rPr>
              <a:t>Preanesthetic  Evaluation</a:t>
            </a:r>
          </a:p>
        </p:txBody>
      </p:sp>
      <p:sp>
        <p:nvSpPr>
          <p:cNvPr id="48130" name="Text Placeholder 2"/>
          <p:cNvSpPr>
            <a:spLocks noGrp="1"/>
          </p:cNvSpPr>
          <p:nvPr>
            <p:ph type="body" idx="1"/>
          </p:nvPr>
        </p:nvSpPr>
        <p:spPr>
          <a:xfrm>
            <a:off x="530225" y="2705100"/>
            <a:ext cx="7772400" cy="1509713"/>
          </a:xfrm>
        </p:spPr>
        <p:txBody>
          <a:bodyPr/>
          <a:lstStyle/>
          <a:p>
            <a:endParaRPr lang="en-US">
              <a:latin typeface="Constantia" charset="0"/>
            </a:endParaRPr>
          </a:p>
        </p:txBody>
      </p:sp>
      <p:pic>
        <p:nvPicPr>
          <p:cNvPr id="4" name="Picture 3">
            <a:extLst>
              <a:ext uri="{FF2B5EF4-FFF2-40B4-BE49-F238E27FC236}">
                <a16:creationId xmlns:a16="http://schemas.microsoft.com/office/drawing/2014/main" id="{764716B2-3DDE-6448-83F5-0A22F62697D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6351" t="16883" r="8327"/>
          <a:stretch/>
        </p:blipFill>
        <p:spPr>
          <a:xfrm>
            <a:off x="8061837" y="6338503"/>
            <a:ext cx="1082163" cy="514131"/>
          </a:xfrm>
          <a:prstGeom prst="rect">
            <a:avLst/>
          </a:prstGeom>
          <a:ln>
            <a:solidFill>
              <a:schemeClr val="tx2">
                <a:lumMod val="50000"/>
              </a:schemeClr>
            </a:solidFill>
          </a:ln>
        </p:spPr>
      </p:pic>
    </p:spTree>
    <p:extLst>
      <p:ext uri="{BB962C8B-B14F-4D97-AF65-F5344CB8AC3E}">
        <p14:creationId xmlns:p14="http://schemas.microsoft.com/office/powerpoint/2010/main" val="2360820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1981200"/>
            <a:ext cx="8305800" cy="1143000"/>
          </a:xfrm>
          <a:ln>
            <a:miter lim="800000"/>
            <a:headEnd/>
            <a:tailEnd/>
          </a:ln>
          <a:extLst/>
        </p:spPr>
        <p:txBody>
          <a:bodyPr/>
          <a:lstStyle/>
          <a:p>
            <a:pPr>
              <a:defRPr/>
            </a:pPr>
            <a:r>
              <a:rPr lang="en-US" sz="3600" dirty="0">
                <a:latin typeface="Times New Roman" pitchFamily="18" charset="0"/>
                <a:cs typeface="Times New Roman" pitchFamily="18" charset="0"/>
              </a:rPr>
              <a:t>No Disclosure</a:t>
            </a:r>
          </a:p>
        </p:txBody>
      </p:sp>
      <p:pic>
        <p:nvPicPr>
          <p:cNvPr id="3" name="Picture 2">
            <a:extLst>
              <a:ext uri="{FF2B5EF4-FFF2-40B4-BE49-F238E27FC236}">
                <a16:creationId xmlns:a16="http://schemas.microsoft.com/office/drawing/2014/main" id="{0E34ECD8-9F5B-0645-A019-A2DC64EC577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6351" t="16883" r="8327"/>
          <a:stretch/>
        </p:blipFill>
        <p:spPr>
          <a:xfrm>
            <a:off x="8061837" y="6338503"/>
            <a:ext cx="1082163" cy="514131"/>
          </a:xfrm>
          <a:prstGeom prst="rect">
            <a:avLst/>
          </a:prstGeom>
          <a:ln>
            <a:solidFill>
              <a:schemeClr val="tx2">
                <a:lumMod val="50000"/>
              </a:schemeClr>
            </a:solidFill>
          </a:ln>
        </p:spPr>
      </p:pic>
    </p:spTree>
    <p:extLst>
      <p:ext uri="{BB962C8B-B14F-4D97-AF65-F5344CB8AC3E}">
        <p14:creationId xmlns:p14="http://schemas.microsoft.com/office/powerpoint/2010/main" val="11664533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381000" y="533400"/>
            <a:ext cx="8229600" cy="1143000"/>
          </a:xfrm>
        </p:spPr>
        <p:txBody>
          <a:bodyPr/>
          <a:lstStyle/>
          <a:p>
            <a:r>
              <a:rPr lang="en-US" sz="3600">
                <a:latin typeface="Times New Roman" charset="0"/>
                <a:cs typeface="Times New Roman" charset="0"/>
              </a:rPr>
              <a:t>Preoperative assessment</a:t>
            </a:r>
          </a:p>
        </p:txBody>
      </p:sp>
      <p:sp>
        <p:nvSpPr>
          <p:cNvPr id="50178" name="Content Placeholder 2"/>
          <p:cNvSpPr>
            <a:spLocks noGrp="1"/>
          </p:cNvSpPr>
          <p:nvPr>
            <p:ph idx="1"/>
          </p:nvPr>
        </p:nvSpPr>
        <p:spPr>
          <a:xfrm>
            <a:off x="1143000" y="1905000"/>
            <a:ext cx="8229600" cy="4389438"/>
          </a:xfrm>
        </p:spPr>
        <p:txBody>
          <a:bodyPr/>
          <a:lstStyle/>
          <a:p>
            <a:r>
              <a:rPr lang="en-US" sz="2800">
                <a:latin typeface="Times New Roman" charset="0"/>
                <a:cs typeface="Times New Roman" charset="0"/>
              </a:rPr>
              <a:t>History</a:t>
            </a:r>
          </a:p>
          <a:p>
            <a:pPr lvl="1"/>
            <a:r>
              <a:rPr lang="en-US">
                <a:latin typeface="Times New Roman" charset="0"/>
                <a:cs typeface="Times New Roman" charset="0"/>
              </a:rPr>
              <a:t>uncomplicated URI</a:t>
            </a:r>
          </a:p>
          <a:p>
            <a:pPr lvl="1"/>
            <a:r>
              <a:rPr lang="en-US">
                <a:latin typeface="Times New Roman" charset="0"/>
                <a:cs typeface="Times New Roman" charset="0"/>
              </a:rPr>
              <a:t>overtly sick</a:t>
            </a:r>
          </a:p>
          <a:p>
            <a:r>
              <a:rPr lang="en-US" sz="2800">
                <a:latin typeface="Times New Roman" charset="0"/>
                <a:cs typeface="Times New Roman" charset="0"/>
              </a:rPr>
              <a:t>Physical examination</a:t>
            </a:r>
          </a:p>
          <a:p>
            <a:r>
              <a:rPr lang="en-US" sz="2800">
                <a:latin typeface="Times New Roman" charset="0"/>
                <a:cs typeface="Times New Roman" charset="0"/>
              </a:rPr>
              <a:t>Laboratory examinations</a:t>
            </a:r>
          </a:p>
          <a:p>
            <a:pPr lvl="1"/>
            <a:r>
              <a:rPr lang="en-US">
                <a:latin typeface="Times New Roman" charset="0"/>
                <a:cs typeface="Times New Roman" charset="0"/>
              </a:rPr>
              <a:t>chest radiograph</a:t>
            </a:r>
          </a:p>
          <a:p>
            <a:pPr lvl="1"/>
            <a:r>
              <a:rPr lang="en-US">
                <a:latin typeface="Times New Roman" charset="0"/>
                <a:cs typeface="Times New Roman" charset="0"/>
              </a:rPr>
              <a:t>white blood cell count</a:t>
            </a:r>
          </a:p>
          <a:p>
            <a:pPr lvl="1"/>
            <a:r>
              <a:rPr lang="en-US">
                <a:latin typeface="Times New Roman" charset="0"/>
                <a:cs typeface="Times New Roman" charset="0"/>
              </a:rPr>
              <a:t>nasopharyngeal swabs or aspirates</a:t>
            </a:r>
          </a:p>
        </p:txBody>
      </p:sp>
      <p:pic>
        <p:nvPicPr>
          <p:cNvPr id="4" name="Picture 3">
            <a:extLst>
              <a:ext uri="{FF2B5EF4-FFF2-40B4-BE49-F238E27FC236}">
                <a16:creationId xmlns:a16="http://schemas.microsoft.com/office/drawing/2014/main" id="{F3732E42-4A66-0D45-BCF1-776A095EF79A}"/>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6351" t="16883" r="8327"/>
          <a:stretch/>
        </p:blipFill>
        <p:spPr>
          <a:xfrm>
            <a:off x="8061837" y="6338503"/>
            <a:ext cx="1082163" cy="514131"/>
          </a:xfrm>
          <a:prstGeom prst="rect">
            <a:avLst/>
          </a:prstGeom>
          <a:ln>
            <a:solidFill>
              <a:schemeClr val="tx2">
                <a:lumMod val="50000"/>
              </a:schemeClr>
            </a:solidFill>
          </a:ln>
        </p:spPr>
      </p:pic>
    </p:spTree>
    <p:extLst>
      <p:ext uri="{BB962C8B-B14F-4D97-AF65-F5344CB8AC3E}">
        <p14:creationId xmlns:p14="http://schemas.microsoft.com/office/powerpoint/2010/main" val="15735070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p:cNvSpPr>
            <a:spLocks noGrp="1"/>
          </p:cNvSpPr>
          <p:nvPr>
            <p:ph type="title"/>
          </p:nvPr>
        </p:nvSpPr>
        <p:spPr>
          <a:xfrm>
            <a:off x="609600" y="609600"/>
            <a:ext cx="7886700" cy="1325563"/>
          </a:xfrm>
        </p:spPr>
        <p:txBody>
          <a:bodyPr/>
          <a:lstStyle/>
          <a:p>
            <a:r>
              <a:rPr lang="en-US" sz="3600" dirty="0">
                <a:latin typeface="Times New Roman" charset="0"/>
                <a:cs typeface="Times New Roman" charset="0"/>
              </a:rPr>
              <a:t>Laboratory tests</a:t>
            </a:r>
          </a:p>
        </p:txBody>
      </p:sp>
      <p:sp>
        <p:nvSpPr>
          <p:cNvPr id="52226" name="Content Placeholder 2"/>
          <p:cNvSpPr>
            <a:spLocks noGrp="1"/>
          </p:cNvSpPr>
          <p:nvPr>
            <p:ph idx="1"/>
          </p:nvPr>
        </p:nvSpPr>
        <p:spPr>
          <a:xfrm>
            <a:off x="457200" y="2286000"/>
            <a:ext cx="8229600" cy="4389438"/>
          </a:xfrm>
        </p:spPr>
        <p:txBody>
          <a:bodyPr/>
          <a:lstStyle/>
          <a:p>
            <a:r>
              <a:rPr lang="en-US" sz="2800">
                <a:latin typeface="Times New Roman" charset="0"/>
                <a:cs typeface="Times New Roman" charset="0"/>
              </a:rPr>
              <a:t>Laboratory tests are available to confirm the diagnosis of URI but they are not cost-effective and may not be practical in a busy surgical setting.</a:t>
            </a:r>
          </a:p>
          <a:p>
            <a:r>
              <a:rPr lang="en-US" sz="2800">
                <a:latin typeface="Times New Roman" charset="0"/>
                <a:cs typeface="Times New Roman" charset="0"/>
              </a:rPr>
              <a:t>Chest X-ray is done if the physical examination is questionable.</a:t>
            </a:r>
          </a:p>
          <a:p>
            <a:endParaRPr lang="en-US" sz="2800">
              <a:latin typeface="Times New Roman" charset="0"/>
              <a:cs typeface="Times New Roman" charset="0"/>
            </a:endParaRPr>
          </a:p>
          <a:p>
            <a:endParaRPr lang="en-US" sz="2800">
              <a:latin typeface="Times New Roman" charset="0"/>
              <a:cs typeface="Times New Roman" charset="0"/>
            </a:endParaRPr>
          </a:p>
          <a:p>
            <a:pPr>
              <a:buFont typeface="Wingdings 2" charset="0"/>
              <a:buNone/>
            </a:pPr>
            <a:endParaRPr lang="en-US" sz="1400">
              <a:latin typeface="Times New Roman" charset="0"/>
              <a:cs typeface="Times New Roman" charset="0"/>
            </a:endParaRPr>
          </a:p>
        </p:txBody>
      </p:sp>
      <p:sp>
        <p:nvSpPr>
          <p:cNvPr id="52227" name="TextBox 1"/>
          <p:cNvSpPr txBox="1">
            <a:spLocks noChangeArrowheads="1"/>
          </p:cNvSpPr>
          <p:nvPr/>
        </p:nvSpPr>
        <p:spPr bwMode="auto">
          <a:xfrm>
            <a:off x="685800" y="5472113"/>
            <a:ext cx="76009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400">
                <a:solidFill>
                  <a:srgbClr val="000000"/>
                </a:solidFill>
                <a:latin typeface="Times New Roman" charset="0"/>
                <a:cs typeface="Times New Roman" charset="0"/>
              </a:rPr>
              <a:t> Tait  AR, Malviya S. Anesthesia for the child with an upper respiratory tract infection: still a dilemma?</a:t>
            </a:r>
          </a:p>
          <a:p>
            <a:pPr eaLnBrk="1" hangingPunct="1"/>
            <a:r>
              <a:rPr lang="en-US" sz="1400">
                <a:solidFill>
                  <a:srgbClr val="000000"/>
                </a:solidFill>
                <a:latin typeface="Times New Roman" charset="0"/>
                <a:cs typeface="Times New Roman" charset="0"/>
              </a:rPr>
              <a:t> Anesth Analg 2005 Jan;100(1):59-65.</a:t>
            </a:r>
            <a:endParaRPr lang="en-US" sz="1800"/>
          </a:p>
        </p:txBody>
      </p:sp>
      <p:pic>
        <p:nvPicPr>
          <p:cNvPr id="5" name="Picture 4">
            <a:extLst>
              <a:ext uri="{FF2B5EF4-FFF2-40B4-BE49-F238E27FC236}">
                <a16:creationId xmlns:a16="http://schemas.microsoft.com/office/drawing/2014/main" id="{74585D4E-CB6F-2648-BB8D-3A2DEF0833A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6351" t="16883" r="8327"/>
          <a:stretch/>
        </p:blipFill>
        <p:spPr>
          <a:xfrm>
            <a:off x="8061837" y="6338503"/>
            <a:ext cx="1082163" cy="514131"/>
          </a:xfrm>
          <a:prstGeom prst="rect">
            <a:avLst/>
          </a:prstGeom>
          <a:ln>
            <a:solidFill>
              <a:schemeClr val="tx2">
                <a:lumMod val="50000"/>
              </a:schemeClr>
            </a:solidFill>
          </a:ln>
        </p:spPr>
      </p:pic>
    </p:spTree>
    <p:extLst>
      <p:ext uri="{BB962C8B-B14F-4D97-AF65-F5344CB8AC3E}">
        <p14:creationId xmlns:p14="http://schemas.microsoft.com/office/powerpoint/2010/main" val="3833721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7162800" cy="1143000"/>
          </a:xfrm>
          <a:extLst/>
        </p:spPr>
        <p:txBody>
          <a:bodyPr/>
          <a:lstStyle/>
          <a:p>
            <a:pPr algn="ctr">
              <a:defRPr/>
            </a:pPr>
            <a:r>
              <a:rPr lang="en-US" sz="2000" dirty="0">
                <a:latin typeface="Times New Roman"/>
                <a:cs typeface="Times New Roman"/>
              </a:rPr>
              <a:t>Suggested Algorithm for Preoperative Assessment of Pediatric Patients with URI</a:t>
            </a:r>
          </a:p>
        </p:txBody>
      </p:sp>
      <p:sp>
        <p:nvSpPr>
          <p:cNvPr id="54274" name="TextBox 4"/>
          <p:cNvSpPr txBox="1">
            <a:spLocks noChangeArrowheads="1"/>
          </p:cNvSpPr>
          <p:nvPr/>
        </p:nvSpPr>
        <p:spPr bwMode="auto">
          <a:xfrm>
            <a:off x="2819400" y="1219200"/>
            <a:ext cx="3886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200">
                <a:latin typeface="Times New Roman" charset="0"/>
                <a:cs typeface="Times New Roman" charset="0"/>
              </a:rPr>
              <a:t>Child with URI symptoms</a:t>
            </a:r>
          </a:p>
        </p:txBody>
      </p:sp>
      <p:sp>
        <p:nvSpPr>
          <p:cNvPr id="54275" name="TextBox 5"/>
          <p:cNvSpPr txBox="1">
            <a:spLocks noChangeArrowheads="1"/>
          </p:cNvSpPr>
          <p:nvPr/>
        </p:nvSpPr>
        <p:spPr bwMode="auto">
          <a:xfrm>
            <a:off x="3962400" y="1752600"/>
            <a:ext cx="1447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400">
                <a:latin typeface="Times New Roman" charset="0"/>
                <a:cs typeface="Times New Roman" charset="0"/>
              </a:rPr>
              <a:t> </a:t>
            </a:r>
            <a:r>
              <a:rPr lang="en-US" sz="1200">
                <a:latin typeface="Times New Roman" charset="0"/>
                <a:cs typeface="Times New Roman" charset="0"/>
              </a:rPr>
              <a:t>Is surgery urgent?  </a:t>
            </a:r>
          </a:p>
        </p:txBody>
      </p:sp>
      <p:sp>
        <p:nvSpPr>
          <p:cNvPr id="54276" name="TextBox 7"/>
          <p:cNvSpPr txBox="1">
            <a:spLocks noChangeArrowheads="1"/>
          </p:cNvSpPr>
          <p:nvPr/>
        </p:nvSpPr>
        <p:spPr bwMode="auto">
          <a:xfrm>
            <a:off x="2895600" y="1905000"/>
            <a:ext cx="457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Times New Roman" charset="0"/>
                <a:cs typeface="Times New Roman" charset="0"/>
              </a:rPr>
              <a:t>Yes</a:t>
            </a:r>
          </a:p>
        </p:txBody>
      </p:sp>
      <p:sp>
        <p:nvSpPr>
          <p:cNvPr id="54277" name="TextBox 8"/>
          <p:cNvSpPr txBox="1">
            <a:spLocks noChangeArrowheads="1"/>
          </p:cNvSpPr>
          <p:nvPr/>
        </p:nvSpPr>
        <p:spPr bwMode="auto">
          <a:xfrm>
            <a:off x="5867400" y="1905000"/>
            <a:ext cx="3857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Times New Roman" charset="0"/>
                <a:cs typeface="Times New Roman" charset="0"/>
              </a:rPr>
              <a:t>No</a:t>
            </a:r>
          </a:p>
        </p:txBody>
      </p:sp>
      <p:sp>
        <p:nvSpPr>
          <p:cNvPr id="54278" name="TextBox 9"/>
          <p:cNvSpPr txBox="1">
            <a:spLocks noChangeArrowheads="1"/>
          </p:cNvSpPr>
          <p:nvPr/>
        </p:nvSpPr>
        <p:spPr bwMode="auto">
          <a:xfrm>
            <a:off x="1600200" y="2133600"/>
            <a:ext cx="6842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Times New Roman" charset="0"/>
                <a:cs typeface="Times New Roman" charset="0"/>
              </a:rPr>
              <a:t>Proceed</a:t>
            </a:r>
          </a:p>
        </p:txBody>
      </p:sp>
      <p:sp>
        <p:nvSpPr>
          <p:cNvPr id="54279" name="TextBox 10"/>
          <p:cNvSpPr txBox="1">
            <a:spLocks noChangeArrowheads="1"/>
          </p:cNvSpPr>
          <p:nvPr/>
        </p:nvSpPr>
        <p:spPr bwMode="auto">
          <a:xfrm>
            <a:off x="4876800" y="2514600"/>
            <a:ext cx="2438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Times New Roman" charset="0"/>
                <a:cs typeface="Times New Roman" charset="0"/>
              </a:rPr>
              <a:t>Assess severity of symptoms</a:t>
            </a:r>
          </a:p>
        </p:txBody>
      </p:sp>
      <p:sp>
        <p:nvSpPr>
          <p:cNvPr id="54280" name="TextBox 11"/>
          <p:cNvSpPr txBox="1">
            <a:spLocks noChangeArrowheads="1"/>
          </p:cNvSpPr>
          <p:nvPr/>
        </p:nvSpPr>
        <p:spPr bwMode="auto">
          <a:xfrm>
            <a:off x="2286000" y="2743200"/>
            <a:ext cx="21764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Times New Roman" charset="0"/>
                <a:cs typeface="Times New Roman" charset="0"/>
              </a:rPr>
              <a:t>Mild-moderate</a:t>
            </a:r>
          </a:p>
        </p:txBody>
      </p:sp>
      <p:sp>
        <p:nvSpPr>
          <p:cNvPr id="54281" name="TextBox 13"/>
          <p:cNvSpPr txBox="1">
            <a:spLocks noChangeArrowheads="1"/>
          </p:cNvSpPr>
          <p:nvPr/>
        </p:nvSpPr>
        <p:spPr bwMode="auto">
          <a:xfrm>
            <a:off x="6096000" y="3124200"/>
            <a:ext cx="15113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Times New Roman" charset="0"/>
                <a:cs typeface="Times New Roman" charset="0"/>
              </a:rPr>
              <a:t>Severe</a:t>
            </a:r>
          </a:p>
        </p:txBody>
      </p:sp>
      <p:sp>
        <p:nvSpPr>
          <p:cNvPr id="15" name="TextBox 14"/>
          <p:cNvSpPr txBox="1"/>
          <p:nvPr/>
        </p:nvSpPr>
        <p:spPr>
          <a:xfrm>
            <a:off x="1295400" y="2971800"/>
            <a:ext cx="2671763" cy="1938338"/>
          </a:xfrm>
          <a:prstGeom prst="rect">
            <a:avLst/>
          </a:prstGeom>
          <a:noFill/>
        </p:spPr>
        <p:txBody>
          <a:bodyPr wrap="none">
            <a:spAutoFit/>
          </a:bodyPr>
          <a:lstStyle/>
          <a:p>
            <a:pPr>
              <a:defRPr/>
            </a:pPr>
            <a:r>
              <a:rPr lang="en-US" sz="1200" dirty="0">
                <a:latin typeface="Times New Roman"/>
                <a:cs typeface="Times New Roman"/>
              </a:rPr>
              <a:t>Other factors to consider:</a:t>
            </a:r>
          </a:p>
          <a:p>
            <a:pPr marL="285750" indent="-285750">
              <a:buFont typeface="Arial"/>
              <a:buChar char="•"/>
              <a:defRPr/>
            </a:pPr>
            <a:r>
              <a:rPr lang="en-US" sz="1200" dirty="0">
                <a:latin typeface="Times New Roman"/>
                <a:cs typeface="Times New Roman"/>
              </a:rPr>
              <a:t>Age of child</a:t>
            </a:r>
          </a:p>
          <a:p>
            <a:pPr marL="285750" indent="-285750">
              <a:buFont typeface="Arial"/>
              <a:buChar char="•"/>
              <a:defRPr/>
            </a:pPr>
            <a:r>
              <a:rPr lang="en-US" sz="1200" dirty="0">
                <a:latin typeface="Times New Roman"/>
                <a:cs typeface="Times New Roman"/>
              </a:rPr>
              <a:t>Activity level</a:t>
            </a:r>
          </a:p>
          <a:p>
            <a:pPr marL="285750" indent="-285750">
              <a:buFont typeface="Arial"/>
              <a:buChar char="•"/>
              <a:defRPr/>
            </a:pPr>
            <a:r>
              <a:rPr lang="en-US" sz="1200" dirty="0">
                <a:latin typeface="Times New Roman"/>
                <a:cs typeface="Times New Roman"/>
              </a:rPr>
              <a:t>Physical examination findings</a:t>
            </a:r>
          </a:p>
          <a:p>
            <a:pPr marL="285750" indent="-285750">
              <a:buFont typeface="Arial"/>
              <a:buChar char="•"/>
              <a:defRPr/>
            </a:pPr>
            <a:r>
              <a:rPr lang="en-US" sz="1200" dirty="0">
                <a:latin typeface="Times New Roman"/>
                <a:cs typeface="Times New Roman"/>
              </a:rPr>
              <a:t>Reactive airway disease</a:t>
            </a:r>
          </a:p>
          <a:p>
            <a:pPr marL="285750" indent="-285750">
              <a:buFont typeface="Arial"/>
              <a:buChar char="•"/>
              <a:defRPr/>
            </a:pPr>
            <a:r>
              <a:rPr lang="en-US" sz="1200" dirty="0">
                <a:latin typeface="Times New Roman"/>
                <a:cs typeface="Times New Roman"/>
              </a:rPr>
              <a:t>Exposure to tobacco smoke</a:t>
            </a:r>
          </a:p>
          <a:p>
            <a:pPr marL="285750" indent="-285750">
              <a:buFont typeface="Arial"/>
              <a:buChar char="•"/>
              <a:defRPr/>
            </a:pPr>
            <a:r>
              <a:rPr lang="en-US" sz="1200" dirty="0">
                <a:latin typeface="Times New Roman"/>
                <a:cs typeface="Times New Roman"/>
              </a:rPr>
              <a:t>Type of surgery </a:t>
            </a:r>
          </a:p>
          <a:p>
            <a:pPr marL="285750" indent="-285750">
              <a:buFont typeface="Arial"/>
              <a:buChar char="•"/>
              <a:defRPr/>
            </a:pPr>
            <a:r>
              <a:rPr lang="en-US" sz="1200" dirty="0">
                <a:latin typeface="Times New Roman"/>
                <a:cs typeface="Times New Roman"/>
              </a:rPr>
              <a:t>Social and economic factors</a:t>
            </a:r>
          </a:p>
          <a:p>
            <a:pPr marL="285750" indent="-285750">
              <a:buFont typeface="Arial"/>
              <a:buChar char="•"/>
              <a:defRPr/>
            </a:pPr>
            <a:r>
              <a:rPr lang="en-US" sz="1200" dirty="0">
                <a:latin typeface="Times New Roman"/>
                <a:cs typeface="Times New Roman"/>
              </a:rPr>
              <a:t>Experience and provider comfort in</a:t>
            </a:r>
          </a:p>
          <a:p>
            <a:pPr marL="285750" indent="-285750">
              <a:buFont typeface="Arial"/>
              <a:buChar char="•"/>
              <a:defRPr/>
            </a:pPr>
            <a:r>
              <a:rPr lang="en-US" sz="1200" dirty="0">
                <a:latin typeface="Times New Roman"/>
                <a:cs typeface="Times New Roman"/>
              </a:rPr>
              <a:t>    anesthetizing a child with URI</a:t>
            </a:r>
          </a:p>
        </p:txBody>
      </p:sp>
      <p:sp>
        <p:nvSpPr>
          <p:cNvPr id="54283" name="TextBox 15"/>
          <p:cNvSpPr txBox="1">
            <a:spLocks noChangeArrowheads="1"/>
          </p:cNvSpPr>
          <p:nvPr/>
        </p:nvSpPr>
        <p:spPr bwMode="auto">
          <a:xfrm>
            <a:off x="5257800" y="3352800"/>
            <a:ext cx="3305175"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buFont typeface="Arial" charset="0"/>
              <a:buChar char="•"/>
            </a:pPr>
            <a:r>
              <a:rPr lang="en-US" sz="1200">
                <a:latin typeface="Times New Roman" charset="0"/>
                <a:cs typeface="Times New Roman" charset="0"/>
              </a:rPr>
              <a:t>Mucopurulent nasal discharge</a:t>
            </a:r>
          </a:p>
          <a:p>
            <a:pPr eaLnBrk="1" hangingPunct="1">
              <a:buFont typeface="Arial" charset="0"/>
              <a:buChar char="•"/>
            </a:pPr>
            <a:r>
              <a:rPr lang="en-US" sz="1200">
                <a:latin typeface="Times New Roman" charset="0"/>
                <a:cs typeface="Times New Roman" charset="0"/>
              </a:rPr>
              <a:t>Productive cough</a:t>
            </a:r>
          </a:p>
          <a:p>
            <a:pPr eaLnBrk="1" hangingPunct="1">
              <a:buFont typeface="Arial" charset="0"/>
              <a:buChar char="•"/>
            </a:pPr>
            <a:r>
              <a:rPr lang="en-US" sz="1200">
                <a:latin typeface="Times New Roman" charset="0"/>
                <a:cs typeface="Times New Roman" charset="0"/>
              </a:rPr>
              <a:t>Fever </a:t>
            </a:r>
          </a:p>
          <a:p>
            <a:pPr eaLnBrk="1" hangingPunct="1">
              <a:buFont typeface="Arial" charset="0"/>
              <a:buChar char="•"/>
            </a:pPr>
            <a:r>
              <a:rPr lang="en-US" sz="1200">
                <a:latin typeface="Times New Roman" charset="0"/>
                <a:cs typeface="Times New Roman" charset="0"/>
              </a:rPr>
              <a:t>Poor appetite</a:t>
            </a:r>
          </a:p>
          <a:p>
            <a:pPr eaLnBrk="1" hangingPunct="1">
              <a:buFont typeface="Arial" charset="0"/>
              <a:buChar char="•"/>
            </a:pPr>
            <a:r>
              <a:rPr lang="en-US" sz="1200">
                <a:latin typeface="Times New Roman" charset="0"/>
                <a:cs typeface="Times New Roman" charset="0"/>
              </a:rPr>
              <a:t>Malaise</a:t>
            </a:r>
          </a:p>
          <a:p>
            <a:pPr eaLnBrk="1" hangingPunct="1">
              <a:buFont typeface="Arial" charset="0"/>
              <a:buChar char="•"/>
            </a:pPr>
            <a:r>
              <a:rPr lang="en-US" sz="1200">
                <a:latin typeface="Times New Roman" charset="0"/>
                <a:cs typeface="Times New Roman" charset="0"/>
              </a:rPr>
              <a:t>Lethargic, ill-appearing</a:t>
            </a:r>
          </a:p>
          <a:p>
            <a:pPr eaLnBrk="1" hangingPunct="1">
              <a:buFont typeface="Arial" charset="0"/>
              <a:buChar char="•"/>
            </a:pPr>
            <a:r>
              <a:rPr lang="en-US" sz="1200">
                <a:latin typeface="Times New Roman" charset="0"/>
                <a:cs typeface="Times New Roman" charset="0"/>
              </a:rPr>
              <a:t>Rhonchi, wheezing, rales</a:t>
            </a:r>
          </a:p>
        </p:txBody>
      </p:sp>
      <p:sp>
        <p:nvSpPr>
          <p:cNvPr id="54284" name="TextBox 16"/>
          <p:cNvSpPr txBox="1">
            <a:spLocks noChangeArrowheads="1"/>
          </p:cNvSpPr>
          <p:nvPr/>
        </p:nvSpPr>
        <p:spPr bwMode="auto">
          <a:xfrm>
            <a:off x="5943600" y="5257800"/>
            <a:ext cx="20780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Times New Roman" charset="0"/>
                <a:cs typeface="Times New Roman" charset="0"/>
              </a:rPr>
              <a:t>Cancel, reschedule </a:t>
            </a:r>
          </a:p>
          <a:p>
            <a:pPr eaLnBrk="1" hangingPunct="1"/>
            <a:r>
              <a:rPr lang="en-US" sz="1200">
                <a:latin typeface="Times New Roman" charset="0"/>
                <a:cs typeface="Times New Roman" charset="0"/>
              </a:rPr>
              <a:t> after 4-6 weeks</a:t>
            </a:r>
          </a:p>
        </p:txBody>
      </p:sp>
      <p:sp>
        <p:nvSpPr>
          <p:cNvPr id="54285" name="TextBox 17"/>
          <p:cNvSpPr txBox="1">
            <a:spLocks noChangeArrowheads="1"/>
          </p:cNvSpPr>
          <p:nvPr/>
        </p:nvSpPr>
        <p:spPr bwMode="auto">
          <a:xfrm>
            <a:off x="2362200" y="5334000"/>
            <a:ext cx="1371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Times New Roman" charset="0"/>
                <a:cs typeface="Times New Roman" charset="0"/>
              </a:rPr>
              <a:t>Assess risk/benefit</a:t>
            </a:r>
          </a:p>
        </p:txBody>
      </p:sp>
      <p:sp>
        <p:nvSpPr>
          <p:cNvPr id="54286" name="TextBox 18"/>
          <p:cNvSpPr txBox="1">
            <a:spLocks noChangeArrowheads="1"/>
          </p:cNvSpPr>
          <p:nvPr/>
        </p:nvSpPr>
        <p:spPr bwMode="auto">
          <a:xfrm>
            <a:off x="1447800" y="5715000"/>
            <a:ext cx="1117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Times New Roman" charset="0"/>
                <a:cs typeface="Times New Roman" charset="0"/>
              </a:rPr>
              <a:t>Good</a:t>
            </a:r>
          </a:p>
        </p:txBody>
      </p:sp>
      <p:sp>
        <p:nvSpPr>
          <p:cNvPr id="54287" name="TextBox 19"/>
          <p:cNvSpPr txBox="1">
            <a:spLocks noChangeArrowheads="1"/>
          </p:cNvSpPr>
          <p:nvPr/>
        </p:nvSpPr>
        <p:spPr bwMode="auto">
          <a:xfrm>
            <a:off x="3962400" y="5715000"/>
            <a:ext cx="7588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Times New Roman" charset="0"/>
                <a:cs typeface="Times New Roman" charset="0"/>
              </a:rPr>
              <a:t>Poor</a:t>
            </a:r>
            <a:r>
              <a:rPr lang="en-US" sz="1400">
                <a:latin typeface="Times New Roman" charset="0"/>
                <a:cs typeface="Times New Roman" charset="0"/>
              </a:rPr>
              <a:t> </a:t>
            </a:r>
          </a:p>
        </p:txBody>
      </p:sp>
      <p:sp>
        <p:nvSpPr>
          <p:cNvPr id="54288" name="TextBox 20"/>
          <p:cNvSpPr txBox="1">
            <a:spLocks noChangeArrowheads="1"/>
          </p:cNvSpPr>
          <p:nvPr/>
        </p:nvSpPr>
        <p:spPr bwMode="auto">
          <a:xfrm>
            <a:off x="1219200" y="6324600"/>
            <a:ext cx="2133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Times New Roman" charset="0"/>
                <a:cs typeface="Times New Roman" charset="0"/>
              </a:rPr>
              <a:t>Proceed with surgery</a:t>
            </a:r>
          </a:p>
        </p:txBody>
      </p:sp>
      <p:sp>
        <p:nvSpPr>
          <p:cNvPr id="54289" name="TextBox 21"/>
          <p:cNvSpPr txBox="1">
            <a:spLocks noChangeArrowheads="1"/>
          </p:cNvSpPr>
          <p:nvPr/>
        </p:nvSpPr>
        <p:spPr bwMode="auto">
          <a:xfrm>
            <a:off x="3505200" y="6324600"/>
            <a:ext cx="20780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Times New Roman" charset="0"/>
                <a:cs typeface="Times New Roman" charset="0"/>
              </a:rPr>
              <a:t>Cancel, reschedule</a:t>
            </a:r>
          </a:p>
          <a:p>
            <a:pPr eaLnBrk="1" hangingPunct="1"/>
            <a:r>
              <a:rPr lang="en-US" sz="1200">
                <a:latin typeface="Times New Roman" charset="0"/>
                <a:cs typeface="Times New Roman" charset="0"/>
              </a:rPr>
              <a:t> after 2-4 weeks </a:t>
            </a:r>
          </a:p>
        </p:txBody>
      </p:sp>
      <p:sp>
        <p:nvSpPr>
          <p:cNvPr id="23" name="Rectangle 22"/>
          <p:cNvSpPr/>
          <p:nvPr/>
        </p:nvSpPr>
        <p:spPr>
          <a:xfrm>
            <a:off x="3733800" y="1219200"/>
            <a:ext cx="2057400" cy="304800"/>
          </a:xfrm>
          <a:prstGeom prst="rect">
            <a:avLst/>
          </a:prstGeom>
          <a:no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4" name="Rectangle 23"/>
          <p:cNvSpPr/>
          <p:nvPr/>
        </p:nvSpPr>
        <p:spPr>
          <a:xfrm>
            <a:off x="3962400" y="1752600"/>
            <a:ext cx="1447800" cy="304800"/>
          </a:xfrm>
          <a:prstGeom prst="rect">
            <a:avLst/>
          </a:prstGeom>
          <a:no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5" name="Rectangle 24"/>
          <p:cNvSpPr/>
          <p:nvPr/>
        </p:nvSpPr>
        <p:spPr>
          <a:xfrm>
            <a:off x="2895600" y="1905000"/>
            <a:ext cx="457200" cy="304800"/>
          </a:xfrm>
          <a:prstGeom prst="rect">
            <a:avLst/>
          </a:prstGeom>
          <a:no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6" name="Rectangle 25"/>
          <p:cNvSpPr/>
          <p:nvPr/>
        </p:nvSpPr>
        <p:spPr>
          <a:xfrm>
            <a:off x="5867400" y="1905000"/>
            <a:ext cx="381000" cy="304800"/>
          </a:xfrm>
          <a:prstGeom prst="rect">
            <a:avLst/>
          </a:prstGeom>
          <a:no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7" name="Rectangle 26"/>
          <p:cNvSpPr/>
          <p:nvPr/>
        </p:nvSpPr>
        <p:spPr>
          <a:xfrm>
            <a:off x="4876800" y="2514600"/>
            <a:ext cx="2209800" cy="304800"/>
          </a:xfrm>
          <a:prstGeom prst="rect">
            <a:avLst/>
          </a:prstGeom>
          <a:no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8" name="Rectangle 27"/>
          <p:cNvSpPr/>
          <p:nvPr/>
        </p:nvSpPr>
        <p:spPr>
          <a:xfrm>
            <a:off x="1600200" y="2133600"/>
            <a:ext cx="762000" cy="304800"/>
          </a:xfrm>
          <a:prstGeom prst="rect">
            <a:avLst/>
          </a:prstGeom>
          <a:no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9" name="Rectangle 28"/>
          <p:cNvSpPr/>
          <p:nvPr/>
        </p:nvSpPr>
        <p:spPr>
          <a:xfrm>
            <a:off x="5181600" y="3124200"/>
            <a:ext cx="2743200" cy="1676400"/>
          </a:xfrm>
          <a:prstGeom prst="rect">
            <a:avLst/>
          </a:prstGeom>
          <a:no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30" name="Rectangle 29"/>
          <p:cNvSpPr/>
          <p:nvPr/>
        </p:nvSpPr>
        <p:spPr>
          <a:xfrm>
            <a:off x="5943600" y="5257800"/>
            <a:ext cx="1524000" cy="609600"/>
          </a:xfrm>
          <a:prstGeom prst="rect">
            <a:avLst/>
          </a:prstGeom>
          <a:no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31" name="Rectangle 30"/>
          <p:cNvSpPr/>
          <p:nvPr/>
        </p:nvSpPr>
        <p:spPr>
          <a:xfrm>
            <a:off x="1295400" y="2743200"/>
            <a:ext cx="3048000" cy="2286000"/>
          </a:xfrm>
          <a:prstGeom prst="rect">
            <a:avLst/>
          </a:prstGeom>
          <a:no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33" name="Rectangle 32"/>
          <p:cNvSpPr/>
          <p:nvPr/>
        </p:nvSpPr>
        <p:spPr>
          <a:xfrm>
            <a:off x="2362200" y="5334000"/>
            <a:ext cx="1295400" cy="304800"/>
          </a:xfrm>
          <a:prstGeom prst="rect">
            <a:avLst/>
          </a:prstGeom>
          <a:no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34" name="Rectangle 33"/>
          <p:cNvSpPr/>
          <p:nvPr/>
        </p:nvSpPr>
        <p:spPr>
          <a:xfrm>
            <a:off x="3962400" y="5715000"/>
            <a:ext cx="457200" cy="304800"/>
          </a:xfrm>
          <a:prstGeom prst="rect">
            <a:avLst/>
          </a:prstGeom>
          <a:no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35" name="Rectangle 34"/>
          <p:cNvSpPr/>
          <p:nvPr/>
        </p:nvSpPr>
        <p:spPr>
          <a:xfrm>
            <a:off x="1447800" y="5715000"/>
            <a:ext cx="533400" cy="304800"/>
          </a:xfrm>
          <a:prstGeom prst="rect">
            <a:avLst/>
          </a:prstGeom>
          <a:no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36" name="Rectangle 35"/>
          <p:cNvSpPr/>
          <p:nvPr/>
        </p:nvSpPr>
        <p:spPr>
          <a:xfrm>
            <a:off x="1219200" y="6324600"/>
            <a:ext cx="1524000" cy="304800"/>
          </a:xfrm>
          <a:prstGeom prst="rect">
            <a:avLst/>
          </a:prstGeom>
          <a:no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37" name="Rectangle 36"/>
          <p:cNvSpPr/>
          <p:nvPr/>
        </p:nvSpPr>
        <p:spPr>
          <a:xfrm>
            <a:off x="3505200" y="6324600"/>
            <a:ext cx="1524000" cy="457200"/>
          </a:xfrm>
          <a:prstGeom prst="rect">
            <a:avLst/>
          </a:prstGeom>
          <a:no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54304" name="TextBox 37"/>
          <p:cNvSpPr txBox="1">
            <a:spLocks noChangeArrowheads="1"/>
          </p:cNvSpPr>
          <p:nvPr/>
        </p:nvSpPr>
        <p:spPr bwMode="auto">
          <a:xfrm>
            <a:off x="4495800" y="1447800"/>
            <a:ext cx="584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latin typeface="Wingdings" charset="0"/>
                <a:cs typeface="Wingdings" charset="0"/>
                <a:sym typeface="Wingdings" charset="0"/>
              </a:rPr>
              <a:t></a:t>
            </a:r>
            <a:endParaRPr lang="en-US" sz="1800"/>
          </a:p>
        </p:txBody>
      </p:sp>
      <p:sp>
        <p:nvSpPr>
          <p:cNvPr id="54305" name="TextBox 38"/>
          <p:cNvSpPr txBox="1">
            <a:spLocks noChangeArrowheads="1"/>
          </p:cNvSpPr>
          <p:nvPr/>
        </p:nvSpPr>
        <p:spPr bwMode="auto">
          <a:xfrm>
            <a:off x="5867400" y="2209800"/>
            <a:ext cx="615950"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latin typeface="Wingdings" charset="0"/>
                <a:cs typeface="Wingdings" charset="0"/>
                <a:sym typeface="Wingdings" charset="0"/>
              </a:rPr>
              <a:t></a:t>
            </a:r>
            <a:endParaRPr lang="en-US" sz="1800"/>
          </a:p>
        </p:txBody>
      </p:sp>
      <p:sp>
        <p:nvSpPr>
          <p:cNvPr id="54306" name="TextBox 39"/>
          <p:cNvSpPr txBox="1">
            <a:spLocks noChangeArrowheads="1"/>
          </p:cNvSpPr>
          <p:nvPr/>
        </p:nvSpPr>
        <p:spPr bwMode="auto">
          <a:xfrm>
            <a:off x="6172200" y="2819400"/>
            <a:ext cx="3905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latin typeface="Wingdings" charset="0"/>
                <a:cs typeface="Wingdings" charset="0"/>
                <a:sym typeface="Wingdings" charset="0"/>
              </a:rPr>
              <a:t></a:t>
            </a:r>
            <a:endParaRPr lang="en-US" sz="1800"/>
          </a:p>
        </p:txBody>
      </p:sp>
      <p:sp>
        <p:nvSpPr>
          <p:cNvPr id="54307" name="TextBox 40"/>
          <p:cNvSpPr txBox="1">
            <a:spLocks noChangeArrowheads="1"/>
          </p:cNvSpPr>
          <p:nvPr/>
        </p:nvSpPr>
        <p:spPr bwMode="auto">
          <a:xfrm>
            <a:off x="6477000" y="4876800"/>
            <a:ext cx="5111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latin typeface="Wingdings" charset="0"/>
                <a:cs typeface="Wingdings" charset="0"/>
                <a:sym typeface="Wingdings" charset="0"/>
              </a:rPr>
              <a:t></a:t>
            </a:r>
            <a:endParaRPr lang="en-US" sz="1800"/>
          </a:p>
        </p:txBody>
      </p:sp>
      <p:sp>
        <p:nvSpPr>
          <p:cNvPr id="54308" name="TextBox 41"/>
          <p:cNvSpPr txBox="1">
            <a:spLocks noChangeArrowheads="1"/>
          </p:cNvSpPr>
          <p:nvPr/>
        </p:nvSpPr>
        <p:spPr bwMode="auto">
          <a:xfrm>
            <a:off x="2743200" y="5029200"/>
            <a:ext cx="4984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latin typeface="Wingdings" charset="0"/>
                <a:cs typeface="Wingdings" charset="0"/>
                <a:sym typeface="Wingdings" charset="0"/>
              </a:rPr>
              <a:t></a:t>
            </a:r>
            <a:endParaRPr lang="en-US" sz="1800"/>
          </a:p>
        </p:txBody>
      </p:sp>
      <p:sp>
        <p:nvSpPr>
          <p:cNvPr id="54309" name="Rectangle 42"/>
          <p:cNvSpPr>
            <a:spLocks noChangeArrowheads="1"/>
          </p:cNvSpPr>
          <p:nvPr/>
        </p:nvSpPr>
        <p:spPr bwMode="auto">
          <a:xfrm>
            <a:off x="5203825" y="5924550"/>
            <a:ext cx="3905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FFFFFF"/>
                </a:solidFill>
                <a:latin typeface="Wingdings" charset="0"/>
                <a:cs typeface="Wingdings" charset="0"/>
                <a:sym typeface="Wingdings" charset="0"/>
              </a:rPr>
              <a:t></a:t>
            </a:r>
            <a:endParaRPr lang="en-US"/>
          </a:p>
        </p:txBody>
      </p:sp>
      <p:sp>
        <p:nvSpPr>
          <p:cNvPr id="54310" name="TextBox 43"/>
          <p:cNvSpPr txBox="1">
            <a:spLocks noChangeArrowheads="1"/>
          </p:cNvSpPr>
          <p:nvPr/>
        </p:nvSpPr>
        <p:spPr bwMode="auto">
          <a:xfrm>
            <a:off x="1524000" y="6019800"/>
            <a:ext cx="6508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latin typeface="Wingdings" charset="0"/>
                <a:cs typeface="Wingdings" charset="0"/>
                <a:sym typeface="Wingdings" charset="0"/>
              </a:rPr>
              <a:t></a:t>
            </a:r>
            <a:endParaRPr lang="en-US" sz="1800"/>
          </a:p>
        </p:txBody>
      </p:sp>
      <p:sp>
        <p:nvSpPr>
          <p:cNvPr id="54311" name="TextBox 44"/>
          <p:cNvSpPr txBox="1">
            <a:spLocks noChangeArrowheads="1"/>
          </p:cNvSpPr>
          <p:nvPr/>
        </p:nvSpPr>
        <p:spPr bwMode="auto">
          <a:xfrm>
            <a:off x="3962400" y="6019800"/>
            <a:ext cx="6016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latin typeface="Wingdings" charset="0"/>
                <a:cs typeface="Wingdings" charset="0"/>
                <a:sym typeface="Wingdings" charset="0"/>
              </a:rPr>
              <a:t></a:t>
            </a:r>
            <a:endParaRPr lang="en-US" sz="1800"/>
          </a:p>
        </p:txBody>
      </p:sp>
      <p:sp>
        <p:nvSpPr>
          <p:cNvPr id="54312" name="TextBox 45"/>
          <p:cNvSpPr txBox="1">
            <a:spLocks noChangeArrowheads="1"/>
          </p:cNvSpPr>
          <p:nvPr/>
        </p:nvSpPr>
        <p:spPr bwMode="auto">
          <a:xfrm>
            <a:off x="3429000" y="1828800"/>
            <a:ext cx="6429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latin typeface="Wingdings" charset="0"/>
                <a:cs typeface="Wingdings" charset="0"/>
                <a:sym typeface="Wingdings" charset="0"/>
              </a:rPr>
              <a:t></a:t>
            </a:r>
            <a:endParaRPr lang="en-US" sz="1800"/>
          </a:p>
        </p:txBody>
      </p:sp>
      <p:sp>
        <p:nvSpPr>
          <p:cNvPr id="54313" name="TextBox 46"/>
          <p:cNvSpPr txBox="1">
            <a:spLocks noChangeArrowheads="1"/>
          </p:cNvSpPr>
          <p:nvPr/>
        </p:nvSpPr>
        <p:spPr bwMode="auto">
          <a:xfrm>
            <a:off x="5410200" y="1828800"/>
            <a:ext cx="508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latin typeface="Wingdings" charset="0"/>
                <a:cs typeface="Wingdings" charset="0"/>
                <a:sym typeface="Wingdings" charset="0"/>
              </a:rPr>
              <a:t></a:t>
            </a:r>
            <a:endParaRPr lang="en-US" sz="1800"/>
          </a:p>
        </p:txBody>
      </p:sp>
      <p:sp>
        <p:nvSpPr>
          <p:cNvPr id="54314" name="TextBox 47"/>
          <p:cNvSpPr txBox="1">
            <a:spLocks noChangeArrowheads="1"/>
          </p:cNvSpPr>
          <p:nvPr/>
        </p:nvSpPr>
        <p:spPr bwMode="auto">
          <a:xfrm>
            <a:off x="2438400" y="1981200"/>
            <a:ext cx="5857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latin typeface="Wingdings" charset="0"/>
                <a:cs typeface="Wingdings" charset="0"/>
                <a:sym typeface="Wingdings" charset="0"/>
              </a:rPr>
              <a:t></a:t>
            </a:r>
            <a:endParaRPr lang="en-US" sz="1800"/>
          </a:p>
        </p:txBody>
      </p:sp>
      <p:sp>
        <p:nvSpPr>
          <p:cNvPr id="54315" name="TextBox 48"/>
          <p:cNvSpPr txBox="1">
            <a:spLocks noChangeArrowheads="1"/>
          </p:cNvSpPr>
          <p:nvPr/>
        </p:nvSpPr>
        <p:spPr bwMode="auto">
          <a:xfrm>
            <a:off x="4419600" y="2590800"/>
            <a:ext cx="431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latin typeface="Wingdings" charset="0"/>
                <a:cs typeface="Wingdings" charset="0"/>
                <a:sym typeface="Wingdings" charset="0"/>
              </a:rPr>
              <a:t></a:t>
            </a:r>
            <a:endParaRPr lang="en-US" sz="1800"/>
          </a:p>
        </p:txBody>
      </p:sp>
      <p:sp>
        <p:nvSpPr>
          <p:cNvPr id="54316" name="TextBox 49"/>
          <p:cNvSpPr txBox="1">
            <a:spLocks noChangeArrowheads="1"/>
          </p:cNvSpPr>
          <p:nvPr/>
        </p:nvSpPr>
        <p:spPr bwMode="auto">
          <a:xfrm>
            <a:off x="1981200" y="5562600"/>
            <a:ext cx="5492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latin typeface="Wingdings" charset="0"/>
                <a:cs typeface="Wingdings" charset="0"/>
                <a:sym typeface="Wingdings" charset="0"/>
              </a:rPr>
              <a:t></a:t>
            </a:r>
            <a:endParaRPr lang="en-US" sz="1800"/>
          </a:p>
        </p:txBody>
      </p:sp>
      <p:sp>
        <p:nvSpPr>
          <p:cNvPr id="54317" name="TextBox 50"/>
          <p:cNvSpPr txBox="1">
            <a:spLocks noChangeArrowheads="1"/>
          </p:cNvSpPr>
          <p:nvPr/>
        </p:nvSpPr>
        <p:spPr bwMode="auto">
          <a:xfrm>
            <a:off x="3581400" y="5562600"/>
            <a:ext cx="3857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latin typeface="Wingdings" charset="0"/>
                <a:cs typeface="Wingdings" charset="0"/>
                <a:sym typeface="Wingdings" charset="0"/>
              </a:rPr>
              <a:t></a:t>
            </a:r>
            <a:endParaRPr lang="en-US" sz="1800"/>
          </a:p>
        </p:txBody>
      </p:sp>
      <p:pic>
        <p:nvPicPr>
          <p:cNvPr id="47" name="Picture 46">
            <a:extLst>
              <a:ext uri="{FF2B5EF4-FFF2-40B4-BE49-F238E27FC236}">
                <a16:creationId xmlns:a16="http://schemas.microsoft.com/office/drawing/2014/main" id="{0C3FEC0F-BDE8-F941-AF70-F5A440FAE885}"/>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6351" t="16883" r="8327"/>
          <a:stretch/>
        </p:blipFill>
        <p:spPr>
          <a:xfrm>
            <a:off x="8061837" y="6338503"/>
            <a:ext cx="1082163" cy="514131"/>
          </a:xfrm>
          <a:prstGeom prst="rect">
            <a:avLst/>
          </a:prstGeom>
          <a:ln>
            <a:solidFill>
              <a:schemeClr val="tx2">
                <a:lumMod val="50000"/>
              </a:schemeClr>
            </a:solidFill>
          </a:ln>
        </p:spPr>
      </p:pic>
    </p:spTree>
    <p:extLst>
      <p:ext uri="{BB962C8B-B14F-4D97-AF65-F5344CB8AC3E}">
        <p14:creationId xmlns:p14="http://schemas.microsoft.com/office/powerpoint/2010/main" val="9174137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2"/>
          <p:cNvSpPr>
            <a:spLocks noGrp="1"/>
          </p:cNvSpPr>
          <p:nvPr>
            <p:ph type="title"/>
          </p:nvPr>
        </p:nvSpPr>
        <p:spPr>
          <a:xfrm>
            <a:off x="457200" y="704850"/>
            <a:ext cx="8229600" cy="1143000"/>
          </a:xfrm>
        </p:spPr>
        <p:txBody>
          <a:bodyPr/>
          <a:lstStyle/>
          <a:p>
            <a:r>
              <a:rPr lang="en-US" sz="3600">
                <a:latin typeface="Times New Roman" charset="0"/>
                <a:cs typeface="Times New Roman" charset="0"/>
              </a:rPr>
              <a:t>Risk/Benefit Assessment</a:t>
            </a:r>
          </a:p>
        </p:txBody>
      </p:sp>
      <p:sp>
        <p:nvSpPr>
          <p:cNvPr id="5" name="Content Placeholder 4"/>
          <p:cNvSpPr>
            <a:spLocks noGrp="1"/>
          </p:cNvSpPr>
          <p:nvPr>
            <p:ph sz="half" idx="1"/>
          </p:nvPr>
        </p:nvSpPr>
        <p:spPr>
          <a:xfrm>
            <a:off x="762000" y="2133600"/>
            <a:ext cx="4038600" cy="4435475"/>
          </a:xfrm>
        </p:spPr>
        <p:txBody>
          <a:bodyPr/>
          <a:lstStyle/>
          <a:p>
            <a:pPr marL="0" indent="0">
              <a:buFont typeface="Wingdings 2" charset="0"/>
              <a:buNone/>
              <a:defRPr/>
            </a:pPr>
            <a:r>
              <a:rPr lang="en-US" sz="2800" dirty="0">
                <a:latin typeface="Times New Roman"/>
                <a:cs typeface="Times New Roman"/>
              </a:rPr>
              <a:t>Pro</a:t>
            </a:r>
          </a:p>
          <a:p>
            <a:pPr>
              <a:defRPr/>
            </a:pPr>
            <a:r>
              <a:rPr lang="en-US" sz="2400" dirty="0">
                <a:latin typeface="Times New Roman"/>
                <a:cs typeface="Times New Roman"/>
              </a:rPr>
              <a:t>Older child</a:t>
            </a:r>
          </a:p>
          <a:p>
            <a:pPr>
              <a:defRPr/>
            </a:pPr>
            <a:r>
              <a:rPr lang="en-US" sz="2400" dirty="0">
                <a:latin typeface="Times New Roman"/>
                <a:cs typeface="Times New Roman"/>
              </a:rPr>
              <a:t>Active and happy</a:t>
            </a:r>
          </a:p>
          <a:p>
            <a:pPr>
              <a:defRPr/>
            </a:pPr>
            <a:r>
              <a:rPr lang="en-US" sz="2400" dirty="0">
                <a:latin typeface="Times New Roman"/>
                <a:cs typeface="Times New Roman"/>
              </a:rPr>
              <a:t>Good appetite</a:t>
            </a:r>
          </a:p>
          <a:p>
            <a:pPr>
              <a:defRPr/>
            </a:pPr>
            <a:r>
              <a:rPr lang="en-US" sz="2400" dirty="0">
                <a:latin typeface="Times New Roman"/>
                <a:cs typeface="Times New Roman"/>
              </a:rPr>
              <a:t>Clear rhinorrhea</a:t>
            </a:r>
          </a:p>
          <a:p>
            <a:pPr>
              <a:defRPr/>
            </a:pPr>
            <a:r>
              <a:rPr lang="en-US" sz="2400" dirty="0">
                <a:latin typeface="Times New Roman"/>
                <a:cs typeface="Times New Roman"/>
              </a:rPr>
              <a:t>Clear lungs</a:t>
            </a:r>
          </a:p>
          <a:p>
            <a:pPr marL="0" indent="0">
              <a:buFont typeface="Wingdings 2" charset="0"/>
              <a:buNone/>
              <a:defRPr/>
            </a:pPr>
            <a:endParaRPr lang="en-US" dirty="0"/>
          </a:p>
        </p:txBody>
      </p:sp>
      <p:sp>
        <p:nvSpPr>
          <p:cNvPr id="9" name="Content Placeholder 8"/>
          <p:cNvSpPr>
            <a:spLocks noGrp="1"/>
          </p:cNvSpPr>
          <p:nvPr>
            <p:ph sz="half" idx="2"/>
          </p:nvPr>
        </p:nvSpPr>
        <p:spPr>
          <a:xfrm>
            <a:off x="4419600" y="2460625"/>
            <a:ext cx="4038600" cy="4435475"/>
          </a:xfrm>
        </p:spPr>
        <p:txBody>
          <a:bodyPr/>
          <a:lstStyle/>
          <a:p>
            <a:pPr>
              <a:defRPr/>
            </a:pPr>
            <a:r>
              <a:rPr lang="en-US" sz="2400" dirty="0"/>
              <a:t>Social issues</a:t>
            </a:r>
          </a:p>
          <a:p>
            <a:pPr>
              <a:defRPr/>
            </a:pPr>
            <a:r>
              <a:rPr lang="en-US" sz="2400" dirty="0">
                <a:latin typeface="Times New Roman"/>
                <a:cs typeface="Times New Roman"/>
              </a:rPr>
              <a:t>Short and minor surgery not involving the airway or any major body cavity</a:t>
            </a:r>
          </a:p>
          <a:p>
            <a:pPr>
              <a:defRPr/>
            </a:pPr>
            <a:r>
              <a:rPr lang="en-US" sz="2400" dirty="0">
                <a:latin typeface="Times New Roman"/>
                <a:cs typeface="Times New Roman"/>
              </a:rPr>
              <a:t>Provider comfortable in anesthetizing a child with URI</a:t>
            </a:r>
          </a:p>
          <a:p>
            <a:pPr marL="0" indent="0">
              <a:buFont typeface="Wingdings 2" charset="0"/>
              <a:buNone/>
              <a:defRPr/>
            </a:pPr>
            <a:endParaRPr lang="en-US" dirty="0"/>
          </a:p>
        </p:txBody>
      </p:sp>
      <p:sp>
        <p:nvSpPr>
          <p:cNvPr id="55300" name="TextBox 7"/>
          <p:cNvSpPr txBox="1">
            <a:spLocks noChangeArrowheads="1"/>
          </p:cNvSpPr>
          <p:nvPr/>
        </p:nvSpPr>
        <p:spPr bwMode="auto">
          <a:xfrm>
            <a:off x="609600" y="5715000"/>
            <a:ext cx="7543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20000"/>
              </a:spcBef>
              <a:buClr>
                <a:srgbClr val="0BD0D9"/>
              </a:buClr>
              <a:buSzPct val="95000"/>
            </a:pPr>
            <a:r>
              <a:rPr lang="en-US" sz="1200" dirty="0" err="1">
                <a:solidFill>
                  <a:srgbClr val="000000"/>
                </a:solidFill>
                <a:latin typeface="Times New Roman" charset="0"/>
                <a:cs typeface="Times New Roman" charset="0"/>
              </a:rPr>
              <a:t>Tait</a:t>
            </a:r>
            <a:r>
              <a:rPr lang="en-US" sz="1200" dirty="0">
                <a:solidFill>
                  <a:srgbClr val="000000"/>
                </a:solidFill>
                <a:latin typeface="Times New Roman" charset="0"/>
                <a:cs typeface="Times New Roman" charset="0"/>
              </a:rPr>
              <a:t>  AR, </a:t>
            </a:r>
            <a:r>
              <a:rPr lang="en-US" sz="1200" dirty="0" err="1">
                <a:solidFill>
                  <a:srgbClr val="000000"/>
                </a:solidFill>
                <a:latin typeface="Times New Roman" charset="0"/>
                <a:cs typeface="Times New Roman" charset="0"/>
              </a:rPr>
              <a:t>Malviya</a:t>
            </a:r>
            <a:r>
              <a:rPr lang="en-US" sz="1200" dirty="0">
                <a:solidFill>
                  <a:srgbClr val="000000"/>
                </a:solidFill>
                <a:latin typeface="Times New Roman" charset="0"/>
                <a:cs typeface="Times New Roman" charset="0"/>
              </a:rPr>
              <a:t> S. Anesthesia for the child with an upper respiratory tract infection: still a dilemma? </a:t>
            </a:r>
            <a:r>
              <a:rPr lang="en-US" sz="1200" dirty="0" err="1">
                <a:solidFill>
                  <a:srgbClr val="000000"/>
                </a:solidFill>
                <a:latin typeface="Times New Roman" charset="0"/>
                <a:cs typeface="Times New Roman" charset="0"/>
              </a:rPr>
              <a:t>Anesth</a:t>
            </a:r>
            <a:r>
              <a:rPr lang="en-US" sz="1200" dirty="0">
                <a:solidFill>
                  <a:srgbClr val="000000"/>
                </a:solidFill>
                <a:latin typeface="Times New Roman" charset="0"/>
                <a:cs typeface="Times New Roman" charset="0"/>
              </a:rPr>
              <a:t> </a:t>
            </a:r>
            <a:r>
              <a:rPr lang="en-US" sz="1200" dirty="0" err="1">
                <a:solidFill>
                  <a:srgbClr val="000000"/>
                </a:solidFill>
                <a:latin typeface="Times New Roman" charset="0"/>
                <a:cs typeface="Times New Roman" charset="0"/>
              </a:rPr>
              <a:t>Analg</a:t>
            </a:r>
            <a:r>
              <a:rPr lang="en-US" sz="1200" dirty="0">
                <a:solidFill>
                  <a:srgbClr val="000000"/>
                </a:solidFill>
                <a:latin typeface="Times New Roman" charset="0"/>
                <a:cs typeface="Times New Roman" charset="0"/>
              </a:rPr>
              <a:t> 2005 Jan;100(1):59-65.</a:t>
            </a:r>
          </a:p>
        </p:txBody>
      </p:sp>
      <p:pic>
        <p:nvPicPr>
          <p:cNvPr id="6" name="Picture 5">
            <a:extLst>
              <a:ext uri="{FF2B5EF4-FFF2-40B4-BE49-F238E27FC236}">
                <a16:creationId xmlns:a16="http://schemas.microsoft.com/office/drawing/2014/main" id="{1F3A766B-1A47-B449-AA5D-D4A68AFD6D98}"/>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6351" t="16883" r="8327"/>
          <a:stretch/>
        </p:blipFill>
        <p:spPr>
          <a:xfrm>
            <a:off x="8061837" y="6338503"/>
            <a:ext cx="1082163" cy="514131"/>
          </a:xfrm>
          <a:prstGeom prst="rect">
            <a:avLst/>
          </a:prstGeom>
          <a:ln>
            <a:solidFill>
              <a:schemeClr val="tx2">
                <a:lumMod val="50000"/>
              </a:schemeClr>
            </a:solidFill>
          </a:ln>
        </p:spPr>
      </p:pic>
    </p:spTree>
    <p:extLst>
      <p:ext uri="{BB962C8B-B14F-4D97-AF65-F5344CB8AC3E}">
        <p14:creationId xmlns:p14="http://schemas.microsoft.com/office/powerpoint/2010/main" val="12293070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p:cNvSpPr>
          <p:nvPr>
            <p:ph type="title"/>
          </p:nvPr>
        </p:nvSpPr>
        <p:spPr>
          <a:xfrm>
            <a:off x="457200" y="762000"/>
            <a:ext cx="8229600" cy="1143000"/>
          </a:xfrm>
        </p:spPr>
        <p:txBody>
          <a:bodyPr/>
          <a:lstStyle/>
          <a:p>
            <a:r>
              <a:rPr lang="en-US" sz="3600">
                <a:latin typeface="Times New Roman" charset="0"/>
                <a:cs typeface="Times New Roman" charset="0"/>
              </a:rPr>
              <a:t>Risk/Benefit Assessment</a:t>
            </a:r>
          </a:p>
        </p:txBody>
      </p:sp>
      <p:sp>
        <p:nvSpPr>
          <p:cNvPr id="3" name="Content Placeholder 2"/>
          <p:cNvSpPr>
            <a:spLocks noGrp="1"/>
          </p:cNvSpPr>
          <p:nvPr>
            <p:ph sz="half" idx="1"/>
          </p:nvPr>
        </p:nvSpPr>
        <p:spPr>
          <a:xfrm>
            <a:off x="457200" y="2057400"/>
            <a:ext cx="4038600" cy="4435475"/>
          </a:xfrm>
        </p:spPr>
        <p:txBody>
          <a:bodyPr/>
          <a:lstStyle/>
          <a:p>
            <a:pPr marL="0" indent="0">
              <a:buFont typeface="Wingdings 2" charset="0"/>
              <a:buNone/>
              <a:defRPr/>
            </a:pPr>
            <a:r>
              <a:rPr lang="en-US" sz="2800" dirty="0">
                <a:latin typeface="Times New Roman"/>
                <a:cs typeface="Times New Roman"/>
              </a:rPr>
              <a:t>Con</a:t>
            </a:r>
          </a:p>
          <a:p>
            <a:pPr>
              <a:defRPr/>
            </a:pPr>
            <a:r>
              <a:rPr lang="en-US" sz="2400" dirty="0">
                <a:latin typeface="Times New Roman"/>
                <a:cs typeface="Times New Roman"/>
              </a:rPr>
              <a:t>Child &lt; 1 year, ex-</a:t>
            </a:r>
            <a:r>
              <a:rPr lang="en-US" sz="2400" dirty="0" err="1">
                <a:latin typeface="Times New Roman"/>
                <a:cs typeface="Times New Roman"/>
              </a:rPr>
              <a:t>premie</a:t>
            </a:r>
            <a:endParaRPr lang="en-US" sz="2400" dirty="0">
              <a:latin typeface="Times New Roman"/>
              <a:cs typeface="Times New Roman"/>
            </a:endParaRPr>
          </a:p>
          <a:p>
            <a:pPr>
              <a:defRPr/>
            </a:pPr>
            <a:r>
              <a:rPr lang="en-US" sz="2400" dirty="0">
                <a:latin typeface="Times New Roman"/>
                <a:cs typeface="Times New Roman"/>
              </a:rPr>
              <a:t>Fever &gt; 38C</a:t>
            </a:r>
          </a:p>
          <a:p>
            <a:pPr>
              <a:defRPr/>
            </a:pPr>
            <a:r>
              <a:rPr lang="en-US" sz="2400" dirty="0">
                <a:latin typeface="Times New Roman"/>
                <a:cs typeface="Times New Roman"/>
              </a:rPr>
              <a:t>Productive cough</a:t>
            </a:r>
          </a:p>
          <a:p>
            <a:pPr>
              <a:defRPr/>
            </a:pPr>
            <a:r>
              <a:rPr lang="en-US" sz="2400" dirty="0" err="1">
                <a:latin typeface="Times New Roman"/>
                <a:cs typeface="Times New Roman"/>
              </a:rPr>
              <a:t>Mucopurulent</a:t>
            </a:r>
            <a:r>
              <a:rPr lang="en-US" sz="2400" dirty="0">
                <a:latin typeface="Times New Roman"/>
                <a:cs typeface="Times New Roman"/>
              </a:rPr>
              <a:t> nasal discharge</a:t>
            </a:r>
          </a:p>
          <a:p>
            <a:pPr>
              <a:defRPr/>
            </a:pPr>
            <a:r>
              <a:rPr lang="en-US" sz="2400" dirty="0">
                <a:latin typeface="Times New Roman"/>
                <a:cs typeface="Times New Roman"/>
              </a:rPr>
              <a:t>Malaise, poor appetite</a:t>
            </a:r>
          </a:p>
          <a:p>
            <a:pPr marL="0" indent="0">
              <a:buFont typeface="Wingdings 2" charset="0"/>
              <a:buNone/>
              <a:defRPr/>
            </a:pPr>
            <a:endParaRPr lang="en-US" sz="2400" dirty="0">
              <a:latin typeface="Times New Roman"/>
              <a:cs typeface="Times New Roman"/>
            </a:endParaRPr>
          </a:p>
        </p:txBody>
      </p:sp>
      <p:sp>
        <p:nvSpPr>
          <p:cNvPr id="4" name="Content Placeholder 3"/>
          <p:cNvSpPr>
            <a:spLocks noGrp="1"/>
          </p:cNvSpPr>
          <p:nvPr>
            <p:ph sz="half" idx="2"/>
          </p:nvPr>
        </p:nvSpPr>
        <p:spPr>
          <a:xfrm>
            <a:off x="4648200" y="2057400"/>
            <a:ext cx="4038600" cy="4435475"/>
          </a:xfrm>
        </p:spPr>
        <p:txBody>
          <a:bodyPr/>
          <a:lstStyle/>
          <a:p>
            <a:pPr marL="0" indent="0">
              <a:buFont typeface="Wingdings 2" charset="0"/>
              <a:buNone/>
              <a:defRPr/>
            </a:pPr>
            <a:endParaRPr lang="en-US" dirty="0"/>
          </a:p>
          <a:p>
            <a:pPr>
              <a:defRPr/>
            </a:pPr>
            <a:r>
              <a:rPr lang="en-US" sz="2400" dirty="0">
                <a:latin typeface="Times New Roman"/>
                <a:cs typeface="Times New Roman"/>
              </a:rPr>
              <a:t>Irritable, ill-appearing</a:t>
            </a:r>
          </a:p>
          <a:p>
            <a:pPr>
              <a:defRPr/>
            </a:pPr>
            <a:r>
              <a:rPr lang="en-US" sz="2400" dirty="0">
                <a:latin typeface="Times New Roman"/>
                <a:cs typeface="Times New Roman"/>
              </a:rPr>
              <a:t>Lethargic</a:t>
            </a:r>
          </a:p>
          <a:p>
            <a:pPr>
              <a:defRPr/>
            </a:pPr>
            <a:r>
              <a:rPr lang="en-US" sz="2400" dirty="0">
                <a:latin typeface="Times New Roman"/>
                <a:cs typeface="Times New Roman"/>
              </a:rPr>
              <a:t>Rhonchi, wheezing, </a:t>
            </a:r>
            <a:r>
              <a:rPr lang="en-US" sz="2400" dirty="0" err="1">
                <a:latin typeface="Times New Roman"/>
                <a:cs typeface="Times New Roman"/>
              </a:rPr>
              <a:t>rales</a:t>
            </a:r>
            <a:endParaRPr lang="en-US" sz="2400" dirty="0">
              <a:latin typeface="Times New Roman"/>
              <a:cs typeface="Times New Roman"/>
            </a:endParaRPr>
          </a:p>
          <a:p>
            <a:pPr>
              <a:defRPr/>
            </a:pPr>
            <a:r>
              <a:rPr lang="en-US" sz="2400" dirty="0">
                <a:latin typeface="Times New Roman"/>
                <a:cs typeface="Times New Roman"/>
              </a:rPr>
              <a:t>History of reactive airway disease</a:t>
            </a:r>
          </a:p>
          <a:p>
            <a:pPr>
              <a:defRPr/>
            </a:pPr>
            <a:r>
              <a:rPr lang="en-US" sz="2400" dirty="0">
                <a:latin typeface="Times New Roman"/>
                <a:cs typeface="Times New Roman"/>
              </a:rPr>
              <a:t>Major surgery</a:t>
            </a:r>
          </a:p>
          <a:p>
            <a:pPr>
              <a:defRPr/>
            </a:pPr>
            <a:endParaRPr lang="en-US" dirty="0"/>
          </a:p>
        </p:txBody>
      </p:sp>
      <p:sp>
        <p:nvSpPr>
          <p:cNvPr id="57348" name="TextBox 4"/>
          <p:cNvSpPr txBox="1">
            <a:spLocks noChangeArrowheads="1"/>
          </p:cNvSpPr>
          <p:nvPr/>
        </p:nvSpPr>
        <p:spPr bwMode="auto">
          <a:xfrm>
            <a:off x="533400" y="5943600"/>
            <a:ext cx="7391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20000"/>
              </a:spcBef>
              <a:buClr>
                <a:srgbClr val="0BD0D9"/>
              </a:buClr>
              <a:buSzPct val="95000"/>
            </a:pPr>
            <a:r>
              <a:rPr lang="en-US" sz="1200" dirty="0" err="1">
                <a:solidFill>
                  <a:srgbClr val="000000"/>
                </a:solidFill>
                <a:latin typeface="Times New Roman" charset="0"/>
                <a:cs typeface="Times New Roman" charset="0"/>
              </a:rPr>
              <a:t>Tait</a:t>
            </a:r>
            <a:r>
              <a:rPr lang="en-US" sz="1200" dirty="0">
                <a:solidFill>
                  <a:srgbClr val="000000"/>
                </a:solidFill>
                <a:latin typeface="Times New Roman" charset="0"/>
                <a:cs typeface="Times New Roman" charset="0"/>
              </a:rPr>
              <a:t>  AR, </a:t>
            </a:r>
            <a:r>
              <a:rPr lang="en-US" sz="1200" dirty="0" err="1">
                <a:solidFill>
                  <a:srgbClr val="000000"/>
                </a:solidFill>
                <a:latin typeface="Times New Roman" charset="0"/>
                <a:cs typeface="Times New Roman" charset="0"/>
              </a:rPr>
              <a:t>Malviya</a:t>
            </a:r>
            <a:r>
              <a:rPr lang="en-US" sz="1200" dirty="0">
                <a:solidFill>
                  <a:srgbClr val="000000"/>
                </a:solidFill>
                <a:latin typeface="Times New Roman" charset="0"/>
                <a:cs typeface="Times New Roman" charset="0"/>
              </a:rPr>
              <a:t> S. Anesthesia for the child with an upper respiratory tract infection: still a dilemma? </a:t>
            </a:r>
            <a:r>
              <a:rPr lang="en-US" sz="1200" dirty="0" err="1">
                <a:solidFill>
                  <a:srgbClr val="000000"/>
                </a:solidFill>
                <a:latin typeface="Times New Roman" charset="0"/>
                <a:cs typeface="Times New Roman" charset="0"/>
              </a:rPr>
              <a:t>Anesth</a:t>
            </a:r>
            <a:r>
              <a:rPr lang="en-US" sz="1200" dirty="0">
                <a:solidFill>
                  <a:srgbClr val="000000"/>
                </a:solidFill>
                <a:latin typeface="Times New Roman" charset="0"/>
                <a:cs typeface="Times New Roman" charset="0"/>
              </a:rPr>
              <a:t> </a:t>
            </a:r>
            <a:r>
              <a:rPr lang="en-US" sz="1200" dirty="0" err="1">
                <a:solidFill>
                  <a:srgbClr val="000000"/>
                </a:solidFill>
                <a:latin typeface="Times New Roman" charset="0"/>
                <a:cs typeface="Times New Roman" charset="0"/>
              </a:rPr>
              <a:t>Analg</a:t>
            </a:r>
            <a:r>
              <a:rPr lang="en-US" sz="1200" dirty="0">
                <a:solidFill>
                  <a:srgbClr val="000000"/>
                </a:solidFill>
                <a:latin typeface="Times New Roman" charset="0"/>
                <a:cs typeface="Times New Roman" charset="0"/>
              </a:rPr>
              <a:t> 2005 Jan;100(1):59-65.</a:t>
            </a:r>
          </a:p>
        </p:txBody>
      </p:sp>
      <p:pic>
        <p:nvPicPr>
          <p:cNvPr id="6" name="Picture 5">
            <a:extLst>
              <a:ext uri="{FF2B5EF4-FFF2-40B4-BE49-F238E27FC236}">
                <a16:creationId xmlns:a16="http://schemas.microsoft.com/office/drawing/2014/main" id="{1FF4F3CD-9115-984F-91A3-10B6D1FEE75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6351" t="16883" r="8327"/>
          <a:stretch/>
        </p:blipFill>
        <p:spPr>
          <a:xfrm>
            <a:off x="8061837" y="6338503"/>
            <a:ext cx="1082163" cy="514131"/>
          </a:xfrm>
          <a:prstGeom prst="rect">
            <a:avLst/>
          </a:prstGeom>
          <a:ln>
            <a:solidFill>
              <a:schemeClr val="tx2">
                <a:lumMod val="50000"/>
              </a:schemeClr>
            </a:solidFill>
          </a:ln>
        </p:spPr>
      </p:pic>
    </p:spTree>
    <p:extLst>
      <p:ext uri="{BB962C8B-B14F-4D97-AF65-F5344CB8AC3E}">
        <p14:creationId xmlns:p14="http://schemas.microsoft.com/office/powerpoint/2010/main" val="20460480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p:cNvSpPr>
            <a:spLocks noGrp="1"/>
          </p:cNvSpPr>
          <p:nvPr>
            <p:ph type="title"/>
          </p:nvPr>
        </p:nvSpPr>
        <p:spPr>
          <a:xfrm>
            <a:off x="457200" y="609600"/>
            <a:ext cx="8229600" cy="1143000"/>
          </a:xfrm>
        </p:spPr>
        <p:txBody>
          <a:bodyPr/>
          <a:lstStyle/>
          <a:p>
            <a:r>
              <a:rPr lang="en-US" sz="3600" dirty="0">
                <a:latin typeface="Times New Roman" charset="0"/>
                <a:cs typeface="Times New Roman" charset="0"/>
              </a:rPr>
              <a:t>Should surgery be cancelled?</a:t>
            </a:r>
          </a:p>
        </p:txBody>
      </p:sp>
      <p:sp>
        <p:nvSpPr>
          <p:cNvPr id="58370" name="Content Placeholder 2"/>
          <p:cNvSpPr>
            <a:spLocks noGrp="1"/>
          </p:cNvSpPr>
          <p:nvPr>
            <p:ph idx="1"/>
          </p:nvPr>
        </p:nvSpPr>
        <p:spPr>
          <a:xfrm>
            <a:off x="609600" y="2133600"/>
            <a:ext cx="7886700" cy="4351338"/>
          </a:xfrm>
        </p:spPr>
        <p:txBody>
          <a:bodyPr/>
          <a:lstStyle/>
          <a:p>
            <a:r>
              <a:rPr lang="en-US" sz="2800" dirty="0">
                <a:latin typeface="Times New Roman" charset="0"/>
                <a:cs typeface="Times New Roman" charset="0"/>
              </a:rPr>
              <a:t>Blanket cancellation avoids complications</a:t>
            </a:r>
          </a:p>
          <a:p>
            <a:r>
              <a:rPr lang="en-US" sz="2800" dirty="0">
                <a:latin typeface="Times New Roman" charset="0"/>
                <a:cs typeface="Times New Roman" charset="0"/>
              </a:rPr>
              <a:t>But:</a:t>
            </a:r>
          </a:p>
          <a:p>
            <a:pPr lvl="1"/>
            <a:r>
              <a:rPr lang="en-US" dirty="0">
                <a:latin typeface="Times New Roman" charset="0"/>
                <a:cs typeface="Times New Roman" charset="0"/>
              </a:rPr>
              <a:t>increases emotional and economic burdens on parents</a:t>
            </a:r>
          </a:p>
          <a:p>
            <a:pPr lvl="1"/>
            <a:r>
              <a:rPr lang="en-US" dirty="0">
                <a:latin typeface="Times New Roman" charset="0"/>
                <a:cs typeface="Times New Roman" charset="0"/>
              </a:rPr>
              <a:t>not practical in current environment of increasing caseloads and pressures to expedite surgery</a:t>
            </a:r>
          </a:p>
          <a:p>
            <a:pPr lvl="1"/>
            <a:endParaRPr lang="en-US" dirty="0">
              <a:latin typeface="Times New Roman" charset="0"/>
              <a:cs typeface="Times New Roman" charset="0"/>
            </a:endParaRPr>
          </a:p>
          <a:p>
            <a:pPr lvl="1">
              <a:buFont typeface="Wingdings 2" charset="0"/>
              <a:buNone/>
            </a:pPr>
            <a:endParaRPr lang="en-US" dirty="0">
              <a:latin typeface="Times New Roman" charset="0"/>
              <a:cs typeface="Times New Roman" charset="0"/>
            </a:endParaRPr>
          </a:p>
          <a:p>
            <a:pPr lvl="1">
              <a:buFont typeface="Wingdings 2" charset="0"/>
              <a:buNone/>
            </a:pPr>
            <a:endParaRPr lang="en-US" sz="1400" dirty="0">
              <a:latin typeface="Times New Roman" charset="0"/>
              <a:cs typeface="Times New Roman" charset="0"/>
            </a:endParaRPr>
          </a:p>
          <a:p>
            <a:pPr lvl="1">
              <a:buFont typeface="Wingdings 2" charset="0"/>
              <a:buNone/>
            </a:pPr>
            <a:endParaRPr lang="en-US" sz="1400" dirty="0">
              <a:latin typeface="Times New Roman" charset="0"/>
              <a:cs typeface="Times New Roman" charset="0"/>
            </a:endParaRPr>
          </a:p>
          <a:p>
            <a:pPr lvl="1">
              <a:buFont typeface="Wingdings 2" charset="0"/>
              <a:buNone/>
            </a:pPr>
            <a:endParaRPr lang="en-US" dirty="0">
              <a:latin typeface="Times New Roman" charset="0"/>
              <a:cs typeface="Times New Roman" charset="0"/>
            </a:endParaRPr>
          </a:p>
        </p:txBody>
      </p:sp>
      <p:sp>
        <p:nvSpPr>
          <p:cNvPr id="58371" name="TextBox 6"/>
          <p:cNvSpPr txBox="1">
            <a:spLocks noChangeArrowheads="1"/>
          </p:cNvSpPr>
          <p:nvPr/>
        </p:nvSpPr>
        <p:spPr bwMode="auto">
          <a:xfrm>
            <a:off x="685800" y="5014913"/>
            <a:ext cx="7604125" cy="134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273050" indent="-27305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20000"/>
              </a:spcBef>
              <a:buClr>
                <a:srgbClr val="0BD0D9"/>
              </a:buClr>
              <a:buSzPct val="95000"/>
            </a:pPr>
            <a:r>
              <a:rPr lang="en-US" sz="1400">
                <a:solidFill>
                  <a:srgbClr val="000000"/>
                </a:solidFill>
                <a:latin typeface="Times New Roman" charset="0"/>
                <a:cs typeface="Times New Roman" charset="0"/>
              </a:rPr>
              <a:t>Coté CJ. The upper respiratory tract infection (URI) dilemma: fear of complication or litigation? </a:t>
            </a:r>
          </a:p>
          <a:p>
            <a:pPr>
              <a:spcBef>
                <a:spcPct val="20000"/>
              </a:spcBef>
              <a:buClr>
                <a:srgbClr val="0BD0D9"/>
              </a:buClr>
              <a:buSzPct val="95000"/>
            </a:pPr>
            <a:r>
              <a:rPr lang="en-US" sz="1400">
                <a:solidFill>
                  <a:srgbClr val="000000"/>
                </a:solidFill>
                <a:latin typeface="Times New Roman" charset="0"/>
                <a:cs typeface="Times New Roman" charset="0"/>
              </a:rPr>
              <a:t>Anesthesiology 2001 Aug;95:283-5.</a:t>
            </a:r>
          </a:p>
          <a:p>
            <a:pPr eaLnBrk="1" hangingPunct="1">
              <a:spcBef>
                <a:spcPct val="20000"/>
              </a:spcBef>
              <a:buClr>
                <a:srgbClr val="0BD0D9"/>
              </a:buClr>
              <a:buSzPct val="95000"/>
            </a:pPr>
            <a:r>
              <a:rPr lang="en-US" sz="1400">
                <a:solidFill>
                  <a:srgbClr val="000000"/>
                </a:solidFill>
                <a:latin typeface="Times New Roman" charset="0"/>
                <a:cs typeface="Times New Roman" charset="0"/>
              </a:rPr>
              <a:t>Tait  AR, Malviya S. Anesthesia for the child with an upper respiratory tract infection: still a dilemma? </a:t>
            </a:r>
          </a:p>
          <a:p>
            <a:pPr eaLnBrk="1" hangingPunct="1">
              <a:spcBef>
                <a:spcPct val="20000"/>
              </a:spcBef>
              <a:buClr>
                <a:srgbClr val="0BD0D9"/>
              </a:buClr>
              <a:buSzPct val="95000"/>
            </a:pPr>
            <a:r>
              <a:rPr lang="en-US" sz="1400">
                <a:solidFill>
                  <a:srgbClr val="000000"/>
                </a:solidFill>
                <a:latin typeface="Times New Roman" charset="0"/>
                <a:cs typeface="Times New Roman" charset="0"/>
              </a:rPr>
              <a:t>Anesth Analg 2005 Jan;100(1):59-65.</a:t>
            </a:r>
          </a:p>
          <a:p>
            <a:pPr>
              <a:spcBef>
                <a:spcPct val="20000"/>
              </a:spcBef>
              <a:buClr>
                <a:srgbClr val="0BD0D9"/>
              </a:buClr>
              <a:buSzPct val="95000"/>
            </a:pPr>
            <a:endParaRPr lang="en-US" sz="1400">
              <a:solidFill>
                <a:srgbClr val="000000"/>
              </a:solidFill>
              <a:latin typeface="Times New Roman" charset="0"/>
              <a:cs typeface="Times New Roman" charset="0"/>
            </a:endParaRPr>
          </a:p>
        </p:txBody>
      </p:sp>
      <p:pic>
        <p:nvPicPr>
          <p:cNvPr id="5" name="Picture 4">
            <a:extLst>
              <a:ext uri="{FF2B5EF4-FFF2-40B4-BE49-F238E27FC236}">
                <a16:creationId xmlns:a16="http://schemas.microsoft.com/office/drawing/2014/main" id="{BFBEF95C-566F-0A42-AB34-09FC9C212C40}"/>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6351" t="16883" r="8327"/>
          <a:stretch/>
        </p:blipFill>
        <p:spPr>
          <a:xfrm>
            <a:off x="8061837" y="6338503"/>
            <a:ext cx="1082163" cy="514131"/>
          </a:xfrm>
          <a:prstGeom prst="rect">
            <a:avLst/>
          </a:prstGeom>
          <a:ln>
            <a:solidFill>
              <a:schemeClr val="tx2">
                <a:lumMod val="50000"/>
              </a:schemeClr>
            </a:solidFill>
          </a:ln>
        </p:spPr>
      </p:pic>
    </p:spTree>
    <p:extLst>
      <p:ext uri="{BB962C8B-B14F-4D97-AF65-F5344CB8AC3E}">
        <p14:creationId xmlns:p14="http://schemas.microsoft.com/office/powerpoint/2010/main" val="28887105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1828800"/>
            <a:ext cx="6473952" cy="1362456"/>
          </a:xfrm>
          <a:ln>
            <a:miter lim="800000"/>
            <a:headEnd/>
            <a:tailEnd/>
          </a:ln>
          <a:extLst/>
        </p:spPr>
        <p:txBody>
          <a:bodyPr/>
          <a:lstStyle/>
          <a:p>
            <a:pPr algn="ctr">
              <a:defRPr/>
            </a:pPr>
            <a:r>
              <a:rPr sz="3600">
                <a:effectLst/>
                <a:latin typeface="Times New Roman" pitchFamily="18" charset="0"/>
                <a:cs typeface="Times New Roman" pitchFamily="18" charset="0"/>
              </a:rPr>
              <a:t>Anesthetic Management</a:t>
            </a:r>
          </a:p>
        </p:txBody>
      </p:sp>
      <p:sp>
        <p:nvSpPr>
          <p:cNvPr id="60418" name="Text Placeholder 2"/>
          <p:cNvSpPr>
            <a:spLocks noGrp="1"/>
          </p:cNvSpPr>
          <p:nvPr>
            <p:ph type="body" idx="1"/>
          </p:nvPr>
        </p:nvSpPr>
        <p:spPr>
          <a:xfrm>
            <a:off x="530225" y="2705100"/>
            <a:ext cx="7772400" cy="1509713"/>
          </a:xfrm>
        </p:spPr>
        <p:txBody>
          <a:bodyPr/>
          <a:lstStyle/>
          <a:p>
            <a:endParaRPr lang="en-US">
              <a:latin typeface="Constantia" charset="0"/>
            </a:endParaRPr>
          </a:p>
        </p:txBody>
      </p:sp>
      <p:pic>
        <p:nvPicPr>
          <p:cNvPr id="4" name="Picture 3">
            <a:extLst>
              <a:ext uri="{FF2B5EF4-FFF2-40B4-BE49-F238E27FC236}">
                <a16:creationId xmlns:a16="http://schemas.microsoft.com/office/drawing/2014/main" id="{087D2C8D-4BB1-B14E-837A-D3621F2B0907}"/>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6351" t="16883" r="8327"/>
          <a:stretch/>
        </p:blipFill>
        <p:spPr>
          <a:xfrm>
            <a:off x="8061837" y="6338503"/>
            <a:ext cx="1082163" cy="514131"/>
          </a:xfrm>
          <a:prstGeom prst="rect">
            <a:avLst/>
          </a:prstGeom>
          <a:ln>
            <a:solidFill>
              <a:schemeClr val="tx2">
                <a:lumMod val="50000"/>
              </a:schemeClr>
            </a:solidFill>
          </a:ln>
        </p:spPr>
      </p:pic>
    </p:spTree>
    <p:extLst>
      <p:ext uri="{BB962C8B-B14F-4D97-AF65-F5344CB8AC3E}">
        <p14:creationId xmlns:p14="http://schemas.microsoft.com/office/powerpoint/2010/main" val="19466434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le 1"/>
          <p:cNvSpPr>
            <a:spLocks noGrp="1"/>
          </p:cNvSpPr>
          <p:nvPr>
            <p:ph type="title"/>
          </p:nvPr>
        </p:nvSpPr>
        <p:spPr>
          <a:xfrm>
            <a:off x="457200" y="838200"/>
            <a:ext cx="8229600" cy="1143000"/>
          </a:xfrm>
        </p:spPr>
        <p:txBody>
          <a:bodyPr/>
          <a:lstStyle/>
          <a:p>
            <a:r>
              <a:rPr lang="en-US" sz="3600">
                <a:latin typeface="Times New Roman" charset="0"/>
                <a:cs typeface="Times New Roman" charset="0"/>
              </a:rPr>
              <a:t>Anesthetic management</a:t>
            </a:r>
          </a:p>
        </p:txBody>
      </p:sp>
      <p:sp>
        <p:nvSpPr>
          <p:cNvPr id="62466" name="Content Placeholder 2"/>
          <p:cNvSpPr>
            <a:spLocks noGrp="1"/>
          </p:cNvSpPr>
          <p:nvPr>
            <p:ph idx="1"/>
          </p:nvPr>
        </p:nvSpPr>
        <p:spPr>
          <a:xfrm>
            <a:off x="1143000" y="2468563"/>
            <a:ext cx="8229600" cy="4389437"/>
          </a:xfrm>
        </p:spPr>
        <p:txBody>
          <a:bodyPr/>
          <a:lstStyle/>
          <a:p>
            <a:pPr>
              <a:buFont typeface="Wingdings 2" charset="0"/>
              <a:buNone/>
            </a:pPr>
            <a:r>
              <a:rPr lang="en-US" sz="2800">
                <a:latin typeface="Times New Roman" charset="0"/>
                <a:cs typeface="Times New Roman" charset="0"/>
              </a:rPr>
              <a:t>Goal is to minimize secretions and avoid/limit </a:t>
            </a:r>
          </a:p>
          <a:p>
            <a:pPr>
              <a:buFont typeface="Wingdings 2" charset="0"/>
              <a:buNone/>
            </a:pPr>
            <a:r>
              <a:rPr lang="en-US" sz="2800">
                <a:latin typeface="Times New Roman" charset="0"/>
                <a:cs typeface="Times New Roman" charset="0"/>
              </a:rPr>
              <a:t>stimulation of a potentially sensitive or </a:t>
            </a:r>
          </a:p>
          <a:p>
            <a:pPr>
              <a:buFont typeface="Wingdings 2" charset="0"/>
              <a:buNone/>
            </a:pPr>
            <a:r>
              <a:rPr lang="en-US" sz="2800">
                <a:latin typeface="Times New Roman" charset="0"/>
                <a:cs typeface="Times New Roman" charset="0"/>
              </a:rPr>
              <a:t>irritable airway</a:t>
            </a:r>
          </a:p>
        </p:txBody>
      </p:sp>
      <p:sp>
        <p:nvSpPr>
          <p:cNvPr id="62467" name="TextBox 2"/>
          <p:cNvSpPr txBox="1">
            <a:spLocks noChangeArrowheads="1"/>
          </p:cNvSpPr>
          <p:nvPr/>
        </p:nvSpPr>
        <p:spPr bwMode="auto">
          <a:xfrm>
            <a:off x="685800" y="5049838"/>
            <a:ext cx="7604125"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20000"/>
              </a:spcBef>
              <a:buClr>
                <a:srgbClr val="0BD0D9"/>
              </a:buClr>
              <a:buSzPct val="95000"/>
            </a:pPr>
            <a:r>
              <a:rPr lang="en-US" sz="1400">
                <a:solidFill>
                  <a:srgbClr val="000000"/>
                </a:solidFill>
                <a:latin typeface="Times New Roman" charset="0"/>
                <a:cs typeface="Times New Roman" charset="0"/>
              </a:rPr>
              <a:t>Tait  AR, Malviya S. Anesthesia for the child with an upper respiratory tract infection: still a dilemma? </a:t>
            </a:r>
          </a:p>
          <a:p>
            <a:pPr eaLnBrk="1" hangingPunct="1">
              <a:spcBef>
                <a:spcPct val="20000"/>
              </a:spcBef>
              <a:buClr>
                <a:srgbClr val="0BD0D9"/>
              </a:buClr>
              <a:buSzPct val="95000"/>
            </a:pPr>
            <a:r>
              <a:rPr lang="en-US" sz="1400">
                <a:solidFill>
                  <a:srgbClr val="000000"/>
                </a:solidFill>
                <a:latin typeface="Times New Roman" charset="0"/>
                <a:cs typeface="Times New Roman" charset="0"/>
              </a:rPr>
              <a:t>Anesth Analg 2005 Jan;100(1):59-65.</a:t>
            </a:r>
          </a:p>
        </p:txBody>
      </p:sp>
      <p:pic>
        <p:nvPicPr>
          <p:cNvPr id="5" name="Picture 4">
            <a:extLst>
              <a:ext uri="{FF2B5EF4-FFF2-40B4-BE49-F238E27FC236}">
                <a16:creationId xmlns:a16="http://schemas.microsoft.com/office/drawing/2014/main" id="{52A69F2D-625D-304F-B792-60365762356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6351" t="16883" r="8327"/>
          <a:stretch/>
        </p:blipFill>
        <p:spPr>
          <a:xfrm>
            <a:off x="8061837" y="6338503"/>
            <a:ext cx="1082163" cy="514131"/>
          </a:xfrm>
          <a:prstGeom prst="rect">
            <a:avLst/>
          </a:prstGeom>
          <a:ln>
            <a:solidFill>
              <a:schemeClr val="tx2">
                <a:lumMod val="50000"/>
              </a:schemeClr>
            </a:solidFill>
          </a:ln>
        </p:spPr>
      </p:pic>
    </p:spTree>
    <p:extLst>
      <p:ext uri="{BB962C8B-B14F-4D97-AF65-F5344CB8AC3E}">
        <p14:creationId xmlns:p14="http://schemas.microsoft.com/office/powerpoint/2010/main" val="6791578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848600" cy="1143000"/>
          </a:xfrm>
          <a:extLst/>
        </p:spPr>
        <p:txBody>
          <a:bodyPr/>
          <a:lstStyle/>
          <a:p>
            <a:pPr algn="ctr">
              <a:defRPr/>
            </a:pPr>
            <a:r>
              <a:rPr lang="en-US" sz="2000" dirty="0"/>
              <a:t>Guide to the Anesthetic Management of a Child with URI</a:t>
            </a:r>
          </a:p>
        </p:txBody>
      </p:sp>
      <p:sp>
        <p:nvSpPr>
          <p:cNvPr id="64514" name="TextBox 2"/>
          <p:cNvSpPr txBox="1">
            <a:spLocks noChangeArrowheads="1"/>
          </p:cNvSpPr>
          <p:nvPr/>
        </p:nvSpPr>
        <p:spPr bwMode="auto">
          <a:xfrm>
            <a:off x="3803650" y="1066800"/>
            <a:ext cx="14049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200">
                <a:latin typeface="Times New Roman" charset="0"/>
                <a:cs typeface="Times New Roman" charset="0"/>
              </a:rPr>
              <a:t>Child with URI,</a:t>
            </a:r>
          </a:p>
          <a:p>
            <a:pPr algn="ctr" eaLnBrk="1" hangingPunct="1"/>
            <a:r>
              <a:rPr lang="en-US" sz="1200">
                <a:latin typeface="Times New Roman" charset="0"/>
                <a:cs typeface="Times New Roman" charset="0"/>
              </a:rPr>
              <a:t>Surgery to proceed</a:t>
            </a:r>
          </a:p>
        </p:txBody>
      </p:sp>
      <p:sp>
        <p:nvSpPr>
          <p:cNvPr id="64515" name="TextBox 3"/>
          <p:cNvSpPr txBox="1">
            <a:spLocks noChangeArrowheads="1"/>
          </p:cNvSpPr>
          <p:nvPr/>
        </p:nvSpPr>
        <p:spPr bwMode="auto">
          <a:xfrm>
            <a:off x="3276600" y="1828800"/>
            <a:ext cx="23114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200">
                <a:latin typeface="Times New Roman" charset="0"/>
                <a:cs typeface="Times New Roman" charset="0"/>
              </a:rPr>
              <a:t>Optimize child’s condition:</a:t>
            </a:r>
          </a:p>
          <a:p>
            <a:pPr algn="ctr" eaLnBrk="1" hangingPunct="1"/>
            <a:r>
              <a:rPr lang="en-US" sz="1200">
                <a:latin typeface="Times New Roman" charset="0"/>
                <a:cs typeface="Times New Roman" charset="0"/>
              </a:rPr>
              <a:t>Hydration, Humidification</a:t>
            </a:r>
          </a:p>
          <a:p>
            <a:pPr algn="ctr" eaLnBrk="1" hangingPunct="1"/>
            <a:r>
              <a:rPr lang="en-US" sz="1200">
                <a:latin typeface="Times New Roman" charset="0"/>
                <a:cs typeface="Times New Roman" charset="0"/>
              </a:rPr>
              <a:t>Bronchodilator, Suction secretions</a:t>
            </a:r>
          </a:p>
          <a:p>
            <a:pPr algn="ctr" eaLnBrk="1" hangingPunct="1"/>
            <a:endParaRPr lang="en-US" sz="1200">
              <a:latin typeface="Times New Roman" charset="0"/>
              <a:cs typeface="Times New Roman" charset="0"/>
            </a:endParaRPr>
          </a:p>
        </p:txBody>
      </p:sp>
      <p:sp>
        <p:nvSpPr>
          <p:cNvPr id="64516" name="TextBox 4"/>
          <p:cNvSpPr txBox="1">
            <a:spLocks noChangeArrowheads="1"/>
          </p:cNvSpPr>
          <p:nvPr/>
        </p:nvSpPr>
        <p:spPr bwMode="auto">
          <a:xfrm>
            <a:off x="3581400" y="2819400"/>
            <a:ext cx="1905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Times New Roman" charset="0"/>
                <a:cs typeface="Times New Roman" charset="0"/>
              </a:rPr>
              <a:t>GA </a:t>
            </a:r>
            <a:r>
              <a:rPr lang="mr-IN" sz="1200">
                <a:latin typeface="Times New Roman" charset="0"/>
                <a:cs typeface="Times New Roman" charset="0"/>
              </a:rPr>
              <a:t>–</a:t>
            </a:r>
            <a:r>
              <a:rPr lang="en-US" sz="1200">
                <a:latin typeface="Times New Roman" charset="0"/>
                <a:cs typeface="Times New Roman" charset="0"/>
              </a:rPr>
              <a:t> propofol, sevoflurane</a:t>
            </a:r>
          </a:p>
        </p:txBody>
      </p:sp>
      <p:sp>
        <p:nvSpPr>
          <p:cNvPr id="64517" name="TextBox 5"/>
          <p:cNvSpPr txBox="1">
            <a:spLocks noChangeArrowheads="1"/>
          </p:cNvSpPr>
          <p:nvPr/>
        </p:nvSpPr>
        <p:spPr bwMode="auto">
          <a:xfrm>
            <a:off x="5410200" y="3352800"/>
            <a:ext cx="281463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200">
                <a:latin typeface="Times New Roman" charset="0"/>
                <a:cs typeface="Times New Roman" charset="0"/>
              </a:rPr>
              <a:t>Face mask/LMA, when appropriate:</a:t>
            </a:r>
          </a:p>
          <a:p>
            <a:pPr algn="ctr" eaLnBrk="1" hangingPunct="1"/>
            <a:r>
              <a:rPr lang="en-US" sz="1200">
                <a:latin typeface="Times New Roman" charset="0"/>
                <a:cs typeface="Times New Roman" charset="0"/>
              </a:rPr>
              <a:t>Minor surgery</a:t>
            </a:r>
          </a:p>
          <a:p>
            <a:pPr algn="ctr" eaLnBrk="1" hangingPunct="1"/>
            <a:r>
              <a:rPr lang="en-US" sz="1200">
                <a:latin typeface="Times New Roman" charset="0"/>
                <a:cs typeface="Times New Roman" charset="0"/>
              </a:rPr>
              <a:t>Surgery involving superficial structures</a:t>
            </a:r>
          </a:p>
        </p:txBody>
      </p:sp>
      <p:sp>
        <p:nvSpPr>
          <p:cNvPr id="64518" name="TextBox 7"/>
          <p:cNvSpPr txBox="1">
            <a:spLocks noChangeArrowheads="1"/>
          </p:cNvSpPr>
          <p:nvPr/>
        </p:nvSpPr>
        <p:spPr bwMode="auto">
          <a:xfrm>
            <a:off x="914400" y="3352800"/>
            <a:ext cx="25495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200">
                <a:latin typeface="Times New Roman" charset="0"/>
                <a:cs typeface="Times New Roman" charset="0"/>
              </a:rPr>
              <a:t>ETT:</a:t>
            </a:r>
          </a:p>
          <a:p>
            <a:pPr algn="ctr" eaLnBrk="1" hangingPunct="1"/>
            <a:r>
              <a:rPr lang="en-US" sz="1200">
                <a:latin typeface="Times New Roman" charset="0"/>
                <a:cs typeface="Times New Roman" charset="0"/>
              </a:rPr>
              <a:t>Airway surgery</a:t>
            </a:r>
          </a:p>
          <a:p>
            <a:pPr algn="ctr" eaLnBrk="1" hangingPunct="1"/>
            <a:r>
              <a:rPr lang="en-US" sz="1200">
                <a:latin typeface="Times New Roman" charset="0"/>
                <a:cs typeface="Times New Roman" charset="0"/>
              </a:rPr>
              <a:t>Surgery involving major body cavities</a:t>
            </a:r>
          </a:p>
        </p:txBody>
      </p:sp>
      <p:sp>
        <p:nvSpPr>
          <p:cNvPr id="64519" name="TextBox 9"/>
          <p:cNvSpPr txBox="1">
            <a:spLocks noChangeArrowheads="1"/>
          </p:cNvSpPr>
          <p:nvPr/>
        </p:nvSpPr>
        <p:spPr bwMode="auto">
          <a:xfrm>
            <a:off x="3276600" y="4191000"/>
            <a:ext cx="22891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200">
                <a:latin typeface="Times New Roman" charset="0"/>
                <a:cs typeface="Times New Roman" charset="0"/>
              </a:rPr>
              <a:t>Propofol, Sevoflurane</a:t>
            </a:r>
          </a:p>
          <a:p>
            <a:pPr algn="ctr" eaLnBrk="1" hangingPunct="1"/>
            <a:r>
              <a:rPr lang="en-US" sz="1200" u="sng">
                <a:latin typeface="Times New Roman" charset="0"/>
                <a:cs typeface="Times New Roman" charset="0"/>
              </a:rPr>
              <a:t>+</a:t>
            </a:r>
            <a:r>
              <a:rPr lang="en-US" sz="1200">
                <a:latin typeface="Times New Roman" charset="0"/>
                <a:cs typeface="Times New Roman" charset="0"/>
              </a:rPr>
              <a:t> Regional block,Local anesthetic</a:t>
            </a:r>
          </a:p>
          <a:p>
            <a:pPr algn="ctr" eaLnBrk="1" hangingPunct="1"/>
            <a:r>
              <a:rPr lang="en-US" sz="1200">
                <a:latin typeface="Times New Roman" charset="0"/>
                <a:cs typeface="Times New Roman" charset="0"/>
              </a:rPr>
              <a:t>Systemic analgesics</a:t>
            </a:r>
          </a:p>
        </p:txBody>
      </p:sp>
      <p:sp>
        <p:nvSpPr>
          <p:cNvPr id="64520" name="TextBox 12"/>
          <p:cNvSpPr txBox="1">
            <a:spLocks noChangeArrowheads="1"/>
          </p:cNvSpPr>
          <p:nvPr/>
        </p:nvSpPr>
        <p:spPr bwMode="auto">
          <a:xfrm>
            <a:off x="5715000" y="5029200"/>
            <a:ext cx="2286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Times New Roman" charset="0"/>
                <a:cs typeface="Times New Roman" charset="0"/>
              </a:rPr>
              <a:t>Suction oropharyngeal secretions</a:t>
            </a:r>
          </a:p>
        </p:txBody>
      </p:sp>
      <p:sp>
        <p:nvSpPr>
          <p:cNvPr id="64521" name="TextBox 13"/>
          <p:cNvSpPr txBox="1">
            <a:spLocks noChangeArrowheads="1"/>
          </p:cNvSpPr>
          <p:nvPr/>
        </p:nvSpPr>
        <p:spPr bwMode="auto">
          <a:xfrm>
            <a:off x="990600" y="5029200"/>
            <a:ext cx="236220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200">
                <a:latin typeface="Times New Roman" charset="0"/>
                <a:cs typeface="Times New Roman" charset="0"/>
              </a:rPr>
              <a:t>Reverse muscle relaxant, if used</a:t>
            </a:r>
          </a:p>
          <a:p>
            <a:pPr algn="ctr" eaLnBrk="1" hangingPunct="1"/>
            <a:r>
              <a:rPr lang="en-US" sz="1200">
                <a:latin typeface="Times New Roman" charset="0"/>
                <a:cs typeface="Times New Roman" charset="0"/>
              </a:rPr>
              <a:t>Bronchodilator</a:t>
            </a:r>
          </a:p>
          <a:p>
            <a:pPr algn="ctr" eaLnBrk="1" hangingPunct="1"/>
            <a:r>
              <a:rPr lang="en-US" sz="1200">
                <a:latin typeface="Times New Roman" charset="0"/>
                <a:cs typeface="Times New Roman" charset="0"/>
              </a:rPr>
              <a:t>Suction oropharyngeal secretions</a:t>
            </a:r>
          </a:p>
          <a:p>
            <a:pPr algn="ctr" eaLnBrk="1" hangingPunct="1"/>
            <a:endParaRPr lang="en-US" sz="1000">
              <a:latin typeface="Times New Roman" charset="0"/>
              <a:cs typeface="Times New Roman" charset="0"/>
            </a:endParaRPr>
          </a:p>
        </p:txBody>
      </p:sp>
      <p:sp>
        <p:nvSpPr>
          <p:cNvPr id="64522" name="TextBox 14"/>
          <p:cNvSpPr txBox="1">
            <a:spLocks noChangeArrowheads="1"/>
          </p:cNvSpPr>
          <p:nvPr/>
        </p:nvSpPr>
        <p:spPr bwMode="auto">
          <a:xfrm>
            <a:off x="6096000" y="5715000"/>
            <a:ext cx="18383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Times New Roman" charset="0"/>
                <a:cs typeface="Times New Roman" charset="0"/>
              </a:rPr>
              <a:t>Remove LMA awake/deep</a:t>
            </a:r>
          </a:p>
        </p:txBody>
      </p:sp>
      <p:sp>
        <p:nvSpPr>
          <p:cNvPr id="64523" name="TextBox 15"/>
          <p:cNvSpPr txBox="1">
            <a:spLocks noChangeArrowheads="1"/>
          </p:cNvSpPr>
          <p:nvPr/>
        </p:nvSpPr>
        <p:spPr bwMode="auto">
          <a:xfrm>
            <a:off x="1295400" y="6019800"/>
            <a:ext cx="1676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Times New Roman" charset="0"/>
                <a:cs typeface="Times New Roman" charset="0"/>
              </a:rPr>
              <a:t>Awake/deep extubation</a:t>
            </a:r>
          </a:p>
        </p:txBody>
      </p:sp>
      <p:sp>
        <p:nvSpPr>
          <p:cNvPr id="17" name="Rectangle 16"/>
          <p:cNvSpPr/>
          <p:nvPr/>
        </p:nvSpPr>
        <p:spPr>
          <a:xfrm>
            <a:off x="3048000" y="1066800"/>
            <a:ext cx="2895600" cy="457200"/>
          </a:xfrm>
          <a:prstGeom prst="rect">
            <a:avLst/>
          </a:prstGeom>
          <a:no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9" name="Rectangle 18"/>
          <p:cNvSpPr/>
          <p:nvPr/>
        </p:nvSpPr>
        <p:spPr>
          <a:xfrm>
            <a:off x="3352800" y="1828800"/>
            <a:ext cx="2209800" cy="685800"/>
          </a:xfrm>
          <a:prstGeom prst="rect">
            <a:avLst/>
          </a:prstGeom>
          <a:no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0" name="Rectangle 19"/>
          <p:cNvSpPr/>
          <p:nvPr/>
        </p:nvSpPr>
        <p:spPr>
          <a:xfrm>
            <a:off x="3581400" y="2819400"/>
            <a:ext cx="1828800" cy="304800"/>
          </a:xfrm>
          <a:prstGeom prst="rect">
            <a:avLst/>
          </a:prstGeom>
          <a:no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1" name="Rectangle 20"/>
          <p:cNvSpPr/>
          <p:nvPr/>
        </p:nvSpPr>
        <p:spPr>
          <a:xfrm>
            <a:off x="914400" y="3352800"/>
            <a:ext cx="2514600" cy="685800"/>
          </a:xfrm>
          <a:prstGeom prst="rect">
            <a:avLst/>
          </a:prstGeom>
          <a:no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2" name="Rectangle 21"/>
          <p:cNvSpPr/>
          <p:nvPr/>
        </p:nvSpPr>
        <p:spPr>
          <a:xfrm>
            <a:off x="5562600" y="3352800"/>
            <a:ext cx="2514600" cy="685800"/>
          </a:xfrm>
          <a:prstGeom prst="rect">
            <a:avLst/>
          </a:prstGeom>
          <a:no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3" name="Rectangle 22"/>
          <p:cNvSpPr/>
          <p:nvPr/>
        </p:nvSpPr>
        <p:spPr>
          <a:xfrm>
            <a:off x="3276600" y="4267200"/>
            <a:ext cx="2286000" cy="533400"/>
          </a:xfrm>
          <a:prstGeom prst="rect">
            <a:avLst/>
          </a:prstGeom>
          <a:no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4" name="Rectangle 23"/>
          <p:cNvSpPr/>
          <p:nvPr/>
        </p:nvSpPr>
        <p:spPr>
          <a:xfrm>
            <a:off x="1066800" y="5029200"/>
            <a:ext cx="2209800" cy="685800"/>
          </a:xfrm>
          <a:prstGeom prst="rect">
            <a:avLst/>
          </a:prstGeom>
          <a:no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5" name="Rectangle 24"/>
          <p:cNvSpPr/>
          <p:nvPr/>
        </p:nvSpPr>
        <p:spPr>
          <a:xfrm>
            <a:off x="5715000" y="5029200"/>
            <a:ext cx="2209800" cy="304800"/>
          </a:xfrm>
          <a:prstGeom prst="rect">
            <a:avLst/>
          </a:prstGeom>
          <a:no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6" name="Rectangle 25"/>
          <p:cNvSpPr/>
          <p:nvPr/>
        </p:nvSpPr>
        <p:spPr>
          <a:xfrm>
            <a:off x="6096000" y="5715000"/>
            <a:ext cx="1828800" cy="304800"/>
          </a:xfrm>
          <a:prstGeom prst="rect">
            <a:avLst/>
          </a:prstGeom>
          <a:no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7" name="Rectangle 26"/>
          <p:cNvSpPr/>
          <p:nvPr/>
        </p:nvSpPr>
        <p:spPr>
          <a:xfrm>
            <a:off x="1295400" y="6019800"/>
            <a:ext cx="1600200" cy="304800"/>
          </a:xfrm>
          <a:prstGeom prst="rect">
            <a:avLst/>
          </a:prstGeom>
          <a:no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64534" name="TextBox 27"/>
          <p:cNvSpPr txBox="1">
            <a:spLocks noChangeArrowheads="1"/>
          </p:cNvSpPr>
          <p:nvPr/>
        </p:nvSpPr>
        <p:spPr bwMode="auto">
          <a:xfrm>
            <a:off x="4267200" y="1524000"/>
            <a:ext cx="3905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latin typeface="Wingdings" charset="0"/>
                <a:cs typeface="Wingdings" charset="0"/>
                <a:sym typeface="Wingdings" charset="0"/>
              </a:rPr>
              <a:t></a:t>
            </a:r>
            <a:endParaRPr lang="en-US" sz="1800"/>
          </a:p>
        </p:txBody>
      </p:sp>
      <p:sp>
        <p:nvSpPr>
          <p:cNvPr id="64535" name="TextBox 28"/>
          <p:cNvSpPr txBox="1">
            <a:spLocks noChangeArrowheads="1"/>
          </p:cNvSpPr>
          <p:nvPr/>
        </p:nvSpPr>
        <p:spPr bwMode="auto">
          <a:xfrm>
            <a:off x="4267200" y="2514600"/>
            <a:ext cx="3905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latin typeface="Wingdings" charset="0"/>
                <a:cs typeface="Wingdings" charset="0"/>
                <a:sym typeface="Wingdings" charset="0"/>
              </a:rPr>
              <a:t></a:t>
            </a:r>
            <a:endParaRPr lang="en-US" sz="1800"/>
          </a:p>
        </p:txBody>
      </p:sp>
      <p:sp>
        <p:nvSpPr>
          <p:cNvPr id="64536" name="TextBox 29"/>
          <p:cNvSpPr txBox="1">
            <a:spLocks noChangeArrowheads="1"/>
          </p:cNvSpPr>
          <p:nvPr/>
        </p:nvSpPr>
        <p:spPr bwMode="auto">
          <a:xfrm>
            <a:off x="3276600" y="3048000"/>
            <a:ext cx="457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latin typeface="Wingdings" charset="0"/>
                <a:cs typeface="Wingdings" charset="0"/>
                <a:sym typeface="Wingdings" charset="0"/>
              </a:rPr>
              <a:t></a:t>
            </a:r>
            <a:endParaRPr lang="en-US" sz="1800"/>
          </a:p>
        </p:txBody>
      </p:sp>
      <p:sp>
        <p:nvSpPr>
          <p:cNvPr id="64537" name="TextBox 30"/>
          <p:cNvSpPr txBox="1">
            <a:spLocks noChangeArrowheads="1"/>
          </p:cNvSpPr>
          <p:nvPr/>
        </p:nvSpPr>
        <p:spPr bwMode="auto">
          <a:xfrm>
            <a:off x="5334000" y="3048000"/>
            <a:ext cx="3857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latin typeface="Wingdings" charset="0"/>
                <a:cs typeface="Wingdings" charset="0"/>
                <a:sym typeface="Wingdings" charset="0"/>
              </a:rPr>
              <a:t></a:t>
            </a:r>
            <a:endParaRPr lang="en-US" sz="1800"/>
          </a:p>
        </p:txBody>
      </p:sp>
      <p:sp>
        <p:nvSpPr>
          <p:cNvPr id="64538" name="TextBox 31"/>
          <p:cNvSpPr txBox="1">
            <a:spLocks noChangeArrowheads="1"/>
          </p:cNvSpPr>
          <p:nvPr/>
        </p:nvSpPr>
        <p:spPr bwMode="auto">
          <a:xfrm>
            <a:off x="3048000" y="3962400"/>
            <a:ext cx="3857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latin typeface="Wingdings" charset="0"/>
                <a:cs typeface="Wingdings" charset="0"/>
                <a:sym typeface="Wingdings" charset="0"/>
              </a:rPr>
              <a:t></a:t>
            </a:r>
            <a:endParaRPr lang="en-US" sz="1800"/>
          </a:p>
        </p:txBody>
      </p:sp>
      <p:sp>
        <p:nvSpPr>
          <p:cNvPr id="64539" name="TextBox 32"/>
          <p:cNvSpPr txBox="1">
            <a:spLocks noChangeArrowheads="1"/>
          </p:cNvSpPr>
          <p:nvPr/>
        </p:nvSpPr>
        <p:spPr bwMode="auto">
          <a:xfrm>
            <a:off x="5486400" y="3962400"/>
            <a:ext cx="3857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latin typeface="Wingdings" charset="0"/>
                <a:cs typeface="Wingdings" charset="0"/>
                <a:sym typeface="Wingdings" charset="0"/>
              </a:rPr>
              <a:t></a:t>
            </a:r>
            <a:endParaRPr lang="en-US" sz="1800"/>
          </a:p>
        </p:txBody>
      </p:sp>
      <p:sp>
        <p:nvSpPr>
          <p:cNvPr id="64540" name="TextBox 33"/>
          <p:cNvSpPr txBox="1">
            <a:spLocks noChangeArrowheads="1"/>
          </p:cNvSpPr>
          <p:nvPr/>
        </p:nvSpPr>
        <p:spPr bwMode="auto">
          <a:xfrm>
            <a:off x="3048000" y="4724400"/>
            <a:ext cx="3857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latin typeface="Wingdings" charset="0"/>
                <a:cs typeface="Wingdings" charset="0"/>
                <a:sym typeface="Wingdings" charset="0"/>
              </a:rPr>
              <a:t></a:t>
            </a:r>
            <a:endParaRPr lang="en-US" sz="1800"/>
          </a:p>
        </p:txBody>
      </p:sp>
      <p:sp>
        <p:nvSpPr>
          <p:cNvPr id="64541" name="TextBox 34"/>
          <p:cNvSpPr txBox="1">
            <a:spLocks noChangeArrowheads="1"/>
          </p:cNvSpPr>
          <p:nvPr/>
        </p:nvSpPr>
        <p:spPr bwMode="auto">
          <a:xfrm>
            <a:off x="5486400" y="4724400"/>
            <a:ext cx="8763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latin typeface="Wingdings" charset="0"/>
                <a:cs typeface="Wingdings" charset="0"/>
                <a:sym typeface="Wingdings" charset="0"/>
              </a:rPr>
              <a:t></a:t>
            </a:r>
            <a:endParaRPr lang="en-US" sz="1800"/>
          </a:p>
        </p:txBody>
      </p:sp>
      <p:sp>
        <p:nvSpPr>
          <p:cNvPr id="64542" name="TextBox 35"/>
          <p:cNvSpPr txBox="1">
            <a:spLocks noChangeArrowheads="1"/>
          </p:cNvSpPr>
          <p:nvPr/>
        </p:nvSpPr>
        <p:spPr bwMode="auto">
          <a:xfrm>
            <a:off x="6629400" y="5334000"/>
            <a:ext cx="3905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latin typeface="Wingdings" charset="0"/>
                <a:cs typeface="Wingdings" charset="0"/>
                <a:sym typeface="Wingdings" charset="0"/>
              </a:rPr>
              <a:t></a:t>
            </a:r>
            <a:endParaRPr lang="en-US" sz="1800"/>
          </a:p>
        </p:txBody>
      </p:sp>
      <p:sp>
        <p:nvSpPr>
          <p:cNvPr id="64543" name="TextBox 37"/>
          <p:cNvSpPr txBox="1">
            <a:spLocks noChangeArrowheads="1"/>
          </p:cNvSpPr>
          <p:nvPr/>
        </p:nvSpPr>
        <p:spPr bwMode="auto">
          <a:xfrm>
            <a:off x="1905000" y="5715000"/>
            <a:ext cx="3905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latin typeface="Wingdings" charset="0"/>
                <a:cs typeface="Wingdings" charset="0"/>
                <a:sym typeface="Wingdings" charset="0"/>
              </a:rPr>
              <a:t></a:t>
            </a:r>
            <a:endParaRPr lang="en-US" sz="1800"/>
          </a:p>
        </p:txBody>
      </p:sp>
      <p:pic>
        <p:nvPicPr>
          <p:cNvPr id="33" name="Picture 32">
            <a:extLst>
              <a:ext uri="{FF2B5EF4-FFF2-40B4-BE49-F238E27FC236}">
                <a16:creationId xmlns:a16="http://schemas.microsoft.com/office/drawing/2014/main" id="{05DFE799-0EB9-1341-9AE6-4AA6951205FD}"/>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6351" t="16883" r="8327"/>
          <a:stretch/>
        </p:blipFill>
        <p:spPr>
          <a:xfrm>
            <a:off x="8061837" y="6338503"/>
            <a:ext cx="1082163" cy="514131"/>
          </a:xfrm>
          <a:prstGeom prst="rect">
            <a:avLst/>
          </a:prstGeom>
          <a:ln>
            <a:solidFill>
              <a:schemeClr val="tx2">
                <a:lumMod val="50000"/>
              </a:schemeClr>
            </a:solidFill>
          </a:ln>
        </p:spPr>
      </p:pic>
    </p:spTree>
    <p:extLst>
      <p:ext uri="{BB962C8B-B14F-4D97-AF65-F5344CB8AC3E}">
        <p14:creationId xmlns:p14="http://schemas.microsoft.com/office/powerpoint/2010/main" val="42752639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Title 1"/>
          <p:cNvSpPr>
            <a:spLocks noGrp="1"/>
          </p:cNvSpPr>
          <p:nvPr>
            <p:ph type="title"/>
          </p:nvPr>
        </p:nvSpPr>
        <p:spPr>
          <a:xfrm>
            <a:off x="457200" y="457200"/>
            <a:ext cx="8229600" cy="1143000"/>
          </a:xfrm>
        </p:spPr>
        <p:txBody>
          <a:bodyPr/>
          <a:lstStyle/>
          <a:p>
            <a:r>
              <a:rPr lang="en-US" sz="3600">
                <a:latin typeface="Times New Roman" charset="0"/>
                <a:cs typeface="Times New Roman" charset="0"/>
              </a:rPr>
              <a:t>Glycopyrrolate </a:t>
            </a:r>
          </a:p>
        </p:txBody>
      </p:sp>
      <p:sp>
        <p:nvSpPr>
          <p:cNvPr id="26627" name="Content Placeholder 2"/>
          <p:cNvSpPr>
            <a:spLocks noGrp="1"/>
          </p:cNvSpPr>
          <p:nvPr>
            <p:ph idx="1"/>
          </p:nvPr>
        </p:nvSpPr>
        <p:spPr/>
        <p:txBody>
          <a:bodyPr/>
          <a:lstStyle/>
          <a:p>
            <a:pPr>
              <a:buFont typeface="Wingdings 2" pitchFamily="18" charset="2"/>
              <a:buChar char=""/>
              <a:defRPr/>
            </a:pPr>
            <a:r>
              <a:rPr lang="en-US" sz="2800" dirty="0">
                <a:latin typeface="Times New Roman" pitchFamily="18" charset="0"/>
                <a:ea typeface="+mn-ea"/>
                <a:cs typeface="Times New Roman" pitchFamily="18" charset="0"/>
              </a:rPr>
              <a:t>130 children 1m-18y for elective surgery with URI randomized to glycopyrrolate (G) or placebo (P) group</a:t>
            </a:r>
          </a:p>
          <a:p>
            <a:pPr>
              <a:buFont typeface="Wingdings 2" pitchFamily="18" charset="2"/>
              <a:buChar char=""/>
              <a:defRPr/>
            </a:pPr>
            <a:r>
              <a:rPr lang="en-US" sz="2800" dirty="0">
                <a:latin typeface="Times New Roman" pitchFamily="18" charset="0"/>
                <a:ea typeface="+mn-ea"/>
                <a:cs typeface="Times New Roman" pitchFamily="18" charset="0"/>
              </a:rPr>
              <a:t>No statistical difference in the incidence or severity of perioperative respiratory events </a:t>
            </a:r>
          </a:p>
          <a:p>
            <a:pPr>
              <a:buFont typeface="Wingdings 2" pitchFamily="18" charset="2"/>
              <a:buChar char=""/>
              <a:defRPr/>
            </a:pPr>
            <a:r>
              <a:rPr lang="en-US" sz="2800" dirty="0">
                <a:latin typeface="Times New Roman" pitchFamily="18" charset="0"/>
                <a:ea typeface="+mn-ea"/>
                <a:cs typeface="Times New Roman" pitchFamily="18" charset="0"/>
              </a:rPr>
              <a:t>no difference in outcome between the 2 groups</a:t>
            </a:r>
          </a:p>
          <a:p>
            <a:pPr>
              <a:buFont typeface="Wingdings 2" pitchFamily="18" charset="2"/>
              <a:buChar char=""/>
              <a:defRPr/>
            </a:pPr>
            <a:endParaRPr lang="en-US" sz="2800" dirty="0">
              <a:latin typeface="Times New Roman" pitchFamily="18" charset="0"/>
              <a:ea typeface="+mn-ea"/>
              <a:cs typeface="Times New Roman" pitchFamily="18" charset="0"/>
            </a:endParaRPr>
          </a:p>
          <a:p>
            <a:pPr marL="0" indent="0">
              <a:buFont typeface="Wingdings 2" pitchFamily="18" charset="2"/>
              <a:buNone/>
              <a:defRPr/>
            </a:pPr>
            <a:endParaRPr lang="en-US" sz="2800" dirty="0">
              <a:latin typeface="Times New Roman" pitchFamily="18" charset="0"/>
              <a:ea typeface="+mn-ea"/>
              <a:cs typeface="Times New Roman" pitchFamily="18" charset="0"/>
            </a:endParaRPr>
          </a:p>
        </p:txBody>
      </p:sp>
      <p:sp>
        <p:nvSpPr>
          <p:cNvPr id="66563" name="TextBox 3"/>
          <p:cNvSpPr txBox="1">
            <a:spLocks noChangeArrowheads="1"/>
          </p:cNvSpPr>
          <p:nvPr/>
        </p:nvSpPr>
        <p:spPr bwMode="auto">
          <a:xfrm>
            <a:off x="685800" y="5562600"/>
            <a:ext cx="7885113"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273050" indent="-27305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20000"/>
              </a:spcBef>
              <a:buClr>
                <a:srgbClr val="0BD0D9"/>
              </a:buClr>
              <a:buSzPct val="95000"/>
            </a:pPr>
            <a:r>
              <a:rPr lang="en-US" sz="1400">
                <a:solidFill>
                  <a:srgbClr val="000000"/>
                </a:solidFill>
                <a:latin typeface="Times New Roman" charset="0"/>
                <a:cs typeface="Times New Roman" charset="0"/>
              </a:rPr>
              <a:t>Tait AR et al. Glycopyrrolate does not reduce the incidence of perioperative adverse event in children with </a:t>
            </a:r>
          </a:p>
          <a:p>
            <a:pPr>
              <a:spcBef>
                <a:spcPct val="20000"/>
              </a:spcBef>
              <a:buClr>
                <a:srgbClr val="0BD0D9"/>
              </a:buClr>
              <a:buSzPct val="95000"/>
            </a:pPr>
            <a:r>
              <a:rPr lang="en-US" sz="1400">
                <a:solidFill>
                  <a:srgbClr val="000000"/>
                </a:solidFill>
                <a:latin typeface="Times New Roman" charset="0"/>
                <a:cs typeface="Times New Roman" charset="0"/>
              </a:rPr>
              <a:t>upper respiratory tract infections.  Anesth Analg 2007 Feb;104(2):265-70.</a:t>
            </a:r>
          </a:p>
        </p:txBody>
      </p:sp>
      <p:pic>
        <p:nvPicPr>
          <p:cNvPr id="5" name="Picture 4">
            <a:extLst>
              <a:ext uri="{FF2B5EF4-FFF2-40B4-BE49-F238E27FC236}">
                <a16:creationId xmlns:a16="http://schemas.microsoft.com/office/drawing/2014/main" id="{0275A821-374D-924D-B0F5-6497BCB6E140}"/>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6351" t="16883" r="8327"/>
          <a:stretch/>
        </p:blipFill>
        <p:spPr>
          <a:xfrm>
            <a:off x="8061837" y="6338503"/>
            <a:ext cx="1082163" cy="514131"/>
          </a:xfrm>
          <a:prstGeom prst="rect">
            <a:avLst/>
          </a:prstGeom>
          <a:ln>
            <a:solidFill>
              <a:schemeClr val="tx2">
                <a:lumMod val="50000"/>
              </a:schemeClr>
            </a:solidFill>
          </a:ln>
        </p:spPr>
      </p:pic>
    </p:spTree>
    <p:extLst>
      <p:ext uri="{BB962C8B-B14F-4D97-AF65-F5344CB8AC3E}">
        <p14:creationId xmlns:p14="http://schemas.microsoft.com/office/powerpoint/2010/main" val="25459462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457200" y="685800"/>
            <a:ext cx="8229600" cy="1143000"/>
          </a:xfrm>
        </p:spPr>
        <p:txBody>
          <a:bodyPr/>
          <a:lstStyle/>
          <a:p>
            <a:r>
              <a:rPr lang="en-US" sz="3600">
                <a:latin typeface="Times New Roman" charset="0"/>
                <a:cs typeface="Times New Roman" charset="0"/>
              </a:rPr>
              <a:t>Objectives</a:t>
            </a:r>
          </a:p>
        </p:txBody>
      </p:sp>
      <p:sp>
        <p:nvSpPr>
          <p:cNvPr id="3" name="Content Placeholder 2"/>
          <p:cNvSpPr>
            <a:spLocks noGrp="1"/>
          </p:cNvSpPr>
          <p:nvPr>
            <p:ph idx="1"/>
          </p:nvPr>
        </p:nvSpPr>
        <p:spPr>
          <a:xfrm>
            <a:off x="381000" y="1981200"/>
            <a:ext cx="8229600" cy="4389438"/>
          </a:xfrm>
        </p:spPr>
        <p:txBody>
          <a:bodyPr/>
          <a:lstStyle/>
          <a:p>
            <a:pPr marL="495300" indent="-495300">
              <a:buFont typeface="Wingdings 2" pitchFamily="18" charset="2"/>
              <a:buAutoNum type="arabicPeriod"/>
              <a:defRPr/>
            </a:pPr>
            <a:r>
              <a:rPr lang="en-US" sz="2800" dirty="0">
                <a:latin typeface="Times New Roman" pitchFamily="18" charset="0"/>
                <a:ea typeface="+mn-ea"/>
                <a:cs typeface="+mn-cs"/>
              </a:rPr>
              <a:t>Review the etiology and differential diagnoses of upper respiratory tract infection (URI)</a:t>
            </a:r>
          </a:p>
          <a:p>
            <a:pPr marL="495300" indent="-495300">
              <a:buFont typeface="Wingdings 2" pitchFamily="18" charset="2"/>
              <a:buAutoNum type="arabicPeriod"/>
              <a:defRPr/>
            </a:pPr>
            <a:r>
              <a:rPr lang="en-US" sz="2800" dirty="0">
                <a:latin typeface="Times New Roman" pitchFamily="18" charset="0"/>
              </a:rPr>
              <a:t>Discuss the causes of bronchoconstriction in URI</a:t>
            </a:r>
            <a:endParaRPr lang="en-US" sz="2800" dirty="0">
              <a:latin typeface="Times New Roman" pitchFamily="18" charset="0"/>
              <a:ea typeface="+mn-ea"/>
              <a:cs typeface="+mn-cs"/>
            </a:endParaRPr>
          </a:p>
          <a:p>
            <a:pPr marL="495300" indent="-495300">
              <a:buFont typeface="Wingdings 2" pitchFamily="18" charset="2"/>
              <a:buAutoNum type="arabicPeriod"/>
              <a:defRPr/>
            </a:pPr>
            <a:r>
              <a:rPr lang="en-US" sz="2800" dirty="0">
                <a:latin typeface="Times New Roman" pitchFamily="18" charset="0"/>
                <a:ea typeface="+mn-ea"/>
                <a:cs typeface="+mn-cs"/>
              </a:rPr>
              <a:t>Reiterate the adverse respiratory effects of URI</a:t>
            </a:r>
          </a:p>
          <a:p>
            <a:pPr marL="495300" indent="-495300">
              <a:buFont typeface="Wingdings 2" pitchFamily="18" charset="2"/>
              <a:buAutoNum type="arabicPeriod"/>
              <a:defRPr/>
            </a:pPr>
            <a:r>
              <a:rPr lang="en-US" sz="2800" dirty="0">
                <a:latin typeface="Times New Roman" pitchFamily="18" charset="0"/>
                <a:ea typeface="+mn-ea"/>
                <a:cs typeface="+mn-cs"/>
              </a:rPr>
              <a:t>Present the current recommendations on the anesthetic management of the child with URI</a:t>
            </a:r>
          </a:p>
          <a:p>
            <a:pPr marL="495300" indent="-495300">
              <a:buFont typeface="Wingdings 2" pitchFamily="18" charset="2"/>
              <a:buAutoNum type="arabicPeriod"/>
              <a:defRPr/>
            </a:pPr>
            <a:r>
              <a:rPr lang="en-US" sz="2800" dirty="0">
                <a:latin typeface="Times New Roman" pitchFamily="18" charset="0"/>
                <a:ea typeface="+mn-ea"/>
                <a:cs typeface="+mn-cs"/>
              </a:rPr>
              <a:t>Describe the long-acting muscarinic antagonists currently in development  </a:t>
            </a:r>
          </a:p>
          <a:p>
            <a:pPr marL="514350" indent="-514350">
              <a:buFont typeface="+mj-lt"/>
              <a:buAutoNum type="arabicPeriod"/>
              <a:defRPr/>
            </a:pPr>
            <a:endParaRPr lang="en-US" sz="2800" dirty="0">
              <a:latin typeface="Times New Roman" pitchFamily="18" charset="0"/>
              <a:ea typeface="+mn-ea"/>
              <a:cs typeface="Times New Roman" pitchFamily="18" charset="0"/>
            </a:endParaRPr>
          </a:p>
        </p:txBody>
      </p:sp>
      <p:pic>
        <p:nvPicPr>
          <p:cNvPr id="4" name="Picture 3">
            <a:extLst>
              <a:ext uri="{FF2B5EF4-FFF2-40B4-BE49-F238E27FC236}">
                <a16:creationId xmlns:a16="http://schemas.microsoft.com/office/drawing/2014/main" id="{400F45DB-E053-2E45-9A22-9C7B426267B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6351" t="16883" r="8327"/>
          <a:stretch/>
        </p:blipFill>
        <p:spPr>
          <a:xfrm>
            <a:off x="8061837" y="6338503"/>
            <a:ext cx="1082163" cy="514131"/>
          </a:xfrm>
          <a:prstGeom prst="rect">
            <a:avLst/>
          </a:prstGeom>
          <a:ln>
            <a:solidFill>
              <a:schemeClr val="tx2">
                <a:lumMod val="50000"/>
              </a:schemeClr>
            </a:solidFill>
          </a:ln>
        </p:spPr>
      </p:pic>
    </p:spTree>
    <p:extLst>
      <p:ext uri="{BB962C8B-B14F-4D97-AF65-F5344CB8AC3E}">
        <p14:creationId xmlns:p14="http://schemas.microsoft.com/office/powerpoint/2010/main" val="19573501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itle 1"/>
          <p:cNvSpPr>
            <a:spLocks noGrp="1"/>
          </p:cNvSpPr>
          <p:nvPr>
            <p:ph type="title"/>
          </p:nvPr>
        </p:nvSpPr>
        <p:spPr>
          <a:xfrm>
            <a:off x="457200" y="609600"/>
            <a:ext cx="8229600" cy="1143000"/>
          </a:xfrm>
        </p:spPr>
        <p:txBody>
          <a:bodyPr/>
          <a:lstStyle/>
          <a:p>
            <a:r>
              <a:rPr lang="en-US" sz="3600">
                <a:latin typeface="Times New Roman" charset="0"/>
                <a:cs typeface="Times New Roman" charset="0"/>
              </a:rPr>
              <a:t>Glycopyrrolate </a:t>
            </a:r>
          </a:p>
        </p:txBody>
      </p:sp>
      <p:sp>
        <p:nvSpPr>
          <p:cNvPr id="68610" name="Content Placeholder 2"/>
          <p:cNvSpPr>
            <a:spLocks noGrp="1"/>
          </p:cNvSpPr>
          <p:nvPr>
            <p:ph idx="1"/>
          </p:nvPr>
        </p:nvSpPr>
        <p:spPr>
          <a:xfrm>
            <a:off x="457200" y="2286000"/>
            <a:ext cx="8229600" cy="4389438"/>
          </a:xfrm>
        </p:spPr>
        <p:txBody>
          <a:bodyPr/>
          <a:lstStyle/>
          <a:p>
            <a:r>
              <a:rPr lang="en-US" sz="2800">
                <a:latin typeface="Times New Roman" charset="0"/>
                <a:cs typeface="Times New Roman" charset="0"/>
              </a:rPr>
              <a:t>Children in the G group had </a:t>
            </a:r>
          </a:p>
          <a:p>
            <a:pPr lvl="1"/>
            <a:r>
              <a:rPr lang="en-US">
                <a:latin typeface="Times New Roman" charset="0"/>
                <a:cs typeface="Times New Roman" charset="0"/>
              </a:rPr>
              <a:t>more frequent parent-reported complications (dehydration, flushed face, hyperactivity, wheezing, dizziness)</a:t>
            </a:r>
          </a:p>
          <a:p>
            <a:pPr lvl="1"/>
            <a:r>
              <a:rPr lang="en-US">
                <a:latin typeface="Times New Roman" charset="0"/>
                <a:cs typeface="Times New Roman" charset="0"/>
              </a:rPr>
              <a:t>significantly shorter discharge times </a:t>
            </a:r>
          </a:p>
          <a:p>
            <a:pPr lvl="1"/>
            <a:r>
              <a:rPr lang="en-US">
                <a:latin typeface="Times New Roman" charset="0"/>
                <a:cs typeface="Times New Roman" charset="0"/>
              </a:rPr>
              <a:t>significantly less postoperative nausea and vomiting</a:t>
            </a:r>
            <a:endParaRPr lang="en-US" sz="1400">
              <a:latin typeface="Times New Roman" charset="0"/>
              <a:cs typeface="Times New Roman" charset="0"/>
            </a:endParaRPr>
          </a:p>
          <a:p>
            <a:pPr>
              <a:buFont typeface="Wingdings 2" charset="0"/>
              <a:buNone/>
            </a:pPr>
            <a:endParaRPr lang="en-US" sz="1400">
              <a:latin typeface="Times New Roman" charset="0"/>
              <a:cs typeface="Times New Roman" charset="0"/>
            </a:endParaRPr>
          </a:p>
          <a:p>
            <a:pPr>
              <a:buFont typeface="Wingdings 2" charset="0"/>
              <a:buNone/>
            </a:pPr>
            <a:endParaRPr lang="en-US" sz="2800">
              <a:latin typeface="Times New Roman" charset="0"/>
              <a:cs typeface="Times New Roman" charset="0"/>
            </a:endParaRPr>
          </a:p>
        </p:txBody>
      </p:sp>
      <p:sp>
        <p:nvSpPr>
          <p:cNvPr id="68611" name="TextBox 1"/>
          <p:cNvSpPr txBox="1">
            <a:spLocks noChangeArrowheads="1"/>
          </p:cNvSpPr>
          <p:nvPr/>
        </p:nvSpPr>
        <p:spPr bwMode="auto">
          <a:xfrm>
            <a:off x="685800" y="5594350"/>
            <a:ext cx="7885113"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273050" indent="-27305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20000"/>
              </a:spcBef>
              <a:buClr>
                <a:srgbClr val="0BD0D9"/>
              </a:buClr>
              <a:buSzPct val="95000"/>
            </a:pPr>
            <a:r>
              <a:rPr lang="en-US" sz="1400">
                <a:solidFill>
                  <a:srgbClr val="000000"/>
                </a:solidFill>
                <a:latin typeface="Times New Roman" charset="0"/>
                <a:cs typeface="Times New Roman" charset="0"/>
              </a:rPr>
              <a:t>Tait AR et al. Glycopyrrolate does not reduce the incidence of perioperative adverse event in children with </a:t>
            </a:r>
          </a:p>
          <a:p>
            <a:pPr>
              <a:spcBef>
                <a:spcPct val="20000"/>
              </a:spcBef>
              <a:buClr>
                <a:srgbClr val="0BD0D9"/>
              </a:buClr>
              <a:buSzPct val="95000"/>
            </a:pPr>
            <a:r>
              <a:rPr lang="en-US" sz="1400">
                <a:solidFill>
                  <a:srgbClr val="000000"/>
                </a:solidFill>
                <a:latin typeface="Times New Roman" charset="0"/>
                <a:cs typeface="Times New Roman" charset="0"/>
              </a:rPr>
              <a:t>upper respiratory tract infections.  Anesth Analg 2007 Feb;104(2):265-70.</a:t>
            </a:r>
          </a:p>
        </p:txBody>
      </p:sp>
      <p:pic>
        <p:nvPicPr>
          <p:cNvPr id="5" name="Picture 4">
            <a:extLst>
              <a:ext uri="{FF2B5EF4-FFF2-40B4-BE49-F238E27FC236}">
                <a16:creationId xmlns:a16="http://schemas.microsoft.com/office/drawing/2014/main" id="{F5DE4B34-32B2-4E4D-B968-ED38D0740A6F}"/>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6351" t="16883" r="8327"/>
          <a:stretch/>
        </p:blipFill>
        <p:spPr>
          <a:xfrm>
            <a:off x="8061837" y="6338503"/>
            <a:ext cx="1082163" cy="514131"/>
          </a:xfrm>
          <a:prstGeom prst="rect">
            <a:avLst/>
          </a:prstGeom>
          <a:ln>
            <a:solidFill>
              <a:schemeClr val="tx2">
                <a:lumMod val="50000"/>
              </a:schemeClr>
            </a:solidFill>
          </a:ln>
        </p:spPr>
      </p:pic>
    </p:spTree>
    <p:extLst>
      <p:ext uri="{BB962C8B-B14F-4D97-AF65-F5344CB8AC3E}">
        <p14:creationId xmlns:p14="http://schemas.microsoft.com/office/powerpoint/2010/main" val="10284576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Title 1"/>
          <p:cNvSpPr>
            <a:spLocks noGrp="1"/>
          </p:cNvSpPr>
          <p:nvPr>
            <p:ph type="title"/>
          </p:nvPr>
        </p:nvSpPr>
        <p:spPr/>
        <p:txBody>
          <a:bodyPr/>
          <a:lstStyle/>
          <a:p>
            <a:r>
              <a:rPr lang="en-US" sz="3600">
                <a:latin typeface="Times New Roman" charset="0"/>
                <a:cs typeface="Times New Roman" charset="0"/>
              </a:rPr>
              <a:t>Glycopyrrolate</a:t>
            </a:r>
          </a:p>
        </p:txBody>
      </p:sp>
      <p:sp>
        <p:nvSpPr>
          <p:cNvPr id="28675" name="Content Placeholder 2"/>
          <p:cNvSpPr>
            <a:spLocks noGrp="1"/>
          </p:cNvSpPr>
          <p:nvPr>
            <p:ph idx="1"/>
          </p:nvPr>
        </p:nvSpPr>
        <p:spPr>
          <a:xfrm>
            <a:off x="457200" y="2133600"/>
            <a:ext cx="8229600" cy="4389438"/>
          </a:xfrm>
        </p:spPr>
        <p:txBody>
          <a:bodyPr/>
          <a:lstStyle/>
          <a:p>
            <a:pPr>
              <a:buFont typeface="Wingdings 2" pitchFamily="18" charset="2"/>
              <a:buChar char=""/>
              <a:defRPr/>
            </a:pPr>
            <a:r>
              <a:rPr lang="en-US" sz="2800" dirty="0">
                <a:latin typeface="Times New Roman" pitchFamily="18" charset="0"/>
                <a:ea typeface="+mn-ea"/>
                <a:cs typeface="Times New Roman" pitchFamily="18" charset="0"/>
              </a:rPr>
              <a:t>Conclusion: Glycopyrrolate, administered after induction of anesthesia to children with URIs, does not reduce the incidence of perioperative respiratory adverse events, and thus may not be clinically indicated for routine use in this population. </a:t>
            </a:r>
          </a:p>
          <a:p>
            <a:pPr>
              <a:buFont typeface="Wingdings 2" pitchFamily="18" charset="2"/>
              <a:buNone/>
              <a:defRPr/>
            </a:pPr>
            <a:endParaRPr lang="en-US" sz="1400" dirty="0">
              <a:latin typeface="Times New Roman" pitchFamily="18" charset="0"/>
              <a:ea typeface="+mn-ea"/>
              <a:cs typeface="Times New Roman" pitchFamily="18" charset="0"/>
            </a:endParaRPr>
          </a:p>
          <a:p>
            <a:pPr>
              <a:buFont typeface="Wingdings 2" pitchFamily="18" charset="2"/>
              <a:buNone/>
              <a:defRPr/>
            </a:pPr>
            <a:endParaRPr lang="en-US" sz="1400" dirty="0">
              <a:latin typeface="Times New Roman" pitchFamily="18" charset="0"/>
              <a:ea typeface="+mn-ea"/>
              <a:cs typeface="Times New Roman" pitchFamily="18" charset="0"/>
            </a:endParaRPr>
          </a:p>
          <a:p>
            <a:pPr>
              <a:buFont typeface="Wingdings 2" pitchFamily="18" charset="2"/>
              <a:buNone/>
              <a:defRPr/>
            </a:pPr>
            <a:endParaRPr lang="en-US" sz="1400" dirty="0">
              <a:latin typeface="Times New Roman" pitchFamily="18" charset="0"/>
              <a:ea typeface="+mn-ea"/>
              <a:cs typeface="Times New Roman" pitchFamily="18" charset="0"/>
            </a:endParaRPr>
          </a:p>
          <a:p>
            <a:pPr>
              <a:buFont typeface="Wingdings 2" pitchFamily="18" charset="2"/>
              <a:buNone/>
              <a:defRPr/>
            </a:pPr>
            <a:endParaRPr lang="en-US" sz="1400" dirty="0">
              <a:latin typeface="Times New Roman" pitchFamily="18" charset="0"/>
              <a:ea typeface="+mn-ea"/>
              <a:cs typeface="Times New Roman" pitchFamily="18" charset="0"/>
            </a:endParaRPr>
          </a:p>
          <a:p>
            <a:pPr>
              <a:buFont typeface="Wingdings 2" pitchFamily="18" charset="2"/>
              <a:buNone/>
              <a:defRPr/>
            </a:pPr>
            <a:endParaRPr lang="en-US" sz="1400" dirty="0">
              <a:latin typeface="Times New Roman" pitchFamily="18" charset="0"/>
              <a:ea typeface="+mn-ea"/>
              <a:cs typeface="Times New Roman" pitchFamily="18" charset="0"/>
            </a:endParaRPr>
          </a:p>
          <a:p>
            <a:pPr marL="0" indent="0">
              <a:buFont typeface="Wingdings 2" pitchFamily="18" charset="2"/>
              <a:buNone/>
              <a:defRPr/>
            </a:pPr>
            <a:endParaRPr lang="en-US" sz="2800" dirty="0">
              <a:latin typeface="Times New Roman" pitchFamily="18" charset="0"/>
              <a:ea typeface="+mn-ea"/>
              <a:cs typeface="Times New Roman" pitchFamily="18" charset="0"/>
            </a:endParaRPr>
          </a:p>
        </p:txBody>
      </p:sp>
      <p:sp>
        <p:nvSpPr>
          <p:cNvPr id="70659" name="TextBox 1"/>
          <p:cNvSpPr txBox="1">
            <a:spLocks noChangeArrowheads="1"/>
          </p:cNvSpPr>
          <p:nvPr/>
        </p:nvSpPr>
        <p:spPr bwMode="auto">
          <a:xfrm>
            <a:off x="685800" y="5410200"/>
            <a:ext cx="7885113"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273050" indent="-27305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20000"/>
              </a:spcBef>
              <a:buClr>
                <a:srgbClr val="0BD0D9"/>
              </a:buClr>
              <a:buSzPct val="95000"/>
            </a:pPr>
            <a:r>
              <a:rPr lang="en-US" sz="1400">
                <a:solidFill>
                  <a:srgbClr val="000000"/>
                </a:solidFill>
                <a:latin typeface="Times New Roman" charset="0"/>
                <a:cs typeface="Times New Roman" charset="0"/>
              </a:rPr>
              <a:t>Tait AR et al. Glycopyrrolate does not reduce the incidence of perioperative adverse event in children with </a:t>
            </a:r>
          </a:p>
          <a:p>
            <a:pPr>
              <a:spcBef>
                <a:spcPct val="20000"/>
              </a:spcBef>
              <a:buClr>
                <a:srgbClr val="0BD0D9"/>
              </a:buClr>
              <a:buSzPct val="95000"/>
            </a:pPr>
            <a:r>
              <a:rPr lang="en-US" sz="1400">
                <a:solidFill>
                  <a:srgbClr val="000000"/>
                </a:solidFill>
                <a:latin typeface="Times New Roman" charset="0"/>
                <a:cs typeface="Times New Roman" charset="0"/>
              </a:rPr>
              <a:t>upper respiratory tract infections.  Anesth Analg 2007 Feb;104(2):265-70.</a:t>
            </a:r>
          </a:p>
        </p:txBody>
      </p:sp>
      <p:pic>
        <p:nvPicPr>
          <p:cNvPr id="5" name="Picture 4">
            <a:extLst>
              <a:ext uri="{FF2B5EF4-FFF2-40B4-BE49-F238E27FC236}">
                <a16:creationId xmlns:a16="http://schemas.microsoft.com/office/drawing/2014/main" id="{946C06CF-76F3-2E4A-99EA-4AF9D1B4369F}"/>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6351" t="16883" r="8327"/>
          <a:stretch/>
        </p:blipFill>
        <p:spPr>
          <a:xfrm>
            <a:off x="8061837" y="6338503"/>
            <a:ext cx="1082163" cy="514131"/>
          </a:xfrm>
          <a:prstGeom prst="rect">
            <a:avLst/>
          </a:prstGeom>
          <a:ln>
            <a:solidFill>
              <a:schemeClr val="tx2">
                <a:lumMod val="50000"/>
              </a:schemeClr>
            </a:solidFill>
          </a:ln>
        </p:spPr>
      </p:pic>
    </p:spTree>
    <p:extLst>
      <p:ext uri="{BB962C8B-B14F-4D97-AF65-F5344CB8AC3E}">
        <p14:creationId xmlns:p14="http://schemas.microsoft.com/office/powerpoint/2010/main" val="7343557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Title 1"/>
          <p:cNvSpPr>
            <a:spLocks noGrp="1"/>
          </p:cNvSpPr>
          <p:nvPr>
            <p:ph type="title"/>
          </p:nvPr>
        </p:nvSpPr>
        <p:spPr/>
        <p:txBody>
          <a:bodyPr/>
          <a:lstStyle/>
          <a:p>
            <a:r>
              <a:rPr lang="en-US" sz="3600">
                <a:latin typeface="Times New Roman" charset="0"/>
                <a:cs typeface="Times New Roman" charset="0"/>
              </a:rPr>
              <a:t>Bronchodilators/steroids</a:t>
            </a:r>
          </a:p>
        </p:txBody>
      </p:sp>
      <p:sp>
        <p:nvSpPr>
          <p:cNvPr id="72706" name="Content Placeholder 2"/>
          <p:cNvSpPr>
            <a:spLocks noGrp="1"/>
          </p:cNvSpPr>
          <p:nvPr>
            <p:ph idx="1"/>
          </p:nvPr>
        </p:nvSpPr>
        <p:spPr>
          <a:xfrm>
            <a:off x="457200" y="2057400"/>
            <a:ext cx="8229600" cy="4389438"/>
          </a:xfrm>
        </p:spPr>
        <p:txBody>
          <a:bodyPr/>
          <a:lstStyle/>
          <a:p>
            <a:r>
              <a:rPr lang="en-US" sz="2800">
                <a:latin typeface="Times New Roman" charset="0"/>
                <a:cs typeface="Times New Roman" charset="0"/>
              </a:rPr>
              <a:t>Administration of combined corticosteroids and salbutamol to adult patients preoperatively was more effective in minimizing intubation-evoked bronchoconstriction compared to inhaled salbutamol alone.</a:t>
            </a:r>
          </a:p>
          <a:p>
            <a:endParaRPr lang="en-US" sz="2800">
              <a:latin typeface="Times New Roman" charset="0"/>
              <a:cs typeface="Times New Roman" charset="0"/>
            </a:endParaRPr>
          </a:p>
          <a:p>
            <a:endParaRPr lang="en-US" sz="2800">
              <a:latin typeface="Times New Roman" charset="0"/>
              <a:cs typeface="Times New Roman" charset="0"/>
            </a:endParaRPr>
          </a:p>
          <a:p>
            <a:pPr>
              <a:buFont typeface="Wingdings 2" charset="0"/>
              <a:buNone/>
            </a:pPr>
            <a:r>
              <a:rPr lang="en-US" sz="2800">
                <a:latin typeface="Times New Roman" charset="0"/>
                <a:cs typeface="Times New Roman" charset="0"/>
              </a:rPr>
              <a:t> </a:t>
            </a:r>
          </a:p>
        </p:txBody>
      </p:sp>
      <p:sp>
        <p:nvSpPr>
          <p:cNvPr id="72707" name="TextBox 1"/>
          <p:cNvSpPr txBox="1">
            <a:spLocks noChangeArrowheads="1"/>
          </p:cNvSpPr>
          <p:nvPr/>
        </p:nvSpPr>
        <p:spPr bwMode="auto">
          <a:xfrm>
            <a:off x="457200" y="5181600"/>
            <a:ext cx="8075613"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273050" indent="-27305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20000"/>
              </a:spcBef>
              <a:buClr>
                <a:srgbClr val="0BD0D9"/>
              </a:buClr>
              <a:buSzPct val="95000"/>
            </a:pPr>
            <a:r>
              <a:rPr lang="en-US" sz="1400">
                <a:solidFill>
                  <a:srgbClr val="000000"/>
                </a:solidFill>
                <a:latin typeface="Times New Roman" charset="0"/>
                <a:cs typeface="Times New Roman" charset="0"/>
              </a:rPr>
              <a:t>Silvanus M-T, Groeben H, Peters J. Corticosteroids and inhaled salbutamol in patients with reversible airway </a:t>
            </a:r>
          </a:p>
          <a:p>
            <a:pPr>
              <a:spcBef>
                <a:spcPct val="20000"/>
              </a:spcBef>
              <a:buClr>
                <a:srgbClr val="0BD0D9"/>
              </a:buClr>
              <a:buSzPct val="95000"/>
            </a:pPr>
            <a:r>
              <a:rPr lang="en-US" sz="1400">
                <a:solidFill>
                  <a:srgbClr val="000000"/>
                </a:solidFill>
                <a:latin typeface="Times New Roman" charset="0"/>
                <a:cs typeface="Times New Roman" charset="0"/>
              </a:rPr>
              <a:t>obstruction markedly decrease the incidence of bronchospasm after tracheal intubation.  Anesthesiology </a:t>
            </a:r>
          </a:p>
          <a:p>
            <a:pPr>
              <a:spcBef>
                <a:spcPct val="20000"/>
              </a:spcBef>
              <a:buClr>
                <a:srgbClr val="0BD0D9"/>
              </a:buClr>
              <a:buSzPct val="95000"/>
            </a:pPr>
            <a:r>
              <a:rPr lang="en-US" sz="1400">
                <a:solidFill>
                  <a:srgbClr val="000000"/>
                </a:solidFill>
                <a:latin typeface="Times New Roman" charset="0"/>
                <a:cs typeface="Times New Roman" charset="0"/>
              </a:rPr>
              <a:t>2004;100:1052-7. </a:t>
            </a:r>
          </a:p>
        </p:txBody>
      </p:sp>
      <p:pic>
        <p:nvPicPr>
          <p:cNvPr id="5" name="Picture 4">
            <a:extLst>
              <a:ext uri="{FF2B5EF4-FFF2-40B4-BE49-F238E27FC236}">
                <a16:creationId xmlns:a16="http://schemas.microsoft.com/office/drawing/2014/main" id="{19C88BBC-9E35-8E4A-A431-E0E8D532C90B}"/>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6351" t="16883" r="8327"/>
          <a:stretch/>
        </p:blipFill>
        <p:spPr>
          <a:xfrm>
            <a:off x="8061837" y="6338503"/>
            <a:ext cx="1082163" cy="514131"/>
          </a:xfrm>
          <a:prstGeom prst="rect">
            <a:avLst/>
          </a:prstGeom>
          <a:ln>
            <a:solidFill>
              <a:schemeClr val="tx2">
                <a:lumMod val="50000"/>
              </a:schemeClr>
            </a:solidFill>
          </a:ln>
        </p:spPr>
      </p:pic>
    </p:spTree>
    <p:extLst>
      <p:ext uri="{BB962C8B-B14F-4D97-AF65-F5344CB8AC3E}">
        <p14:creationId xmlns:p14="http://schemas.microsoft.com/office/powerpoint/2010/main" val="28214985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Title 1"/>
          <p:cNvSpPr>
            <a:spLocks noGrp="1"/>
          </p:cNvSpPr>
          <p:nvPr>
            <p:ph type="title"/>
          </p:nvPr>
        </p:nvSpPr>
        <p:spPr/>
        <p:txBody>
          <a:bodyPr/>
          <a:lstStyle/>
          <a:p>
            <a:r>
              <a:rPr lang="en-US" sz="3600">
                <a:latin typeface="Times New Roman" charset="0"/>
                <a:cs typeface="Times New Roman" charset="0"/>
              </a:rPr>
              <a:t>Airway device</a:t>
            </a:r>
          </a:p>
        </p:txBody>
      </p:sp>
      <p:sp>
        <p:nvSpPr>
          <p:cNvPr id="74754" name="Content Placeholder 2"/>
          <p:cNvSpPr>
            <a:spLocks noGrp="1"/>
          </p:cNvSpPr>
          <p:nvPr>
            <p:ph idx="1"/>
          </p:nvPr>
        </p:nvSpPr>
        <p:spPr>
          <a:xfrm>
            <a:off x="914400" y="2209800"/>
            <a:ext cx="8229600" cy="4389438"/>
          </a:xfrm>
        </p:spPr>
        <p:txBody>
          <a:bodyPr/>
          <a:lstStyle/>
          <a:p>
            <a:pPr>
              <a:buFont typeface="Wingdings 2" charset="0"/>
              <a:buNone/>
            </a:pPr>
            <a:r>
              <a:rPr lang="en-US" sz="2800">
                <a:latin typeface="Times New Roman" charset="0"/>
                <a:cs typeface="Times New Roman" charset="0"/>
              </a:rPr>
              <a:t>Lubrication of the LMA device with lidocaine </a:t>
            </a:r>
          </a:p>
          <a:p>
            <a:pPr>
              <a:buFont typeface="Wingdings 2" charset="0"/>
              <a:buNone/>
            </a:pPr>
            <a:r>
              <a:rPr lang="en-US" sz="2800">
                <a:latin typeface="Times New Roman" charset="0"/>
                <a:cs typeface="Times New Roman" charset="0"/>
              </a:rPr>
              <a:t>gel reduces the incidence of airway complications</a:t>
            </a:r>
          </a:p>
          <a:p>
            <a:pPr>
              <a:buFont typeface="Wingdings 2" charset="0"/>
              <a:buNone/>
            </a:pPr>
            <a:r>
              <a:rPr lang="en-US" sz="2800">
                <a:latin typeface="Times New Roman" charset="0"/>
                <a:cs typeface="Times New Roman" charset="0"/>
              </a:rPr>
              <a:t>in children with an upper respiratory tract infection.</a:t>
            </a:r>
          </a:p>
          <a:p>
            <a:pPr>
              <a:buFont typeface="Wingdings 2" charset="0"/>
              <a:buNone/>
            </a:pPr>
            <a:endParaRPr lang="en-US" sz="2800">
              <a:latin typeface="Times New Roman" charset="0"/>
              <a:cs typeface="Times New Roman" charset="0"/>
            </a:endParaRPr>
          </a:p>
          <a:p>
            <a:pPr>
              <a:buFont typeface="Wingdings 2" charset="0"/>
              <a:buNone/>
            </a:pPr>
            <a:endParaRPr lang="en-US" sz="2800">
              <a:latin typeface="Times New Roman" charset="0"/>
              <a:cs typeface="Times New Roman" charset="0"/>
            </a:endParaRPr>
          </a:p>
          <a:p>
            <a:pPr>
              <a:buFont typeface="Wingdings 2" charset="0"/>
              <a:buNone/>
            </a:pPr>
            <a:endParaRPr lang="en-US" sz="2800">
              <a:latin typeface="Times New Roman" charset="0"/>
              <a:cs typeface="Times New Roman" charset="0"/>
            </a:endParaRPr>
          </a:p>
        </p:txBody>
      </p:sp>
      <p:sp>
        <p:nvSpPr>
          <p:cNvPr id="74755" name="TextBox 6"/>
          <p:cNvSpPr txBox="1">
            <a:spLocks noChangeArrowheads="1"/>
          </p:cNvSpPr>
          <p:nvPr/>
        </p:nvSpPr>
        <p:spPr bwMode="auto">
          <a:xfrm>
            <a:off x="533400" y="4876800"/>
            <a:ext cx="7721600"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273050" indent="-27305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20000"/>
              </a:spcBef>
              <a:buClr>
                <a:srgbClr val="0BD0D9"/>
              </a:buClr>
              <a:buSzPct val="95000"/>
            </a:pPr>
            <a:r>
              <a:rPr lang="en-US" sz="1400">
                <a:solidFill>
                  <a:srgbClr val="000000"/>
                </a:solidFill>
                <a:latin typeface="Times New Roman" charset="0"/>
                <a:cs typeface="Times New Roman" charset="0"/>
              </a:rPr>
              <a:t>Schebesta K. Guloglu E. Chiari A. et al. Topical lidocaine reduces the risk of perioperative airway </a:t>
            </a:r>
          </a:p>
          <a:p>
            <a:pPr>
              <a:spcBef>
                <a:spcPct val="20000"/>
              </a:spcBef>
              <a:buClr>
                <a:srgbClr val="0BD0D9"/>
              </a:buClr>
              <a:buSzPct val="95000"/>
            </a:pPr>
            <a:r>
              <a:rPr lang="en-US" sz="1400">
                <a:solidFill>
                  <a:srgbClr val="000000"/>
                </a:solidFill>
                <a:latin typeface="Times New Roman" charset="0"/>
                <a:cs typeface="Times New Roman" charset="0"/>
              </a:rPr>
              <a:t>complications in children with upper respiratory tract infections. Can J Anaesth. 2010 Aug;57(8):745-50.</a:t>
            </a:r>
          </a:p>
          <a:p>
            <a:pPr>
              <a:spcBef>
                <a:spcPct val="20000"/>
              </a:spcBef>
              <a:buClr>
                <a:srgbClr val="0BD0D9"/>
              </a:buClr>
              <a:buSzPct val="95000"/>
            </a:pPr>
            <a:r>
              <a:rPr lang="en-US" sz="1400">
                <a:solidFill>
                  <a:srgbClr val="000000"/>
                </a:solidFill>
                <a:latin typeface="Times New Roman" charset="0"/>
                <a:cs typeface="Times New Roman" charset="0"/>
              </a:rPr>
              <a:t>Epub 2010 Jun 4.</a:t>
            </a:r>
          </a:p>
        </p:txBody>
      </p:sp>
      <p:pic>
        <p:nvPicPr>
          <p:cNvPr id="5" name="Picture 4">
            <a:extLst>
              <a:ext uri="{FF2B5EF4-FFF2-40B4-BE49-F238E27FC236}">
                <a16:creationId xmlns:a16="http://schemas.microsoft.com/office/drawing/2014/main" id="{265D7DC1-67D4-E643-907D-63D63192A953}"/>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6351" t="16883" r="8327"/>
          <a:stretch/>
        </p:blipFill>
        <p:spPr>
          <a:xfrm>
            <a:off x="8061837" y="6338503"/>
            <a:ext cx="1082163" cy="514131"/>
          </a:xfrm>
          <a:prstGeom prst="rect">
            <a:avLst/>
          </a:prstGeom>
          <a:ln>
            <a:solidFill>
              <a:schemeClr val="tx2">
                <a:lumMod val="50000"/>
              </a:schemeClr>
            </a:solidFill>
          </a:ln>
        </p:spPr>
      </p:pic>
    </p:spTree>
    <p:extLst>
      <p:ext uri="{BB962C8B-B14F-4D97-AF65-F5344CB8AC3E}">
        <p14:creationId xmlns:p14="http://schemas.microsoft.com/office/powerpoint/2010/main" val="36269757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Title 1"/>
          <p:cNvSpPr>
            <a:spLocks noGrp="1"/>
          </p:cNvSpPr>
          <p:nvPr>
            <p:ph type="title"/>
          </p:nvPr>
        </p:nvSpPr>
        <p:spPr>
          <a:xfrm>
            <a:off x="457200" y="838200"/>
            <a:ext cx="8229600" cy="1143000"/>
          </a:xfrm>
        </p:spPr>
        <p:txBody>
          <a:bodyPr/>
          <a:lstStyle/>
          <a:p>
            <a:r>
              <a:rPr lang="en-US" sz="3600">
                <a:latin typeface="Times New Roman" charset="0"/>
                <a:cs typeface="Times New Roman" charset="0"/>
              </a:rPr>
              <a:t>Depth of anesthesia</a:t>
            </a:r>
          </a:p>
        </p:txBody>
      </p:sp>
      <p:sp>
        <p:nvSpPr>
          <p:cNvPr id="76802" name="Content Placeholder 2"/>
          <p:cNvSpPr>
            <a:spLocks noGrp="1"/>
          </p:cNvSpPr>
          <p:nvPr>
            <p:ph idx="1"/>
          </p:nvPr>
        </p:nvSpPr>
        <p:spPr>
          <a:xfrm>
            <a:off x="457200" y="2209800"/>
            <a:ext cx="8229600" cy="4389438"/>
          </a:xfrm>
        </p:spPr>
        <p:txBody>
          <a:bodyPr/>
          <a:lstStyle/>
          <a:p>
            <a:r>
              <a:rPr lang="en-US" sz="2800">
                <a:latin typeface="Times New Roman" charset="0"/>
                <a:cs typeface="Times New Roman" charset="0"/>
              </a:rPr>
              <a:t>Adequate depth of anesthesia necessary to obtund the airway reflexes</a:t>
            </a:r>
          </a:p>
          <a:p>
            <a:r>
              <a:rPr lang="en-US" sz="2800">
                <a:latin typeface="Times New Roman" charset="0"/>
                <a:cs typeface="Times New Roman" charset="0"/>
              </a:rPr>
              <a:t>Use of sevoflurane for induction and maintenance results in fewer complications</a:t>
            </a:r>
            <a:endParaRPr lang="en-US" sz="1400">
              <a:latin typeface="Times New Roman" charset="0"/>
              <a:cs typeface="Times New Roman" charset="0"/>
            </a:endParaRPr>
          </a:p>
          <a:p>
            <a:endParaRPr lang="en-US" sz="1400">
              <a:latin typeface="Times New Roman" charset="0"/>
              <a:cs typeface="Times New Roman" charset="0"/>
            </a:endParaRPr>
          </a:p>
          <a:p>
            <a:endParaRPr lang="en-US" sz="1400">
              <a:latin typeface="Times New Roman" charset="0"/>
              <a:cs typeface="Times New Roman" charset="0"/>
            </a:endParaRPr>
          </a:p>
          <a:p>
            <a:endParaRPr lang="en-US" sz="1400">
              <a:latin typeface="Times New Roman" charset="0"/>
              <a:cs typeface="Times New Roman" charset="0"/>
            </a:endParaRPr>
          </a:p>
          <a:p>
            <a:endParaRPr lang="en-US" sz="1400">
              <a:latin typeface="Times New Roman" charset="0"/>
              <a:cs typeface="Times New Roman" charset="0"/>
            </a:endParaRPr>
          </a:p>
          <a:p>
            <a:pPr>
              <a:buFont typeface="Wingdings 2" charset="0"/>
              <a:buNone/>
            </a:pPr>
            <a:endParaRPr lang="en-US" sz="1400">
              <a:latin typeface="Times New Roman" charset="0"/>
              <a:cs typeface="Times New Roman" charset="0"/>
            </a:endParaRPr>
          </a:p>
          <a:p>
            <a:pPr>
              <a:buFont typeface="Wingdings 2" charset="0"/>
              <a:buNone/>
            </a:pPr>
            <a:endParaRPr lang="en-US" sz="2800">
              <a:latin typeface="Times New Roman" charset="0"/>
              <a:cs typeface="Times New Roman" charset="0"/>
            </a:endParaRPr>
          </a:p>
        </p:txBody>
      </p:sp>
      <p:sp>
        <p:nvSpPr>
          <p:cNvPr id="76803" name="TextBox 1"/>
          <p:cNvSpPr txBox="1">
            <a:spLocks noChangeArrowheads="1"/>
          </p:cNvSpPr>
          <p:nvPr/>
        </p:nvSpPr>
        <p:spPr bwMode="auto">
          <a:xfrm>
            <a:off x="609600" y="5233988"/>
            <a:ext cx="7542213" cy="566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273050" indent="-27305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20000"/>
              </a:spcBef>
              <a:buClr>
                <a:srgbClr val="0BD0D9"/>
              </a:buClr>
              <a:buSzPct val="95000"/>
            </a:pPr>
            <a:r>
              <a:rPr lang="en-US" sz="1400">
                <a:solidFill>
                  <a:srgbClr val="000000"/>
                </a:solidFill>
                <a:latin typeface="Times New Roman" charset="0"/>
                <a:cs typeface="Times New Roman" charset="0"/>
              </a:rPr>
              <a:t>Tait AR, Malviya S, Voepel-Lewis T, et al. Risk factors for perioperative adverse respiratory events in </a:t>
            </a:r>
          </a:p>
          <a:p>
            <a:pPr>
              <a:spcBef>
                <a:spcPct val="20000"/>
              </a:spcBef>
              <a:buClr>
                <a:srgbClr val="0BD0D9"/>
              </a:buClr>
              <a:buSzPct val="95000"/>
            </a:pPr>
            <a:r>
              <a:rPr lang="en-US" sz="1400">
                <a:solidFill>
                  <a:srgbClr val="000000"/>
                </a:solidFill>
                <a:latin typeface="Times New Roman" charset="0"/>
                <a:cs typeface="Times New Roman" charset="0"/>
              </a:rPr>
              <a:t>children with upper respiratory tract infections. Anesthesiology 2001;95:299-306.</a:t>
            </a:r>
          </a:p>
        </p:txBody>
      </p:sp>
      <p:pic>
        <p:nvPicPr>
          <p:cNvPr id="5" name="Picture 4">
            <a:extLst>
              <a:ext uri="{FF2B5EF4-FFF2-40B4-BE49-F238E27FC236}">
                <a16:creationId xmlns:a16="http://schemas.microsoft.com/office/drawing/2014/main" id="{84A074E0-C636-1F45-96CD-6BB4BE32CF74}"/>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6351" t="16883" r="8327"/>
          <a:stretch/>
        </p:blipFill>
        <p:spPr>
          <a:xfrm>
            <a:off x="8061837" y="6338503"/>
            <a:ext cx="1082163" cy="514131"/>
          </a:xfrm>
          <a:prstGeom prst="rect">
            <a:avLst/>
          </a:prstGeom>
          <a:ln>
            <a:solidFill>
              <a:schemeClr val="tx2">
                <a:lumMod val="50000"/>
              </a:schemeClr>
            </a:solidFill>
          </a:ln>
        </p:spPr>
      </p:pic>
    </p:spTree>
    <p:extLst>
      <p:ext uri="{BB962C8B-B14F-4D97-AF65-F5344CB8AC3E}">
        <p14:creationId xmlns:p14="http://schemas.microsoft.com/office/powerpoint/2010/main" val="35873957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Title 1"/>
          <p:cNvSpPr>
            <a:spLocks noGrp="1"/>
          </p:cNvSpPr>
          <p:nvPr>
            <p:ph type="title"/>
          </p:nvPr>
        </p:nvSpPr>
        <p:spPr>
          <a:xfrm>
            <a:off x="457200" y="914400"/>
            <a:ext cx="8229600" cy="1143000"/>
          </a:xfrm>
        </p:spPr>
        <p:txBody>
          <a:bodyPr/>
          <a:lstStyle/>
          <a:p>
            <a:r>
              <a:rPr lang="en-US" sz="3600">
                <a:latin typeface="Times New Roman" charset="0"/>
                <a:cs typeface="Times New Roman" charset="0"/>
              </a:rPr>
              <a:t>Extubation</a:t>
            </a:r>
          </a:p>
        </p:txBody>
      </p:sp>
      <p:sp>
        <p:nvSpPr>
          <p:cNvPr id="78850" name="Content Placeholder 2"/>
          <p:cNvSpPr>
            <a:spLocks noGrp="1"/>
          </p:cNvSpPr>
          <p:nvPr>
            <p:ph idx="1"/>
          </p:nvPr>
        </p:nvSpPr>
        <p:spPr>
          <a:xfrm>
            <a:off x="381000" y="2495550"/>
            <a:ext cx="8229600" cy="4389438"/>
          </a:xfrm>
        </p:spPr>
        <p:txBody>
          <a:bodyPr/>
          <a:lstStyle/>
          <a:p>
            <a:pPr>
              <a:buFont typeface="Wingdings 2" charset="0"/>
              <a:buNone/>
            </a:pPr>
            <a:r>
              <a:rPr lang="en-US" sz="2800">
                <a:latin typeface="Times New Roman" charset="0"/>
                <a:cs typeface="Times New Roman" charset="0"/>
              </a:rPr>
              <a:t>   No difference in the incidence of complications when ETT removed awake or under deep anesthesia</a:t>
            </a:r>
          </a:p>
          <a:p>
            <a:pPr>
              <a:buFont typeface="Wingdings 2" charset="0"/>
              <a:buNone/>
            </a:pPr>
            <a:endParaRPr lang="en-US" sz="2800">
              <a:latin typeface="Times New Roman" charset="0"/>
              <a:cs typeface="Times New Roman" charset="0"/>
            </a:endParaRPr>
          </a:p>
          <a:p>
            <a:pPr>
              <a:buFont typeface="Wingdings 2" charset="0"/>
              <a:buNone/>
            </a:pPr>
            <a:endParaRPr lang="en-US" sz="2800">
              <a:latin typeface="Times New Roman" charset="0"/>
              <a:cs typeface="Times New Roman" charset="0"/>
            </a:endParaRPr>
          </a:p>
          <a:p>
            <a:pPr>
              <a:buFont typeface="Wingdings 2" charset="0"/>
              <a:buNone/>
            </a:pPr>
            <a:endParaRPr lang="en-US" sz="1400">
              <a:latin typeface="Times New Roman" charset="0"/>
              <a:cs typeface="Times New Roman" charset="0"/>
            </a:endParaRPr>
          </a:p>
          <a:p>
            <a:pPr>
              <a:buFont typeface="Wingdings 2" charset="0"/>
              <a:buNone/>
            </a:pPr>
            <a:endParaRPr lang="en-US" sz="1400">
              <a:latin typeface="Times New Roman" charset="0"/>
              <a:cs typeface="Times New Roman" charset="0"/>
            </a:endParaRPr>
          </a:p>
          <a:p>
            <a:pPr>
              <a:buFont typeface="Wingdings 2" charset="0"/>
              <a:buNone/>
            </a:pPr>
            <a:endParaRPr lang="en-US" sz="1400">
              <a:latin typeface="Times New Roman" charset="0"/>
              <a:cs typeface="Times New Roman" charset="0"/>
            </a:endParaRPr>
          </a:p>
          <a:p>
            <a:pPr>
              <a:buFont typeface="Wingdings 2" charset="0"/>
              <a:buNone/>
            </a:pPr>
            <a:r>
              <a:rPr lang="en-US" sz="2800">
                <a:latin typeface="Times New Roman" charset="0"/>
                <a:cs typeface="Times New Roman" charset="0"/>
              </a:rPr>
              <a:t> </a:t>
            </a:r>
            <a:endParaRPr lang="en-US" sz="1400">
              <a:latin typeface="Times New Roman" charset="0"/>
              <a:cs typeface="Times New Roman" charset="0"/>
            </a:endParaRPr>
          </a:p>
          <a:p>
            <a:pPr>
              <a:buFont typeface="Wingdings 2" charset="0"/>
              <a:buNone/>
            </a:pPr>
            <a:endParaRPr lang="en-US" sz="2800">
              <a:latin typeface="Times New Roman" charset="0"/>
              <a:cs typeface="Times New Roman" charset="0"/>
            </a:endParaRPr>
          </a:p>
        </p:txBody>
      </p:sp>
      <p:sp>
        <p:nvSpPr>
          <p:cNvPr id="78851" name="TextBox 2"/>
          <p:cNvSpPr txBox="1">
            <a:spLocks noChangeArrowheads="1"/>
          </p:cNvSpPr>
          <p:nvPr/>
        </p:nvSpPr>
        <p:spPr bwMode="auto">
          <a:xfrm>
            <a:off x="685800" y="5214938"/>
            <a:ext cx="7542213"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400">
                <a:solidFill>
                  <a:srgbClr val="000000"/>
                </a:solidFill>
                <a:latin typeface="Times New Roman" charset="0"/>
                <a:cs typeface="Times New Roman" charset="0"/>
              </a:rPr>
              <a:t>Tait AR, Malviya S, Voepel-Lewis T, et al. Risk factors for perioperative adverse respiratory events in </a:t>
            </a:r>
          </a:p>
          <a:p>
            <a:pPr eaLnBrk="1" hangingPunct="1"/>
            <a:r>
              <a:rPr lang="en-US" sz="1400">
                <a:solidFill>
                  <a:srgbClr val="000000"/>
                </a:solidFill>
                <a:latin typeface="Times New Roman" charset="0"/>
                <a:cs typeface="Times New Roman" charset="0"/>
              </a:rPr>
              <a:t>children with upper respiratory tract infections. Anesthesiology 2001;95:299-306.</a:t>
            </a:r>
            <a:endParaRPr lang="en-US" sz="1800"/>
          </a:p>
        </p:txBody>
      </p:sp>
      <p:pic>
        <p:nvPicPr>
          <p:cNvPr id="5" name="Picture 4">
            <a:extLst>
              <a:ext uri="{FF2B5EF4-FFF2-40B4-BE49-F238E27FC236}">
                <a16:creationId xmlns:a16="http://schemas.microsoft.com/office/drawing/2014/main" id="{9101F4C6-4939-6A4D-A1C8-2913497B5820}"/>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6351" t="16883" r="8327"/>
          <a:stretch/>
        </p:blipFill>
        <p:spPr>
          <a:xfrm>
            <a:off x="8061837" y="6338503"/>
            <a:ext cx="1082163" cy="514131"/>
          </a:xfrm>
          <a:prstGeom prst="rect">
            <a:avLst/>
          </a:prstGeom>
          <a:ln>
            <a:solidFill>
              <a:schemeClr val="tx2">
                <a:lumMod val="50000"/>
              </a:schemeClr>
            </a:solidFill>
          </a:ln>
        </p:spPr>
      </p:pic>
    </p:spTree>
    <p:extLst>
      <p:ext uri="{BB962C8B-B14F-4D97-AF65-F5344CB8AC3E}">
        <p14:creationId xmlns:p14="http://schemas.microsoft.com/office/powerpoint/2010/main" val="5572420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Title 1"/>
          <p:cNvSpPr>
            <a:spLocks noGrp="1"/>
          </p:cNvSpPr>
          <p:nvPr>
            <p:ph type="title"/>
          </p:nvPr>
        </p:nvSpPr>
        <p:spPr>
          <a:xfrm>
            <a:off x="457200" y="1143000"/>
            <a:ext cx="8229600" cy="1143000"/>
          </a:xfrm>
        </p:spPr>
        <p:txBody>
          <a:bodyPr/>
          <a:lstStyle/>
          <a:p>
            <a:r>
              <a:rPr lang="en-US" sz="3600">
                <a:latin typeface="Times New Roman" charset="0"/>
                <a:cs typeface="Times New Roman" charset="0"/>
              </a:rPr>
              <a:t>Medicolegal aspects</a:t>
            </a:r>
            <a:br>
              <a:rPr lang="en-US" sz="3600">
                <a:latin typeface="Times New Roman" charset="0"/>
                <a:cs typeface="Times New Roman" charset="0"/>
              </a:rPr>
            </a:br>
            <a:endParaRPr lang="en-US" sz="3600">
              <a:latin typeface="Times New Roman" charset="0"/>
              <a:cs typeface="Times New Roman" charset="0"/>
            </a:endParaRPr>
          </a:p>
        </p:txBody>
      </p:sp>
      <p:sp>
        <p:nvSpPr>
          <p:cNvPr id="80898" name="Content Placeholder 2"/>
          <p:cNvSpPr>
            <a:spLocks noGrp="1"/>
          </p:cNvSpPr>
          <p:nvPr>
            <p:ph idx="1"/>
          </p:nvPr>
        </p:nvSpPr>
        <p:spPr/>
        <p:txBody>
          <a:bodyPr/>
          <a:lstStyle/>
          <a:p>
            <a:pPr>
              <a:buFont typeface="Wingdings 2" charset="0"/>
              <a:buNone/>
            </a:pPr>
            <a:r>
              <a:rPr lang="en-US" sz="2800">
                <a:latin typeface="Times New Roman" charset="0"/>
                <a:cs typeface="Times New Roman" charset="0"/>
              </a:rPr>
              <a:t>   </a:t>
            </a:r>
            <a:r>
              <a:rPr lang="ja-JP" altLang="en-US" sz="2800">
                <a:latin typeface="Times New Roman" charset="0"/>
                <a:cs typeface="Times New Roman" charset="0"/>
              </a:rPr>
              <a:t>“</a:t>
            </a:r>
            <a:r>
              <a:rPr lang="en-US" altLang="ja-JP" sz="2800">
                <a:latin typeface="Times New Roman" charset="0"/>
                <a:cs typeface="Times New Roman" charset="0"/>
              </a:rPr>
              <a:t>I always make a note in the record that these issues have been discussed with both the surgeon and the family and that everyone has been informed of the risks and has agreed to proceed.</a:t>
            </a:r>
            <a:r>
              <a:rPr lang="ja-JP" altLang="en-US" sz="2800">
                <a:latin typeface="Times New Roman" charset="0"/>
                <a:cs typeface="Times New Roman" charset="0"/>
              </a:rPr>
              <a:t>”</a:t>
            </a:r>
            <a:endParaRPr lang="en-US" altLang="ja-JP" sz="2800">
              <a:latin typeface="Times New Roman" charset="0"/>
              <a:cs typeface="Times New Roman" charset="0"/>
            </a:endParaRPr>
          </a:p>
          <a:p>
            <a:pPr>
              <a:buFont typeface="Wingdings 2" charset="0"/>
              <a:buNone/>
            </a:pPr>
            <a:r>
              <a:rPr lang="en-US" sz="2800">
                <a:latin typeface="Times New Roman" charset="0"/>
                <a:cs typeface="Times New Roman" charset="0"/>
              </a:rPr>
              <a:t>                                                    </a:t>
            </a:r>
          </a:p>
          <a:p>
            <a:pPr>
              <a:buFont typeface="Wingdings 2" charset="0"/>
              <a:buNone/>
            </a:pPr>
            <a:r>
              <a:rPr lang="en-US" sz="2800">
                <a:latin typeface="Times New Roman" charset="0"/>
                <a:cs typeface="Times New Roman" charset="0"/>
              </a:rPr>
              <a:t>                                                     </a:t>
            </a:r>
            <a:r>
              <a:rPr lang="en-US" sz="2400">
                <a:latin typeface="Times New Roman" charset="0"/>
                <a:cs typeface="Times New Roman" charset="0"/>
              </a:rPr>
              <a:t>Charles J Coté, MD</a:t>
            </a:r>
          </a:p>
          <a:p>
            <a:pPr>
              <a:buFont typeface="Wingdings 2" charset="0"/>
              <a:buNone/>
            </a:pPr>
            <a:endParaRPr lang="en-US" sz="2400">
              <a:latin typeface="Times New Roman" charset="0"/>
              <a:cs typeface="Times New Roman" charset="0"/>
            </a:endParaRPr>
          </a:p>
          <a:p>
            <a:pPr>
              <a:buFont typeface="Wingdings 2" charset="0"/>
              <a:buNone/>
            </a:pPr>
            <a:endParaRPr lang="en-US" sz="2400">
              <a:latin typeface="Times New Roman" charset="0"/>
              <a:cs typeface="Times New Roman" charset="0"/>
            </a:endParaRPr>
          </a:p>
        </p:txBody>
      </p:sp>
      <p:sp>
        <p:nvSpPr>
          <p:cNvPr id="80899" name="TextBox 2"/>
          <p:cNvSpPr txBox="1">
            <a:spLocks noChangeArrowheads="1"/>
          </p:cNvSpPr>
          <p:nvPr/>
        </p:nvSpPr>
        <p:spPr bwMode="auto">
          <a:xfrm>
            <a:off x="838200" y="5410200"/>
            <a:ext cx="7156450"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273050" indent="-27305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20000"/>
              </a:spcBef>
              <a:buClr>
                <a:srgbClr val="0BD0D9"/>
              </a:buClr>
              <a:buSzPct val="95000"/>
            </a:pPr>
            <a:r>
              <a:rPr lang="en-US" sz="1400">
                <a:solidFill>
                  <a:srgbClr val="000000"/>
                </a:solidFill>
                <a:latin typeface="Times New Roman" charset="0"/>
                <a:cs typeface="Times New Roman" charset="0"/>
              </a:rPr>
              <a:t>Coté CJ. The upper respiratory tract infection (URI) dilemma: fear of complication or litigation? </a:t>
            </a:r>
          </a:p>
          <a:p>
            <a:pPr>
              <a:spcBef>
                <a:spcPct val="20000"/>
              </a:spcBef>
              <a:buClr>
                <a:srgbClr val="0BD0D9"/>
              </a:buClr>
              <a:buSzPct val="95000"/>
            </a:pPr>
            <a:r>
              <a:rPr lang="en-US" sz="1400">
                <a:solidFill>
                  <a:srgbClr val="000000"/>
                </a:solidFill>
                <a:latin typeface="Times New Roman" charset="0"/>
                <a:cs typeface="Times New Roman" charset="0"/>
              </a:rPr>
              <a:t>Anesthesiology 2001 Aug;95:283-5.</a:t>
            </a:r>
          </a:p>
        </p:txBody>
      </p:sp>
      <p:pic>
        <p:nvPicPr>
          <p:cNvPr id="5" name="Picture 4">
            <a:extLst>
              <a:ext uri="{FF2B5EF4-FFF2-40B4-BE49-F238E27FC236}">
                <a16:creationId xmlns:a16="http://schemas.microsoft.com/office/drawing/2014/main" id="{B94162EB-0B3E-ED4E-9CB1-597D51720AD4}"/>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6351" t="16883" r="8327"/>
          <a:stretch/>
        </p:blipFill>
        <p:spPr>
          <a:xfrm>
            <a:off x="8061837" y="6338503"/>
            <a:ext cx="1082163" cy="514131"/>
          </a:xfrm>
          <a:prstGeom prst="rect">
            <a:avLst/>
          </a:prstGeom>
          <a:ln>
            <a:solidFill>
              <a:schemeClr val="tx2">
                <a:lumMod val="50000"/>
              </a:schemeClr>
            </a:solidFill>
          </a:ln>
        </p:spPr>
      </p:pic>
    </p:spTree>
    <p:extLst>
      <p:ext uri="{BB962C8B-B14F-4D97-AF65-F5344CB8AC3E}">
        <p14:creationId xmlns:p14="http://schemas.microsoft.com/office/powerpoint/2010/main" val="280924513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38400"/>
            <a:ext cx="7924800" cy="1210056"/>
          </a:xfrm>
          <a:ln>
            <a:miter lim="800000"/>
            <a:headEnd/>
            <a:tailEnd/>
          </a:ln>
          <a:extLst/>
        </p:spPr>
        <p:txBody>
          <a:bodyPr/>
          <a:lstStyle/>
          <a:p>
            <a:pPr algn="ctr">
              <a:defRPr/>
            </a:pPr>
            <a:r>
              <a:rPr sz="3600">
                <a:effectLst/>
                <a:latin typeface="Times New Roman" pitchFamily="18" charset="0"/>
                <a:cs typeface="Times New Roman" pitchFamily="18" charset="0"/>
              </a:rPr>
              <a:t>Recent developments</a:t>
            </a:r>
          </a:p>
        </p:txBody>
      </p:sp>
      <p:sp>
        <p:nvSpPr>
          <p:cNvPr id="82946" name="Text Placeholder 2"/>
          <p:cNvSpPr>
            <a:spLocks noGrp="1"/>
          </p:cNvSpPr>
          <p:nvPr>
            <p:ph type="body" idx="1"/>
          </p:nvPr>
        </p:nvSpPr>
        <p:spPr>
          <a:xfrm>
            <a:off x="530225" y="2705100"/>
            <a:ext cx="7772400" cy="1509713"/>
          </a:xfrm>
        </p:spPr>
        <p:txBody>
          <a:bodyPr/>
          <a:lstStyle/>
          <a:p>
            <a:endParaRPr lang="en-US">
              <a:latin typeface="Constantia" charset="0"/>
            </a:endParaRPr>
          </a:p>
        </p:txBody>
      </p:sp>
      <p:pic>
        <p:nvPicPr>
          <p:cNvPr id="4" name="Picture 3">
            <a:extLst>
              <a:ext uri="{FF2B5EF4-FFF2-40B4-BE49-F238E27FC236}">
                <a16:creationId xmlns:a16="http://schemas.microsoft.com/office/drawing/2014/main" id="{5E5B84F0-8311-0C4A-9AF6-187ACA629DB3}"/>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6351" t="16883" r="8327"/>
          <a:stretch/>
        </p:blipFill>
        <p:spPr>
          <a:xfrm>
            <a:off x="8061837" y="6338503"/>
            <a:ext cx="1082163" cy="514131"/>
          </a:xfrm>
          <a:prstGeom prst="rect">
            <a:avLst/>
          </a:prstGeom>
          <a:ln>
            <a:solidFill>
              <a:schemeClr val="tx2">
                <a:lumMod val="50000"/>
              </a:schemeClr>
            </a:solidFill>
          </a:ln>
        </p:spPr>
      </p:pic>
    </p:spTree>
    <p:extLst>
      <p:ext uri="{BB962C8B-B14F-4D97-AF65-F5344CB8AC3E}">
        <p14:creationId xmlns:p14="http://schemas.microsoft.com/office/powerpoint/2010/main" val="66028437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Title 1"/>
          <p:cNvSpPr>
            <a:spLocks noGrp="1"/>
          </p:cNvSpPr>
          <p:nvPr>
            <p:ph type="title"/>
          </p:nvPr>
        </p:nvSpPr>
        <p:spPr/>
        <p:txBody>
          <a:bodyPr/>
          <a:lstStyle/>
          <a:p>
            <a:endParaRPr lang="en-US">
              <a:latin typeface="Calibri" charset="0"/>
            </a:endParaRPr>
          </a:p>
        </p:txBody>
      </p:sp>
      <p:sp>
        <p:nvSpPr>
          <p:cNvPr id="84994" name="Content Placeholder 2"/>
          <p:cNvSpPr>
            <a:spLocks noGrp="1"/>
          </p:cNvSpPr>
          <p:nvPr>
            <p:ph idx="1"/>
          </p:nvPr>
        </p:nvSpPr>
        <p:spPr>
          <a:xfrm>
            <a:off x="457200" y="1600200"/>
            <a:ext cx="8229600" cy="4389438"/>
          </a:xfrm>
        </p:spPr>
        <p:txBody>
          <a:bodyPr>
            <a:normAutofit lnSpcReduction="10000"/>
          </a:bodyPr>
          <a:lstStyle/>
          <a:p>
            <a:pPr marL="0" indent="0">
              <a:buFont typeface="Wingdings 2" charset="0"/>
              <a:buNone/>
            </a:pPr>
            <a:endParaRPr lang="en-US" sz="2800">
              <a:latin typeface="Times New Roman" charset="0"/>
              <a:cs typeface="Times New Roman" charset="0"/>
            </a:endParaRPr>
          </a:p>
          <a:p>
            <a:pPr marL="0" indent="0">
              <a:buFont typeface="Wingdings 2" charset="0"/>
              <a:buNone/>
            </a:pPr>
            <a:r>
              <a:rPr lang="en-US" sz="2800">
                <a:latin typeface="Times New Roman" charset="0"/>
                <a:cs typeface="Times New Roman" charset="0"/>
              </a:rPr>
              <a:t>One of the postulated mechanisms of obstructive lung disease is persistent inflammation of airways. This is attributed to an increased cholinergic tone via the activation of human muscarinic M(3) receptor subtype (hM(3)) in the airway smooth muscles</a:t>
            </a:r>
            <a:r>
              <a:rPr lang="en-US">
                <a:latin typeface="Times New Roman" charset="0"/>
                <a:cs typeface="Times New Roman" charset="0"/>
              </a:rPr>
              <a:t>.</a:t>
            </a:r>
          </a:p>
          <a:p>
            <a:pPr marL="0" indent="0">
              <a:buFont typeface="Wingdings 2" charset="0"/>
              <a:buNone/>
            </a:pPr>
            <a:endParaRPr lang="en-US">
              <a:latin typeface="Times New Roman" charset="0"/>
              <a:cs typeface="Times New Roman" charset="0"/>
            </a:endParaRPr>
          </a:p>
          <a:p>
            <a:pPr marL="0" indent="0">
              <a:buFont typeface="Wingdings 2" charset="0"/>
              <a:buNone/>
            </a:pPr>
            <a:endParaRPr lang="en-US">
              <a:latin typeface="Times New Roman" charset="0"/>
              <a:cs typeface="Times New Roman" charset="0"/>
            </a:endParaRPr>
          </a:p>
          <a:p>
            <a:pPr marL="0" indent="0">
              <a:buFont typeface="Wingdings 2" charset="0"/>
              <a:buNone/>
            </a:pPr>
            <a:endParaRPr lang="en-US">
              <a:latin typeface="Times New Roman" charset="0"/>
              <a:cs typeface="Times New Roman" charset="0"/>
            </a:endParaRPr>
          </a:p>
          <a:p>
            <a:pPr marL="0" indent="0">
              <a:spcBef>
                <a:spcPct val="0"/>
              </a:spcBef>
              <a:buClrTx/>
              <a:buSzTx/>
              <a:buFont typeface="Wingdings 2" charset="0"/>
              <a:buNone/>
            </a:pPr>
            <a:r>
              <a:rPr lang="en-US" sz="1400">
                <a:solidFill>
                  <a:srgbClr val="000000"/>
                </a:solidFill>
                <a:latin typeface="Times New Roman" charset="0"/>
                <a:cs typeface="Times New Roman" charset="0"/>
              </a:rPr>
              <a:t>Casarosa P et al. Preclinical evaluation of long-acting muscarinic antagonists: comparison of tiotropium and investigational drugs. J  Pharmacol Exp Ther 2009 Aug;330(2):660-8. Epub 2009 May 28.</a:t>
            </a:r>
          </a:p>
          <a:p>
            <a:pPr marL="0" indent="0">
              <a:buFont typeface="Wingdings 2" charset="0"/>
              <a:buNone/>
            </a:pPr>
            <a:endParaRPr lang="en-US" sz="1400">
              <a:latin typeface="Times New Roman" charset="0"/>
              <a:cs typeface="Times New Roman" charset="0"/>
            </a:endParaRPr>
          </a:p>
        </p:txBody>
      </p:sp>
      <p:pic>
        <p:nvPicPr>
          <p:cNvPr id="4" name="Picture 3">
            <a:extLst>
              <a:ext uri="{FF2B5EF4-FFF2-40B4-BE49-F238E27FC236}">
                <a16:creationId xmlns:a16="http://schemas.microsoft.com/office/drawing/2014/main" id="{3F176EC1-4C88-9D41-8A3A-D3F007952710}"/>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6351" t="16883" r="8327"/>
          <a:stretch/>
        </p:blipFill>
        <p:spPr>
          <a:xfrm>
            <a:off x="8061837" y="6338503"/>
            <a:ext cx="1082163" cy="514131"/>
          </a:xfrm>
          <a:prstGeom prst="rect">
            <a:avLst/>
          </a:prstGeom>
          <a:ln>
            <a:solidFill>
              <a:schemeClr val="tx2">
                <a:lumMod val="50000"/>
              </a:schemeClr>
            </a:solidFill>
          </a:ln>
        </p:spPr>
      </p:pic>
    </p:spTree>
    <p:extLst>
      <p:ext uri="{BB962C8B-B14F-4D97-AF65-F5344CB8AC3E}">
        <p14:creationId xmlns:p14="http://schemas.microsoft.com/office/powerpoint/2010/main" val="284746055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Title 1"/>
          <p:cNvSpPr>
            <a:spLocks noGrp="1"/>
          </p:cNvSpPr>
          <p:nvPr>
            <p:ph type="title"/>
          </p:nvPr>
        </p:nvSpPr>
        <p:spPr/>
        <p:txBody>
          <a:bodyPr/>
          <a:lstStyle/>
          <a:p>
            <a:endParaRPr lang="en-US">
              <a:latin typeface="Calibri" charset="0"/>
            </a:endParaRPr>
          </a:p>
        </p:txBody>
      </p:sp>
      <p:sp>
        <p:nvSpPr>
          <p:cNvPr id="87042" name="Content Placeholder 2"/>
          <p:cNvSpPr>
            <a:spLocks noGrp="1"/>
          </p:cNvSpPr>
          <p:nvPr>
            <p:ph idx="1"/>
          </p:nvPr>
        </p:nvSpPr>
        <p:spPr>
          <a:xfrm>
            <a:off x="1219200" y="2468563"/>
            <a:ext cx="8229600" cy="4389437"/>
          </a:xfrm>
        </p:spPr>
        <p:txBody>
          <a:bodyPr/>
          <a:lstStyle/>
          <a:p>
            <a:pPr marL="0" indent="0">
              <a:buFont typeface="Wingdings 2" charset="0"/>
              <a:buNone/>
            </a:pPr>
            <a:r>
              <a:rPr lang="en-US" sz="2800">
                <a:latin typeface="Times New Roman" charset="0"/>
                <a:cs typeface="Times New Roman" charset="0"/>
              </a:rPr>
              <a:t>Are there new anticholinergic drugs being </a:t>
            </a:r>
          </a:p>
          <a:p>
            <a:pPr marL="0" indent="0">
              <a:buFont typeface="Wingdings 2" charset="0"/>
              <a:buNone/>
            </a:pPr>
            <a:r>
              <a:rPr lang="en-US" sz="2800">
                <a:latin typeface="Times New Roman" charset="0"/>
                <a:cs typeface="Times New Roman" charset="0"/>
              </a:rPr>
              <a:t>investigated that would selectively block the                M(3) receptor?</a:t>
            </a:r>
          </a:p>
          <a:p>
            <a:pPr marL="0" indent="0">
              <a:buFont typeface="Wingdings 2" charset="0"/>
              <a:buNone/>
            </a:pPr>
            <a:endParaRPr lang="en-US" sz="2800">
              <a:latin typeface="Constantia" charset="0"/>
            </a:endParaRPr>
          </a:p>
        </p:txBody>
      </p:sp>
      <p:pic>
        <p:nvPicPr>
          <p:cNvPr id="4" name="Picture 3">
            <a:extLst>
              <a:ext uri="{FF2B5EF4-FFF2-40B4-BE49-F238E27FC236}">
                <a16:creationId xmlns:a16="http://schemas.microsoft.com/office/drawing/2014/main" id="{60DEAA90-6F45-0B4F-9696-6FF7F485503E}"/>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6351" t="16883" r="8327"/>
          <a:stretch/>
        </p:blipFill>
        <p:spPr>
          <a:xfrm>
            <a:off x="8061837" y="6338503"/>
            <a:ext cx="1082163" cy="514131"/>
          </a:xfrm>
          <a:prstGeom prst="rect">
            <a:avLst/>
          </a:prstGeom>
          <a:ln>
            <a:solidFill>
              <a:schemeClr val="tx2">
                <a:lumMod val="50000"/>
              </a:schemeClr>
            </a:solidFill>
          </a:ln>
        </p:spPr>
      </p:pic>
    </p:spTree>
    <p:extLst>
      <p:ext uri="{BB962C8B-B14F-4D97-AF65-F5344CB8AC3E}">
        <p14:creationId xmlns:p14="http://schemas.microsoft.com/office/powerpoint/2010/main" val="298780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2209800"/>
            <a:ext cx="7772400" cy="1362456"/>
          </a:xfrm>
          <a:ln>
            <a:miter lim="800000"/>
            <a:headEnd/>
            <a:tailEnd/>
          </a:ln>
          <a:extLst/>
        </p:spPr>
        <p:txBody>
          <a:bodyPr/>
          <a:lstStyle/>
          <a:p>
            <a:pPr>
              <a:defRPr/>
            </a:pPr>
            <a:r>
              <a:rPr sz="3600">
                <a:latin typeface="Times New Roman" pitchFamily="18" charset="0"/>
                <a:cs typeface="Times New Roman" pitchFamily="18" charset="0"/>
              </a:rPr>
              <a:t>Introduction </a:t>
            </a:r>
          </a:p>
        </p:txBody>
      </p:sp>
      <p:sp>
        <p:nvSpPr>
          <p:cNvPr id="17410" name="Text Placeholder 2"/>
          <p:cNvSpPr>
            <a:spLocks noGrp="1"/>
          </p:cNvSpPr>
          <p:nvPr>
            <p:ph type="body" idx="1"/>
          </p:nvPr>
        </p:nvSpPr>
        <p:spPr>
          <a:xfrm>
            <a:off x="530225" y="2705100"/>
            <a:ext cx="7772400" cy="1509713"/>
          </a:xfrm>
        </p:spPr>
        <p:txBody>
          <a:bodyPr/>
          <a:lstStyle/>
          <a:p>
            <a:endParaRPr lang="en-US">
              <a:latin typeface="Constantia" charset="0"/>
            </a:endParaRPr>
          </a:p>
        </p:txBody>
      </p:sp>
      <p:pic>
        <p:nvPicPr>
          <p:cNvPr id="4" name="Picture 3">
            <a:extLst>
              <a:ext uri="{FF2B5EF4-FFF2-40B4-BE49-F238E27FC236}">
                <a16:creationId xmlns:a16="http://schemas.microsoft.com/office/drawing/2014/main" id="{C19C00A0-8EA8-274D-8B49-7EEBFF29A88E}"/>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6351" t="16883" r="8327"/>
          <a:stretch/>
        </p:blipFill>
        <p:spPr>
          <a:xfrm>
            <a:off x="8061837" y="6338503"/>
            <a:ext cx="1082163" cy="514131"/>
          </a:xfrm>
          <a:prstGeom prst="rect">
            <a:avLst/>
          </a:prstGeom>
          <a:ln>
            <a:solidFill>
              <a:schemeClr val="tx2">
                <a:lumMod val="50000"/>
              </a:schemeClr>
            </a:solidFill>
          </a:ln>
        </p:spPr>
      </p:pic>
    </p:spTree>
    <p:extLst>
      <p:ext uri="{BB962C8B-B14F-4D97-AF65-F5344CB8AC3E}">
        <p14:creationId xmlns:p14="http://schemas.microsoft.com/office/powerpoint/2010/main" val="219329020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Title 1"/>
          <p:cNvSpPr>
            <a:spLocks noGrp="1"/>
          </p:cNvSpPr>
          <p:nvPr>
            <p:ph type="title"/>
          </p:nvPr>
        </p:nvSpPr>
        <p:spPr>
          <a:xfrm>
            <a:off x="457200" y="914400"/>
            <a:ext cx="8229600" cy="1143000"/>
          </a:xfrm>
        </p:spPr>
        <p:txBody>
          <a:bodyPr/>
          <a:lstStyle/>
          <a:p>
            <a:r>
              <a:rPr lang="en-US" sz="3600">
                <a:latin typeface="Times New Roman" charset="0"/>
                <a:cs typeface="Times New Roman" charset="0"/>
              </a:rPr>
              <a:t>Tiotropium vs other long-acting muscarinic antagonists (LAMAs)</a:t>
            </a:r>
            <a:endParaRPr lang="en-US" sz="3600">
              <a:latin typeface="Calibri" charset="0"/>
            </a:endParaRPr>
          </a:p>
        </p:txBody>
      </p:sp>
      <p:sp>
        <p:nvSpPr>
          <p:cNvPr id="3" name="Content Placeholder 2"/>
          <p:cNvSpPr>
            <a:spLocks noGrp="1"/>
          </p:cNvSpPr>
          <p:nvPr>
            <p:ph idx="1"/>
          </p:nvPr>
        </p:nvSpPr>
        <p:spPr>
          <a:xfrm>
            <a:off x="457200" y="2209800"/>
            <a:ext cx="8229600" cy="4389438"/>
          </a:xfrm>
        </p:spPr>
        <p:txBody>
          <a:bodyPr/>
          <a:lstStyle/>
          <a:p>
            <a:pPr>
              <a:buFont typeface="Wingdings 2" pitchFamily="18" charset="2"/>
              <a:buChar char=""/>
              <a:defRPr/>
            </a:pPr>
            <a:r>
              <a:rPr lang="en-US" dirty="0" err="1">
                <a:latin typeface="Times New Roman" pitchFamily="18" charset="0"/>
                <a:ea typeface="+mn-ea"/>
                <a:cs typeface="Times New Roman" pitchFamily="18" charset="0"/>
              </a:rPr>
              <a:t>Tiotropium</a:t>
            </a:r>
            <a:r>
              <a:rPr lang="en-US" dirty="0">
                <a:latin typeface="Times New Roman" pitchFamily="18" charset="0"/>
                <a:ea typeface="+mn-ea"/>
                <a:cs typeface="Times New Roman" pitchFamily="18" charset="0"/>
              </a:rPr>
              <a:t> bromide, a muscarinic antagonist, used once a day for chronic obstructive pulmonary disease</a:t>
            </a:r>
          </a:p>
          <a:p>
            <a:pPr>
              <a:buFont typeface="Wingdings 2" pitchFamily="18" charset="2"/>
              <a:buChar char=""/>
              <a:defRPr/>
            </a:pPr>
            <a:r>
              <a:rPr lang="en-US" dirty="0" err="1">
                <a:latin typeface="Times New Roman" pitchFamily="18" charset="0"/>
                <a:ea typeface="+mn-ea"/>
                <a:cs typeface="Times New Roman" pitchFamily="18" charset="0"/>
              </a:rPr>
              <a:t>Aclidinium</a:t>
            </a:r>
            <a:r>
              <a:rPr lang="en-US" dirty="0">
                <a:latin typeface="Times New Roman" pitchFamily="18" charset="0"/>
                <a:ea typeface="+mn-ea"/>
                <a:cs typeface="Times New Roman" pitchFamily="18" charset="0"/>
              </a:rPr>
              <a:t>, a novel potent muscarinic antagonist with a fast onset of action, long duration of effect and favorable cardiovascular safety profile </a:t>
            </a:r>
          </a:p>
          <a:p>
            <a:pPr marL="0" indent="0">
              <a:buFont typeface="Wingdings 2" pitchFamily="18" charset="2"/>
              <a:buNone/>
              <a:defRPr/>
            </a:pPr>
            <a:endParaRPr lang="en-US" dirty="0">
              <a:latin typeface="Times New Roman" pitchFamily="18" charset="0"/>
              <a:ea typeface="+mn-ea"/>
              <a:cs typeface="Times New Roman" pitchFamily="18" charset="0"/>
            </a:endParaRPr>
          </a:p>
          <a:p>
            <a:pPr marL="0" indent="0">
              <a:buFont typeface="Wingdings 2" pitchFamily="18" charset="2"/>
              <a:buNone/>
              <a:defRPr/>
            </a:pPr>
            <a:endParaRPr lang="en-US" sz="1400" dirty="0">
              <a:latin typeface="Times New Roman" pitchFamily="18" charset="0"/>
              <a:ea typeface="+mn-ea"/>
              <a:cs typeface="Times New Roman" pitchFamily="18" charset="0"/>
            </a:endParaRPr>
          </a:p>
          <a:p>
            <a:pPr marL="0" indent="0">
              <a:buFont typeface="Wingdings 2" pitchFamily="18" charset="2"/>
              <a:buNone/>
              <a:defRPr/>
            </a:pPr>
            <a:r>
              <a:rPr lang="en-US" sz="1400" dirty="0" err="1">
                <a:latin typeface="Times New Roman" pitchFamily="18" charset="0"/>
                <a:ea typeface="+mn-ea"/>
                <a:cs typeface="Times New Roman" pitchFamily="18" charset="0"/>
              </a:rPr>
              <a:t>Casarosa</a:t>
            </a:r>
            <a:r>
              <a:rPr lang="en-US" sz="1400" dirty="0">
                <a:latin typeface="Times New Roman" pitchFamily="18" charset="0"/>
                <a:ea typeface="+mn-ea"/>
                <a:cs typeface="Times New Roman" pitchFamily="18" charset="0"/>
              </a:rPr>
              <a:t> P et al. Preclinical evaluation of long-acting muscarinic antagonists: comparison of tiotropium and investigational drugs. J  Pharmacol Exp Ther 2009 Aug;330(2):660-8. Epub 2009 May 28.</a:t>
            </a:r>
          </a:p>
          <a:p>
            <a:pPr marL="0" indent="0">
              <a:buFont typeface="Wingdings 2" pitchFamily="18" charset="2"/>
              <a:buNone/>
              <a:defRPr/>
            </a:pPr>
            <a:r>
              <a:rPr lang="en-US" sz="1400" dirty="0">
                <a:latin typeface="Times New Roman" pitchFamily="18" charset="0"/>
                <a:ea typeface="+mn-ea"/>
                <a:cs typeface="Times New Roman" pitchFamily="18" charset="0"/>
              </a:rPr>
              <a:t>Gavalda A et al. Characterization of aclidinium bromide, a novel inhaled muscarinic antagonist. J Pharmacol Exp Ther 2009 Nov;331(2):740-51. Epub 2009 Aug 26.</a:t>
            </a:r>
          </a:p>
          <a:p>
            <a:pPr marL="0" indent="0">
              <a:buFont typeface="Wingdings 2" pitchFamily="18" charset="2"/>
              <a:buNone/>
              <a:defRPr/>
            </a:pPr>
            <a:endParaRPr lang="en-US" sz="1400" dirty="0">
              <a:latin typeface="Times New Roman" pitchFamily="18" charset="0"/>
              <a:ea typeface="+mn-ea"/>
              <a:cs typeface="Times New Roman" pitchFamily="18" charset="0"/>
            </a:endParaRPr>
          </a:p>
          <a:p>
            <a:pPr>
              <a:buFont typeface="Wingdings 2" pitchFamily="18" charset="2"/>
              <a:buChar char=""/>
              <a:defRPr/>
            </a:pPr>
            <a:endParaRPr lang="en-US" dirty="0">
              <a:ea typeface="+mn-ea"/>
              <a:cs typeface="+mn-cs"/>
            </a:endParaRPr>
          </a:p>
        </p:txBody>
      </p:sp>
      <p:pic>
        <p:nvPicPr>
          <p:cNvPr id="4" name="Picture 3">
            <a:extLst>
              <a:ext uri="{FF2B5EF4-FFF2-40B4-BE49-F238E27FC236}">
                <a16:creationId xmlns:a16="http://schemas.microsoft.com/office/drawing/2014/main" id="{963D743F-6D07-2649-B61E-C3DF92797223}"/>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6351" t="16883" r="8327"/>
          <a:stretch/>
        </p:blipFill>
        <p:spPr>
          <a:xfrm>
            <a:off x="8061837" y="6338503"/>
            <a:ext cx="1082163" cy="514131"/>
          </a:xfrm>
          <a:prstGeom prst="rect">
            <a:avLst/>
          </a:prstGeom>
          <a:ln>
            <a:solidFill>
              <a:schemeClr val="tx2">
                <a:lumMod val="50000"/>
              </a:schemeClr>
            </a:solidFill>
          </a:ln>
        </p:spPr>
      </p:pic>
    </p:spTree>
    <p:extLst>
      <p:ext uri="{BB962C8B-B14F-4D97-AF65-F5344CB8AC3E}">
        <p14:creationId xmlns:p14="http://schemas.microsoft.com/office/powerpoint/2010/main" val="133675811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Title 1"/>
          <p:cNvSpPr>
            <a:spLocks noGrp="1"/>
          </p:cNvSpPr>
          <p:nvPr>
            <p:ph type="title"/>
          </p:nvPr>
        </p:nvSpPr>
        <p:spPr>
          <a:xfrm>
            <a:off x="457200" y="1066800"/>
            <a:ext cx="8229600" cy="1143000"/>
          </a:xfrm>
        </p:spPr>
        <p:txBody>
          <a:bodyPr/>
          <a:lstStyle/>
          <a:p>
            <a:r>
              <a:rPr lang="en-US" sz="3600">
                <a:latin typeface="Times New Roman" charset="0"/>
                <a:cs typeface="Times New Roman" charset="0"/>
              </a:rPr>
              <a:t>Tiotropium vs LAMAs</a:t>
            </a:r>
          </a:p>
        </p:txBody>
      </p:sp>
      <p:graphicFrame>
        <p:nvGraphicFramePr>
          <p:cNvPr id="4" name="Content Placeholder 3"/>
          <p:cNvGraphicFramePr>
            <a:graphicFrameLocks noGrp="1"/>
          </p:cNvGraphicFramePr>
          <p:nvPr>
            <p:ph idx="1"/>
          </p:nvPr>
        </p:nvGraphicFramePr>
        <p:xfrm>
          <a:off x="457200" y="2971800"/>
          <a:ext cx="8229600" cy="1752600"/>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370840">
                <a:tc>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latin typeface="Times New Roman" pitchFamily="18" charset="0"/>
                          <a:cs typeface="Times New Roman" pitchFamily="18" charset="0"/>
                        </a:rPr>
                        <a:t>affinity/potency</a:t>
                      </a:r>
                      <a:r>
                        <a:rPr lang="en-US" baseline="0" dirty="0">
                          <a:latin typeface="Times New Roman" pitchFamily="18" charset="0"/>
                          <a:cs typeface="Times New Roman" pitchFamily="18" charset="0"/>
                        </a:rPr>
                        <a:t> of LAMAs [pA(2)</a:t>
                      </a:r>
                      <a:endParaRPr lang="en-US" dirty="0">
                        <a:latin typeface="Times New Roman" pitchFamily="18" charset="0"/>
                        <a:cs typeface="Times New Roman" pitchFamily="18" charset="0"/>
                      </a:endParaRPr>
                    </a:p>
                  </a:txBody>
                  <a:tcPr/>
                </a:tc>
                <a:tc>
                  <a:txBody>
                    <a:bodyPr/>
                    <a:lstStyle/>
                    <a:p>
                      <a:r>
                        <a:rPr lang="en-US" dirty="0">
                          <a:latin typeface="Times New Roman" pitchFamily="18" charset="0"/>
                          <a:cs typeface="Times New Roman" pitchFamily="18" charset="0"/>
                        </a:rPr>
                        <a:t>dissociation  T1/2</a:t>
                      </a:r>
                    </a:p>
                    <a:p>
                      <a:r>
                        <a:rPr lang="en-US" dirty="0">
                          <a:latin typeface="Times New Roman" pitchFamily="18" charset="0"/>
                          <a:cs typeface="Times New Roman" pitchFamily="18" charset="0"/>
                        </a:rPr>
                        <a:t>from hM3 (hrs</a:t>
                      </a:r>
                      <a:r>
                        <a:rPr lang="en-US" dirty="0"/>
                        <a:t>)</a:t>
                      </a:r>
                    </a:p>
                  </a:txBody>
                  <a:tcPr/>
                </a:tc>
                <a:tc>
                  <a:txBody>
                    <a:bodyPr/>
                    <a:lstStyle/>
                    <a:p>
                      <a:r>
                        <a:rPr lang="en-US" dirty="0">
                          <a:latin typeface="Times New Roman" pitchFamily="18" charset="0"/>
                          <a:cs typeface="Times New Roman" pitchFamily="18" charset="0"/>
                        </a:rPr>
                        <a:t>level</a:t>
                      </a:r>
                      <a:r>
                        <a:rPr lang="en-US" baseline="0" dirty="0">
                          <a:latin typeface="Times New Roman" pitchFamily="18" charset="0"/>
                          <a:cs typeface="Times New Roman" pitchFamily="18" charset="0"/>
                        </a:rPr>
                        <a:t> of broncho-</a:t>
                      </a:r>
                    </a:p>
                    <a:p>
                      <a:r>
                        <a:rPr lang="en-US" baseline="0" dirty="0">
                          <a:latin typeface="Times New Roman" pitchFamily="18" charset="0"/>
                          <a:cs typeface="Times New Roman" pitchFamily="18" charset="0"/>
                        </a:rPr>
                        <a:t>protection (%)</a:t>
                      </a:r>
                      <a:endParaRPr lang="en-US" dirty="0">
                        <a:latin typeface="Times New Roman" pitchFamily="18" charset="0"/>
                        <a:cs typeface="Times New Roman" pitchFamily="18" charset="0"/>
                      </a:endParaRPr>
                    </a:p>
                  </a:txBody>
                  <a:tcPr/>
                </a:tc>
                <a:extLst>
                  <a:ext uri="{0D108BD9-81ED-4DB2-BD59-A6C34878D82A}">
                    <a16:rowId xmlns:a16="http://schemas.microsoft.com/office/drawing/2014/main" val="10000"/>
                  </a:ext>
                </a:extLst>
              </a:tr>
              <a:tr h="370840">
                <a:tc>
                  <a:txBody>
                    <a:bodyPr/>
                    <a:lstStyle/>
                    <a:p>
                      <a:r>
                        <a:rPr lang="en-US" dirty="0">
                          <a:latin typeface="Times New Roman" pitchFamily="18" charset="0"/>
                          <a:cs typeface="Times New Roman" pitchFamily="18" charset="0"/>
                        </a:rPr>
                        <a:t>tiotropium</a:t>
                      </a:r>
                    </a:p>
                  </a:txBody>
                  <a:tcPr/>
                </a:tc>
                <a:tc>
                  <a:txBody>
                    <a:bodyPr/>
                    <a:lstStyle/>
                    <a:p>
                      <a:r>
                        <a:rPr lang="en-US" dirty="0"/>
                        <a:t>        </a:t>
                      </a:r>
                      <a:r>
                        <a:rPr lang="en-US" dirty="0">
                          <a:latin typeface="Times New Roman" pitchFamily="18" charset="0"/>
                          <a:cs typeface="Times New Roman" pitchFamily="18" charset="0"/>
                        </a:rPr>
                        <a:t>10.4</a:t>
                      </a:r>
                    </a:p>
                  </a:txBody>
                  <a:tcPr/>
                </a:tc>
                <a:tc>
                  <a:txBody>
                    <a:bodyPr/>
                    <a:lstStyle/>
                    <a:p>
                      <a:r>
                        <a:rPr lang="en-US" dirty="0">
                          <a:latin typeface="Times New Roman" pitchFamily="18" charset="0"/>
                          <a:cs typeface="Times New Roman" pitchFamily="18" charset="0"/>
                        </a:rPr>
                        <a:t>           27</a:t>
                      </a:r>
                    </a:p>
                  </a:txBody>
                  <a:tcPr/>
                </a:tc>
                <a:tc>
                  <a:txBody>
                    <a:bodyPr/>
                    <a:lstStyle/>
                    <a:p>
                      <a:r>
                        <a:rPr lang="en-US" dirty="0"/>
                        <a:t>          35</a:t>
                      </a:r>
                    </a:p>
                  </a:txBody>
                  <a:tcPr/>
                </a:tc>
                <a:extLst>
                  <a:ext uri="{0D108BD9-81ED-4DB2-BD59-A6C34878D82A}">
                    <a16:rowId xmlns:a16="http://schemas.microsoft.com/office/drawing/2014/main" val="10001"/>
                  </a:ext>
                </a:extLst>
              </a:tr>
              <a:tr h="370840">
                <a:tc>
                  <a:txBody>
                    <a:bodyPr/>
                    <a:lstStyle/>
                    <a:p>
                      <a:r>
                        <a:rPr lang="en-US" dirty="0">
                          <a:latin typeface="Times New Roman" pitchFamily="18" charset="0"/>
                          <a:cs typeface="Times New Roman" pitchFamily="18" charset="0"/>
                        </a:rPr>
                        <a:t>aclidinium</a:t>
                      </a:r>
                    </a:p>
                  </a:txBody>
                  <a:tcPr/>
                </a:tc>
                <a:tc>
                  <a:txBody>
                    <a:bodyPr/>
                    <a:lstStyle/>
                    <a:p>
                      <a:r>
                        <a:rPr lang="en-US" dirty="0"/>
                        <a:t>         </a:t>
                      </a:r>
                      <a:r>
                        <a:rPr lang="en-US" dirty="0">
                          <a:latin typeface="Times New Roman" pitchFamily="18" charset="0"/>
                          <a:cs typeface="Times New Roman" pitchFamily="18" charset="0"/>
                        </a:rPr>
                        <a:t> 9.6</a:t>
                      </a:r>
                      <a:endParaRPr lang="en-US" dirty="0"/>
                    </a:p>
                  </a:txBody>
                  <a:tcPr/>
                </a:tc>
                <a:tc>
                  <a:txBody>
                    <a:bodyPr/>
                    <a:lstStyle/>
                    <a:p>
                      <a:r>
                        <a:rPr lang="en-US" dirty="0">
                          <a:latin typeface="Times New Roman" pitchFamily="18" charset="0"/>
                          <a:cs typeface="Times New Roman" pitchFamily="18" charset="0"/>
                        </a:rPr>
                        <a:t>           10.7</a:t>
                      </a:r>
                    </a:p>
                  </a:txBody>
                  <a:tcPr/>
                </a:tc>
                <a:tc>
                  <a:txBody>
                    <a:bodyPr/>
                    <a:lstStyle/>
                    <a:p>
                      <a:r>
                        <a:rPr lang="en-US" dirty="0">
                          <a:latin typeface="Times New Roman" pitchFamily="18" charset="0"/>
                          <a:cs typeface="Times New Roman" pitchFamily="18" charset="0"/>
                        </a:rPr>
                        <a:t>          21</a:t>
                      </a:r>
                    </a:p>
                  </a:txBody>
                  <a:tcPr/>
                </a:tc>
                <a:extLst>
                  <a:ext uri="{0D108BD9-81ED-4DB2-BD59-A6C34878D82A}">
                    <a16:rowId xmlns:a16="http://schemas.microsoft.com/office/drawing/2014/main" val="10002"/>
                  </a:ext>
                </a:extLst>
              </a:tr>
              <a:tr h="370840">
                <a:tc>
                  <a:txBody>
                    <a:bodyPr/>
                    <a:lstStyle/>
                    <a:p>
                      <a:r>
                        <a:rPr lang="en-US" dirty="0">
                          <a:latin typeface="Times New Roman" pitchFamily="18" charset="0"/>
                          <a:cs typeface="Times New Roman" pitchFamily="18" charset="0"/>
                        </a:rPr>
                        <a:t>glycopyrrolate</a:t>
                      </a:r>
                    </a:p>
                  </a:txBody>
                  <a:tcPr/>
                </a:tc>
                <a:tc>
                  <a:txBody>
                    <a:bodyPr/>
                    <a:lstStyle/>
                    <a:p>
                      <a:r>
                        <a:rPr lang="en-US" dirty="0">
                          <a:latin typeface="Times New Roman" pitchFamily="18" charset="0"/>
                          <a:cs typeface="Times New Roman" pitchFamily="18" charset="0"/>
                        </a:rPr>
                        <a:t>          9.7</a:t>
                      </a:r>
                    </a:p>
                  </a:txBody>
                  <a:tcPr/>
                </a:tc>
                <a:tc>
                  <a:txBody>
                    <a:bodyPr/>
                    <a:lstStyle/>
                    <a:p>
                      <a:r>
                        <a:rPr lang="en-US" dirty="0">
                          <a:latin typeface="Times New Roman" pitchFamily="18" charset="0"/>
                          <a:cs typeface="Times New Roman" pitchFamily="18" charset="0"/>
                        </a:rPr>
                        <a:t>             6.1</a:t>
                      </a:r>
                    </a:p>
                  </a:txBody>
                  <a:tcPr/>
                </a:tc>
                <a:tc>
                  <a:txBody>
                    <a:bodyPr/>
                    <a:lstStyle/>
                    <a:p>
                      <a:r>
                        <a:rPr lang="en-US" dirty="0">
                          <a:latin typeface="Times New Roman" pitchFamily="18" charset="0"/>
                          <a:cs typeface="Times New Roman" pitchFamily="18" charset="0"/>
                        </a:rPr>
                        <a:t>            0</a:t>
                      </a:r>
                    </a:p>
                  </a:txBody>
                  <a:tcPr/>
                </a:tc>
                <a:extLst>
                  <a:ext uri="{0D108BD9-81ED-4DB2-BD59-A6C34878D82A}">
                    <a16:rowId xmlns:a16="http://schemas.microsoft.com/office/drawing/2014/main" val="10003"/>
                  </a:ext>
                </a:extLst>
              </a:tr>
            </a:tbl>
          </a:graphicData>
        </a:graphic>
      </p:graphicFrame>
      <p:sp>
        <p:nvSpPr>
          <p:cNvPr id="91165" name="TextBox 4"/>
          <p:cNvSpPr txBox="1">
            <a:spLocks noChangeArrowheads="1"/>
          </p:cNvSpPr>
          <p:nvPr/>
        </p:nvSpPr>
        <p:spPr bwMode="auto">
          <a:xfrm>
            <a:off x="373063" y="5562600"/>
            <a:ext cx="854233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400">
                <a:latin typeface="Times New Roman" charset="0"/>
                <a:cs typeface="Times New Roman" charset="0"/>
              </a:rPr>
              <a:t>Casarosa P et al. Preclinical evaluation of long-acting muscarinic antagonists: comparison of tiotropium and investigational drugs. J  Pharmacol Exp Ther 2009 Aug;330(2):660-8. Epub 2009 May 28.</a:t>
            </a:r>
          </a:p>
        </p:txBody>
      </p:sp>
      <p:pic>
        <p:nvPicPr>
          <p:cNvPr id="5" name="Picture 4">
            <a:extLst>
              <a:ext uri="{FF2B5EF4-FFF2-40B4-BE49-F238E27FC236}">
                <a16:creationId xmlns:a16="http://schemas.microsoft.com/office/drawing/2014/main" id="{F184E3F8-7B78-7D47-BF59-1A3092E4F116}"/>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6351" t="16883" r="8327"/>
          <a:stretch/>
        </p:blipFill>
        <p:spPr>
          <a:xfrm>
            <a:off x="8061837" y="6338503"/>
            <a:ext cx="1082163" cy="514131"/>
          </a:xfrm>
          <a:prstGeom prst="rect">
            <a:avLst/>
          </a:prstGeom>
          <a:ln>
            <a:solidFill>
              <a:schemeClr val="tx2">
                <a:lumMod val="50000"/>
              </a:schemeClr>
            </a:solidFill>
          </a:ln>
        </p:spPr>
      </p:pic>
    </p:spTree>
    <p:extLst>
      <p:ext uri="{BB962C8B-B14F-4D97-AF65-F5344CB8AC3E}">
        <p14:creationId xmlns:p14="http://schemas.microsoft.com/office/powerpoint/2010/main" val="33007470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Title 1"/>
          <p:cNvSpPr>
            <a:spLocks noGrp="1"/>
          </p:cNvSpPr>
          <p:nvPr>
            <p:ph type="title"/>
          </p:nvPr>
        </p:nvSpPr>
        <p:spPr>
          <a:xfrm>
            <a:off x="457200" y="1143000"/>
            <a:ext cx="8229600" cy="1143000"/>
          </a:xfrm>
        </p:spPr>
        <p:txBody>
          <a:bodyPr/>
          <a:lstStyle/>
          <a:p>
            <a:r>
              <a:rPr lang="en-US" sz="3600" dirty="0">
                <a:latin typeface="Times New Roman" charset="0"/>
                <a:cs typeface="Times New Roman" charset="0"/>
              </a:rPr>
              <a:t>Tiotropium vs LAMAs</a:t>
            </a:r>
            <a:endParaRPr lang="en-US" dirty="0">
              <a:latin typeface="Calibri" charset="0"/>
            </a:endParaRPr>
          </a:p>
        </p:txBody>
      </p:sp>
      <p:sp>
        <p:nvSpPr>
          <p:cNvPr id="3" name="Content Placeholder 2"/>
          <p:cNvSpPr>
            <a:spLocks noGrp="1"/>
          </p:cNvSpPr>
          <p:nvPr>
            <p:ph idx="1"/>
          </p:nvPr>
        </p:nvSpPr>
        <p:spPr>
          <a:xfrm>
            <a:off x="457200" y="2667000"/>
            <a:ext cx="8229600" cy="4389438"/>
          </a:xfrm>
        </p:spPr>
        <p:txBody>
          <a:bodyPr/>
          <a:lstStyle/>
          <a:p>
            <a:pPr>
              <a:buFont typeface="Wingdings 2" pitchFamily="18" charset="2"/>
              <a:buChar char=""/>
              <a:defRPr/>
            </a:pPr>
            <a:r>
              <a:rPr lang="en-US" sz="2800" dirty="0">
                <a:latin typeface="Times New Roman" pitchFamily="18" charset="0"/>
                <a:ea typeface="+mn-ea"/>
                <a:cs typeface="Times New Roman" pitchFamily="18" charset="0"/>
              </a:rPr>
              <a:t>Conclusion: Tiotropium provided greater bronchoprotective effect than aclidinium in the dog model after 24 hours and glycopyrrolate did not show any bronchoprotection.</a:t>
            </a:r>
          </a:p>
          <a:p>
            <a:pPr marL="0" indent="0">
              <a:buFont typeface="Wingdings 2" pitchFamily="18" charset="2"/>
              <a:buNone/>
              <a:defRPr/>
            </a:pPr>
            <a:endParaRPr lang="en-US" dirty="0">
              <a:ea typeface="+mn-ea"/>
              <a:cs typeface="+mn-cs"/>
            </a:endParaRPr>
          </a:p>
          <a:p>
            <a:pPr marL="0" indent="0">
              <a:buFont typeface="Wingdings 2" pitchFamily="18" charset="2"/>
              <a:buNone/>
              <a:defRPr/>
            </a:pPr>
            <a:endParaRPr lang="en-US" sz="1400" dirty="0">
              <a:latin typeface="Times New Roman" pitchFamily="18" charset="0"/>
              <a:ea typeface="+mn-ea"/>
              <a:cs typeface="Times New Roman" pitchFamily="18" charset="0"/>
            </a:endParaRPr>
          </a:p>
          <a:p>
            <a:pPr marL="0" indent="0">
              <a:buFont typeface="Wingdings 2" pitchFamily="18" charset="2"/>
              <a:buNone/>
              <a:defRPr/>
            </a:pPr>
            <a:endParaRPr lang="en-US" sz="1400" dirty="0">
              <a:latin typeface="Times New Roman" pitchFamily="18" charset="0"/>
              <a:ea typeface="+mn-ea"/>
              <a:cs typeface="Times New Roman" pitchFamily="18" charset="0"/>
            </a:endParaRPr>
          </a:p>
          <a:p>
            <a:pPr marL="0" indent="0">
              <a:buFont typeface="Wingdings 2" pitchFamily="18" charset="2"/>
              <a:buNone/>
              <a:defRPr/>
            </a:pPr>
            <a:r>
              <a:rPr lang="en-US" sz="1400" dirty="0">
                <a:latin typeface="Times New Roman" pitchFamily="18" charset="0"/>
                <a:ea typeface="+mn-ea"/>
                <a:cs typeface="Times New Roman" pitchFamily="18" charset="0"/>
              </a:rPr>
              <a:t>Casarosa P et al. Preclinical evaluation of long-acting muscarinic antagonists: comparison of tiotropium and investigational drugs. J  Pharmacol Exp Ther 2009 Aug;330(2):660-8. Epub 2009 May 28.</a:t>
            </a:r>
          </a:p>
          <a:p>
            <a:pPr marL="0" indent="0">
              <a:buFont typeface="Wingdings 2" pitchFamily="18" charset="2"/>
              <a:buNone/>
              <a:defRPr/>
            </a:pPr>
            <a:endParaRPr lang="en-US" sz="1400" dirty="0">
              <a:latin typeface="Times New Roman" pitchFamily="18" charset="0"/>
              <a:ea typeface="+mn-ea"/>
              <a:cs typeface="Times New Roman" pitchFamily="18" charset="0"/>
            </a:endParaRPr>
          </a:p>
        </p:txBody>
      </p:sp>
      <p:pic>
        <p:nvPicPr>
          <p:cNvPr id="4" name="Picture 3">
            <a:extLst>
              <a:ext uri="{FF2B5EF4-FFF2-40B4-BE49-F238E27FC236}">
                <a16:creationId xmlns:a16="http://schemas.microsoft.com/office/drawing/2014/main" id="{E552E29B-ACAF-E343-B5CF-7DA7F8D24F9F}"/>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6351" t="16883" r="8327"/>
          <a:stretch/>
        </p:blipFill>
        <p:spPr>
          <a:xfrm>
            <a:off x="8061837" y="6338503"/>
            <a:ext cx="1082163" cy="514131"/>
          </a:xfrm>
          <a:prstGeom prst="rect">
            <a:avLst/>
          </a:prstGeom>
          <a:ln>
            <a:solidFill>
              <a:schemeClr val="tx2">
                <a:lumMod val="50000"/>
              </a:schemeClr>
            </a:solidFill>
          </a:ln>
        </p:spPr>
      </p:pic>
    </p:spTree>
    <p:extLst>
      <p:ext uri="{BB962C8B-B14F-4D97-AF65-F5344CB8AC3E}">
        <p14:creationId xmlns:p14="http://schemas.microsoft.com/office/powerpoint/2010/main" val="42742521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Title 1"/>
          <p:cNvSpPr>
            <a:spLocks noGrp="1"/>
          </p:cNvSpPr>
          <p:nvPr>
            <p:ph type="title"/>
          </p:nvPr>
        </p:nvSpPr>
        <p:spPr>
          <a:xfrm>
            <a:off x="457200" y="762000"/>
            <a:ext cx="8229600" cy="1143000"/>
          </a:xfrm>
        </p:spPr>
        <p:txBody>
          <a:bodyPr/>
          <a:lstStyle/>
          <a:p>
            <a:r>
              <a:rPr lang="en-US" sz="3600">
                <a:latin typeface="Times New Roman" charset="0"/>
                <a:cs typeface="Times New Roman" charset="0"/>
              </a:rPr>
              <a:t>CHF5407</a:t>
            </a:r>
          </a:p>
        </p:txBody>
      </p:sp>
      <p:sp>
        <p:nvSpPr>
          <p:cNvPr id="3" name="Content Placeholder 2"/>
          <p:cNvSpPr>
            <a:spLocks noGrp="1"/>
          </p:cNvSpPr>
          <p:nvPr>
            <p:ph idx="1"/>
          </p:nvPr>
        </p:nvSpPr>
        <p:spPr>
          <a:xfrm>
            <a:off x="457200" y="2468563"/>
            <a:ext cx="8229600" cy="4389437"/>
          </a:xfrm>
        </p:spPr>
        <p:txBody>
          <a:bodyPr/>
          <a:lstStyle/>
          <a:p>
            <a:pPr>
              <a:buFont typeface="Wingdings 2" pitchFamily="18" charset="2"/>
              <a:buChar char=""/>
              <a:defRPr/>
            </a:pPr>
            <a:r>
              <a:rPr lang="en-US" sz="2800" dirty="0">
                <a:latin typeface="Times New Roman" pitchFamily="18" charset="0"/>
                <a:ea typeface="+mn-ea"/>
                <a:cs typeface="Times New Roman" pitchFamily="18" charset="0"/>
              </a:rPr>
              <a:t>A novel quarternary ammonium salt that produces a potent, long-acting and selective muscarinic M3 receptor antagonist effect</a:t>
            </a:r>
          </a:p>
          <a:p>
            <a:pPr>
              <a:buFont typeface="Wingdings 2" pitchFamily="18" charset="2"/>
              <a:buChar char=""/>
              <a:defRPr/>
            </a:pPr>
            <a:r>
              <a:rPr lang="en-US" sz="2800" dirty="0">
                <a:latin typeface="Times New Roman" pitchFamily="18" charset="0"/>
                <a:ea typeface="+mn-ea"/>
                <a:cs typeface="Times New Roman" pitchFamily="18" charset="0"/>
              </a:rPr>
              <a:t>Showed a prolonged antibronchospastic activity due to its very slow dissociation from M3 receptors</a:t>
            </a:r>
          </a:p>
          <a:p>
            <a:pPr marL="0" indent="0">
              <a:buFont typeface="Wingdings 2" pitchFamily="18" charset="2"/>
              <a:buNone/>
              <a:defRPr/>
            </a:pPr>
            <a:endParaRPr lang="en-US" sz="1400" dirty="0">
              <a:ea typeface="+mn-ea"/>
              <a:cs typeface="+mn-cs"/>
            </a:endParaRPr>
          </a:p>
          <a:p>
            <a:pPr marL="0" indent="0">
              <a:buFont typeface="Wingdings 2" pitchFamily="18" charset="2"/>
              <a:buNone/>
              <a:defRPr/>
            </a:pPr>
            <a:endParaRPr lang="en-US" sz="1400" dirty="0">
              <a:ea typeface="+mn-ea"/>
              <a:cs typeface="+mn-cs"/>
            </a:endParaRPr>
          </a:p>
          <a:p>
            <a:pPr marL="0" indent="0">
              <a:buFont typeface="Wingdings 2" pitchFamily="18" charset="2"/>
              <a:buNone/>
              <a:defRPr/>
            </a:pPr>
            <a:endParaRPr lang="en-US" sz="1400" dirty="0">
              <a:ea typeface="+mn-ea"/>
              <a:cs typeface="+mn-cs"/>
            </a:endParaRPr>
          </a:p>
          <a:p>
            <a:pPr marL="0" indent="0">
              <a:buFont typeface="Wingdings 2" pitchFamily="18" charset="2"/>
              <a:buNone/>
              <a:defRPr/>
            </a:pPr>
            <a:endParaRPr lang="en-US" sz="1400" dirty="0">
              <a:latin typeface="Times New Roman" pitchFamily="18" charset="0"/>
              <a:ea typeface="+mn-ea"/>
              <a:cs typeface="Times New Roman" pitchFamily="18" charset="0"/>
            </a:endParaRPr>
          </a:p>
          <a:p>
            <a:pPr marL="0" indent="0">
              <a:buFont typeface="Wingdings 2" pitchFamily="18" charset="2"/>
              <a:buNone/>
              <a:defRPr/>
            </a:pPr>
            <a:r>
              <a:rPr lang="en-US" sz="1400" dirty="0">
                <a:latin typeface="Times New Roman" pitchFamily="18" charset="0"/>
                <a:ea typeface="+mn-ea"/>
                <a:cs typeface="Times New Roman" pitchFamily="18" charset="0"/>
              </a:rPr>
              <a:t>   Villetti G et al. </a:t>
            </a:r>
            <a:r>
              <a:rPr lang="en-US" sz="1400" dirty="0">
                <a:solidFill>
                  <a:prstClr val="black"/>
                </a:solidFill>
                <a:latin typeface="Times New Roman" pitchFamily="18" charset="0"/>
                <a:ea typeface="+mn-ea"/>
                <a:cs typeface="Times New Roman" pitchFamily="18" charset="0"/>
              </a:rPr>
              <a:t>Pharmacol Exp Ther. 2010 Aug 30. [Epub ahead of print]</a:t>
            </a:r>
            <a:endParaRPr lang="en-US" sz="1400" dirty="0">
              <a:latin typeface="Times New Roman" pitchFamily="18" charset="0"/>
              <a:ea typeface="+mn-ea"/>
              <a:cs typeface="Times New Roman" pitchFamily="18" charset="0"/>
            </a:endParaRPr>
          </a:p>
          <a:p>
            <a:pPr>
              <a:buFont typeface="Wingdings 2" pitchFamily="18" charset="2"/>
              <a:buChar char=""/>
              <a:defRPr/>
            </a:pPr>
            <a:endParaRPr lang="en-US" sz="1400" dirty="0">
              <a:latin typeface="Times New Roman" pitchFamily="18" charset="0"/>
              <a:ea typeface="+mn-ea"/>
              <a:cs typeface="Times New Roman" pitchFamily="18" charset="0"/>
            </a:endParaRPr>
          </a:p>
          <a:p>
            <a:pPr>
              <a:buFont typeface="Wingdings 2" pitchFamily="18" charset="2"/>
              <a:buChar char=""/>
              <a:defRPr/>
            </a:pPr>
            <a:endParaRPr lang="en-US" dirty="0">
              <a:ea typeface="+mn-ea"/>
              <a:cs typeface="+mn-cs"/>
            </a:endParaRPr>
          </a:p>
          <a:p>
            <a:pPr>
              <a:buFont typeface="Wingdings 2" pitchFamily="18" charset="2"/>
              <a:buChar char=""/>
              <a:defRPr/>
            </a:pPr>
            <a:endParaRPr lang="en-US" dirty="0">
              <a:ea typeface="+mn-ea"/>
              <a:cs typeface="+mn-cs"/>
            </a:endParaRPr>
          </a:p>
          <a:p>
            <a:pPr>
              <a:buFont typeface="Wingdings 2" pitchFamily="18" charset="2"/>
              <a:buChar char=""/>
              <a:defRPr/>
            </a:pPr>
            <a:endParaRPr lang="en-US" dirty="0">
              <a:ea typeface="+mn-ea"/>
              <a:cs typeface="+mn-cs"/>
            </a:endParaRPr>
          </a:p>
          <a:p>
            <a:pPr>
              <a:buFont typeface="Wingdings 2" pitchFamily="18" charset="2"/>
              <a:buChar char=""/>
              <a:defRPr/>
            </a:pPr>
            <a:endParaRPr lang="en-US" dirty="0">
              <a:ea typeface="+mn-ea"/>
              <a:cs typeface="+mn-cs"/>
            </a:endParaRPr>
          </a:p>
          <a:p>
            <a:pPr>
              <a:buFont typeface="Wingdings 2" pitchFamily="18" charset="2"/>
              <a:buChar char=""/>
              <a:defRPr/>
            </a:pPr>
            <a:endParaRPr lang="en-US" dirty="0">
              <a:ea typeface="+mn-ea"/>
              <a:cs typeface="+mn-cs"/>
            </a:endParaRPr>
          </a:p>
        </p:txBody>
      </p:sp>
      <p:pic>
        <p:nvPicPr>
          <p:cNvPr id="4" name="Picture 3">
            <a:extLst>
              <a:ext uri="{FF2B5EF4-FFF2-40B4-BE49-F238E27FC236}">
                <a16:creationId xmlns:a16="http://schemas.microsoft.com/office/drawing/2014/main" id="{74A96AFC-D4DF-B948-AAA7-26BD6B2F601E}"/>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6351" t="16883" r="8327"/>
          <a:stretch/>
        </p:blipFill>
        <p:spPr>
          <a:xfrm>
            <a:off x="8061837" y="6338503"/>
            <a:ext cx="1082163" cy="514131"/>
          </a:xfrm>
          <a:prstGeom prst="rect">
            <a:avLst/>
          </a:prstGeom>
          <a:ln>
            <a:solidFill>
              <a:schemeClr val="tx2">
                <a:lumMod val="50000"/>
              </a:schemeClr>
            </a:solidFill>
          </a:ln>
        </p:spPr>
      </p:pic>
    </p:spTree>
    <p:extLst>
      <p:ext uri="{BB962C8B-B14F-4D97-AF65-F5344CB8AC3E}">
        <p14:creationId xmlns:p14="http://schemas.microsoft.com/office/powerpoint/2010/main" val="23660476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Title 1"/>
          <p:cNvSpPr>
            <a:spLocks noGrp="1"/>
          </p:cNvSpPr>
          <p:nvPr>
            <p:ph type="title"/>
          </p:nvPr>
        </p:nvSpPr>
        <p:spPr>
          <a:xfrm>
            <a:off x="457200" y="914400"/>
            <a:ext cx="8229600" cy="1143000"/>
          </a:xfrm>
        </p:spPr>
        <p:txBody>
          <a:bodyPr/>
          <a:lstStyle/>
          <a:p>
            <a:r>
              <a:rPr lang="en-US" sz="3600" dirty="0">
                <a:latin typeface="Times New Roman" charset="0"/>
                <a:cs typeface="Times New Roman" charset="0"/>
              </a:rPr>
              <a:t>CHF5407</a:t>
            </a:r>
            <a:endParaRPr lang="en-US" dirty="0">
              <a:latin typeface="Calibri" charset="0"/>
            </a:endParaRPr>
          </a:p>
        </p:txBody>
      </p:sp>
      <p:sp>
        <p:nvSpPr>
          <p:cNvPr id="3" name="Content Placeholder 2"/>
          <p:cNvSpPr>
            <a:spLocks noGrp="1"/>
          </p:cNvSpPr>
          <p:nvPr>
            <p:ph idx="1"/>
          </p:nvPr>
        </p:nvSpPr>
        <p:spPr>
          <a:xfrm>
            <a:off x="457200" y="2493963"/>
            <a:ext cx="8229600" cy="4389437"/>
          </a:xfrm>
        </p:spPr>
        <p:txBody>
          <a:bodyPr/>
          <a:lstStyle/>
          <a:p>
            <a:pPr>
              <a:buFont typeface="Wingdings 2" pitchFamily="18" charset="2"/>
              <a:buChar char=""/>
              <a:defRPr/>
            </a:pPr>
            <a:r>
              <a:rPr lang="en-US" sz="2800" dirty="0">
                <a:solidFill>
                  <a:prstClr val="black"/>
                </a:solidFill>
                <a:latin typeface="Times New Roman" pitchFamily="18" charset="0"/>
                <a:ea typeface="+mn-ea"/>
                <a:cs typeface="Times New Roman" pitchFamily="18" charset="0"/>
              </a:rPr>
              <a:t>Markedly short-acting at M2 receptors, did not produce significant changes in cardiovascular parameters of anesthetized guinea pigs</a:t>
            </a:r>
          </a:p>
          <a:p>
            <a:pPr>
              <a:buFont typeface="Wingdings 2" pitchFamily="18" charset="2"/>
              <a:buChar char=""/>
              <a:defRPr/>
            </a:pPr>
            <a:r>
              <a:rPr lang="en-US" sz="2800" dirty="0">
                <a:latin typeface="Times New Roman" pitchFamily="18" charset="0"/>
                <a:ea typeface="+mn-ea"/>
                <a:cs typeface="Times New Roman" pitchFamily="18" charset="0"/>
              </a:rPr>
              <a:t>In contrast, tiatropium dissociated slowly from both the M3 and M2 receptors.</a:t>
            </a:r>
          </a:p>
          <a:p>
            <a:pPr>
              <a:buFont typeface="Wingdings 2" pitchFamily="18" charset="2"/>
              <a:buChar char=""/>
              <a:defRPr/>
            </a:pPr>
            <a:endParaRPr lang="en-US" sz="2800" dirty="0">
              <a:latin typeface="Times New Roman" pitchFamily="18" charset="0"/>
              <a:ea typeface="+mn-ea"/>
              <a:cs typeface="Times New Roman" pitchFamily="18" charset="0"/>
            </a:endParaRPr>
          </a:p>
          <a:p>
            <a:pPr marL="0" indent="0">
              <a:buFont typeface="Wingdings 2" pitchFamily="18" charset="2"/>
              <a:buNone/>
              <a:defRPr/>
            </a:pPr>
            <a:endParaRPr lang="en-US" sz="1400" dirty="0">
              <a:latin typeface="Times New Roman" pitchFamily="18" charset="0"/>
              <a:ea typeface="+mn-ea"/>
              <a:cs typeface="Times New Roman" pitchFamily="18" charset="0"/>
            </a:endParaRPr>
          </a:p>
          <a:p>
            <a:pPr marL="0" indent="0">
              <a:buFont typeface="Wingdings 2" pitchFamily="18" charset="2"/>
              <a:buNone/>
              <a:defRPr/>
            </a:pPr>
            <a:endParaRPr lang="en-US" sz="1400" dirty="0">
              <a:latin typeface="Times New Roman" pitchFamily="18" charset="0"/>
              <a:ea typeface="+mn-ea"/>
              <a:cs typeface="Times New Roman" pitchFamily="18" charset="0"/>
            </a:endParaRPr>
          </a:p>
          <a:p>
            <a:pPr marL="0" indent="0">
              <a:buFont typeface="Wingdings 2" pitchFamily="18" charset="2"/>
              <a:buNone/>
              <a:defRPr/>
            </a:pPr>
            <a:r>
              <a:rPr lang="en-US" sz="1400" dirty="0">
                <a:solidFill>
                  <a:prstClr val="black"/>
                </a:solidFill>
                <a:latin typeface="Times New Roman" pitchFamily="18" charset="0"/>
                <a:ea typeface="+mn-ea"/>
                <a:cs typeface="Times New Roman" pitchFamily="18" charset="0"/>
              </a:rPr>
              <a:t>    Villetti G et al. Pharmacol Exp Ther. 2010 Aug 30. [Epub ahead of print]</a:t>
            </a:r>
          </a:p>
          <a:p>
            <a:pPr marL="0" indent="0">
              <a:buFont typeface="Wingdings 2" pitchFamily="18" charset="2"/>
              <a:buNone/>
              <a:defRPr/>
            </a:pPr>
            <a:endParaRPr lang="en-US" sz="1400" dirty="0">
              <a:latin typeface="Times New Roman" pitchFamily="18" charset="0"/>
              <a:ea typeface="+mn-ea"/>
              <a:cs typeface="Times New Roman" pitchFamily="18" charset="0"/>
            </a:endParaRPr>
          </a:p>
          <a:p>
            <a:pPr marL="0" indent="0">
              <a:spcBef>
                <a:spcPct val="30000"/>
              </a:spcBef>
              <a:buClrTx/>
              <a:buSzTx/>
              <a:buFont typeface="Wingdings 2" pitchFamily="18" charset="2"/>
              <a:buNone/>
              <a:defRPr/>
            </a:pPr>
            <a:endParaRPr lang="en-US" sz="1200" dirty="0">
              <a:solidFill>
                <a:prstClr val="black"/>
              </a:solidFill>
              <a:latin typeface="Times New Roman" pitchFamily="18" charset="0"/>
              <a:ea typeface="+mn-ea"/>
              <a:cs typeface="Times New Roman" pitchFamily="18" charset="0"/>
            </a:endParaRPr>
          </a:p>
          <a:p>
            <a:pPr marL="0" indent="0">
              <a:buFont typeface="Wingdings 2" pitchFamily="18" charset="2"/>
              <a:buNone/>
              <a:defRPr/>
            </a:pPr>
            <a:endParaRPr lang="en-US" sz="1400" dirty="0">
              <a:latin typeface="Times New Roman" pitchFamily="18" charset="0"/>
              <a:ea typeface="+mn-ea"/>
              <a:cs typeface="Times New Roman" pitchFamily="18" charset="0"/>
            </a:endParaRPr>
          </a:p>
          <a:p>
            <a:pPr>
              <a:buFont typeface="Wingdings 2" pitchFamily="18" charset="2"/>
              <a:buChar char=""/>
              <a:defRPr/>
            </a:pPr>
            <a:endParaRPr lang="en-US" sz="2800" dirty="0">
              <a:solidFill>
                <a:prstClr val="black"/>
              </a:solidFill>
              <a:latin typeface="Times New Roman" pitchFamily="18" charset="0"/>
              <a:ea typeface="+mn-ea"/>
              <a:cs typeface="Times New Roman" pitchFamily="18" charset="0"/>
            </a:endParaRPr>
          </a:p>
          <a:p>
            <a:pPr>
              <a:buFont typeface="Wingdings 2" pitchFamily="18" charset="2"/>
              <a:buChar char=""/>
              <a:defRPr/>
            </a:pPr>
            <a:endParaRPr lang="en-US" sz="2800" dirty="0">
              <a:solidFill>
                <a:prstClr val="black"/>
              </a:solidFill>
              <a:latin typeface="Times New Roman" pitchFamily="18" charset="0"/>
              <a:ea typeface="+mn-ea"/>
              <a:cs typeface="Times New Roman" pitchFamily="18" charset="0"/>
            </a:endParaRPr>
          </a:p>
          <a:p>
            <a:pPr>
              <a:buFont typeface="Wingdings 2" pitchFamily="18" charset="2"/>
              <a:buChar char=""/>
              <a:defRPr/>
            </a:pPr>
            <a:endParaRPr lang="en-US" sz="2800" dirty="0">
              <a:solidFill>
                <a:prstClr val="black"/>
              </a:solidFill>
              <a:latin typeface="Times New Roman" pitchFamily="18" charset="0"/>
              <a:ea typeface="+mn-ea"/>
              <a:cs typeface="Times New Roman" pitchFamily="18" charset="0"/>
            </a:endParaRPr>
          </a:p>
          <a:p>
            <a:pPr>
              <a:buFont typeface="Wingdings 2" pitchFamily="18" charset="2"/>
              <a:buChar char=""/>
              <a:defRPr/>
            </a:pPr>
            <a:endParaRPr lang="en-US" sz="2800" dirty="0">
              <a:solidFill>
                <a:prstClr val="black"/>
              </a:solidFill>
              <a:latin typeface="Times New Roman" pitchFamily="18" charset="0"/>
              <a:ea typeface="+mn-ea"/>
              <a:cs typeface="Times New Roman" pitchFamily="18" charset="0"/>
            </a:endParaRPr>
          </a:p>
          <a:p>
            <a:pPr>
              <a:buFont typeface="Wingdings 2" pitchFamily="18" charset="2"/>
              <a:buChar char=""/>
              <a:defRPr/>
            </a:pPr>
            <a:endParaRPr lang="en-US" sz="2800" dirty="0">
              <a:solidFill>
                <a:prstClr val="black"/>
              </a:solidFill>
              <a:latin typeface="Times New Roman" pitchFamily="18" charset="0"/>
              <a:ea typeface="+mn-ea"/>
              <a:cs typeface="Times New Roman" pitchFamily="18" charset="0"/>
            </a:endParaRPr>
          </a:p>
        </p:txBody>
      </p:sp>
      <p:pic>
        <p:nvPicPr>
          <p:cNvPr id="4" name="Picture 3">
            <a:extLst>
              <a:ext uri="{FF2B5EF4-FFF2-40B4-BE49-F238E27FC236}">
                <a16:creationId xmlns:a16="http://schemas.microsoft.com/office/drawing/2014/main" id="{64E7248C-7AB0-C243-9ACE-2AEC848AE422}"/>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6351" t="16883" r="8327"/>
          <a:stretch/>
        </p:blipFill>
        <p:spPr>
          <a:xfrm>
            <a:off x="8061837" y="6338503"/>
            <a:ext cx="1082163" cy="514131"/>
          </a:xfrm>
          <a:prstGeom prst="rect">
            <a:avLst/>
          </a:prstGeom>
          <a:ln>
            <a:solidFill>
              <a:schemeClr val="tx2">
                <a:lumMod val="50000"/>
              </a:schemeClr>
            </a:solidFill>
          </a:ln>
        </p:spPr>
      </p:pic>
    </p:spTree>
    <p:extLst>
      <p:ext uri="{BB962C8B-B14F-4D97-AF65-F5344CB8AC3E}">
        <p14:creationId xmlns:p14="http://schemas.microsoft.com/office/powerpoint/2010/main" val="165020172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2438400"/>
            <a:ext cx="7772400" cy="1362456"/>
          </a:xfrm>
          <a:ln>
            <a:miter lim="800000"/>
            <a:headEnd/>
            <a:tailEnd/>
          </a:ln>
          <a:extLst/>
        </p:spPr>
        <p:txBody>
          <a:bodyPr/>
          <a:lstStyle/>
          <a:p>
            <a:pPr>
              <a:defRPr/>
            </a:pPr>
            <a:r>
              <a:rPr sz="3600">
                <a:latin typeface="Times New Roman" pitchFamily="18" charset="0"/>
                <a:cs typeface="Times New Roman" pitchFamily="18" charset="0"/>
              </a:rPr>
              <a:t>Conclusion</a:t>
            </a:r>
          </a:p>
        </p:txBody>
      </p:sp>
      <p:sp>
        <p:nvSpPr>
          <p:cNvPr id="99330" name="Text Placeholder 2"/>
          <p:cNvSpPr>
            <a:spLocks noGrp="1"/>
          </p:cNvSpPr>
          <p:nvPr>
            <p:ph type="body" idx="1"/>
          </p:nvPr>
        </p:nvSpPr>
        <p:spPr>
          <a:xfrm>
            <a:off x="530225" y="2705100"/>
            <a:ext cx="7772400" cy="1509713"/>
          </a:xfrm>
        </p:spPr>
        <p:txBody>
          <a:bodyPr/>
          <a:lstStyle/>
          <a:p>
            <a:endParaRPr lang="en-US">
              <a:latin typeface="Constantia" charset="0"/>
            </a:endParaRPr>
          </a:p>
        </p:txBody>
      </p:sp>
      <p:pic>
        <p:nvPicPr>
          <p:cNvPr id="4" name="Picture 3">
            <a:extLst>
              <a:ext uri="{FF2B5EF4-FFF2-40B4-BE49-F238E27FC236}">
                <a16:creationId xmlns:a16="http://schemas.microsoft.com/office/drawing/2014/main" id="{06A5ABFB-30FA-B344-9CEB-3282BF9DA78A}"/>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6351" t="16883" r="8327"/>
          <a:stretch/>
        </p:blipFill>
        <p:spPr>
          <a:xfrm>
            <a:off x="8061837" y="6338503"/>
            <a:ext cx="1082163" cy="514131"/>
          </a:xfrm>
          <a:prstGeom prst="rect">
            <a:avLst/>
          </a:prstGeom>
          <a:ln>
            <a:solidFill>
              <a:schemeClr val="tx2">
                <a:lumMod val="50000"/>
              </a:schemeClr>
            </a:solidFill>
          </a:ln>
        </p:spPr>
      </p:pic>
    </p:spTree>
    <p:extLst>
      <p:ext uri="{BB962C8B-B14F-4D97-AF65-F5344CB8AC3E}">
        <p14:creationId xmlns:p14="http://schemas.microsoft.com/office/powerpoint/2010/main" val="171828189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Title 1"/>
          <p:cNvSpPr>
            <a:spLocks noGrp="1"/>
          </p:cNvSpPr>
          <p:nvPr>
            <p:ph type="title"/>
          </p:nvPr>
        </p:nvSpPr>
        <p:spPr>
          <a:xfrm>
            <a:off x="457200" y="457200"/>
            <a:ext cx="8229600" cy="1143000"/>
          </a:xfrm>
        </p:spPr>
        <p:txBody>
          <a:bodyPr/>
          <a:lstStyle/>
          <a:p>
            <a:endParaRPr lang="en-US" sz="3600">
              <a:latin typeface="Times New Roman" charset="0"/>
              <a:cs typeface="Times New Roman" charset="0"/>
            </a:endParaRPr>
          </a:p>
        </p:txBody>
      </p:sp>
      <p:sp>
        <p:nvSpPr>
          <p:cNvPr id="101378" name="Content Placeholder 2"/>
          <p:cNvSpPr>
            <a:spLocks noGrp="1"/>
          </p:cNvSpPr>
          <p:nvPr>
            <p:ph idx="1"/>
          </p:nvPr>
        </p:nvSpPr>
        <p:spPr>
          <a:xfrm>
            <a:off x="457200" y="1371600"/>
            <a:ext cx="8229600" cy="4389438"/>
          </a:xfrm>
        </p:spPr>
        <p:txBody>
          <a:bodyPr/>
          <a:lstStyle/>
          <a:p>
            <a:r>
              <a:rPr lang="en-US" sz="2800">
                <a:latin typeface="Times New Roman" charset="0"/>
                <a:cs typeface="Times New Roman" charset="0"/>
              </a:rPr>
              <a:t>Children with active and recent URIs are at increased risk of respiratory complications</a:t>
            </a:r>
          </a:p>
          <a:p>
            <a:r>
              <a:rPr lang="en-US" sz="2800">
                <a:latin typeface="Times New Roman" charset="0"/>
                <a:cs typeface="Times New Roman" charset="0"/>
              </a:rPr>
              <a:t>Awareness and identification of risk factors will guide the anesthesiologist in deciding to proceed with and to tailor the anesthetic to the child</a:t>
            </a:r>
            <a:r>
              <a:rPr lang="ja-JP" altLang="en-US" sz="2800">
                <a:latin typeface="Times New Roman" charset="0"/>
                <a:cs typeface="Times New Roman" charset="0"/>
              </a:rPr>
              <a:t>’</a:t>
            </a:r>
            <a:r>
              <a:rPr lang="en-US" altLang="ja-JP" sz="2800">
                <a:latin typeface="Times New Roman" charset="0"/>
                <a:cs typeface="Times New Roman" charset="0"/>
              </a:rPr>
              <a:t>s condition</a:t>
            </a:r>
          </a:p>
          <a:p>
            <a:r>
              <a:rPr lang="en-US" sz="2800">
                <a:latin typeface="Times New Roman" charset="0"/>
                <a:cs typeface="Times New Roman" charset="0"/>
              </a:rPr>
              <a:t>Selective cancellation of surgery for children with URIs</a:t>
            </a:r>
          </a:p>
          <a:p>
            <a:r>
              <a:rPr lang="en-US" sz="2800">
                <a:latin typeface="Times New Roman" charset="0"/>
                <a:cs typeface="Times New Roman" charset="0"/>
              </a:rPr>
              <a:t>Informed consent, good clinical judgment and experience are crucial factors in the decision-making process.</a:t>
            </a:r>
          </a:p>
        </p:txBody>
      </p:sp>
      <p:pic>
        <p:nvPicPr>
          <p:cNvPr id="4" name="Picture 3">
            <a:extLst>
              <a:ext uri="{FF2B5EF4-FFF2-40B4-BE49-F238E27FC236}">
                <a16:creationId xmlns:a16="http://schemas.microsoft.com/office/drawing/2014/main" id="{1168E0A1-125D-8043-8478-578B7EF4E4A3}"/>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6351" t="16883" r="8327"/>
          <a:stretch/>
        </p:blipFill>
        <p:spPr>
          <a:xfrm>
            <a:off x="8061837" y="6338503"/>
            <a:ext cx="1082163" cy="514131"/>
          </a:xfrm>
          <a:prstGeom prst="rect">
            <a:avLst/>
          </a:prstGeom>
          <a:ln>
            <a:solidFill>
              <a:schemeClr val="tx2">
                <a:lumMod val="50000"/>
              </a:schemeClr>
            </a:solidFill>
          </a:ln>
        </p:spPr>
      </p:pic>
    </p:spTree>
    <p:extLst>
      <p:ext uri="{BB962C8B-B14F-4D97-AF65-F5344CB8AC3E}">
        <p14:creationId xmlns:p14="http://schemas.microsoft.com/office/powerpoint/2010/main" val="11456558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Title 1"/>
          <p:cNvSpPr>
            <a:spLocks noGrp="1"/>
          </p:cNvSpPr>
          <p:nvPr>
            <p:ph type="title"/>
          </p:nvPr>
        </p:nvSpPr>
        <p:spPr/>
        <p:txBody>
          <a:bodyPr/>
          <a:lstStyle/>
          <a:p>
            <a:endParaRPr lang="en-US">
              <a:latin typeface="Calibri" charset="0"/>
            </a:endParaRPr>
          </a:p>
        </p:txBody>
      </p:sp>
      <p:sp>
        <p:nvSpPr>
          <p:cNvPr id="103426" name="Content Placeholder 2"/>
          <p:cNvSpPr>
            <a:spLocks noGrp="1"/>
          </p:cNvSpPr>
          <p:nvPr>
            <p:ph idx="1"/>
          </p:nvPr>
        </p:nvSpPr>
        <p:spPr/>
        <p:txBody>
          <a:bodyPr>
            <a:normAutofit lnSpcReduction="10000"/>
          </a:bodyPr>
          <a:lstStyle/>
          <a:p>
            <a:pPr marL="0" indent="0">
              <a:buFont typeface="Wingdings 2" charset="0"/>
              <a:buNone/>
            </a:pPr>
            <a:r>
              <a:rPr lang="ja-JP" altLang="en-US" sz="2800">
                <a:latin typeface="Times New Roman" charset="0"/>
                <a:cs typeface="Times New Roman" charset="0"/>
              </a:rPr>
              <a:t>“</a:t>
            </a:r>
            <a:r>
              <a:rPr lang="en-US" altLang="ja-JP" sz="2800">
                <a:latin typeface="Times New Roman" charset="0"/>
                <a:cs typeface="Times New Roman" charset="0"/>
              </a:rPr>
              <a:t>Although the child with a URI still presents a     challenge, anesthesiologists are now in a better position to make informed decisions regarding the assessment and management of these children, such that </a:t>
            </a:r>
            <a:r>
              <a:rPr lang="en-US" altLang="ja-JP" sz="2800" i="1">
                <a:latin typeface="Times New Roman" charset="0"/>
                <a:cs typeface="Times New Roman" charset="0"/>
              </a:rPr>
              <a:t>blanket cancellation has now become a thing of the past</a:t>
            </a:r>
            <a:r>
              <a:rPr lang="en-US" altLang="ja-JP" sz="2800">
                <a:latin typeface="Times New Roman" charset="0"/>
                <a:cs typeface="Times New Roman" charset="0"/>
              </a:rPr>
              <a:t>.</a:t>
            </a:r>
            <a:r>
              <a:rPr lang="ja-JP" altLang="en-US" sz="2800">
                <a:latin typeface="Times New Roman" charset="0"/>
                <a:cs typeface="Times New Roman" charset="0"/>
              </a:rPr>
              <a:t>”</a:t>
            </a:r>
            <a:endParaRPr lang="en-US" altLang="ja-JP" sz="2800">
              <a:latin typeface="Times New Roman" charset="0"/>
              <a:cs typeface="Times New Roman" charset="0"/>
            </a:endParaRPr>
          </a:p>
          <a:p>
            <a:pPr marL="0" indent="0">
              <a:buFont typeface="Wingdings 2" charset="0"/>
              <a:buNone/>
            </a:pPr>
            <a:r>
              <a:rPr lang="en-US" sz="2400">
                <a:latin typeface="Constantia" charset="0"/>
              </a:rPr>
              <a:t>                                                                      </a:t>
            </a:r>
          </a:p>
          <a:p>
            <a:pPr marL="0" indent="0">
              <a:buFont typeface="Wingdings 2" charset="0"/>
              <a:buNone/>
            </a:pPr>
            <a:r>
              <a:rPr lang="en-US" sz="2400">
                <a:latin typeface="Times New Roman" charset="0"/>
                <a:cs typeface="Times New Roman" charset="0"/>
              </a:rPr>
              <a:t>                                                                             Alan R Tait                </a:t>
            </a:r>
          </a:p>
          <a:p>
            <a:pPr marL="0" indent="0">
              <a:buFont typeface="Wingdings 2" charset="0"/>
              <a:buNone/>
            </a:pPr>
            <a:endParaRPr lang="en-US" sz="1200">
              <a:latin typeface="Constantia" charset="0"/>
            </a:endParaRPr>
          </a:p>
          <a:p>
            <a:pPr marL="0" indent="0">
              <a:buFont typeface="Wingdings 2" charset="0"/>
              <a:buNone/>
            </a:pPr>
            <a:endParaRPr lang="en-US" sz="1200">
              <a:latin typeface="Constantia" charset="0"/>
            </a:endParaRPr>
          </a:p>
          <a:p>
            <a:pPr marL="0" indent="0">
              <a:buFont typeface="Wingdings 2" charset="0"/>
              <a:buNone/>
            </a:pPr>
            <a:endParaRPr lang="en-US" sz="1200">
              <a:latin typeface="Constantia" charset="0"/>
            </a:endParaRPr>
          </a:p>
          <a:p>
            <a:pPr marL="0" indent="0">
              <a:buFont typeface="Wingdings 2" charset="0"/>
              <a:buNone/>
            </a:pPr>
            <a:r>
              <a:rPr lang="en-US" sz="1400">
                <a:latin typeface="Times New Roman" charset="0"/>
                <a:cs typeface="Times New Roman" charset="0"/>
              </a:rPr>
              <a:t>Tait  AR, Malviya S. Anesthesia for the child with an upper respiratory tract infection: still a dilemma?</a:t>
            </a:r>
            <a:r>
              <a:rPr lang="en-US" sz="1400" b="1">
                <a:latin typeface="Times New Roman" charset="0"/>
                <a:cs typeface="Times New Roman" charset="0"/>
              </a:rPr>
              <a:t> </a:t>
            </a:r>
            <a:r>
              <a:rPr lang="en-US" sz="1400">
                <a:latin typeface="Times New Roman" charset="0"/>
                <a:cs typeface="Times New Roman" charset="0"/>
              </a:rPr>
              <a:t>Anesth Analg 2005 Jan;100(1):59-65</a:t>
            </a:r>
          </a:p>
          <a:p>
            <a:pPr marL="0" indent="0">
              <a:buFont typeface="Wingdings 2" charset="0"/>
              <a:buNone/>
            </a:pPr>
            <a:endParaRPr lang="en-US" sz="2800">
              <a:latin typeface="Times New Roman" charset="0"/>
              <a:cs typeface="Times New Roman" charset="0"/>
            </a:endParaRPr>
          </a:p>
        </p:txBody>
      </p:sp>
      <p:pic>
        <p:nvPicPr>
          <p:cNvPr id="4" name="Picture 3">
            <a:extLst>
              <a:ext uri="{FF2B5EF4-FFF2-40B4-BE49-F238E27FC236}">
                <a16:creationId xmlns:a16="http://schemas.microsoft.com/office/drawing/2014/main" id="{D96EA6F9-C6B9-BC45-9228-195D2276BC1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6351" t="16883" r="8327"/>
          <a:stretch/>
        </p:blipFill>
        <p:spPr>
          <a:xfrm>
            <a:off x="8061837" y="6338503"/>
            <a:ext cx="1082163" cy="514131"/>
          </a:xfrm>
          <a:prstGeom prst="rect">
            <a:avLst/>
          </a:prstGeom>
          <a:ln>
            <a:solidFill>
              <a:schemeClr val="tx2">
                <a:lumMod val="50000"/>
              </a:schemeClr>
            </a:solidFill>
          </a:ln>
        </p:spPr>
      </p:pic>
    </p:spTree>
    <p:extLst>
      <p:ext uri="{BB962C8B-B14F-4D97-AF65-F5344CB8AC3E}">
        <p14:creationId xmlns:p14="http://schemas.microsoft.com/office/powerpoint/2010/main" val="66144249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Title 1"/>
          <p:cNvSpPr>
            <a:spLocks noGrp="1"/>
          </p:cNvSpPr>
          <p:nvPr>
            <p:ph type="title"/>
          </p:nvPr>
        </p:nvSpPr>
        <p:spPr>
          <a:xfrm>
            <a:off x="457200" y="457200"/>
            <a:ext cx="8229600" cy="1143000"/>
          </a:xfrm>
        </p:spPr>
        <p:txBody>
          <a:bodyPr/>
          <a:lstStyle/>
          <a:p>
            <a:r>
              <a:rPr lang="en-US" sz="3600">
                <a:latin typeface="Times New Roman" charset="0"/>
                <a:cs typeface="Times New Roman" charset="0"/>
              </a:rPr>
              <a:t>References </a:t>
            </a:r>
          </a:p>
        </p:txBody>
      </p:sp>
      <p:sp>
        <p:nvSpPr>
          <p:cNvPr id="105474" name="Content Placeholder 2"/>
          <p:cNvSpPr>
            <a:spLocks noGrp="1"/>
          </p:cNvSpPr>
          <p:nvPr>
            <p:ph idx="1"/>
          </p:nvPr>
        </p:nvSpPr>
        <p:spPr>
          <a:xfrm>
            <a:off x="381000" y="1676400"/>
            <a:ext cx="8229600" cy="4389438"/>
          </a:xfrm>
        </p:spPr>
        <p:txBody>
          <a:bodyPr/>
          <a:lstStyle/>
          <a:p>
            <a:pPr marL="514350" indent="-514350">
              <a:buFont typeface="Calibri" charset="0"/>
              <a:buAutoNum type="arabicPeriod"/>
            </a:pPr>
            <a:r>
              <a:rPr lang="en-US" sz="2400">
                <a:latin typeface="Times New Roman" charset="0"/>
                <a:cs typeface="Times New Roman" charset="0"/>
              </a:rPr>
              <a:t>Burt CW, McCaig LF, Rechtsteiner EA. Ambulatory medical care utilization estimates for 2005. Adv Data. 2007;388:1-15.</a:t>
            </a:r>
          </a:p>
          <a:p>
            <a:pPr marL="514350" indent="-514350">
              <a:buFont typeface="Calibri" charset="0"/>
              <a:buAutoNum type="arabicPeriod"/>
            </a:pPr>
            <a:r>
              <a:rPr lang="en-US" sz="2400">
                <a:latin typeface="Times New Roman" charset="0"/>
              </a:rPr>
              <a:t>Fendrick AM, Monto AS, Nightengale B, Sarnes M. The economic burden of non-influenza-related viral respiratory tract infection in the United States. Arch Intern </a:t>
            </a:r>
            <a:r>
              <a:rPr lang="en-US" sz="2400">
                <a:latin typeface="Times New Roman" charset="0"/>
                <a:cs typeface="Times New Roman" charset="0"/>
              </a:rPr>
              <a:t>Med 2003;163</a:t>
            </a:r>
            <a:r>
              <a:rPr lang="en-US" sz="2400">
                <a:latin typeface="Times New Roman" charset="0"/>
                <a:cs typeface="Times New Roman" charset="0"/>
                <a:sym typeface="Wingdings" charset="0"/>
              </a:rPr>
              <a:t>(4):487-494.</a:t>
            </a:r>
          </a:p>
          <a:p>
            <a:pPr marL="514350" indent="-514350">
              <a:buFont typeface="Calibri" charset="0"/>
              <a:buAutoNum type="arabicPeriod"/>
            </a:pPr>
            <a:r>
              <a:rPr lang="en-US" sz="2400">
                <a:latin typeface="Times New Roman" charset="0"/>
                <a:cs typeface="Times New Roman" charset="0"/>
                <a:sym typeface="Wingdings" charset="0"/>
              </a:rPr>
              <a:t>Bramley TJ, Lerner D, Sarnes M. Productivity losses related to the common cold. J Occup Environ Med 2002;44(9):822-829.</a:t>
            </a:r>
          </a:p>
          <a:p>
            <a:pPr marL="514350" indent="-514350">
              <a:buFont typeface="Calibri" charset="0"/>
              <a:buAutoNum type="arabicPeriod"/>
            </a:pPr>
            <a:r>
              <a:rPr lang="en-US" sz="2400">
                <a:latin typeface="Times New Roman" charset="0"/>
              </a:rPr>
              <a:t>Monto AS. Epidemiology of viral respiratory infection. Am J Med 2002;112(suppl 6A):4S-12S.</a:t>
            </a:r>
          </a:p>
          <a:p>
            <a:pPr marL="514350" indent="-514350">
              <a:buFont typeface="Calibri" charset="0"/>
              <a:buAutoNum type="arabicPeriod"/>
            </a:pPr>
            <a:endParaRPr lang="en-US" sz="2400">
              <a:latin typeface="Times New Roman" charset="0"/>
              <a:sym typeface="Wingdings" charset="0"/>
            </a:endParaRPr>
          </a:p>
          <a:p>
            <a:pPr marL="514350" indent="-514350">
              <a:buFont typeface="Calibri" charset="0"/>
              <a:buAutoNum type="arabicPeriod"/>
            </a:pPr>
            <a:endParaRPr lang="en-US" sz="2800">
              <a:latin typeface="Times New Roman" charset="0"/>
              <a:cs typeface="Times New Roman" charset="0"/>
            </a:endParaRPr>
          </a:p>
          <a:p>
            <a:pPr marL="514350" indent="-514350">
              <a:buFont typeface="Calibri" charset="0"/>
              <a:buAutoNum type="arabicPeriod"/>
            </a:pPr>
            <a:endParaRPr lang="en-US" sz="2800">
              <a:latin typeface="Times New Roman" charset="0"/>
              <a:cs typeface="Times New Roman" charset="0"/>
            </a:endParaRPr>
          </a:p>
          <a:p>
            <a:pPr marL="514350" indent="-514350">
              <a:buFont typeface="Calibri" charset="0"/>
              <a:buAutoNum type="arabicPeriod"/>
            </a:pPr>
            <a:endParaRPr lang="en-US">
              <a:latin typeface="Constantia" charset="0"/>
            </a:endParaRPr>
          </a:p>
        </p:txBody>
      </p:sp>
      <p:pic>
        <p:nvPicPr>
          <p:cNvPr id="4" name="Picture 3">
            <a:extLst>
              <a:ext uri="{FF2B5EF4-FFF2-40B4-BE49-F238E27FC236}">
                <a16:creationId xmlns:a16="http://schemas.microsoft.com/office/drawing/2014/main" id="{98E4F37A-BB21-4443-B703-600539952385}"/>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6351" t="16883" r="8327"/>
          <a:stretch/>
        </p:blipFill>
        <p:spPr>
          <a:xfrm>
            <a:off x="8061837" y="6338503"/>
            <a:ext cx="1082163" cy="514131"/>
          </a:xfrm>
          <a:prstGeom prst="rect">
            <a:avLst/>
          </a:prstGeom>
          <a:ln>
            <a:solidFill>
              <a:schemeClr val="tx2">
                <a:lumMod val="50000"/>
              </a:schemeClr>
            </a:solidFill>
          </a:ln>
        </p:spPr>
      </p:pic>
    </p:spTree>
    <p:extLst>
      <p:ext uri="{BB962C8B-B14F-4D97-AF65-F5344CB8AC3E}">
        <p14:creationId xmlns:p14="http://schemas.microsoft.com/office/powerpoint/2010/main" val="394803983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Title 1"/>
          <p:cNvSpPr>
            <a:spLocks noGrp="1"/>
          </p:cNvSpPr>
          <p:nvPr>
            <p:ph type="title"/>
          </p:nvPr>
        </p:nvSpPr>
        <p:spPr>
          <a:xfrm>
            <a:off x="457200" y="457200"/>
            <a:ext cx="8229600" cy="1143000"/>
          </a:xfrm>
        </p:spPr>
        <p:txBody>
          <a:bodyPr/>
          <a:lstStyle/>
          <a:p>
            <a:r>
              <a:rPr lang="en-US" sz="3600">
                <a:latin typeface="Times New Roman" charset="0"/>
                <a:cs typeface="Times New Roman" charset="0"/>
              </a:rPr>
              <a:t>References</a:t>
            </a:r>
          </a:p>
        </p:txBody>
      </p:sp>
      <p:sp>
        <p:nvSpPr>
          <p:cNvPr id="107522" name="Content Placeholder 2"/>
          <p:cNvSpPr>
            <a:spLocks noGrp="1"/>
          </p:cNvSpPr>
          <p:nvPr>
            <p:ph idx="1"/>
          </p:nvPr>
        </p:nvSpPr>
        <p:spPr>
          <a:xfrm>
            <a:off x="457200" y="1981200"/>
            <a:ext cx="8229600" cy="4389438"/>
          </a:xfrm>
        </p:spPr>
        <p:txBody>
          <a:bodyPr>
            <a:normAutofit fontScale="92500"/>
          </a:bodyPr>
          <a:lstStyle/>
          <a:p>
            <a:pPr marL="457200" indent="-457200">
              <a:buFont typeface="Wingdings 2" charset="0"/>
              <a:buAutoNum type="arabicPeriod" startAt="5"/>
            </a:pPr>
            <a:r>
              <a:rPr lang="en-US" sz="2400">
                <a:latin typeface="Times New Roman" charset="0"/>
                <a:cs typeface="Times New Roman" charset="0"/>
              </a:rPr>
              <a:t>Heikkinen T, Jarvinen A. The common cold. Lancet 2003;361(9351):51-59.</a:t>
            </a:r>
          </a:p>
          <a:p>
            <a:pPr marL="457200" indent="-457200">
              <a:buFont typeface="Wingdings 2" charset="0"/>
              <a:buAutoNum type="arabicPeriod" startAt="5"/>
            </a:pPr>
            <a:r>
              <a:rPr lang="en-US" sz="2400">
                <a:latin typeface="Times New Roman" charset="0"/>
                <a:cs typeface="Times New Roman" charset="0"/>
              </a:rPr>
              <a:t>Tait  AR, Malviya S. Anesthesia for the child with an upper respiratory tract infection: still a dilemma?  Anesth Analg 2005 Jan;100(1):59-65.</a:t>
            </a:r>
          </a:p>
          <a:p>
            <a:pPr marL="457200" indent="-457200">
              <a:lnSpc>
                <a:spcPct val="90000"/>
              </a:lnSpc>
              <a:buFont typeface="Wingdings 2" charset="0"/>
              <a:buAutoNum type="arabicPeriod" startAt="7"/>
            </a:pPr>
            <a:r>
              <a:rPr lang="en-US" sz="2400">
                <a:latin typeface="Times New Roman" charset="0"/>
                <a:cs typeface="Times New Roman" charset="0"/>
              </a:rPr>
              <a:t>Coté CJ. The upper respiratory tract infection (URI) dilemma: fear of complication or litigation? Anesthesiology 2001 Aug;95:283-5.</a:t>
            </a:r>
          </a:p>
          <a:p>
            <a:pPr marL="457200" indent="-457200">
              <a:lnSpc>
                <a:spcPts val="2875"/>
              </a:lnSpc>
              <a:buFont typeface="Wingdings 2" charset="0"/>
              <a:buAutoNum type="arabicPeriod" startAt="8"/>
            </a:pPr>
            <a:r>
              <a:rPr lang="en-US" sz="2400">
                <a:latin typeface="Times New Roman" charset="0"/>
                <a:cs typeface="Times New Roman" charset="0"/>
              </a:rPr>
              <a:t>Tait AR. The anesthetic management of the child with an          upper respiratory tract infection. Current Opinion in Anesth   2005 Dec;18(6):603-607.</a:t>
            </a:r>
          </a:p>
          <a:p>
            <a:pPr marL="457200" indent="-457200">
              <a:lnSpc>
                <a:spcPts val="2875"/>
              </a:lnSpc>
              <a:buFont typeface="Wingdings 2" charset="0"/>
              <a:buNone/>
            </a:pPr>
            <a:r>
              <a:rPr lang="en-US" sz="2400">
                <a:latin typeface="Times New Roman" charset="0"/>
                <a:cs typeface="Times New Roman" charset="0"/>
              </a:rPr>
              <a:t>          </a:t>
            </a:r>
          </a:p>
        </p:txBody>
      </p:sp>
      <p:pic>
        <p:nvPicPr>
          <p:cNvPr id="4" name="Picture 3">
            <a:extLst>
              <a:ext uri="{FF2B5EF4-FFF2-40B4-BE49-F238E27FC236}">
                <a16:creationId xmlns:a16="http://schemas.microsoft.com/office/drawing/2014/main" id="{AB87CB22-48FD-F948-BBBE-3206FB9CCFB4}"/>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6351" t="16883" r="8327"/>
          <a:stretch/>
        </p:blipFill>
        <p:spPr>
          <a:xfrm>
            <a:off x="8061837" y="6338503"/>
            <a:ext cx="1082163" cy="514131"/>
          </a:xfrm>
          <a:prstGeom prst="rect">
            <a:avLst/>
          </a:prstGeom>
          <a:ln>
            <a:solidFill>
              <a:schemeClr val="tx2">
                <a:lumMod val="50000"/>
              </a:schemeClr>
            </a:solidFill>
          </a:ln>
        </p:spPr>
      </p:pic>
    </p:spTree>
    <p:extLst>
      <p:ext uri="{BB962C8B-B14F-4D97-AF65-F5344CB8AC3E}">
        <p14:creationId xmlns:p14="http://schemas.microsoft.com/office/powerpoint/2010/main" val="33097757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endParaRPr lang="en-US" sz="3600">
              <a:latin typeface="Times New Roman" charset="0"/>
              <a:cs typeface="Times New Roman" charset="0"/>
            </a:endParaRPr>
          </a:p>
        </p:txBody>
      </p:sp>
      <p:sp>
        <p:nvSpPr>
          <p:cNvPr id="3" name="Content Placeholder 2"/>
          <p:cNvSpPr>
            <a:spLocks noGrp="1"/>
          </p:cNvSpPr>
          <p:nvPr>
            <p:ph idx="1"/>
          </p:nvPr>
        </p:nvSpPr>
        <p:spPr>
          <a:xfrm>
            <a:off x="533400" y="2468563"/>
            <a:ext cx="8229600" cy="4389437"/>
          </a:xfrm>
        </p:spPr>
        <p:txBody>
          <a:bodyPr/>
          <a:lstStyle/>
          <a:p>
            <a:pPr marL="0" indent="0">
              <a:buFont typeface="Wingdings 2" pitchFamily="18" charset="2"/>
              <a:buNone/>
              <a:defRPr/>
            </a:pPr>
            <a:r>
              <a:rPr lang="en-US" sz="2800" dirty="0">
                <a:latin typeface="Times New Roman" pitchFamily="18" charset="0"/>
                <a:ea typeface="+mn-ea"/>
                <a:cs typeface="+mn-cs"/>
              </a:rPr>
              <a:t>URI is the most common reason for emergency department visits and unscheduled outpatient consultations in the United States.</a:t>
            </a:r>
          </a:p>
          <a:p>
            <a:pPr>
              <a:buFont typeface="Wingdings 2" pitchFamily="18" charset="2"/>
              <a:buChar char=""/>
              <a:defRPr/>
            </a:pPr>
            <a:endParaRPr lang="en-US" sz="2800" dirty="0">
              <a:latin typeface="Times New Roman" pitchFamily="18" charset="0"/>
              <a:ea typeface="+mn-ea"/>
              <a:cs typeface="Times New Roman" pitchFamily="18" charset="0"/>
            </a:endParaRPr>
          </a:p>
          <a:p>
            <a:pPr>
              <a:buFont typeface="Wingdings 2" pitchFamily="18" charset="2"/>
              <a:buChar char=""/>
              <a:defRPr/>
            </a:pPr>
            <a:endParaRPr lang="en-US" sz="2800" dirty="0">
              <a:latin typeface="Times New Roman" pitchFamily="18" charset="0"/>
              <a:ea typeface="+mn-ea"/>
              <a:cs typeface="Times New Roman" pitchFamily="18" charset="0"/>
            </a:endParaRPr>
          </a:p>
          <a:p>
            <a:pPr>
              <a:buFont typeface="Wingdings 2" pitchFamily="18" charset="2"/>
              <a:buChar char=""/>
              <a:defRPr/>
            </a:pPr>
            <a:endParaRPr lang="en-US" sz="2800" dirty="0">
              <a:latin typeface="Times New Roman" pitchFamily="18" charset="0"/>
              <a:ea typeface="+mn-ea"/>
              <a:cs typeface="Times New Roman" pitchFamily="18" charset="0"/>
            </a:endParaRPr>
          </a:p>
          <a:p>
            <a:pPr>
              <a:buFont typeface="Wingdings 2" pitchFamily="18" charset="2"/>
              <a:buNone/>
              <a:defRPr/>
            </a:pPr>
            <a:endParaRPr lang="en-US" sz="1400" dirty="0">
              <a:latin typeface="Times New Roman" pitchFamily="18" charset="0"/>
              <a:ea typeface="+mn-ea"/>
              <a:cs typeface="Times New Roman" pitchFamily="18" charset="0"/>
            </a:endParaRPr>
          </a:p>
        </p:txBody>
      </p:sp>
      <p:sp>
        <p:nvSpPr>
          <p:cNvPr id="2" name="TextBox 1"/>
          <p:cNvSpPr txBox="1"/>
          <p:nvPr/>
        </p:nvSpPr>
        <p:spPr>
          <a:xfrm>
            <a:off x="533400" y="5329238"/>
            <a:ext cx="7918450" cy="566737"/>
          </a:xfrm>
          <a:prstGeom prst="rect">
            <a:avLst/>
          </a:prstGeom>
          <a:noFill/>
        </p:spPr>
        <p:txBody>
          <a:bodyPr wrap="none">
            <a:spAutoFit/>
          </a:bodyPr>
          <a:lstStyle/>
          <a:p>
            <a:pPr marL="273050" indent="-273050" eaLnBrk="0" hangingPunct="0">
              <a:spcBef>
                <a:spcPct val="20000"/>
              </a:spcBef>
              <a:buClr>
                <a:srgbClr val="0BD0D9"/>
              </a:buClr>
              <a:buSzPct val="95000"/>
              <a:defRPr/>
            </a:pPr>
            <a:r>
              <a:rPr lang="en-US" sz="1400" dirty="0">
                <a:solidFill>
                  <a:prstClr val="black"/>
                </a:solidFill>
                <a:latin typeface="Times New Roman" pitchFamily="18" charset="0"/>
                <a:ea typeface="+mn-ea"/>
                <a:cs typeface="+mn-cs"/>
              </a:rPr>
              <a:t>Burt CW, McCaig LF, Rechtsteiner EA. Ambulatory medical care utilization estimates for 2005. Adv Data. </a:t>
            </a:r>
          </a:p>
          <a:p>
            <a:pPr marL="273050" indent="-273050" eaLnBrk="0" hangingPunct="0">
              <a:spcBef>
                <a:spcPct val="20000"/>
              </a:spcBef>
              <a:buClr>
                <a:srgbClr val="0BD0D9"/>
              </a:buClr>
              <a:buSzPct val="95000"/>
              <a:defRPr/>
            </a:pPr>
            <a:r>
              <a:rPr lang="en-US" sz="1400" dirty="0">
                <a:solidFill>
                  <a:prstClr val="black"/>
                </a:solidFill>
                <a:latin typeface="Times New Roman" pitchFamily="18" charset="0"/>
                <a:ea typeface="+mn-ea"/>
                <a:cs typeface="+mn-cs"/>
              </a:rPr>
              <a:t>2007;388:1-15.</a:t>
            </a:r>
          </a:p>
        </p:txBody>
      </p:sp>
      <p:pic>
        <p:nvPicPr>
          <p:cNvPr id="5" name="Picture 4">
            <a:extLst>
              <a:ext uri="{FF2B5EF4-FFF2-40B4-BE49-F238E27FC236}">
                <a16:creationId xmlns:a16="http://schemas.microsoft.com/office/drawing/2014/main" id="{36954EE3-A8A7-0341-930B-0051496E912F}"/>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6351" t="16883" r="8327"/>
          <a:stretch/>
        </p:blipFill>
        <p:spPr>
          <a:xfrm>
            <a:off x="8061837" y="6338503"/>
            <a:ext cx="1082163" cy="514131"/>
          </a:xfrm>
          <a:prstGeom prst="rect">
            <a:avLst/>
          </a:prstGeom>
          <a:ln>
            <a:solidFill>
              <a:schemeClr val="tx2">
                <a:lumMod val="50000"/>
              </a:schemeClr>
            </a:solidFill>
          </a:ln>
        </p:spPr>
      </p:pic>
    </p:spTree>
    <p:extLst>
      <p:ext uri="{BB962C8B-B14F-4D97-AF65-F5344CB8AC3E}">
        <p14:creationId xmlns:p14="http://schemas.microsoft.com/office/powerpoint/2010/main" val="315283737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Title 1"/>
          <p:cNvSpPr>
            <a:spLocks noGrp="1"/>
          </p:cNvSpPr>
          <p:nvPr>
            <p:ph type="title"/>
          </p:nvPr>
        </p:nvSpPr>
        <p:spPr>
          <a:xfrm>
            <a:off x="457200" y="609600"/>
            <a:ext cx="8229600" cy="1143000"/>
          </a:xfrm>
        </p:spPr>
        <p:txBody>
          <a:bodyPr/>
          <a:lstStyle/>
          <a:p>
            <a:r>
              <a:rPr lang="en-US" sz="3600">
                <a:latin typeface="Times New Roman" charset="0"/>
                <a:cs typeface="Times New Roman" charset="0"/>
              </a:rPr>
              <a:t>References </a:t>
            </a:r>
          </a:p>
        </p:txBody>
      </p:sp>
      <p:sp>
        <p:nvSpPr>
          <p:cNvPr id="3" name="Content Placeholder 2"/>
          <p:cNvSpPr>
            <a:spLocks noGrp="1"/>
          </p:cNvSpPr>
          <p:nvPr>
            <p:ph idx="1"/>
          </p:nvPr>
        </p:nvSpPr>
        <p:spPr/>
        <p:txBody>
          <a:bodyPr>
            <a:normAutofit fontScale="92500" lnSpcReduction="20000"/>
          </a:bodyPr>
          <a:lstStyle/>
          <a:p>
            <a:pPr marL="457200" indent="-457200">
              <a:buFont typeface="Wingdings 2" pitchFamily="18" charset="2"/>
              <a:buAutoNum type="arabicPeriod" startAt="9"/>
              <a:defRPr/>
            </a:pPr>
            <a:r>
              <a:rPr lang="en-US" sz="2400" dirty="0">
                <a:latin typeface="Times New Roman" pitchFamily="18" charset="0"/>
                <a:ea typeface="+mn-ea"/>
                <a:cs typeface="+mn-cs"/>
              </a:rPr>
              <a:t>Tait AR, Malviya S, Voepel-Lewis T, Munro HM, Seiwert M, Pandit UA. Risk factors for perioperative adverse respiratory events in children with upper respiratory tract infections. Anesthesiology 2001 Aug;95(2):299-306. </a:t>
            </a:r>
          </a:p>
          <a:p>
            <a:pPr marL="457200" indent="-457200">
              <a:buFont typeface="Wingdings 2" pitchFamily="18" charset="2"/>
              <a:buAutoNum type="arabicPeriod" startAt="9"/>
              <a:defRPr/>
            </a:pPr>
            <a:r>
              <a:rPr lang="en-US" sz="2400" dirty="0">
                <a:latin typeface="Times New Roman" pitchFamily="18" charset="0"/>
                <a:ea typeface="+mn-ea"/>
                <a:cs typeface="+mn-cs"/>
              </a:rPr>
              <a:t>Parnis SJ, Barker DS, Van Der Walt JH. Clinical predictors of anesthetic complications in children with upper respiratory tract infections. Pediatr Anaesth 2001 Jan;11(1):29-40.</a:t>
            </a:r>
            <a:r>
              <a:rPr lang="en-US" sz="2400" dirty="0">
                <a:latin typeface="Times New Roman" pitchFamily="18" charset="0"/>
                <a:ea typeface="+mn-ea"/>
                <a:cs typeface="Times New Roman" pitchFamily="18" charset="0"/>
              </a:rPr>
              <a:t> </a:t>
            </a:r>
          </a:p>
          <a:p>
            <a:pPr marL="457200" indent="-457200">
              <a:buFont typeface="Wingdings 2" pitchFamily="18" charset="2"/>
              <a:buAutoNum type="arabicPeriod" startAt="9"/>
              <a:defRPr/>
            </a:pPr>
            <a:r>
              <a:rPr lang="en-US" sz="2400" dirty="0">
                <a:latin typeface="Times New Roman" pitchFamily="18" charset="0"/>
                <a:ea typeface="+mn-ea"/>
                <a:cs typeface="Times New Roman" pitchFamily="18" charset="0"/>
              </a:rPr>
              <a:t>Tait AR et al. Glycopyrrolate does not reduce the incidence of perioperative adverse event in children with upper respiratory tract infections.  Anesth Analg 2007 Feb;104(2):265-70.</a:t>
            </a:r>
          </a:p>
          <a:p>
            <a:pPr marL="457200" indent="-457200">
              <a:buFont typeface="Wingdings 2" pitchFamily="18" charset="2"/>
              <a:buAutoNum type="arabicPeriod" startAt="9"/>
              <a:defRPr/>
            </a:pPr>
            <a:endParaRPr lang="en-US" sz="2400" dirty="0">
              <a:latin typeface="Times New Roman" pitchFamily="18" charset="0"/>
              <a:ea typeface="+mn-ea"/>
              <a:cs typeface="+mn-cs"/>
            </a:endParaRPr>
          </a:p>
          <a:p>
            <a:pPr marL="457200" indent="-457200">
              <a:buFont typeface="Wingdings 2" pitchFamily="18" charset="2"/>
              <a:buAutoNum type="arabicPeriod" startAt="9"/>
              <a:defRPr/>
            </a:pPr>
            <a:endParaRPr lang="en-US" sz="2400" dirty="0">
              <a:latin typeface="Times New Roman" pitchFamily="18" charset="0"/>
              <a:ea typeface="+mn-ea"/>
              <a:cs typeface="+mn-cs"/>
            </a:endParaRPr>
          </a:p>
          <a:p>
            <a:pPr marL="457200" indent="-457200">
              <a:buFont typeface="Wingdings 2" pitchFamily="18" charset="2"/>
              <a:buAutoNum type="arabicPeriod" startAt="9"/>
              <a:defRPr/>
            </a:pPr>
            <a:endParaRPr lang="en-US" sz="2400" dirty="0">
              <a:latin typeface="Times New Roman" pitchFamily="18" charset="0"/>
              <a:ea typeface="+mn-ea"/>
              <a:cs typeface="+mn-cs"/>
            </a:endParaRPr>
          </a:p>
          <a:p>
            <a:pPr marL="0" indent="0">
              <a:buFont typeface="Wingdings 2" pitchFamily="18" charset="2"/>
              <a:buNone/>
              <a:defRPr/>
            </a:pPr>
            <a:r>
              <a:rPr lang="en-US" sz="2400" dirty="0">
                <a:latin typeface="Times New Roman" pitchFamily="18" charset="0"/>
                <a:ea typeface="+mn-ea"/>
                <a:cs typeface="+mn-cs"/>
              </a:rPr>
              <a:t>       </a:t>
            </a:r>
          </a:p>
          <a:p>
            <a:pPr marL="514350" indent="-514350">
              <a:buFont typeface="+mj-lt"/>
              <a:buAutoNum type="arabicPeriod"/>
              <a:defRPr/>
            </a:pPr>
            <a:endParaRPr lang="en-US" dirty="0">
              <a:ea typeface="+mn-ea"/>
              <a:cs typeface="+mn-cs"/>
            </a:endParaRPr>
          </a:p>
        </p:txBody>
      </p:sp>
      <p:pic>
        <p:nvPicPr>
          <p:cNvPr id="4" name="Picture 3">
            <a:extLst>
              <a:ext uri="{FF2B5EF4-FFF2-40B4-BE49-F238E27FC236}">
                <a16:creationId xmlns:a16="http://schemas.microsoft.com/office/drawing/2014/main" id="{94C54E86-0887-E444-AB97-A400635EFC1B}"/>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6351" t="16883" r="8327"/>
          <a:stretch/>
        </p:blipFill>
        <p:spPr>
          <a:xfrm>
            <a:off x="8061837" y="6338503"/>
            <a:ext cx="1082163" cy="514131"/>
          </a:xfrm>
          <a:prstGeom prst="rect">
            <a:avLst/>
          </a:prstGeom>
          <a:ln>
            <a:solidFill>
              <a:schemeClr val="tx2">
                <a:lumMod val="50000"/>
              </a:schemeClr>
            </a:solidFill>
          </a:ln>
        </p:spPr>
      </p:pic>
    </p:spTree>
    <p:extLst>
      <p:ext uri="{BB962C8B-B14F-4D97-AF65-F5344CB8AC3E}">
        <p14:creationId xmlns:p14="http://schemas.microsoft.com/office/powerpoint/2010/main" val="282692414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Title 1"/>
          <p:cNvSpPr>
            <a:spLocks noGrp="1"/>
          </p:cNvSpPr>
          <p:nvPr>
            <p:ph type="title"/>
          </p:nvPr>
        </p:nvSpPr>
        <p:spPr>
          <a:xfrm>
            <a:off x="457200" y="457200"/>
            <a:ext cx="8229600" cy="1143000"/>
          </a:xfrm>
        </p:spPr>
        <p:txBody>
          <a:bodyPr/>
          <a:lstStyle/>
          <a:p>
            <a:r>
              <a:rPr lang="en-US" sz="3600">
                <a:latin typeface="Times New Roman" charset="0"/>
                <a:cs typeface="Times New Roman" charset="0"/>
              </a:rPr>
              <a:t>References </a:t>
            </a:r>
          </a:p>
        </p:txBody>
      </p:sp>
      <p:sp>
        <p:nvSpPr>
          <p:cNvPr id="111618" name="Content Placeholder 2"/>
          <p:cNvSpPr>
            <a:spLocks noGrp="1"/>
          </p:cNvSpPr>
          <p:nvPr>
            <p:ph idx="1"/>
          </p:nvPr>
        </p:nvSpPr>
        <p:spPr>
          <a:xfrm>
            <a:off x="457200" y="1905000"/>
            <a:ext cx="8229600" cy="4389438"/>
          </a:xfrm>
        </p:spPr>
        <p:txBody>
          <a:bodyPr/>
          <a:lstStyle/>
          <a:p>
            <a:pPr marL="457200" indent="-457200">
              <a:buFont typeface="Wingdings 2" charset="0"/>
              <a:buAutoNum type="arabicPeriod" startAt="12"/>
            </a:pPr>
            <a:r>
              <a:rPr lang="en-US" sz="2400">
                <a:latin typeface="Times New Roman" charset="0"/>
                <a:cs typeface="Times New Roman" charset="0"/>
              </a:rPr>
              <a:t>Silvanus M-T, Groeben H, Peters J. Corticosteroids and inhaled salbutamol in patients with reversible airway obstruction markedly decrease the incidence of bronchospasm after tracheal intubation.  Anesthesiology 2004;100:1052-7. </a:t>
            </a:r>
          </a:p>
          <a:p>
            <a:pPr marL="457200" indent="-457200">
              <a:buFont typeface="Wingdings 2" charset="0"/>
              <a:buAutoNum type="arabicPeriod" startAt="12"/>
            </a:pPr>
            <a:r>
              <a:rPr lang="en-US" sz="2400">
                <a:latin typeface="Times New Roman" charset="0"/>
                <a:cs typeface="Times New Roman" charset="0"/>
              </a:rPr>
              <a:t>Schebesta K. Guloglu E. Chiari A. et al. Topical lidocaine reduces the risk of perioperative airway complications in children with upper respiratory tract infections. Can J Anaesth. 2010 Aug;57(8):745-50. Epub 2010 Jun 4.</a:t>
            </a:r>
          </a:p>
          <a:p>
            <a:pPr marL="457200" indent="-457200">
              <a:buFont typeface="Wingdings 2" charset="0"/>
              <a:buAutoNum type="arabicPeriod" startAt="12"/>
            </a:pPr>
            <a:r>
              <a:rPr lang="en-US" sz="2400">
                <a:latin typeface="Times New Roman" charset="0"/>
                <a:cs typeface="Times New Roman" charset="0"/>
              </a:rPr>
              <a:t>Barnes JP. Muscarinic receptor subtypes in airways. Life Sci 1993;52(5-6):521-527.</a:t>
            </a:r>
          </a:p>
          <a:p>
            <a:pPr marL="457200" indent="-457200">
              <a:buFont typeface="Wingdings 2" charset="0"/>
              <a:buAutoNum type="arabicPeriod" startAt="12"/>
            </a:pPr>
            <a:endParaRPr lang="en-US" sz="2400">
              <a:latin typeface="Times New Roman" charset="0"/>
              <a:cs typeface="Times New Roman" charset="0"/>
            </a:endParaRPr>
          </a:p>
          <a:p>
            <a:pPr marL="457200" indent="-457200">
              <a:buFont typeface="Wingdings 2" charset="0"/>
              <a:buAutoNum type="arabicPeriod" startAt="12"/>
            </a:pPr>
            <a:endParaRPr lang="en-US" sz="2400">
              <a:latin typeface="Times New Roman" charset="0"/>
              <a:cs typeface="Times New Roman" charset="0"/>
            </a:endParaRPr>
          </a:p>
          <a:p>
            <a:pPr marL="457200" indent="-457200">
              <a:buFont typeface="Wingdings 2" charset="0"/>
              <a:buAutoNum type="arabicPeriod" startAt="12"/>
            </a:pPr>
            <a:endParaRPr lang="en-US" sz="2400">
              <a:latin typeface="Times New Roman" charset="0"/>
              <a:cs typeface="Times New Roman" charset="0"/>
            </a:endParaRPr>
          </a:p>
          <a:p>
            <a:pPr marL="457200" indent="-457200">
              <a:buFont typeface="Wingdings 2" charset="0"/>
              <a:buAutoNum type="arabicPeriod" startAt="12"/>
            </a:pPr>
            <a:endParaRPr lang="en-US" sz="2400">
              <a:latin typeface="Times New Roman" charset="0"/>
              <a:cs typeface="Times New Roman" charset="0"/>
            </a:endParaRPr>
          </a:p>
        </p:txBody>
      </p:sp>
      <p:pic>
        <p:nvPicPr>
          <p:cNvPr id="4" name="Picture 3">
            <a:extLst>
              <a:ext uri="{FF2B5EF4-FFF2-40B4-BE49-F238E27FC236}">
                <a16:creationId xmlns:a16="http://schemas.microsoft.com/office/drawing/2014/main" id="{958406BC-1F04-8546-B0EB-A5C0B37D174D}"/>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6351" t="16883" r="8327"/>
          <a:stretch/>
        </p:blipFill>
        <p:spPr>
          <a:xfrm>
            <a:off x="8061837" y="6338503"/>
            <a:ext cx="1082163" cy="514131"/>
          </a:xfrm>
          <a:prstGeom prst="rect">
            <a:avLst/>
          </a:prstGeom>
          <a:ln>
            <a:solidFill>
              <a:schemeClr val="tx2">
                <a:lumMod val="50000"/>
              </a:schemeClr>
            </a:solidFill>
          </a:ln>
        </p:spPr>
      </p:pic>
    </p:spTree>
    <p:extLst>
      <p:ext uri="{BB962C8B-B14F-4D97-AF65-F5344CB8AC3E}">
        <p14:creationId xmlns:p14="http://schemas.microsoft.com/office/powerpoint/2010/main" val="119171607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Title 1"/>
          <p:cNvSpPr>
            <a:spLocks noGrp="1"/>
          </p:cNvSpPr>
          <p:nvPr>
            <p:ph type="title"/>
          </p:nvPr>
        </p:nvSpPr>
        <p:spPr>
          <a:xfrm>
            <a:off x="457200" y="685800"/>
            <a:ext cx="8229600" cy="1143000"/>
          </a:xfrm>
        </p:spPr>
        <p:txBody>
          <a:bodyPr/>
          <a:lstStyle/>
          <a:p>
            <a:r>
              <a:rPr lang="en-US" sz="3600">
                <a:latin typeface="Times New Roman" charset="0"/>
                <a:cs typeface="Times New Roman" charset="0"/>
              </a:rPr>
              <a:t>References </a:t>
            </a:r>
          </a:p>
        </p:txBody>
      </p:sp>
      <p:sp>
        <p:nvSpPr>
          <p:cNvPr id="113666" name="Content Placeholder 2"/>
          <p:cNvSpPr>
            <a:spLocks noGrp="1"/>
          </p:cNvSpPr>
          <p:nvPr>
            <p:ph idx="1"/>
          </p:nvPr>
        </p:nvSpPr>
        <p:spPr>
          <a:xfrm>
            <a:off x="457200" y="2133600"/>
            <a:ext cx="8229600" cy="4389438"/>
          </a:xfrm>
        </p:spPr>
        <p:txBody>
          <a:bodyPr/>
          <a:lstStyle/>
          <a:p>
            <a:pPr marL="457200" indent="-457200">
              <a:buFont typeface="Wingdings 2" charset="0"/>
              <a:buAutoNum type="arabicPeriod" startAt="15"/>
            </a:pPr>
            <a:r>
              <a:rPr lang="en-US" sz="2000">
                <a:latin typeface="Times New Roman" charset="0"/>
                <a:cs typeface="Times New Roman" charset="0"/>
              </a:rPr>
              <a:t>Casarosa P et al. Preclinical evaluation of long-acting muscarinic antagonists: comparison of tiotropium and investigational drugs. J  Pharmacol Exp Ther 2009 Aug;330(2):660-8. Epub 2009 May 28.</a:t>
            </a:r>
          </a:p>
          <a:p>
            <a:pPr marL="457200" indent="-457200">
              <a:buFont typeface="Wingdings 2" charset="0"/>
              <a:buAutoNum type="arabicPeriod" startAt="15"/>
            </a:pPr>
            <a:r>
              <a:rPr lang="en-US" sz="2000">
                <a:latin typeface="Times New Roman" charset="0"/>
                <a:cs typeface="Times New Roman" charset="0"/>
              </a:rPr>
              <a:t>Gavalda A et al. Characterization of aclidinium bromide, a novel inhaled muscarinic antagonist. J Pharmacol Exp Ther 2009 Nov;331(2):740-51. Epub 2009 Aug 26.</a:t>
            </a:r>
          </a:p>
          <a:p>
            <a:pPr marL="457200" indent="-457200">
              <a:buFont typeface="Wingdings 2" charset="0"/>
              <a:buAutoNum type="arabicPeriod" startAt="15"/>
            </a:pPr>
            <a:r>
              <a:rPr lang="en-US" sz="2000">
                <a:latin typeface="Times New Roman" charset="0"/>
                <a:cs typeface="Times New Roman" charset="0"/>
              </a:rPr>
              <a:t>Villetti G et al. </a:t>
            </a:r>
            <a:r>
              <a:rPr lang="en-US" sz="2000">
                <a:solidFill>
                  <a:srgbClr val="000000"/>
                </a:solidFill>
                <a:latin typeface="Times New Roman" charset="0"/>
                <a:cs typeface="Times New Roman" charset="0"/>
              </a:rPr>
              <a:t>Bronchodilator Activity of (3R)-3[[[ (3-fluorophenyl) [(3,4,5trifluorophenyl)methyl]amino] oxy]carbonyl]-1-[2-oxo-2-(2-thienyl)ethyl]-1-azoniabicyclo[2.2.2]octane bromide (CHF5407) a Potent, Long-Acting and Selective Muscarinic M3 Receptor Antagonist. J Pharmacol Exp Ther. 2010 Aug 30. [Epub ahead of print</a:t>
            </a:r>
            <a:r>
              <a:rPr lang="en-US" sz="2000">
                <a:solidFill>
                  <a:srgbClr val="000000"/>
                </a:solidFill>
                <a:latin typeface="Constantia" charset="0"/>
              </a:rPr>
              <a:t>]</a:t>
            </a:r>
          </a:p>
          <a:p>
            <a:pPr marL="457200" indent="-457200">
              <a:buFont typeface="Wingdings 2" charset="0"/>
              <a:buAutoNum type="arabicPeriod" startAt="15"/>
            </a:pPr>
            <a:endParaRPr lang="en-US" sz="2000">
              <a:latin typeface="Constantia" charset="0"/>
            </a:endParaRPr>
          </a:p>
          <a:p>
            <a:pPr marL="457200" indent="-457200">
              <a:buFont typeface="Wingdings 2" charset="0"/>
              <a:buAutoNum type="arabicPeriod" startAt="15"/>
            </a:pPr>
            <a:endParaRPr lang="en-US" sz="2000">
              <a:latin typeface="Times New Roman" charset="0"/>
              <a:cs typeface="Times New Roman" charset="0"/>
            </a:endParaRPr>
          </a:p>
          <a:p>
            <a:pPr marL="457200" indent="-457200">
              <a:buFont typeface="Wingdings 2" charset="0"/>
              <a:buAutoNum type="arabicPeriod" startAt="15"/>
            </a:pPr>
            <a:endParaRPr lang="en-US" sz="2000">
              <a:latin typeface="Times New Roman" charset="0"/>
              <a:cs typeface="Times New Roman" charset="0"/>
            </a:endParaRPr>
          </a:p>
          <a:p>
            <a:pPr marL="457200" indent="-457200">
              <a:buFont typeface="Wingdings 2" charset="0"/>
              <a:buNone/>
            </a:pPr>
            <a:endParaRPr lang="en-US" sz="2400">
              <a:latin typeface="Times New Roman" charset="0"/>
              <a:cs typeface="Times New Roman" charset="0"/>
            </a:endParaRPr>
          </a:p>
        </p:txBody>
      </p:sp>
      <p:pic>
        <p:nvPicPr>
          <p:cNvPr id="4" name="Picture 3">
            <a:extLst>
              <a:ext uri="{FF2B5EF4-FFF2-40B4-BE49-F238E27FC236}">
                <a16:creationId xmlns:a16="http://schemas.microsoft.com/office/drawing/2014/main" id="{4506CDD1-A40A-7F49-BD91-6F88A15CD740}"/>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6351" t="16883" r="8327"/>
          <a:stretch/>
        </p:blipFill>
        <p:spPr>
          <a:xfrm>
            <a:off x="8061837" y="6338503"/>
            <a:ext cx="1082163" cy="514131"/>
          </a:xfrm>
          <a:prstGeom prst="rect">
            <a:avLst/>
          </a:prstGeom>
          <a:ln>
            <a:solidFill>
              <a:schemeClr val="tx2">
                <a:lumMod val="50000"/>
              </a:schemeClr>
            </a:solidFill>
          </a:ln>
        </p:spPr>
      </p:pic>
    </p:spTree>
    <p:extLst>
      <p:ext uri="{BB962C8B-B14F-4D97-AF65-F5344CB8AC3E}">
        <p14:creationId xmlns:p14="http://schemas.microsoft.com/office/powerpoint/2010/main" val="18579287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endParaRPr lang="en-US" sz="3600">
              <a:latin typeface="Times New Roman" charset="0"/>
              <a:cs typeface="Times New Roman" charset="0"/>
            </a:endParaRPr>
          </a:p>
        </p:txBody>
      </p:sp>
      <p:sp>
        <p:nvSpPr>
          <p:cNvPr id="21506" name="Content Placeholder 2"/>
          <p:cNvSpPr>
            <a:spLocks noGrp="1"/>
          </p:cNvSpPr>
          <p:nvPr>
            <p:ph idx="1"/>
          </p:nvPr>
        </p:nvSpPr>
        <p:spPr>
          <a:xfrm>
            <a:off x="609600" y="2133600"/>
            <a:ext cx="8001000" cy="4389438"/>
          </a:xfrm>
        </p:spPr>
        <p:txBody>
          <a:bodyPr>
            <a:normAutofit lnSpcReduction="10000"/>
          </a:bodyPr>
          <a:lstStyle/>
          <a:p>
            <a:pPr marL="0" indent="0">
              <a:buFont typeface="Wingdings 2" charset="0"/>
              <a:buNone/>
            </a:pPr>
            <a:endParaRPr lang="en-US" sz="2800" dirty="0">
              <a:latin typeface="Times New Roman" charset="0"/>
            </a:endParaRPr>
          </a:p>
          <a:p>
            <a:pPr marL="0" indent="0">
              <a:buFont typeface="Wingdings 2" charset="0"/>
              <a:buNone/>
            </a:pPr>
            <a:r>
              <a:rPr lang="en-US" sz="2800" dirty="0">
                <a:latin typeface="Times New Roman" charset="0"/>
              </a:rPr>
              <a:t>Most adults in the United States experience 2 to 4 URIs per year, and most children experience 6 to 10 per year.</a:t>
            </a:r>
          </a:p>
          <a:p>
            <a:pPr marL="0" indent="0">
              <a:buFont typeface="Wingdings 2" charset="0"/>
              <a:buNone/>
            </a:pPr>
            <a:endParaRPr lang="en-US" sz="2800" dirty="0">
              <a:latin typeface="Times New Roman" charset="0"/>
            </a:endParaRPr>
          </a:p>
          <a:p>
            <a:pPr marL="0" indent="0">
              <a:buFont typeface="Wingdings 2" charset="0"/>
              <a:buNone/>
            </a:pPr>
            <a:endParaRPr lang="en-US" sz="2800" dirty="0">
              <a:latin typeface="Times New Roman" charset="0"/>
            </a:endParaRPr>
          </a:p>
          <a:p>
            <a:pPr marL="0" indent="0">
              <a:buFont typeface="Wingdings 2" charset="0"/>
              <a:buNone/>
            </a:pPr>
            <a:endParaRPr lang="en-US" sz="2800" dirty="0">
              <a:latin typeface="Times New Roman" charset="0"/>
            </a:endParaRPr>
          </a:p>
          <a:p>
            <a:pPr marL="0" indent="0">
              <a:lnSpc>
                <a:spcPct val="100000"/>
              </a:lnSpc>
              <a:buFont typeface="Wingdings 2" charset="0"/>
              <a:buNone/>
            </a:pPr>
            <a:r>
              <a:rPr lang="en-US" sz="1400" dirty="0" err="1">
                <a:latin typeface="Times New Roman" charset="0"/>
              </a:rPr>
              <a:t>Fendrick</a:t>
            </a:r>
            <a:r>
              <a:rPr lang="en-US" sz="1400" dirty="0">
                <a:latin typeface="Times New Roman" charset="0"/>
              </a:rPr>
              <a:t> AM, </a:t>
            </a:r>
            <a:r>
              <a:rPr lang="en-US" sz="1400" dirty="0" err="1">
                <a:latin typeface="Times New Roman" charset="0"/>
              </a:rPr>
              <a:t>Monto</a:t>
            </a:r>
            <a:r>
              <a:rPr lang="en-US" sz="1400" dirty="0">
                <a:latin typeface="Times New Roman" charset="0"/>
              </a:rPr>
              <a:t> AS, </a:t>
            </a:r>
            <a:r>
              <a:rPr lang="en-US" sz="1400" dirty="0" err="1">
                <a:latin typeface="Times New Roman" charset="0"/>
              </a:rPr>
              <a:t>Nightengale</a:t>
            </a:r>
            <a:r>
              <a:rPr lang="en-US" sz="1400" dirty="0">
                <a:latin typeface="Times New Roman" charset="0"/>
              </a:rPr>
              <a:t> B, </a:t>
            </a:r>
            <a:r>
              <a:rPr lang="en-US" sz="1400" dirty="0" err="1">
                <a:latin typeface="Times New Roman" charset="0"/>
              </a:rPr>
              <a:t>Sarnes</a:t>
            </a:r>
            <a:r>
              <a:rPr lang="en-US" sz="1400" dirty="0">
                <a:latin typeface="Times New Roman" charset="0"/>
              </a:rPr>
              <a:t> M. The economic burden of non-influenza-related viral    respiratory tract infection in the United States. Arch Intern </a:t>
            </a:r>
            <a:r>
              <a:rPr lang="en-US" sz="1400" dirty="0">
                <a:latin typeface="Times New Roman" charset="0"/>
                <a:cs typeface="Times New Roman" charset="0"/>
              </a:rPr>
              <a:t>Med 2003;163</a:t>
            </a:r>
            <a:r>
              <a:rPr lang="en-US" sz="1400" dirty="0">
                <a:latin typeface="Times New Roman" charset="0"/>
                <a:cs typeface="Times New Roman" charset="0"/>
                <a:sym typeface="Wingdings" charset="0"/>
              </a:rPr>
              <a:t>(4):487-494.</a:t>
            </a:r>
          </a:p>
          <a:p>
            <a:pPr marL="0" indent="0">
              <a:lnSpc>
                <a:spcPct val="100000"/>
              </a:lnSpc>
              <a:buFont typeface="Wingdings 2" charset="0"/>
              <a:buNone/>
            </a:pPr>
            <a:r>
              <a:rPr lang="en-US" sz="1400" dirty="0" err="1">
                <a:latin typeface="Times New Roman" charset="0"/>
                <a:cs typeface="Times New Roman" charset="0"/>
                <a:sym typeface="Wingdings" charset="0"/>
              </a:rPr>
              <a:t>Bramley</a:t>
            </a:r>
            <a:r>
              <a:rPr lang="en-US" sz="1400" dirty="0">
                <a:latin typeface="Times New Roman" charset="0"/>
                <a:cs typeface="Times New Roman" charset="0"/>
                <a:sym typeface="Wingdings" charset="0"/>
              </a:rPr>
              <a:t> TJ, Lerner D, </a:t>
            </a:r>
            <a:r>
              <a:rPr lang="en-US" sz="1400" dirty="0" err="1">
                <a:latin typeface="Times New Roman" charset="0"/>
                <a:cs typeface="Times New Roman" charset="0"/>
                <a:sym typeface="Wingdings" charset="0"/>
              </a:rPr>
              <a:t>Sarnes</a:t>
            </a:r>
            <a:r>
              <a:rPr lang="en-US" sz="1400" dirty="0">
                <a:latin typeface="Times New Roman" charset="0"/>
                <a:cs typeface="Times New Roman" charset="0"/>
                <a:sym typeface="Wingdings" charset="0"/>
              </a:rPr>
              <a:t> M. Productivity losses related to the common cold. J </a:t>
            </a:r>
            <a:r>
              <a:rPr lang="en-US" sz="1400" dirty="0" err="1">
                <a:latin typeface="Times New Roman" charset="0"/>
                <a:cs typeface="Times New Roman" charset="0"/>
                <a:sym typeface="Wingdings" charset="0"/>
              </a:rPr>
              <a:t>Occup</a:t>
            </a:r>
            <a:r>
              <a:rPr lang="en-US" sz="1400" dirty="0">
                <a:latin typeface="Times New Roman" charset="0"/>
                <a:cs typeface="Times New Roman" charset="0"/>
                <a:sym typeface="Wingdings" charset="0"/>
              </a:rPr>
              <a:t> Environ Med 2002;44(9):822-829.</a:t>
            </a:r>
            <a:endParaRPr lang="en-US" sz="1400" dirty="0">
              <a:latin typeface="Times New Roman" charset="0"/>
              <a:sym typeface="Wingdings" charset="0"/>
            </a:endParaRPr>
          </a:p>
        </p:txBody>
      </p:sp>
      <p:pic>
        <p:nvPicPr>
          <p:cNvPr id="4" name="Picture 3">
            <a:extLst>
              <a:ext uri="{FF2B5EF4-FFF2-40B4-BE49-F238E27FC236}">
                <a16:creationId xmlns:a16="http://schemas.microsoft.com/office/drawing/2014/main" id="{42D0BE38-9D85-F346-8BF5-FF2E830626AB}"/>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6351" t="16883" r="8327"/>
          <a:stretch/>
        </p:blipFill>
        <p:spPr>
          <a:xfrm>
            <a:off x="8061837" y="6338503"/>
            <a:ext cx="1082163" cy="514131"/>
          </a:xfrm>
          <a:prstGeom prst="rect">
            <a:avLst/>
          </a:prstGeom>
          <a:ln>
            <a:solidFill>
              <a:schemeClr val="tx2">
                <a:lumMod val="50000"/>
              </a:schemeClr>
            </a:solidFill>
          </a:ln>
        </p:spPr>
      </p:pic>
    </p:spTree>
    <p:extLst>
      <p:ext uri="{BB962C8B-B14F-4D97-AF65-F5344CB8AC3E}">
        <p14:creationId xmlns:p14="http://schemas.microsoft.com/office/powerpoint/2010/main" val="20969090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057400"/>
            <a:ext cx="7772400" cy="1362456"/>
          </a:xfrm>
          <a:ln>
            <a:miter lim="800000"/>
            <a:headEnd/>
            <a:tailEnd/>
          </a:ln>
          <a:extLst/>
        </p:spPr>
        <p:txBody>
          <a:bodyPr/>
          <a:lstStyle/>
          <a:p>
            <a:pPr>
              <a:defRPr/>
            </a:pPr>
            <a:r>
              <a:rPr sz="3600">
                <a:latin typeface="Times New Roman" pitchFamily="18" charset="0"/>
                <a:cs typeface="Times New Roman" pitchFamily="18" charset="0"/>
              </a:rPr>
              <a:t>URI and respiratory complications</a:t>
            </a:r>
          </a:p>
        </p:txBody>
      </p:sp>
      <p:sp>
        <p:nvSpPr>
          <p:cNvPr id="23554" name="Text Placeholder 2"/>
          <p:cNvSpPr>
            <a:spLocks noGrp="1"/>
          </p:cNvSpPr>
          <p:nvPr>
            <p:ph type="body" idx="1"/>
          </p:nvPr>
        </p:nvSpPr>
        <p:spPr>
          <a:xfrm>
            <a:off x="530225" y="2705100"/>
            <a:ext cx="7772400" cy="1509713"/>
          </a:xfrm>
        </p:spPr>
        <p:txBody>
          <a:bodyPr/>
          <a:lstStyle/>
          <a:p>
            <a:endParaRPr lang="en-US">
              <a:latin typeface="Constantia" charset="0"/>
            </a:endParaRPr>
          </a:p>
        </p:txBody>
      </p:sp>
      <p:pic>
        <p:nvPicPr>
          <p:cNvPr id="4" name="Picture 3">
            <a:extLst>
              <a:ext uri="{FF2B5EF4-FFF2-40B4-BE49-F238E27FC236}">
                <a16:creationId xmlns:a16="http://schemas.microsoft.com/office/drawing/2014/main" id="{B2C38DF5-830C-CC47-9D6A-840220B22F95}"/>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6351" t="16883" r="8327"/>
          <a:stretch/>
        </p:blipFill>
        <p:spPr>
          <a:xfrm>
            <a:off x="8061837" y="6338503"/>
            <a:ext cx="1082163" cy="514131"/>
          </a:xfrm>
          <a:prstGeom prst="rect">
            <a:avLst/>
          </a:prstGeom>
          <a:ln>
            <a:solidFill>
              <a:schemeClr val="tx2">
                <a:lumMod val="50000"/>
              </a:schemeClr>
            </a:solidFill>
          </a:ln>
        </p:spPr>
      </p:pic>
    </p:spTree>
    <p:extLst>
      <p:ext uri="{BB962C8B-B14F-4D97-AF65-F5344CB8AC3E}">
        <p14:creationId xmlns:p14="http://schemas.microsoft.com/office/powerpoint/2010/main" val="28316970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457200" y="609600"/>
            <a:ext cx="8229600" cy="1143000"/>
          </a:xfrm>
        </p:spPr>
        <p:txBody>
          <a:bodyPr/>
          <a:lstStyle/>
          <a:p>
            <a:r>
              <a:rPr lang="en-US" sz="3600">
                <a:latin typeface="Times New Roman" charset="0"/>
              </a:rPr>
              <a:t>Etiology </a:t>
            </a:r>
            <a:endParaRPr lang="en-US" sz="3600">
              <a:latin typeface="Times New Roman" charset="0"/>
              <a:cs typeface="Times New Roman" charset="0"/>
            </a:endParaRPr>
          </a:p>
        </p:txBody>
      </p:sp>
      <p:sp>
        <p:nvSpPr>
          <p:cNvPr id="25602" name="Content Placeholder 2"/>
          <p:cNvSpPr>
            <a:spLocks noGrp="1"/>
          </p:cNvSpPr>
          <p:nvPr>
            <p:ph idx="1"/>
          </p:nvPr>
        </p:nvSpPr>
        <p:spPr>
          <a:xfrm>
            <a:off x="477838" y="1981200"/>
            <a:ext cx="8229600" cy="4389438"/>
          </a:xfrm>
        </p:spPr>
        <p:txBody>
          <a:bodyPr/>
          <a:lstStyle/>
          <a:p>
            <a:r>
              <a:rPr lang="en-US" sz="2800">
                <a:latin typeface="Times New Roman" charset="0"/>
              </a:rPr>
              <a:t>Approximately 200 viruses cause infection that contribute to the clinical syndrome of cough, nasal congestion, nasal discharge, sore throat and sneezing.</a:t>
            </a:r>
          </a:p>
          <a:p>
            <a:r>
              <a:rPr lang="en-US" sz="2800">
                <a:latin typeface="Times New Roman" charset="0"/>
              </a:rPr>
              <a:t>Ninety five percent of URIs are secondary to viral causes, with rhinoviruses accounting for 30-40%</a:t>
            </a:r>
          </a:p>
          <a:p>
            <a:pPr>
              <a:buFont typeface="Wingdings 2" charset="0"/>
              <a:buNone/>
            </a:pPr>
            <a:endParaRPr lang="en-US" sz="2800">
              <a:latin typeface="Times New Roman" charset="0"/>
            </a:endParaRPr>
          </a:p>
          <a:p>
            <a:pPr>
              <a:buFont typeface="Wingdings 2" charset="0"/>
              <a:buNone/>
            </a:pPr>
            <a:endParaRPr lang="en-US" sz="2800">
              <a:latin typeface="Times New Roman" charset="0"/>
            </a:endParaRPr>
          </a:p>
          <a:p>
            <a:pPr>
              <a:buFont typeface="Wingdings 2" charset="0"/>
              <a:buNone/>
            </a:pPr>
            <a:endParaRPr lang="en-US" sz="1400">
              <a:latin typeface="Times New Roman" charset="0"/>
            </a:endParaRPr>
          </a:p>
          <a:p>
            <a:endParaRPr lang="en-US" sz="2800">
              <a:latin typeface="Times New Roman" charset="0"/>
              <a:cs typeface="Times New Roman" charset="0"/>
            </a:endParaRPr>
          </a:p>
        </p:txBody>
      </p:sp>
      <p:sp>
        <p:nvSpPr>
          <p:cNvPr id="2" name="TextBox 1"/>
          <p:cNvSpPr txBox="1"/>
          <p:nvPr/>
        </p:nvSpPr>
        <p:spPr>
          <a:xfrm>
            <a:off x="457200" y="5029200"/>
            <a:ext cx="8161209" cy="1083374"/>
          </a:xfrm>
          <a:prstGeom prst="rect">
            <a:avLst/>
          </a:prstGeom>
          <a:noFill/>
        </p:spPr>
        <p:txBody>
          <a:bodyPr wrap="none">
            <a:spAutoFit/>
          </a:bodyPr>
          <a:lstStyle/>
          <a:p>
            <a:pPr marL="273050" indent="-273050" eaLnBrk="0" hangingPunct="0">
              <a:spcBef>
                <a:spcPct val="20000"/>
              </a:spcBef>
              <a:buClr>
                <a:srgbClr val="0BD0D9"/>
              </a:buClr>
              <a:buSzPct val="95000"/>
              <a:defRPr/>
            </a:pPr>
            <a:r>
              <a:rPr lang="en-US" sz="1400" dirty="0">
                <a:solidFill>
                  <a:prstClr val="black"/>
                </a:solidFill>
                <a:latin typeface="Times New Roman" pitchFamily="18" charset="0"/>
                <a:ea typeface="+mn-ea"/>
                <a:cs typeface="+mn-cs"/>
              </a:rPr>
              <a:t>Monto AS. Epidemiology of viral respiratory infection. Am J Med 2002;112(suppl 6A):4S-12S.</a:t>
            </a:r>
          </a:p>
          <a:p>
            <a:pPr marL="273050" indent="-273050" eaLnBrk="0" hangingPunct="0">
              <a:spcBef>
                <a:spcPct val="20000"/>
              </a:spcBef>
              <a:buClr>
                <a:srgbClr val="0BD0D9"/>
              </a:buClr>
              <a:buSzPct val="95000"/>
              <a:defRPr/>
            </a:pPr>
            <a:r>
              <a:rPr lang="en-US" sz="1400" dirty="0">
                <a:solidFill>
                  <a:prstClr val="black"/>
                </a:solidFill>
                <a:latin typeface="Times New Roman" pitchFamily="18" charset="0"/>
                <a:ea typeface="+mn-ea"/>
                <a:cs typeface="+mn-cs"/>
              </a:rPr>
              <a:t>Heikkinen T, Jarvinen A. The common cold. Lancet 2003;361(9351):51-59.</a:t>
            </a:r>
          </a:p>
          <a:p>
            <a:pPr marL="273050" indent="-273050" eaLnBrk="0" hangingPunct="0">
              <a:spcBef>
                <a:spcPct val="20000"/>
              </a:spcBef>
              <a:buClr>
                <a:srgbClr val="0BD0D9"/>
              </a:buClr>
              <a:buSzPct val="95000"/>
              <a:defRPr/>
            </a:pPr>
            <a:r>
              <a:rPr lang="en-US" sz="1400" dirty="0">
                <a:solidFill>
                  <a:prstClr val="black"/>
                </a:solidFill>
                <a:latin typeface="Times New Roman" pitchFamily="18" charset="0"/>
                <a:ea typeface="+mn-ea"/>
                <a:cs typeface="Times New Roman" pitchFamily="18" charset="0"/>
              </a:rPr>
              <a:t>Tait  AR, Malviya S. Anesthesia for the child with an upper respiratory tract infection: still a dilemma?  Anesth </a:t>
            </a:r>
          </a:p>
          <a:p>
            <a:pPr marL="273050" indent="-273050" eaLnBrk="0" hangingPunct="0">
              <a:spcBef>
                <a:spcPct val="20000"/>
              </a:spcBef>
              <a:buClr>
                <a:srgbClr val="0BD0D9"/>
              </a:buClr>
              <a:buSzPct val="95000"/>
              <a:defRPr/>
            </a:pPr>
            <a:r>
              <a:rPr lang="en-US" sz="1400" dirty="0">
                <a:solidFill>
                  <a:prstClr val="black"/>
                </a:solidFill>
                <a:latin typeface="Times New Roman" pitchFamily="18" charset="0"/>
                <a:ea typeface="+mn-ea"/>
                <a:cs typeface="Times New Roman" pitchFamily="18" charset="0"/>
              </a:rPr>
              <a:t>Analg 2005 Jan;100(1):59-65.</a:t>
            </a:r>
          </a:p>
        </p:txBody>
      </p:sp>
    </p:spTree>
    <p:extLst>
      <p:ext uri="{BB962C8B-B14F-4D97-AF65-F5344CB8AC3E}">
        <p14:creationId xmlns:p14="http://schemas.microsoft.com/office/powerpoint/2010/main" val="12650018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457200" y="914400"/>
            <a:ext cx="8229600" cy="1143000"/>
          </a:xfrm>
        </p:spPr>
        <p:txBody>
          <a:bodyPr/>
          <a:lstStyle/>
          <a:p>
            <a:r>
              <a:rPr lang="en-US" sz="3600" dirty="0">
                <a:latin typeface="Times New Roman" charset="0"/>
                <a:cs typeface="Times New Roman" charset="0"/>
              </a:rPr>
              <a:t>Mechanisms of bronchoconstriction secondary to viral infection</a:t>
            </a:r>
          </a:p>
        </p:txBody>
      </p:sp>
      <p:sp>
        <p:nvSpPr>
          <p:cNvPr id="3" name="Content Placeholder 2"/>
          <p:cNvSpPr>
            <a:spLocks noGrp="1"/>
          </p:cNvSpPr>
          <p:nvPr>
            <p:ph idx="1"/>
          </p:nvPr>
        </p:nvSpPr>
        <p:spPr>
          <a:xfrm>
            <a:off x="457200" y="2468563"/>
            <a:ext cx="8229600" cy="4389437"/>
          </a:xfrm>
        </p:spPr>
        <p:txBody>
          <a:bodyPr/>
          <a:lstStyle/>
          <a:p>
            <a:pPr>
              <a:buFont typeface="Wingdings 2" pitchFamily="18" charset="2"/>
              <a:buChar char=""/>
              <a:defRPr/>
            </a:pPr>
            <a:r>
              <a:rPr lang="en-US" sz="2800" dirty="0">
                <a:latin typeface="Times New Roman" pitchFamily="18" charset="0"/>
                <a:ea typeface="+mn-ea"/>
                <a:cs typeface="Times New Roman" pitchFamily="18" charset="0"/>
              </a:rPr>
              <a:t>Release of inflammatory mediators (bradykinin, PG, histamine, interleukin)</a:t>
            </a:r>
          </a:p>
          <a:p>
            <a:pPr>
              <a:buFont typeface="Wingdings 2" pitchFamily="18" charset="2"/>
              <a:buChar char=""/>
              <a:defRPr/>
            </a:pPr>
            <a:r>
              <a:rPr lang="en-US" sz="2800" dirty="0">
                <a:latin typeface="Times New Roman" pitchFamily="18" charset="0"/>
                <a:ea typeface="+mn-ea"/>
                <a:cs typeface="Times New Roman" pitchFamily="18" charset="0"/>
              </a:rPr>
              <a:t>Inhibition of M2 receptors by viral neuraminidases</a:t>
            </a:r>
          </a:p>
          <a:p>
            <a:pPr>
              <a:buFont typeface="Wingdings 2" pitchFamily="18" charset="2"/>
              <a:buChar char=""/>
              <a:defRPr/>
            </a:pPr>
            <a:r>
              <a:rPr lang="en-US" sz="2800" dirty="0">
                <a:latin typeface="Times New Roman" pitchFamily="18" charset="0"/>
                <a:ea typeface="+mn-ea"/>
                <a:cs typeface="Times New Roman" pitchFamily="18" charset="0"/>
              </a:rPr>
              <a:t>Increase in smooth muscle sensitivity to tachykinins found in the vagal fibers of the airways</a:t>
            </a:r>
          </a:p>
          <a:p>
            <a:pPr>
              <a:buFont typeface="Wingdings 2" pitchFamily="18" charset="2"/>
              <a:buChar char=""/>
              <a:defRPr/>
            </a:pPr>
            <a:endParaRPr lang="en-US" sz="2800" dirty="0">
              <a:latin typeface="Times New Roman" pitchFamily="18" charset="0"/>
              <a:ea typeface="+mn-ea"/>
              <a:cs typeface="Times New Roman" pitchFamily="18" charset="0"/>
            </a:endParaRPr>
          </a:p>
          <a:p>
            <a:pPr marL="0" indent="0">
              <a:lnSpc>
                <a:spcPct val="100000"/>
              </a:lnSpc>
              <a:buFont typeface="Wingdings 2" pitchFamily="18" charset="2"/>
              <a:buNone/>
              <a:defRPr/>
            </a:pPr>
            <a:r>
              <a:rPr lang="en-US" sz="1400" dirty="0">
                <a:latin typeface="Times New Roman" pitchFamily="18" charset="0"/>
                <a:ea typeface="+mn-ea"/>
                <a:cs typeface="Times New Roman" pitchFamily="18" charset="0"/>
              </a:rPr>
              <a:t>Tait  AR, Malviya S. Anesthesia for the child with an upper respiratory tract infection: still a dilemma?  Anesth Analg 2005 Jan;100(1):59-65.</a:t>
            </a:r>
          </a:p>
          <a:p>
            <a:pPr>
              <a:buFont typeface="Wingdings 2" pitchFamily="18" charset="2"/>
              <a:buChar char=""/>
              <a:defRPr/>
            </a:pPr>
            <a:endParaRPr lang="en-US" sz="1400" dirty="0">
              <a:latin typeface="Times New Roman" pitchFamily="18" charset="0"/>
              <a:ea typeface="+mn-ea"/>
              <a:cs typeface="Times New Roman" pitchFamily="18" charset="0"/>
            </a:endParaRPr>
          </a:p>
        </p:txBody>
      </p:sp>
      <p:pic>
        <p:nvPicPr>
          <p:cNvPr id="4" name="Picture 3">
            <a:extLst>
              <a:ext uri="{FF2B5EF4-FFF2-40B4-BE49-F238E27FC236}">
                <a16:creationId xmlns:a16="http://schemas.microsoft.com/office/drawing/2014/main" id="{E15F6BE0-8C7D-D746-B1E9-2477C9B14607}"/>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6351" t="16883" r="8327"/>
          <a:stretch/>
        </p:blipFill>
        <p:spPr>
          <a:xfrm>
            <a:off x="8061837" y="6338503"/>
            <a:ext cx="1082163" cy="514131"/>
          </a:xfrm>
          <a:prstGeom prst="rect">
            <a:avLst/>
          </a:prstGeom>
          <a:ln>
            <a:solidFill>
              <a:schemeClr val="tx2">
                <a:lumMod val="50000"/>
              </a:schemeClr>
            </a:solidFill>
          </a:ln>
        </p:spPr>
      </p:pic>
    </p:spTree>
    <p:extLst>
      <p:ext uri="{BB962C8B-B14F-4D97-AF65-F5344CB8AC3E}">
        <p14:creationId xmlns:p14="http://schemas.microsoft.com/office/powerpoint/2010/main" val="1589342686"/>
      </p:ext>
    </p:extLst>
  </p:cSld>
  <p:clrMapOvr>
    <a:masterClrMapping/>
  </p:clrMapOvr>
</p:sld>
</file>

<file path=ppt/theme/theme1.xml><?xml version="1.0" encoding="utf-8"?>
<a:theme xmlns:a="http://schemas.openxmlformats.org/drawingml/2006/main" name="Anesthesia &amp; the Child with URI 2018">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PACIES template" id="{08E77739-BA49-7541-9F01-AB17D13A949B}" vid="{B8AF7D1D-38EE-6947-9E86-D4BE6FA9EBD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Anesthesia &amp; the Child with URI 2018.potx</Template>
  <TotalTime>305</TotalTime>
  <Words>5039</Words>
  <Application>Microsoft Macintosh PowerPoint</Application>
  <PresentationFormat>On-screen Show (4:3)</PresentationFormat>
  <Paragraphs>679</Paragraphs>
  <Slides>52</Slides>
  <Notes>50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52</vt:i4>
      </vt:variant>
    </vt:vector>
  </HeadingPairs>
  <TitlesOfParts>
    <vt:vector size="62" baseType="lpstr">
      <vt:lpstr>ＭＳ Ｐゴシック</vt:lpstr>
      <vt:lpstr>Yu Gothic</vt:lpstr>
      <vt:lpstr>Arial</vt:lpstr>
      <vt:lpstr>Calibri</vt:lpstr>
      <vt:lpstr>Calibri Light</vt:lpstr>
      <vt:lpstr>Constantia</vt:lpstr>
      <vt:lpstr>Times New Roman</vt:lpstr>
      <vt:lpstr>Wingdings</vt:lpstr>
      <vt:lpstr>Wingdings 2</vt:lpstr>
      <vt:lpstr>Anesthesia &amp; the Child with URI 2018</vt:lpstr>
      <vt:lpstr>ANESTHESIA AND THE CHILD WITH UPPER RESPIRATORY TRACT INFECTION</vt:lpstr>
      <vt:lpstr>No Disclosure</vt:lpstr>
      <vt:lpstr>Objectives</vt:lpstr>
      <vt:lpstr>Introduction </vt:lpstr>
      <vt:lpstr>PowerPoint Presentation</vt:lpstr>
      <vt:lpstr>PowerPoint Presentation</vt:lpstr>
      <vt:lpstr>URI and respiratory complications</vt:lpstr>
      <vt:lpstr>Etiology </vt:lpstr>
      <vt:lpstr>Mechanisms of bronchoconstriction secondary to viral infection</vt:lpstr>
      <vt:lpstr>Differential diagnoses</vt:lpstr>
      <vt:lpstr>Risk of perioperative respiratory complications</vt:lpstr>
      <vt:lpstr>Adverse respiratory events</vt:lpstr>
      <vt:lpstr>Adverse respiratory events</vt:lpstr>
      <vt:lpstr>Risk factors for adverse respiratory events</vt:lpstr>
      <vt:lpstr>Risk factors for adverse respiratory events</vt:lpstr>
      <vt:lpstr>Risk factors for adverse respiratory events</vt:lpstr>
      <vt:lpstr>Risk factors for adverse respiratory events</vt:lpstr>
      <vt:lpstr>Risk factors for adverse respiratory events</vt:lpstr>
      <vt:lpstr>Preanesthetic  Evaluation</vt:lpstr>
      <vt:lpstr>Preoperative assessment</vt:lpstr>
      <vt:lpstr>Laboratory tests</vt:lpstr>
      <vt:lpstr>Suggested Algorithm for Preoperative Assessment of Pediatric Patients with URI</vt:lpstr>
      <vt:lpstr>Risk/Benefit Assessment</vt:lpstr>
      <vt:lpstr>Risk/Benefit Assessment</vt:lpstr>
      <vt:lpstr>Should surgery be cancelled?</vt:lpstr>
      <vt:lpstr>Anesthetic Management</vt:lpstr>
      <vt:lpstr>Anesthetic management</vt:lpstr>
      <vt:lpstr>Guide to the Anesthetic Management of a Child with URI</vt:lpstr>
      <vt:lpstr>Glycopyrrolate </vt:lpstr>
      <vt:lpstr>Glycopyrrolate </vt:lpstr>
      <vt:lpstr>Glycopyrrolate</vt:lpstr>
      <vt:lpstr>Bronchodilators/steroids</vt:lpstr>
      <vt:lpstr>Airway device</vt:lpstr>
      <vt:lpstr>Depth of anesthesia</vt:lpstr>
      <vt:lpstr>Extubation</vt:lpstr>
      <vt:lpstr>Medicolegal aspects </vt:lpstr>
      <vt:lpstr>Recent developments</vt:lpstr>
      <vt:lpstr>PowerPoint Presentation</vt:lpstr>
      <vt:lpstr>PowerPoint Presentation</vt:lpstr>
      <vt:lpstr>Tiotropium vs other long-acting muscarinic antagonists (LAMAs)</vt:lpstr>
      <vt:lpstr>Tiotropium vs LAMAs</vt:lpstr>
      <vt:lpstr>Tiotropium vs LAMAs</vt:lpstr>
      <vt:lpstr>CHF5407</vt:lpstr>
      <vt:lpstr>CHF5407</vt:lpstr>
      <vt:lpstr>Conclusion</vt:lpstr>
      <vt:lpstr>PowerPoint Presentation</vt:lpstr>
      <vt:lpstr>PowerPoint Presentation</vt:lpstr>
      <vt:lpstr>References </vt:lpstr>
      <vt:lpstr>References</vt:lpstr>
      <vt:lpstr>References </vt:lpstr>
      <vt:lpstr>References </vt:lpstr>
      <vt:lpstr>References </vt:lpstr>
    </vt:vector>
  </TitlesOfParts>
  <Company>Vanderbilt University Medical Center</Company>
  <LinksUpToDate>false</LinksUpToDate>
  <SharedDoc>false</SharedDoc>
  <HyperlinksChanged>false</HyperlinksChanged>
  <AppVersion>16.0014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kynesjm</dc:creator>
  <cp:lastModifiedBy>J. Matthew Kynes</cp:lastModifiedBy>
  <cp:revision>40</cp:revision>
  <dcterms:created xsi:type="dcterms:W3CDTF">2016-03-21T13:58:44Z</dcterms:created>
  <dcterms:modified xsi:type="dcterms:W3CDTF">2018-07-05T13:35:56Z</dcterms:modified>
</cp:coreProperties>
</file>