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 id="2147483708" r:id="rId5"/>
  </p:sldMasterIdLst>
  <p:notesMasterIdLst>
    <p:notesMasterId r:id="rId26"/>
  </p:notesMasterIdLst>
  <p:sldIdLst>
    <p:sldId id="258" r:id="rId6"/>
    <p:sldId id="259" r:id="rId7"/>
    <p:sldId id="261" r:id="rId8"/>
    <p:sldId id="262" r:id="rId9"/>
    <p:sldId id="277" r:id="rId10"/>
    <p:sldId id="265" r:id="rId11"/>
    <p:sldId id="266" r:id="rId12"/>
    <p:sldId id="278" r:id="rId13"/>
    <p:sldId id="279" r:id="rId14"/>
    <p:sldId id="268" r:id="rId15"/>
    <p:sldId id="267" r:id="rId16"/>
    <p:sldId id="269" r:id="rId17"/>
    <p:sldId id="270" r:id="rId18"/>
    <p:sldId id="272" r:id="rId19"/>
    <p:sldId id="273" r:id="rId20"/>
    <p:sldId id="274" r:id="rId21"/>
    <p:sldId id="275" r:id="rId22"/>
    <p:sldId id="276" r:id="rId23"/>
    <p:sldId id="263" r:id="rId24"/>
    <p:sldId id="26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56A"/>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755" autoAdjust="0"/>
    <p:restoredTop sz="82690"/>
  </p:normalViewPr>
  <p:slideViewPr>
    <p:cSldViewPr>
      <p:cViewPr>
        <p:scale>
          <a:sx n="67" d="100"/>
          <a:sy n="67" d="100"/>
        </p:scale>
        <p:origin x="134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4D0922-8E74-4EB7-9333-28212CBF0996}" type="datetimeFigureOut">
              <a:rPr lang="en-US"/>
              <a:t>9/24/2019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2891DC-F333-4250-83A2-887FE2008032}" type="slidenum">
              <a:rPr lang="en-US"/>
              <a:t>‹#›</a:t>
            </a:fld>
            <a:endParaRPr lang="en-US"/>
          </a:p>
        </p:txBody>
      </p:sp>
    </p:spTree>
    <p:extLst>
      <p:ext uri="{BB962C8B-B14F-4D97-AF65-F5344CB8AC3E}">
        <p14:creationId xmlns:p14="http://schemas.microsoft.com/office/powerpoint/2010/main" val="719243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nam05.safelinks.protection.outlook.com/?url=https%3A%2F%2Fdx.doi.org%2F10.1590%2F0100-3984.2017.0040&amp;data=02%7C01%7Cj.matt.kynes%40vumc.org%7C9614ece0326c469fc7fc08d73b98ab38%7Cef57503014244ed8b83c12c533d879ab%7C0%7C0%7C637043399211978075&amp;sdata=kUqk3HWGU%2BHY7l2hw1uw3AqYdc%2FFfAjeJQ40x3%2Fygwo%3D&amp;reserved=0"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Santos, Isabela </a:t>
            </a:r>
            <a:r>
              <a:rPr lang="en-US" sz="1200" b="0" i="0" u="none" strike="noStrike" kern="1200" dirty="0" err="1">
                <a:solidFill>
                  <a:schemeClr val="tx1"/>
                </a:solidFill>
                <a:effectLst/>
                <a:latin typeface="+mn-lt"/>
                <a:ea typeface="+mn-ea"/>
                <a:cs typeface="+mn-cs"/>
              </a:rPr>
              <a:t>Gusson</a:t>
            </a:r>
            <a:r>
              <a:rPr lang="en-US" sz="1200" b="0" i="0" u="none" strike="noStrike" kern="1200" dirty="0">
                <a:solidFill>
                  <a:schemeClr val="tx1"/>
                </a:solidFill>
                <a:effectLst/>
                <a:latin typeface="+mn-lt"/>
                <a:ea typeface="+mn-ea"/>
                <a:cs typeface="+mn-cs"/>
              </a:rPr>
              <a:t> </a:t>
            </a:r>
            <a:r>
              <a:rPr lang="en-US" sz="1200" b="0" i="0" u="none" strike="noStrike" kern="1200" dirty="0" err="1">
                <a:solidFill>
                  <a:schemeClr val="tx1"/>
                </a:solidFill>
                <a:effectLst/>
                <a:latin typeface="+mn-lt"/>
                <a:ea typeface="+mn-ea"/>
                <a:cs typeface="+mn-cs"/>
              </a:rPr>
              <a:t>Galdino</a:t>
            </a:r>
            <a:r>
              <a:rPr lang="en-US" sz="1200" b="0" i="0" u="none" strike="noStrike" kern="1200" dirty="0">
                <a:solidFill>
                  <a:schemeClr val="tx1"/>
                </a:solidFill>
                <a:effectLst/>
                <a:latin typeface="+mn-lt"/>
                <a:ea typeface="+mn-ea"/>
                <a:cs typeface="+mn-cs"/>
              </a:rPr>
              <a:t> dos, </a:t>
            </a:r>
            <a:r>
              <a:rPr lang="en-US" sz="1200" b="0" i="0" u="none" strike="noStrike" kern="1200" dirty="0" err="1">
                <a:solidFill>
                  <a:schemeClr val="tx1"/>
                </a:solidFill>
                <a:effectLst/>
                <a:latin typeface="+mn-lt"/>
                <a:ea typeface="+mn-ea"/>
                <a:cs typeface="+mn-cs"/>
              </a:rPr>
              <a:t>Mezzacappa</a:t>
            </a:r>
            <a:r>
              <a:rPr lang="en-US" sz="1200" b="0" i="0" u="none" strike="noStrike" kern="1200" dirty="0">
                <a:solidFill>
                  <a:schemeClr val="tx1"/>
                </a:solidFill>
                <a:effectLst/>
                <a:latin typeface="+mn-lt"/>
                <a:ea typeface="+mn-ea"/>
                <a:cs typeface="+mn-cs"/>
              </a:rPr>
              <a:t>, Maria </a:t>
            </a:r>
            <a:r>
              <a:rPr lang="en-US" sz="1200" b="0" i="0" u="none" strike="noStrike" kern="1200" dirty="0" err="1">
                <a:solidFill>
                  <a:schemeClr val="tx1"/>
                </a:solidFill>
                <a:effectLst/>
                <a:latin typeface="+mn-lt"/>
                <a:ea typeface="+mn-ea"/>
                <a:cs typeface="+mn-cs"/>
              </a:rPr>
              <a:t>Aparecida</a:t>
            </a:r>
            <a:r>
              <a:rPr lang="en-US" sz="1200" b="0" i="0" u="none" strike="noStrike" kern="1200" dirty="0">
                <a:solidFill>
                  <a:schemeClr val="tx1"/>
                </a:solidFill>
                <a:effectLst/>
                <a:latin typeface="+mn-lt"/>
                <a:ea typeface="+mn-ea"/>
                <a:cs typeface="+mn-cs"/>
              </a:rPr>
              <a:t>, &amp; </a:t>
            </a:r>
            <a:r>
              <a:rPr lang="en-US" sz="1200" b="0" i="0" u="none" strike="noStrike" kern="1200" dirty="0" err="1">
                <a:solidFill>
                  <a:schemeClr val="tx1"/>
                </a:solidFill>
                <a:effectLst/>
                <a:latin typeface="+mn-lt"/>
                <a:ea typeface="+mn-ea"/>
                <a:cs typeface="+mn-cs"/>
              </a:rPr>
              <a:t>Alvares</a:t>
            </a:r>
            <a:r>
              <a:rPr lang="en-US" sz="1200" b="0" i="0" u="none" strike="noStrike" kern="1200" dirty="0">
                <a:solidFill>
                  <a:schemeClr val="tx1"/>
                </a:solidFill>
                <a:effectLst/>
                <a:latin typeface="+mn-lt"/>
                <a:ea typeface="+mn-ea"/>
                <a:cs typeface="+mn-cs"/>
              </a:rPr>
              <a:t>, Beatriz Regina. (2018). Radiological findings associated with the death of newborns with necrotizing enterocolitis. </a:t>
            </a:r>
            <a:r>
              <a:rPr lang="en-US" sz="1200" b="0" i="1" u="none" strike="noStrike" kern="1200" dirty="0" err="1">
                <a:solidFill>
                  <a:schemeClr val="tx1"/>
                </a:solidFill>
                <a:effectLst/>
                <a:latin typeface="+mn-lt"/>
                <a:ea typeface="+mn-ea"/>
                <a:cs typeface="+mn-cs"/>
              </a:rPr>
              <a:t>Radiologia</a:t>
            </a:r>
            <a:r>
              <a:rPr lang="en-US" sz="1200" b="0" i="1" u="none" strike="noStrike" kern="1200" dirty="0">
                <a:solidFill>
                  <a:schemeClr val="tx1"/>
                </a:solidFill>
                <a:effectLst/>
                <a:latin typeface="+mn-lt"/>
                <a:ea typeface="+mn-ea"/>
                <a:cs typeface="+mn-cs"/>
              </a:rPr>
              <a:t> </a:t>
            </a:r>
            <a:r>
              <a:rPr lang="en-US" sz="1200" b="0" i="1" u="none" strike="noStrike" kern="1200" dirty="0" err="1">
                <a:solidFill>
                  <a:schemeClr val="tx1"/>
                </a:solidFill>
                <a:effectLst/>
                <a:latin typeface="+mn-lt"/>
                <a:ea typeface="+mn-ea"/>
                <a:cs typeface="+mn-cs"/>
              </a:rPr>
              <a:t>Brasileira</a:t>
            </a:r>
            <a:r>
              <a:rPr lang="en-US" sz="1200" b="0" i="0" u="none" strike="noStrike" kern="1200" dirty="0">
                <a:solidFill>
                  <a:schemeClr val="tx1"/>
                </a:solidFill>
                <a:effectLst/>
                <a:latin typeface="+mn-lt"/>
                <a:ea typeface="+mn-ea"/>
                <a:cs typeface="+mn-cs"/>
              </a:rPr>
              <a:t>, </a:t>
            </a:r>
            <a:r>
              <a:rPr lang="en-US" sz="1200" b="0" i="1" u="none" strike="noStrike" kern="1200" dirty="0">
                <a:solidFill>
                  <a:schemeClr val="tx1"/>
                </a:solidFill>
                <a:effectLst/>
                <a:latin typeface="+mn-lt"/>
                <a:ea typeface="+mn-ea"/>
                <a:cs typeface="+mn-cs"/>
              </a:rPr>
              <a:t>51</a:t>
            </a:r>
            <a:r>
              <a:rPr lang="en-US" sz="1200" b="0" i="0" u="none" strike="noStrike" kern="1200" dirty="0">
                <a:solidFill>
                  <a:schemeClr val="tx1"/>
                </a:solidFill>
                <a:effectLst/>
                <a:latin typeface="+mn-lt"/>
                <a:ea typeface="+mn-ea"/>
                <a:cs typeface="+mn-cs"/>
              </a:rPr>
              <a:t>(3), 166-171. </a:t>
            </a:r>
            <a:r>
              <a:rPr lang="en-US" sz="1200" b="0" i="0" u="none" strike="noStrike" kern="1200" dirty="0">
                <a:solidFill>
                  <a:schemeClr val="tx1"/>
                </a:solidFill>
                <a:effectLst/>
                <a:latin typeface="+mn-lt"/>
                <a:ea typeface="+mn-ea"/>
                <a:cs typeface="+mn-cs"/>
                <a:hlinkClick r:id="rId3"/>
              </a:rPr>
              <a:t>https://dx.doi.org/10.1590/0100-3984.2017.0040</a:t>
            </a:r>
            <a:r>
              <a:rPr lang="en-US" sz="1200" b="0" i="0" u="none" strike="noStrike" kern="1200" dirty="0">
                <a:solidFill>
                  <a:schemeClr val="tx1"/>
                </a:solidFill>
                <a:effectLst/>
                <a:latin typeface="+mn-lt"/>
                <a:ea typeface="+mn-ea"/>
                <a:cs typeface="+mn-cs"/>
              </a:rPr>
              <a:t>. Open Access distributed under Creative Common Attribution License.</a:t>
            </a:r>
            <a:endParaRPr lang="en-US" dirty="0"/>
          </a:p>
        </p:txBody>
      </p:sp>
      <p:sp>
        <p:nvSpPr>
          <p:cNvPr id="4" name="Slide Number Placeholder 3"/>
          <p:cNvSpPr>
            <a:spLocks noGrp="1"/>
          </p:cNvSpPr>
          <p:nvPr>
            <p:ph type="sldNum" sz="quarter" idx="5"/>
          </p:nvPr>
        </p:nvSpPr>
        <p:spPr/>
        <p:txBody>
          <a:bodyPr/>
          <a:lstStyle/>
          <a:p>
            <a:fld id="{5B2891DC-F333-4250-83A2-887FE2008032}" type="slidenum">
              <a:rPr lang="en-US" smtClean="0"/>
              <a:t>8</a:t>
            </a:fld>
            <a:endParaRPr lang="en-US"/>
          </a:p>
        </p:txBody>
      </p:sp>
    </p:spTree>
    <p:extLst>
      <p:ext uri="{BB962C8B-B14F-4D97-AF65-F5344CB8AC3E}">
        <p14:creationId xmlns:p14="http://schemas.microsoft.com/office/powerpoint/2010/main" val="3353699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Remember that for neonates, using higher FiO2 is not ideal because of risk of retinopathy of prematurity which can lead to vision loss.</a:t>
            </a:r>
          </a:p>
        </p:txBody>
      </p:sp>
      <p:sp>
        <p:nvSpPr>
          <p:cNvPr id="4" name="Slide Number Placeholder 3"/>
          <p:cNvSpPr>
            <a:spLocks noGrp="1"/>
          </p:cNvSpPr>
          <p:nvPr>
            <p:ph type="sldNum" sz="quarter" idx="5"/>
          </p:nvPr>
        </p:nvSpPr>
        <p:spPr/>
        <p:txBody>
          <a:bodyPr/>
          <a:lstStyle/>
          <a:p>
            <a:fld id="{5B2891DC-F333-4250-83A2-887FE2008032}" type="slidenum">
              <a:rPr lang="en-US"/>
              <a:t>16</a:t>
            </a:fld>
            <a:endParaRPr lang="en-US"/>
          </a:p>
        </p:txBody>
      </p:sp>
    </p:spTree>
    <p:extLst>
      <p:ext uri="{BB962C8B-B14F-4D97-AF65-F5344CB8AC3E}">
        <p14:creationId xmlns:p14="http://schemas.microsoft.com/office/powerpoint/2010/main" val="3015816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Heat loss occurs in patients mainly via radiant heat loss, which is the difference between the patient and that of the environment.  For premature infants, the recommended room temperature is 29 degrees Celsius. </a:t>
            </a:r>
          </a:p>
        </p:txBody>
      </p:sp>
      <p:sp>
        <p:nvSpPr>
          <p:cNvPr id="4" name="Slide Number Placeholder 3"/>
          <p:cNvSpPr>
            <a:spLocks noGrp="1"/>
          </p:cNvSpPr>
          <p:nvPr>
            <p:ph type="sldNum" sz="quarter" idx="5"/>
          </p:nvPr>
        </p:nvSpPr>
        <p:spPr/>
        <p:txBody>
          <a:bodyPr/>
          <a:lstStyle/>
          <a:p>
            <a:fld id="{5B2891DC-F333-4250-83A2-887FE2008032}" type="slidenum">
              <a:rPr lang="en-US"/>
              <a:t>17</a:t>
            </a:fld>
            <a:endParaRPr lang="en-US"/>
          </a:p>
        </p:txBody>
      </p:sp>
    </p:spTree>
    <p:extLst>
      <p:ext uri="{BB962C8B-B14F-4D97-AF65-F5344CB8AC3E}">
        <p14:creationId xmlns:p14="http://schemas.microsoft.com/office/powerpoint/2010/main" val="769283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About 50% of patients that initially respond to drain placement continue on to need a laparotomy, but there is no difference in mortality between the two procedures.</a:t>
            </a:r>
          </a:p>
          <a:p>
            <a:endParaRPr lang="en-US" dirty="0">
              <a:cs typeface="Calibri"/>
            </a:endParaRPr>
          </a:p>
          <a:p>
            <a:r>
              <a:rPr lang="en-US" dirty="0">
                <a:cs typeface="Calibri"/>
              </a:rPr>
              <a:t>Late complications include strictures, intestinal failure, recurrent NEC, and adhesion ileus.</a:t>
            </a:r>
          </a:p>
        </p:txBody>
      </p:sp>
      <p:sp>
        <p:nvSpPr>
          <p:cNvPr id="4" name="Slide Number Placeholder 3"/>
          <p:cNvSpPr>
            <a:spLocks noGrp="1"/>
          </p:cNvSpPr>
          <p:nvPr>
            <p:ph type="sldNum" sz="quarter" idx="5"/>
          </p:nvPr>
        </p:nvSpPr>
        <p:spPr/>
        <p:txBody>
          <a:bodyPr/>
          <a:lstStyle/>
          <a:p>
            <a:fld id="{5B2891DC-F333-4250-83A2-887FE2008032}" type="slidenum">
              <a:rPr lang="en-US"/>
              <a:t>18</a:t>
            </a:fld>
            <a:endParaRPr lang="en-US"/>
          </a:p>
        </p:txBody>
      </p:sp>
    </p:spTree>
    <p:extLst>
      <p:ext uri="{BB962C8B-B14F-4D97-AF65-F5344CB8AC3E}">
        <p14:creationId xmlns:p14="http://schemas.microsoft.com/office/powerpoint/2010/main" val="26738944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81424" y="1122363"/>
            <a:ext cx="4219576" cy="1620837"/>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3781424" y="3112008"/>
            <a:ext cx="4192076" cy="103454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a:p>
        </p:txBody>
      </p:sp>
      <p:pic>
        <p:nvPicPr>
          <p:cNvPr id="9" name="Picture 2" descr="http://images.clipartpanda.com/world-clipart-png-globe-hi.png"/>
          <p:cNvPicPr>
            <a:picLocks noChangeAspect="1" noChangeArrowheads="1"/>
          </p:cNvPicPr>
          <p:nvPr userDrawn="1"/>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23812" y="157162"/>
            <a:ext cx="3733800" cy="3708908"/>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Rectangle 4"/>
          <p:cNvSpPr/>
          <p:nvPr userDrawn="1"/>
        </p:nvSpPr>
        <p:spPr>
          <a:xfrm flipV="1">
            <a:off x="0" y="3048000"/>
            <a:ext cx="9144000" cy="3810000"/>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4297B03-6743-024F-8F70-A2B4EB591C4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29200" y="5073650"/>
            <a:ext cx="3314700" cy="1282700"/>
          </a:xfrm>
          <a:prstGeom prst="rect">
            <a:avLst/>
          </a:prstGeom>
        </p:spPr>
      </p:pic>
    </p:spTree>
    <p:extLst>
      <p:ext uri="{BB962C8B-B14F-4D97-AF65-F5344CB8AC3E}">
        <p14:creationId xmlns:p14="http://schemas.microsoft.com/office/powerpoint/2010/main" val="2032237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54632-50C4-6042-BF0D-689D8DA2E976}"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a:p>
        </p:txBody>
      </p:sp>
      <p:sp>
        <p:nvSpPr>
          <p:cNvPr id="7"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78294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54632-50C4-6042-BF0D-689D8DA2E976}"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a:p>
        </p:txBody>
      </p:sp>
      <p:sp>
        <p:nvSpPr>
          <p:cNvPr id="7"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446167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81424" y="1122363"/>
            <a:ext cx="4219576" cy="1620837"/>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3781424" y="3112008"/>
            <a:ext cx="4192076" cy="103454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a:p>
        </p:txBody>
      </p:sp>
      <p:pic>
        <p:nvPicPr>
          <p:cNvPr id="9" name="Picture 2" descr="http://images.clipartpanda.com/world-clipart-png-globe-hi.png"/>
          <p:cNvPicPr>
            <a:picLocks noChangeAspect="1" noChangeArrowheads="1"/>
          </p:cNvPicPr>
          <p:nvPr userDrawn="1"/>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23812" y="157162"/>
            <a:ext cx="3733800" cy="3708908"/>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Rectangle 4"/>
          <p:cNvSpPr/>
          <p:nvPr userDrawn="1"/>
        </p:nvSpPr>
        <p:spPr>
          <a:xfrm flipV="1">
            <a:off x="0" y="3048000"/>
            <a:ext cx="9144000" cy="3810000"/>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rotWithShape="1">
          <a:blip r:embed="rId3" cstate="print">
            <a:extLst>
              <a:ext uri="{28A0092B-C50C-407E-A947-70E740481C1C}">
                <a14:useLocalDpi xmlns:a14="http://schemas.microsoft.com/office/drawing/2010/main" val="0"/>
              </a:ext>
            </a:extLst>
          </a:blip>
          <a:srcRect l="6351" t="16883" r="8327"/>
          <a:stretch/>
        </p:blipFill>
        <p:spPr>
          <a:xfrm>
            <a:off x="4572000" y="4953000"/>
            <a:ext cx="3368163" cy="1600200"/>
          </a:xfrm>
          <a:prstGeom prst="rect">
            <a:avLst/>
          </a:prstGeom>
          <a:ln>
            <a:solidFill>
              <a:schemeClr val="tx2">
                <a:lumMod val="50000"/>
              </a:schemeClr>
            </a:solidFill>
          </a:ln>
        </p:spPr>
      </p:pic>
    </p:spTree>
    <p:extLst>
      <p:ext uri="{BB962C8B-B14F-4D97-AF65-F5344CB8AC3E}">
        <p14:creationId xmlns:p14="http://schemas.microsoft.com/office/powerpoint/2010/main" val="40429555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54632-50C4-6042-BF0D-689D8DA2E976}"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a:p>
        </p:txBody>
      </p:sp>
      <p:sp>
        <p:nvSpPr>
          <p:cNvPr id="7"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649781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754632-50C4-6042-BF0D-689D8DA2E976}"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a:p>
        </p:txBody>
      </p:sp>
      <p:sp>
        <p:nvSpPr>
          <p:cNvPr id="7"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0501527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754632-50C4-6042-BF0D-689D8DA2E976}"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3A49E-25BD-984C-BD05-59AE97DE79DB}" type="slidenum">
              <a:rPr lang="en-US" smtClean="0"/>
              <a:t>‹#›</a:t>
            </a:fld>
            <a:endParaRPr lang="en-US"/>
          </a:p>
        </p:txBody>
      </p:sp>
      <p:sp>
        <p:nvSpPr>
          <p:cNvPr id="8"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0386260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754632-50C4-6042-BF0D-689D8DA2E976}"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63A49E-25BD-984C-BD05-59AE97DE79DB}" type="slidenum">
              <a:rPr lang="en-US" smtClean="0"/>
              <a:t>‹#›</a:t>
            </a:fld>
            <a:endParaRPr lang="en-US"/>
          </a:p>
        </p:txBody>
      </p:sp>
      <p:sp>
        <p:nvSpPr>
          <p:cNvPr id="10"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4685519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754632-50C4-6042-BF0D-689D8DA2E976}"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63A49E-25BD-984C-BD05-59AE97DE79DB}" type="slidenum">
              <a:rPr lang="en-US" smtClean="0"/>
              <a:t>‹#›</a:t>
            </a:fld>
            <a:endParaRPr lang="en-US"/>
          </a:p>
        </p:txBody>
      </p:sp>
      <p:sp>
        <p:nvSpPr>
          <p:cNvPr id="6"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4033929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54632-50C4-6042-BF0D-689D8DA2E976}"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63A49E-25BD-984C-BD05-59AE97DE79DB}" type="slidenum">
              <a:rPr lang="en-US" smtClean="0"/>
              <a:t>‹#›</a:t>
            </a:fld>
            <a:endParaRPr lang="en-US"/>
          </a:p>
        </p:txBody>
      </p:sp>
      <p:sp>
        <p:nvSpPr>
          <p:cNvPr id="5"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7229967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754632-50C4-6042-BF0D-689D8DA2E976}"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3A49E-25BD-984C-BD05-59AE97DE79DB}" type="slidenum">
              <a:rPr lang="en-US" smtClean="0"/>
              <a:t>‹#›</a:t>
            </a:fld>
            <a:endParaRPr lang="en-US"/>
          </a:p>
        </p:txBody>
      </p:sp>
      <p:sp>
        <p:nvSpPr>
          <p:cNvPr id="8"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480481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a:t>Click to edit Master title style</a:t>
            </a:r>
            <a:endParaRPr lang="en-US" dirty="0"/>
          </a:p>
        </p:txBody>
      </p:sp>
      <p:sp>
        <p:nvSpPr>
          <p:cNvPr id="3" name="Content Placeholder 2"/>
          <p:cNvSpPr>
            <a:spLocks noGrp="1"/>
          </p:cNvSpPr>
          <p:nvPr>
            <p:ph idx="1" hasCustomPrompt="1"/>
          </p:nvPr>
        </p:nvSpPr>
        <p:spPr/>
        <p:txBody>
          <a:bodyPr/>
          <a:lstStyle>
            <a:lvl1pPr>
              <a:defRPr sz="3600"/>
            </a:lvl1pPr>
            <a:lvl2pPr>
              <a:defRPr sz="3200"/>
            </a:lvl2pPr>
            <a:lvl3pPr>
              <a:defRPr sz="2800"/>
            </a:lvl3pPr>
            <a:lvl4pPr marL="1371600" indent="0">
              <a:buNone/>
              <a:defRPr sz="2400"/>
            </a:lvl4pPr>
          </a:lstStyle>
          <a:p>
            <a:pPr lvl="0"/>
            <a:r>
              <a:rPr lang="en-US" dirty="0"/>
              <a:t>Click to edit Master text styles</a:t>
            </a:r>
          </a:p>
          <a:p>
            <a:pPr lvl="1"/>
            <a:r>
              <a:rPr lang="en-US" dirty="0"/>
              <a:t>Second level</a:t>
            </a:r>
          </a:p>
          <a:p>
            <a:pPr lvl="2"/>
            <a:r>
              <a:rPr lang="en-US" dirty="0"/>
              <a:t>Third level</a:t>
            </a:r>
          </a:p>
          <a:p>
            <a:pPr lvl="2"/>
            <a:endParaRPr lang="en-US" dirty="0"/>
          </a:p>
        </p:txBody>
      </p:sp>
      <p:sp>
        <p:nvSpPr>
          <p:cNvPr id="4" name="Date Placeholder 3"/>
          <p:cNvSpPr>
            <a:spLocks noGrp="1"/>
          </p:cNvSpPr>
          <p:nvPr>
            <p:ph type="dt" sz="half" idx="10"/>
          </p:nvPr>
        </p:nvSpPr>
        <p:spPr/>
        <p:txBody>
          <a:bodyPr/>
          <a:lstStyle/>
          <a:p>
            <a:fld id="{75754632-50C4-6042-BF0D-689D8DA2E976}"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a:p>
        </p:txBody>
      </p:sp>
      <p:sp>
        <p:nvSpPr>
          <p:cNvPr id="7"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pic>
        <p:nvPicPr>
          <p:cNvPr id="10" name="Picture 9">
            <a:extLst>
              <a:ext uri="{FF2B5EF4-FFF2-40B4-BE49-F238E27FC236}">
                <a16:creationId xmlns:a16="http://schemas.microsoft.com/office/drawing/2014/main" id="{FBE88BFF-401E-4B48-9A22-A7C4857EC75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74301" y="6521450"/>
            <a:ext cx="869699" cy="336550"/>
          </a:xfrm>
          <a:prstGeom prst="rect">
            <a:avLst/>
          </a:prstGeom>
        </p:spPr>
      </p:pic>
    </p:spTree>
    <p:extLst>
      <p:ext uri="{BB962C8B-B14F-4D97-AF65-F5344CB8AC3E}">
        <p14:creationId xmlns:p14="http://schemas.microsoft.com/office/powerpoint/2010/main" val="935175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754632-50C4-6042-BF0D-689D8DA2E976}"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3A49E-25BD-984C-BD05-59AE97DE79DB}" type="slidenum">
              <a:rPr lang="en-US" smtClean="0"/>
              <a:t>‹#›</a:t>
            </a:fld>
            <a:endParaRPr lang="en-US"/>
          </a:p>
        </p:txBody>
      </p:sp>
      <p:sp>
        <p:nvSpPr>
          <p:cNvPr id="8"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9999837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54632-50C4-6042-BF0D-689D8DA2E976}"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a:p>
        </p:txBody>
      </p:sp>
      <p:sp>
        <p:nvSpPr>
          <p:cNvPr id="7"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9007253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54632-50C4-6042-BF0D-689D8DA2E976}"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a:p>
        </p:txBody>
      </p:sp>
      <p:sp>
        <p:nvSpPr>
          <p:cNvPr id="7"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311940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754632-50C4-6042-BF0D-689D8DA2E976}"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a:p>
        </p:txBody>
      </p:sp>
      <p:sp>
        <p:nvSpPr>
          <p:cNvPr id="7"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939017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754632-50C4-6042-BF0D-689D8DA2E976}"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3A49E-25BD-984C-BD05-59AE97DE79DB}" type="slidenum">
              <a:rPr lang="en-US" smtClean="0"/>
              <a:t>‹#›</a:t>
            </a:fld>
            <a:endParaRPr lang="en-US"/>
          </a:p>
        </p:txBody>
      </p:sp>
      <p:sp>
        <p:nvSpPr>
          <p:cNvPr id="8"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006728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754632-50C4-6042-BF0D-689D8DA2E976}"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63A49E-25BD-984C-BD05-59AE97DE79DB}" type="slidenum">
              <a:rPr lang="en-US" smtClean="0"/>
              <a:t>‹#›</a:t>
            </a:fld>
            <a:endParaRPr lang="en-US"/>
          </a:p>
        </p:txBody>
      </p:sp>
      <p:sp>
        <p:nvSpPr>
          <p:cNvPr id="10"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69303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754632-50C4-6042-BF0D-689D8DA2E976}"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63A49E-25BD-984C-BD05-59AE97DE79DB}" type="slidenum">
              <a:rPr lang="en-US" smtClean="0"/>
              <a:t>‹#›</a:t>
            </a:fld>
            <a:endParaRPr lang="en-US"/>
          </a:p>
        </p:txBody>
      </p:sp>
      <p:sp>
        <p:nvSpPr>
          <p:cNvPr id="6"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85160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54632-50C4-6042-BF0D-689D8DA2E976}"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63A49E-25BD-984C-BD05-59AE97DE79DB}" type="slidenum">
              <a:rPr lang="en-US" smtClean="0"/>
              <a:t>‹#›</a:t>
            </a:fld>
            <a:endParaRPr lang="en-US"/>
          </a:p>
        </p:txBody>
      </p:sp>
      <p:sp>
        <p:nvSpPr>
          <p:cNvPr id="5"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060849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754632-50C4-6042-BF0D-689D8DA2E976}"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3A49E-25BD-984C-BD05-59AE97DE79DB}" type="slidenum">
              <a:rPr lang="en-US" smtClean="0"/>
              <a:t>‹#›</a:t>
            </a:fld>
            <a:endParaRPr lang="en-US"/>
          </a:p>
        </p:txBody>
      </p:sp>
      <p:sp>
        <p:nvSpPr>
          <p:cNvPr id="8"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08123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754632-50C4-6042-BF0D-689D8DA2E976}"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3A49E-25BD-984C-BD05-59AE97DE79DB}" type="slidenum">
              <a:rPr lang="en-US" smtClean="0"/>
              <a:t>‹#›</a:t>
            </a:fld>
            <a:endParaRPr lang="en-US"/>
          </a:p>
        </p:txBody>
      </p:sp>
      <p:sp>
        <p:nvSpPr>
          <p:cNvPr id="8"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141036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54632-50C4-6042-BF0D-689D8DA2E976}" type="datetimeFigureOut">
              <a:rPr lang="en-US" smtClean="0"/>
              <a:t>9/24/2019</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3A49E-25BD-984C-BD05-59AE97DE79DB}" type="slidenum">
              <a:rPr lang="en-US" smtClean="0"/>
              <a:t>‹#›</a:t>
            </a:fld>
            <a:endParaRPr lang="en-US"/>
          </a:p>
        </p:txBody>
      </p:sp>
    </p:spTree>
    <p:extLst>
      <p:ext uri="{BB962C8B-B14F-4D97-AF65-F5344CB8AC3E}">
        <p14:creationId xmlns:p14="http://schemas.microsoft.com/office/powerpoint/2010/main" val="205586342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54632-50C4-6042-BF0D-689D8DA2E976}" type="datetimeFigureOut">
              <a:rPr lang="en-US" smtClean="0"/>
              <a:t>9/24/2019</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3A49E-25BD-984C-BD05-59AE97DE79DB}" type="slidenum">
              <a:rPr lang="en-US" smtClean="0"/>
              <a:t>‹#›</a:t>
            </a:fld>
            <a:endParaRPr lang="en-US"/>
          </a:p>
        </p:txBody>
      </p:sp>
    </p:spTree>
    <p:extLst>
      <p:ext uri="{BB962C8B-B14F-4D97-AF65-F5344CB8AC3E}">
        <p14:creationId xmlns:p14="http://schemas.microsoft.com/office/powerpoint/2010/main" val="223410752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uptodate.com/contents/neonatal-necrotizing-enterocolitis-management#H7"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38600" y="609600"/>
            <a:ext cx="4648200" cy="2971800"/>
          </a:xfrm>
        </p:spPr>
        <p:txBody>
          <a:bodyPr anchor="ctr">
            <a:normAutofit fontScale="90000"/>
          </a:bodyPr>
          <a:lstStyle/>
          <a:p>
            <a:r>
              <a:rPr lang="en-US" dirty="0">
                <a:latin typeface="+mn-lt"/>
              </a:rPr>
              <a:t>Anesthetic Considerations for Necrotizing </a:t>
            </a:r>
            <a:r>
              <a:rPr lang="en-US" dirty="0" err="1">
                <a:latin typeface="+mn-lt"/>
              </a:rPr>
              <a:t>Enterocolitis</a:t>
            </a:r>
            <a:endParaRPr lang="en-US" sz="5300" dirty="0">
              <a:latin typeface="+mn-lt"/>
            </a:endParaRPr>
          </a:p>
        </p:txBody>
      </p:sp>
      <p:sp>
        <p:nvSpPr>
          <p:cNvPr id="3" name="Subtitle 2"/>
          <p:cNvSpPr>
            <a:spLocks noGrp="1"/>
          </p:cNvSpPr>
          <p:nvPr>
            <p:ph type="subTitle" idx="1"/>
          </p:nvPr>
        </p:nvSpPr>
        <p:spPr>
          <a:xfrm>
            <a:off x="76200" y="4343400"/>
            <a:ext cx="4343400" cy="1828800"/>
          </a:xfrm>
        </p:spPr>
        <p:txBody>
          <a:bodyPr anchor="ctr"/>
          <a:lstStyle/>
          <a:p>
            <a:pPr algn="l"/>
            <a:r>
              <a:rPr lang="en-US" sz="2800" dirty="0"/>
              <a:t>Monica Williams, MD</a:t>
            </a:r>
          </a:p>
          <a:p>
            <a:pPr algn="l"/>
            <a:r>
              <a:rPr lang="en-US" dirty="0"/>
              <a:t>Johns Hopkins School of Medicine</a:t>
            </a:r>
          </a:p>
        </p:txBody>
      </p:sp>
      <p:sp>
        <p:nvSpPr>
          <p:cNvPr id="4" name="TextBox 3"/>
          <p:cNvSpPr txBox="1"/>
          <p:nvPr/>
        </p:nvSpPr>
        <p:spPr>
          <a:xfrm>
            <a:off x="-3086100" y="2114550"/>
            <a:ext cx="184731" cy="369332"/>
          </a:xfrm>
          <a:prstGeom prst="rect">
            <a:avLst/>
          </a:prstGeom>
          <a:noFill/>
        </p:spPr>
        <p:txBody>
          <a:bodyPr wrap="none" rtlCol="0">
            <a:spAutoFit/>
          </a:bodyPr>
          <a:lstStyle/>
          <a:p>
            <a:endParaRPr lang="en-US"/>
          </a:p>
        </p:txBody>
      </p:sp>
      <p:sp>
        <p:nvSpPr>
          <p:cNvPr id="5" name="TextBox 4">
            <a:extLst>
              <a:ext uri="{FF2B5EF4-FFF2-40B4-BE49-F238E27FC236}">
                <a16:creationId xmlns:a16="http://schemas.microsoft.com/office/drawing/2014/main" id="{FDB040C6-95AA-984F-B15C-B24D05232E2B}"/>
              </a:ext>
            </a:extLst>
          </p:cNvPr>
          <p:cNvSpPr txBox="1"/>
          <p:nvPr/>
        </p:nvSpPr>
        <p:spPr>
          <a:xfrm>
            <a:off x="5448300" y="3974068"/>
            <a:ext cx="1828800" cy="369332"/>
          </a:xfrm>
          <a:prstGeom prst="rect">
            <a:avLst/>
          </a:prstGeom>
          <a:noFill/>
        </p:spPr>
        <p:txBody>
          <a:bodyPr wrap="square" rtlCol="0">
            <a:spAutoFit/>
          </a:bodyPr>
          <a:lstStyle/>
          <a:p>
            <a:r>
              <a:rPr lang="en-US" dirty="0"/>
              <a:t>Updated 9/2019</a:t>
            </a:r>
          </a:p>
        </p:txBody>
      </p:sp>
    </p:spTree>
    <p:extLst>
      <p:ext uri="{BB962C8B-B14F-4D97-AF65-F5344CB8AC3E}">
        <p14:creationId xmlns:p14="http://schemas.microsoft.com/office/powerpoint/2010/main" val="1685904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Pathophysiology of NEC</a:t>
            </a:r>
          </a:p>
        </p:txBody>
      </p:sp>
      <p:sp>
        <p:nvSpPr>
          <p:cNvPr id="3" name="Content Placeholder 2"/>
          <p:cNvSpPr>
            <a:spLocks noGrp="1"/>
          </p:cNvSpPr>
          <p:nvPr>
            <p:ph idx="1"/>
          </p:nvPr>
        </p:nvSpPr>
        <p:spPr>
          <a:xfrm>
            <a:off x="628650" y="1524000"/>
            <a:ext cx="7886700" cy="4652963"/>
          </a:xfrm>
        </p:spPr>
        <p:txBody>
          <a:bodyPr>
            <a:normAutofit fontScale="77500" lnSpcReduction="20000"/>
          </a:bodyPr>
          <a:lstStyle/>
          <a:p>
            <a:r>
              <a:rPr lang="en-US" dirty="0"/>
              <a:t>Probably multifactorial, but not completely understood</a:t>
            </a:r>
          </a:p>
          <a:p>
            <a:r>
              <a:rPr lang="en-US" dirty="0"/>
              <a:t>Preterm infants are predisposed because of immature motility, defenses, absorption and an excessive inflammatory response to luminal microbial stimuli.</a:t>
            </a:r>
          </a:p>
          <a:p>
            <a:r>
              <a:rPr lang="en-US" dirty="0"/>
              <a:t>Based on timing of NEC (at least 8-10 days post partum), inappropriate microbial colonization may also be an important factor.</a:t>
            </a:r>
          </a:p>
          <a:p>
            <a:r>
              <a:rPr lang="en-US" dirty="0"/>
              <a:t>Hypoxia-ischemia may also contribute by modulating microvascular tone</a:t>
            </a:r>
          </a:p>
          <a:p>
            <a:r>
              <a:rPr lang="en-US" dirty="0"/>
              <a:t>A combination of these factors can lead to intestinal necrosis.</a:t>
            </a:r>
          </a:p>
        </p:txBody>
      </p:sp>
    </p:spTree>
    <p:extLst>
      <p:ext uri="{BB962C8B-B14F-4D97-AF65-F5344CB8AC3E}">
        <p14:creationId xmlns:p14="http://schemas.microsoft.com/office/powerpoint/2010/main" val="771522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Pathophysiology continued</a:t>
            </a:r>
          </a:p>
        </p:txBody>
      </p:sp>
      <p:sp>
        <p:nvSpPr>
          <p:cNvPr id="3" name="Content Placeholder 2"/>
          <p:cNvSpPr>
            <a:spLocks noGrp="1"/>
          </p:cNvSpPr>
          <p:nvPr>
            <p:ph idx="1"/>
          </p:nvPr>
        </p:nvSpPr>
        <p:spPr/>
        <p:txBody>
          <a:bodyPr>
            <a:normAutofit fontScale="77500" lnSpcReduction="20000"/>
          </a:bodyPr>
          <a:lstStyle/>
          <a:p>
            <a:r>
              <a:rPr lang="en-US" dirty="0"/>
              <a:t>Fetal hypoxia and perinatal asphyxia</a:t>
            </a:r>
          </a:p>
          <a:p>
            <a:pPr lvl="1"/>
            <a:r>
              <a:rPr lang="en-US" dirty="0"/>
              <a:t>Reduce intestinal motility</a:t>
            </a:r>
          </a:p>
          <a:p>
            <a:pPr lvl="1"/>
            <a:r>
              <a:rPr lang="en-US" dirty="0"/>
              <a:t>Watershed areas of ileum and colon are sensitive and are the most commonly affected bowel segments</a:t>
            </a:r>
          </a:p>
          <a:p>
            <a:r>
              <a:rPr lang="en-US" dirty="0"/>
              <a:t>Umbilical artery catheters</a:t>
            </a:r>
          </a:p>
          <a:p>
            <a:pPr lvl="1"/>
            <a:r>
              <a:rPr lang="en-US" dirty="0"/>
              <a:t>Can reduce mesenteric blood flow</a:t>
            </a:r>
          </a:p>
          <a:p>
            <a:pPr lvl="1"/>
            <a:r>
              <a:rPr lang="en-US" dirty="0"/>
              <a:t>If NEC is suspected, remove catheter</a:t>
            </a:r>
          </a:p>
          <a:p>
            <a:r>
              <a:rPr lang="en-US" dirty="0"/>
              <a:t>Predisposing factors for NEC</a:t>
            </a:r>
          </a:p>
          <a:p>
            <a:pPr lvl="1"/>
            <a:r>
              <a:rPr lang="en-US" dirty="0"/>
              <a:t>Prematurity</a:t>
            </a:r>
          </a:p>
          <a:p>
            <a:pPr lvl="1"/>
            <a:r>
              <a:rPr lang="en-US" dirty="0"/>
              <a:t>Immature immune system</a:t>
            </a:r>
          </a:p>
          <a:p>
            <a:pPr lvl="1"/>
            <a:r>
              <a:rPr lang="en-US" dirty="0"/>
              <a:t>Infection</a:t>
            </a:r>
          </a:p>
          <a:p>
            <a:pPr lvl="1"/>
            <a:endParaRPr lang="en-US" dirty="0"/>
          </a:p>
        </p:txBody>
      </p:sp>
    </p:spTree>
    <p:extLst>
      <p:ext uri="{BB962C8B-B14F-4D97-AF65-F5344CB8AC3E}">
        <p14:creationId xmlns:p14="http://schemas.microsoft.com/office/powerpoint/2010/main" val="2530858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Medical Management of NEC</a:t>
            </a:r>
          </a:p>
        </p:txBody>
      </p:sp>
      <p:sp>
        <p:nvSpPr>
          <p:cNvPr id="3" name="Content Placeholder 2"/>
          <p:cNvSpPr>
            <a:spLocks noGrp="1"/>
          </p:cNvSpPr>
          <p:nvPr>
            <p:ph idx="1"/>
          </p:nvPr>
        </p:nvSpPr>
        <p:spPr/>
        <p:txBody>
          <a:bodyPr/>
          <a:lstStyle/>
          <a:p>
            <a:r>
              <a:rPr lang="en-US" dirty="0"/>
              <a:t>Bowel rest</a:t>
            </a:r>
          </a:p>
          <a:p>
            <a:r>
              <a:rPr lang="en-US" dirty="0"/>
              <a:t>Bowel decompression</a:t>
            </a:r>
          </a:p>
          <a:p>
            <a:r>
              <a:rPr lang="en-US" dirty="0"/>
              <a:t>Broad spectrum antibiotics</a:t>
            </a:r>
          </a:p>
          <a:p>
            <a:r>
              <a:rPr lang="en-US" dirty="0"/>
              <a:t>Supportive care for hemodynamics, and ventilator support for respiratory compromise</a:t>
            </a:r>
          </a:p>
        </p:txBody>
      </p:sp>
    </p:spTree>
    <p:extLst>
      <p:ext uri="{BB962C8B-B14F-4D97-AF65-F5344CB8AC3E}">
        <p14:creationId xmlns:p14="http://schemas.microsoft.com/office/powerpoint/2010/main" val="3690067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Surgical Management</a:t>
            </a:r>
          </a:p>
        </p:txBody>
      </p:sp>
      <p:sp>
        <p:nvSpPr>
          <p:cNvPr id="3" name="Content Placeholder 2"/>
          <p:cNvSpPr>
            <a:spLocks noGrp="1"/>
          </p:cNvSpPr>
          <p:nvPr>
            <p:ph idx="1"/>
          </p:nvPr>
        </p:nvSpPr>
        <p:spPr/>
        <p:txBody>
          <a:bodyPr vert="horz" lIns="91440" tIns="45720" rIns="91440" bIns="45720" rtlCol="0" anchor="t">
            <a:normAutofit fontScale="92500" lnSpcReduction="20000"/>
          </a:bodyPr>
          <a:lstStyle/>
          <a:p>
            <a:r>
              <a:rPr lang="en-US" dirty="0"/>
              <a:t>Surgical intervention is necessary when there is bowel perforation, gangrenous bowel, and pneumoperitoneum.</a:t>
            </a:r>
          </a:p>
          <a:p>
            <a:r>
              <a:rPr lang="en-US" dirty="0"/>
              <a:t>Usually the surgery involves resection of the gangrenous bowel, and enterostomy formation.</a:t>
            </a:r>
          </a:p>
          <a:p>
            <a:r>
              <a:rPr lang="en-US" dirty="0"/>
              <a:t>If extremely unstable, can place a peritoneal drain to temporize and optimize care before transporting to an operating room.</a:t>
            </a:r>
          </a:p>
        </p:txBody>
      </p:sp>
    </p:spTree>
    <p:extLst>
      <p:ext uri="{BB962C8B-B14F-4D97-AF65-F5344CB8AC3E}">
        <p14:creationId xmlns:p14="http://schemas.microsoft.com/office/powerpoint/2010/main" val="4228456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Anesthetic Management (Pre-Op)</a:t>
            </a:r>
          </a:p>
        </p:txBody>
      </p:sp>
      <p:sp>
        <p:nvSpPr>
          <p:cNvPr id="3" name="Content Placeholder 2"/>
          <p:cNvSpPr>
            <a:spLocks noGrp="1"/>
          </p:cNvSpPr>
          <p:nvPr>
            <p:ph idx="1"/>
          </p:nvPr>
        </p:nvSpPr>
        <p:spPr/>
        <p:txBody>
          <a:bodyPr vert="horz" lIns="91440" tIns="45720" rIns="91440" bIns="45720" rtlCol="0" anchor="t">
            <a:normAutofit fontScale="85000" lnSpcReduction="10000"/>
          </a:bodyPr>
          <a:lstStyle/>
          <a:p>
            <a:r>
              <a:rPr lang="en-US" dirty="0"/>
              <a:t>Try to optimize pre-operatively if time allows, and try to correct hypovolemia, metabolic acidosis, coagulopathy, and hypocalcemia.</a:t>
            </a:r>
          </a:p>
          <a:p>
            <a:pPr lvl="1"/>
            <a:r>
              <a:rPr lang="en-US" dirty="0">
                <a:cs typeface="Calibri"/>
              </a:rPr>
              <a:t>Patients may present on vasopressors, and/or extremely acidotic.  Be sure to check labs and ensure blood is available for transfusion.</a:t>
            </a:r>
          </a:p>
          <a:p>
            <a:endParaRPr lang="en-US" dirty="0"/>
          </a:p>
          <a:p>
            <a:r>
              <a:rPr lang="en-US" dirty="0"/>
              <a:t>Ensure adequate venous access – at least 2 peripheral IVs or 1 peripheral and a central access line.</a:t>
            </a:r>
            <a:endParaRPr lang="en-US" dirty="0">
              <a:cs typeface="Calibri"/>
            </a:endParaRPr>
          </a:p>
        </p:txBody>
      </p:sp>
    </p:spTree>
    <p:extLst>
      <p:ext uri="{BB962C8B-B14F-4D97-AF65-F5344CB8AC3E}">
        <p14:creationId xmlns:p14="http://schemas.microsoft.com/office/powerpoint/2010/main" val="15735451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Anesthetic Management</a:t>
            </a:r>
          </a:p>
        </p:txBody>
      </p:sp>
      <p:sp>
        <p:nvSpPr>
          <p:cNvPr id="3" name="Content Placeholder 2"/>
          <p:cNvSpPr>
            <a:spLocks noGrp="1"/>
          </p:cNvSpPr>
          <p:nvPr>
            <p:ph idx="1"/>
          </p:nvPr>
        </p:nvSpPr>
        <p:spPr/>
        <p:txBody>
          <a:bodyPr vert="horz" lIns="91440" tIns="45720" rIns="91440" bIns="45720" rtlCol="0" anchor="t">
            <a:normAutofit fontScale="85000" lnSpcReduction="20000"/>
          </a:bodyPr>
          <a:lstStyle/>
          <a:p>
            <a:r>
              <a:rPr lang="en-US" dirty="0"/>
              <a:t>Standard ASA monitoring plus  peripheral arterial line</a:t>
            </a:r>
          </a:p>
          <a:p>
            <a:r>
              <a:rPr lang="en-US" dirty="0"/>
              <a:t>Again, ensure adequate venous access</a:t>
            </a:r>
          </a:p>
          <a:p>
            <a:pPr lvl="1"/>
            <a:r>
              <a:rPr lang="en-US" dirty="0"/>
              <a:t>In addition to large volume of IV fluids, may need inotropic support (dopamine, epinephrine, or vasopressin)</a:t>
            </a:r>
            <a:endParaRPr lang="en-US" dirty="0">
              <a:cs typeface="Calibri"/>
            </a:endParaRPr>
          </a:p>
          <a:p>
            <a:pPr lvl="1"/>
            <a:r>
              <a:rPr lang="en-US" dirty="0">
                <a:cs typeface="Calibri"/>
              </a:rPr>
              <a:t>For intermittent bolus dosing, 1mcg/kg/dose of epinephrine can help temporize</a:t>
            </a:r>
            <a:endParaRPr lang="en-US" dirty="0"/>
          </a:p>
          <a:p>
            <a:pPr lvl="1"/>
            <a:r>
              <a:rPr lang="en-US" dirty="0"/>
              <a:t>If possible, follow urine output and look for at least 0.5mL/kg/</a:t>
            </a:r>
            <a:r>
              <a:rPr lang="en-US" dirty="0" err="1"/>
              <a:t>hr</a:t>
            </a:r>
            <a:endParaRPr lang="en-US" dirty="0" err="1">
              <a:cs typeface="Calibri"/>
            </a:endParaRPr>
          </a:p>
          <a:p>
            <a:pPr lvl="1"/>
            <a:r>
              <a:rPr lang="en-US" dirty="0"/>
              <a:t>Replace blood loss with blood and fresh frozen plasma</a:t>
            </a:r>
          </a:p>
        </p:txBody>
      </p:sp>
    </p:spTree>
    <p:extLst>
      <p:ext uri="{BB962C8B-B14F-4D97-AF65-F5344CB8AC3E}">
        <p14:creationId xmlns:p14="http://schemas.microsoft.com/office/powerpoint/2010/main" val="3554360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Anesthetic Management </a:t>
            </a:r>
            <a:r>
              <a:rPr lang="en-US" dirty="0" err="1"/>
              <a:t>Cont</a:t>
            </a:r>
            <a:endParaRPr lang="en-US" dirty="0"/>
          </a:p>
        </p:txBody>
      </p:sp>
      <p:sp>
        <p:nvSpPr>
          <p:cNvPr id="3" name="Content Placeholder 2"/>
          <p:cNvSpPr>
            <a:spLocks noGrp="1"/>
          </p:cNvSpPr>
          <p:nvPr>
            <p:ph idx="1"/>
          </p:nvPr>
        </p:nvSpPr>
        <p:spPr/>
        <p:txBody>
          <a:bodyPr/>
          <a:lstStyle/>
          <a:p>
            <a:r>
              <a:rPr lang="en-US" dirty="0"/>
              <a:t>Usually these neonates are very sick and already intubated, but if not, an awake intubation or rapid sequence intubation is preferred</a:t>
            </a:r>
          </a:p>
          <a:p>
            <a:r>
              <a:rPr lang="en-US" dirty="0"/>
              <a:t>Avoid nitrous oxide to prevent further bowel distension</a:t>
            </a:r>
          </a:p>
          <a:p>
            <a:r>
              <a:rPr lang="en-US" dirty="0"/>
              <a:t>For maintenance, use air/oxygen mixture to maintain SpO2 around 90%</a:t>
            </a:r>
          </a:p>
        </p:txBody>
      </p:sp>
    </p:spTree>
    <p:extLst>
      <p:ext uri="{BB962C8B-B14F-4D97-AF65-F5344CB8AC3E}">
        <p14:creationId xmlns:p14="http://schemas.microsoft.com/office/powerpoint/2010/main" val="17330249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Anesthetic Management </a:t>
            </a:r>
          </a:p>
        </p:txBody>
      </p:sp>
      <p:sp>
        <p:nvSpPr>
          <p:cNvPr id="3" name="Content Placeholder 2"/>
          <p:cNvSpPr>
            <a:spLocks noGrp="1"/>
          </p:cNvSpPr>
          <p:nvPr>
            <p:ph idx="1"/>
          </p:nvPr>
        </p:nvSpPr>
        <p:spPr/>
        <p:txBody>
          <a:bodyPr/>
          <a:lstStyle/>
          <a:p>
            <a:r>
              <a:rPr lang="en-US" dirty="0"/>
              <a:t>Aggressively avoid hypothermia</a:t>
            </a:r>
          </a:p>
          <a:p>
            <a:pPr lvl="1"/>
            <a:r>
              <a:rPr lang="en-US" dirty="0"/>
              <a:t>Very warm OR temperature</a:t>
            </a:r>
          </a:p>
          <a:p>
            <a:pPr lvl="1"/>
            <a:r>
              <a:rPr lang="en-US" dirty="0"/>
              <a:t>Radiant heat lamps</a:t>
            </a:r>
          </a:p>
          <a:p>
            <a:pPr lvl="1"/>
            <a:r>
              <a:rPr lang="en-US" dirty="0"/>
              <a:t>Warming blankets</a:t>
            </a:r>
          </a:p>
          <a:p>
            <a:pPr lvl="1"/>
            <a:r>
              <a:rPr lang="en-US" dirty="0"/>
              <a:t>Warm IV fluids</a:t>
            </a:r>
          </a:p>
          <a:p>
            <a:pPr lvl="1"/>
            <a:r>
              <a:rPr lang="en-US" dirty="0"/>
              <a:t>Wrap head and extremities in plastic</a:t>
            </a:r>
          </a:p>
          <a:p>
            <a:pPr lvl="1"/>
            <a:r>
              <a:rPr lang="en-US" dirty="0"/>
              <a:t>Warm and humidify gases</a:t>
            </a:r>
          </a:p>
        </p:txBody>
      </p:sp>
    </p:spTree>
    <p:extLst>
      <p:ext uri="{BB962C8B-B14F-4D97-AF65-F5344CB8AC3E}">
        <p14:creationId xmlns:p14="http://schemas.microsoft.com/office/powerpoint/2010/main" val="40853537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Post-operatively</a:t>
            </a:r>
          </a:p>
        </p:txBody>
      </p:sp>
      <p:sp>
        <p:nvSpPr>
          <p:cNvPr id="3" name="Content Placeholder 2"/>
          <p:cNvSpPr>
            <a:spLocks noGrp="1"/>
          </p:cNvSpPr>
          <p:nvPr>
            <p:ph idx="1"/>
          </p:nvPr>
        </p:nvSpPr>
        <p:spPr/>
        <p:txBody>
          <a:bodyPr vert="horz" lIns="91440" tIns="45720" rIns="91440" bIns="45720" rtlCol="0" anchor="t">
            <a:normAutofit fontScale="77500" lnSpcReduction="20000"/>
          </a:bodyPr>
          <a:lstStyle/>
          <a:p>
            <a:r>
              <a:rPr lang="en-US" dirty="0"/>
              <a:t>Expect to continue ventilation in the NICU</a:t>
            </a:r>
          </a:p>
          <a:p>
            <a:r>
              <a:rPr lang="en-US" dirty="0"/>
              <a:t>Transport in warmed </a:t>
            </a:r>
            <a:r>
              <a:rPr lang="en-US" dirty="0" err="1"/>
              <a:t>isolette</a:t>
            </a:r>
            <a:r>
              <a:rPr lang="en-US" dirty="0"/>
              <a:t> with full monitoring</a:t>
            </a:r>
          </a:p>
          <a:p>
            <a:r>
              <a:rPr lang="en-US" dirty="0"/>
              <a:t>Expect a prolonged ileus and consider central line for TPN and continued inotrope support until sepsis is controlled.</a:t>
            </a:r>
            <a:endParaRPr lang="en-US" dirty="0">
              <a:cs typeface="Calibri"/>
            </a:endParaRPr>
          </a:p>
          <a:p>
            <a:r>
              <a:rPr lang="en-US" dirty="0">
                <a:cs typeface="Calibri"/>
              </a:rPr>
              <a:t>Infants that initially respond to medical management or a drain may still eventually need surgical management.</a:t>
            </a:r>
          </a:p>
          <a:p>
            <a:r>
              <a:rPr lang="en-US" dirty="0">
                <a:cs typeface="Calibri"/>
              </a:rPr>
              <a:t>Acute complications include infections, disseminated intravascular coagulation, and further metabolic or cardiovascular compromise.</a:t>
            </a:r>
          </a:p>
        </p:txBody>
      </p:sp>
    </p:spTree>
    <p:extLst>
      <p:ext uri="{BB962C8B-B14F-4D97-AF65-F5344CB8AC3E}">
        <p14:creationId xmlns:p14="http://schemas.microsoft.com/office/powerpoint/2010/main" val="3030317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mn-lt"/>
              </a:rPr>
              <a:t>Conclusions:</a:t>
            </a:r>
          </a:p>
        </p:txBody>
      </p:sp>
      <p:sp>
        <p:nvSpPr>
          <p:cNvPr id="3" name="Content Placeholder 2"/>
          <p:cNvSpPr>
            <a:spLocks noGrp="1"/>
          </p:cNvSpPr>
          <p:nvPr>
            <p:ph idx="1"/>
          </p:nvPr>
        </p:nvSpPr>
        <p:spPr>
          <a:xfrm>
            <a:off x="628650" y="1825625"/>
            <a:ext cx="7886700" cy="4748903"/>
          </a:xfrm>
        </p:spPr>
        <p:txBody>
          <a:bodyPr vert="horz" lIns="91440" tIns="45720" rIns="91440" bIns="45720" rtlCol="0" anchor="t">
            <a:normAutofit fontScale="92500" lnSpcReduction="10000"/>
          </a:bodyPr>
          <a:lstStyle/>
          <a:p>
            <a:r>
              <a:rPr lang="en-US" sz="3200" dirty="0"/>
              <a:t>Have a high suspicion for NEC – especially for the low birth weight preterm infants.</a:t>
            </a:r>
          </a:p>
          <a:p>
            <a:r>
              <a:rPr lang="en-US" sz="3200" dirty="0">
                <a:cs typeface="Calibri"/>
              </a:rPr>
              <a:t>Not every patient with NEC will need a laparotomy, a drain or medical management are options for the correct patient population.</a:t>
            </a:r>
            <a:endParaRPr lang="en-US" sz="3200" dirty="0"/>
          </a:p>
          <a:p>
            <a:r>
              <a:rPr lang="en-US" sz="3200" dirty="0"/>
              <a:t>Intraoperatively, expect dramatically high fluid requirements, and consider inotropic support.</a:t>
            </a:r>
            <a:endParaRPr lang="en-US" sz="3200" dirty="0">
              <a:cs typeface="Calibri"/>
            </a:endParaRPr>
          </a:p>
          <a:p>
            <a:r>
              <a:rPr lang="en-US" sz="3200" dirty="0"/>
              <a:t>Worry about hypothermia, and aggressively try to prevent.</a:t>
            </a:r>
            <a:endParaRPr lang="en-US" sz="3200" dirty="0">
              <a:cs typeface="Calibri"/>
            </a:endParaRPr>
          </a:p>
          <a:p>
            <a:r>
              <a:rPr lang="en-US" sz="3200" dirty="0"/>
              <a:t>Continue ventilation and cardiovascular support post-operatively</a:t>
            </a:r>
            <a:endParaRPr lang="en-US" sz="3200">
              <a:cs typeface="Calibri"/>
            </a:endParaRPr>
          </a:p>
        </p:txBody>
      </p:sp>
    </p:spTree>
    <p:extLst>
      <p:ext uri="{BB962C8B-B14F-4D97-AF65-F5344CB8AC3E}">
        <p14:creationId xmlns:p14="http://schemas.microsoft.com/office/powerpoint/2010/main" val="2146314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Disclosures</a:t>
            </a:r>
          </a:p>
        </p:txBody>
      </p:sp>
      <p:sp>
        <p:nvSpPr>
          <p:cNvPr id="3" name="Content Placeholder 2"/>
          <p:cNvSpPr>
            <a:spLocks noGrp="1"/>
          </p:cNvSpPr>
          <p:nvPr>
            <p:ph idx="1"/>
          </p:nvPr>
        </p:nvSpPr>
        <p:spPr>
          <a:xfrm>
            <a:off x="628650" y="2666999"/>
            <a:ext cx="7886700" cy="2057401"/>
          </a:xfrm>
        </p:spPr>
        <p:txBody>
          <a:bodyPr/>
          <a:lstStyle/>
          <a:p>
            <a:pPr marL="0" indent="0">
              <a:buNone/>
            </a:pPr>
            <a:r>
              <a:rPr lang="en-US" dirty="0">
                <a:ea typeface="MS PGothic" charset="0"/>
              </a:rPr>
              <a:t>No relevant financial relationships</a:t>
            </a:r>
          </a:p>
          <a:p>
            <a:pPr marL="0" indent="0">
              <a:buNone/>
            </a:pPr>
            <a:endParaRPr lang="en-US" dirty="0"/>
          </a:p>
        </p:txBody>
      </p:sp>
    </p:spTree>
    <p:extLst>
      <p:ext uri="{BB962C8B-B14F-4D97-AF65-F5344CB8AC3E}">
        <p14:creationId xmlns:p14="http://schemas.microsoft.com/office/powerpoint/2010/main" val="20885645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mn-lt"/>
              </a:rPr>
              <a:t>References:</a:t>
            </a:r>
          </a:p>
        </p:txBody>
      </p:sp>
      <p:sp>
        <p:nvSpPr>
          <p:cNvPr id="3" name="Content Placeholder 2"/>
          <p:cNvSpPr>
            <a:spLocks noGrp="1"/>
          </p:cNvSpPr>
          <p:nvPr>
            <p:ph idx="1"/>
          </p:nvPr>
        </p:nvSpPr>
        <p:spPr/>
        <p:txBody>
          <a:bodyPr vert="horz" lIns="91440" tIns="45720" rIns="91440" bIns="45720" rtlCol="0" anchor="t">
            <a:normAutofit fontScale="55000" lnSpcReduction="20000"/>
          </a:bodyPr>
          <a:lstStyle/>
          <a:p>
            <a:pPr marL="514350" indent="-514350">
              <a:buFont typeface="+mj-lt"/>
              <a:buAutoNum type="arabicPeriod"/>
            </a:pPr>
            <a:r>
              <a:rPr lang="en-US" dirty="0"/>
              <a:t>Pierro A. The surgical management of necrotizing enterocolitis. </a:t>
            </a:r>
            <a:r>
              <a:rPr lang="en-US" i="1" dirty="0"/>
              <a:t>Early Hum Dev. </a:t>
            </a:r>
            <a:r>
              <a:rPr lang="en-US" dirty="0"/>
              <a:t>2005 Jan; 81(1): 79-85.</a:t>
            </a:r>
          </a:p>
          <a:p>
            <a:pPr marL="514350" indent="-514350">
              <a:buFont typeface="+mj-lt"/>
              <a:buAutoNum type="arabicPeriod"/>
            </a:pPr>
            <a:r>
              <a:rPr lang="en-US" dirty="0"/>
              <a:t>Sodhi P, </a:t>
            </a:r>
            <a:r>
              <a:rPr lang="en-US" dirty="0" err="1"/>
              <a:t>Fiset</a:t>
            </a:r>
            <a:r>
              <a:rPr lang="en-US" dirty="0"/>
              <a:t> P. Necrotizing enterocolitis. </a:t>
            </a:r>
            <a:r>
              <a:rPr lang="en-US" i="1" dirty="0"/>
              <a:t>Continuing education in </a:t>
            </a:r>
            <a:r>
              <a:rPr lang="en-US" i="1" dirty="0" err="1"/>
              <a:t>Anaethesia</a:t>
            </a:r>
            <a:r>
              <a:rPr lang="en-US" i="1" dirty="0"/>
              <a:t>. </a:t>
            </a:r>
            <a:r>
              <a:rPr lang="en-US" dirty="0"/>
              <a:t>2012; 12 (1): 1-4.</a:t>
            </a:r>
          </a:p>
          <a:p>
            <a:pPr marL="514350" indent="-514350">
              <a:buFont typeface="+mj-lt"/>
              <a:buAutoNum type="arabicPeriod"/>
            </a:pPr>
            <a:r>
              <a:rPr lang="en-US" dirty="0"/>
              <a:t>Kliegman R. Neonatal necrotizing enterocolitis: bridging the basic science with the clinical disease. </a:t>
            </a:r>
            <a:r>
              <a:rPr lang="en-US" i="1" dirty="0"/>
              <a:t>J pediatric </a:t>
            </a:r>
            <a:r>
              <a:rPr lang="en-US" dirty="0"/>
              <a:t>1990: 117: 833-835.</a:t>
            </a:r>
          </a:p>
          <a:p>
            <a:pPr marL="514350" indent="-514350">
              <a:buFont typeface="+mj-lt"/>
              <a:buAutoNum type="arabicPeriod"/>
            </a:pPr>
            <a:r>
              <a:rPr lang="en-US" dirty="0"/>
              <a:t>Hillier S. Neonatal anesthesia. </a:t>
            </a:r>
            <a:r>
              <a:rPr lang="en-US" i="1" dirty="0" err="1"/>
              <a:t>Semin</a:t>
            </a:r>
            <a:r>
              <a:rPr lang="en-US" i="1" dirty="0"/>
              <a:t> </a:t>
            </a:r>
            <a:r>
              <a:rPr lang="en-US" i="1" dirty="0" err="1"/>
              <a:t>Pediatr</a:t>
            </a:r>
            <a:r>
              <a:rPr lang="en-US" i="1" dirty="0"/>
              <a:t> Surg. </a:t>
            </a:r>
            <a:r>
              <a:rPr lang="en-US" dirty="0"/>
              <a:t>2004 Aug; 13 (3): 142-151.</a:t>
            </a:r>
          </a:p>
          <a:p>
            <a:pPr marL="514350" indent="-514350">
              <a:buFont typeface="+mj-lt"/>
              <a:buAutoNum type="arabicPeriod"/>
            </a:pPr>
            <a:r>
              <a:rPr lang="en-US" dirty="0"/>
              <a:t>Kim JH. Neonatal necrotizing enterocolitis: Clinical features and diagnosis. </a:t>
            </a:r>
            <a:r>
              <a:rPr lang="en-US" i="1" dirty="0"/>
              <a:t>UpToDate. </a:t>
            </a:r>
            <a:r>
              <a:rPr lang="en-US" dirty="0"/>
              <a:t>Updated June 21, 2019, from </a:t>
            </a:r>
            <a:r>
              <a:rPr lang="en-US" dirty="0">
                <a:hlinkClick r:id="rId2"/>
              </a:rPr>
              <a:t>https://www.uptodate.com/contents/neonatal-necrotizing-enterocolitis-management#H7</a:t>
            </a:r>
            <a:endParaRPr lang="en-US" dirty="0">
              <a:cs typeface="Calibri"/>
              <a:hlinkClick r:id="rId2"/>
            </a:endParaRPr>
          </a:p>
          <a:p>
            <a:pPr marL="514350" indent="-514350">
              <a:buAutoNum type="arabicPeriod"/>
            </a:pPr>
            <a:r>
              <a:rPr lang="en-US" dirty="0">
                <a:cs typeface="Calibri"/>
              </a:rPr>
              <a:t>Neu J. Necrotizing Enterocolitis. </a:t>
            </a:r>
            <a:r>
              <a:rPr lang="en-US" i="1" dirty="0">
                <a:cs typeface="Calibri"/>
              </a:rPr>
              <a:t>N </a:t>
            </a:r>
            <a:r>
              <a:rPr lang="en-US" i="1" dirty="0" err="1">
                <a:cs typeface="Calibri"/>
              </a:rPr>
              <a:t>Engl</a:t>
            </a:r>
            <a:r>
              <a:rPr lang="en-US" i="1" dirty="0">
                <a:cs typeface="Calibri"/>
              </a:rPr>
              <a:t> J Med. </a:t>
            </a:r>
            <a:r>
              <a:rPr lang="en-US" dirty="0">
                <a:cs typeface="Calibri"/>
              </a:rPr>
              <a:t>2011 Jan 20; 364: 255-64.</a:t>
            </a:r>
          </a:p>
        </p:txBody>
      </p:sp>
    </p:spTree>
    <p:extLst>
      <p:ext uri="{BB962C8B-B14F-4D97-AF65-F5344CB8AC3E}">
        <p14:creationId xmlns:p14="http://schemas.microsoft.com/office/powerpoint/2010/main" val="3414322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Learning Objectives:</a:t>
            </a:r>
          </a:p>
        </p:txBody>
      </p:sp>
      <p:sp>
        <p:nvSpPr>
          <p:cNvPr id="3" name="Content Placeholder 2"/>
          <p:cNvSpPr>
            <a:spLocks noGrp="1"/>
          </p:cNvSpPr>
          <p:nvPr>
            <p:ph idx="1"/>
          </p:nvPr>
        </p:nvSpPr>
        <p:spPr/>
        <p:txBody>
          <a:bodyPr>
            <a:normAutofit/>
          </a:bodyPr>
          <a:lstStyle/>
          <a:p>
            <a:r>
              <a:rPr lang="en-US" dirty="0"/>
              <a:t>The learner will be able to identify key features of NEC</a:t>
            </a:r>
          </a:p>
          <a:p>
            <a:r>
              <a:rPr lang="en-US" dirty="0"/>
              <a:t>The learner will be able to describe the pathophysiology of NEC</a:t>
            </a:r>
          </a:p>
          <a:p>
            <a:r>
              <a:rPr lang="en-US" dirty="0"/>
              <a:t>The learner will be able to describe implications of NEC on anesthetic preparation</a:t>
            </a:r>
          </a:p>
          <a:p>
            <a:endParaRPr lang="en-US" dirty="0"/>
          </a:p>
          <a:p>
            <a:pPr marL="0" indent="0">
              <a:buNone/>
            </a:pPr>
            <a:endParaRPr lang="en-US" dirty="0"/>
          </a:p>
        </p:txBody>
      </p:sp>
    </p:spTree>
    <p:extLst>
      <p:ext uri="{BB962C8B-B14F-4D97-AF65-F5344CB8AC3E}">
        <p14:creationId xmlns:p14="http://schemas.microsoft.com/office/powerpoint/2010/main" val="1228597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Background Information</a:t>
            </a:r>
          </a:p>
        </p:txBody>
      </p:sp>
      <p:sp>
        <p:nvSpPr>
          <p:cNvPr id="3" name="Content Placeholder 2"/>
          <p:cNvSpPr>
            <a:spLocks noGrp="1"/>
          </p:cNvSpPr>
          <p:nvPr>
            <p:ph idx="1"/>
          </p:nvPr>
        </p:nvSpPr>
        <p:spPr/>
        <p:txBody>
          <a:bodyPr>
            <a:normAutofit fontScale="77500" lnSpcReduction="20000"/>
          </a:bodyPr>
          <a:lstStyle/>
          <a:p>
            <a:r>
              <a:rPr lang="en-US" dirty="0"/>
              <a:t>Necrotizing </a:t>
            </a:r>
            <a:r>
              <a:rPr lang="en-US" dirty="0" err="1"/>
              <a:t>enterocolitis</a:t>
            </a:r>
            <a:r>
              <a:rPr lang="en-US" dirty="0"/>
              <a:t> (NEC) is the most common gastrointestinal emergency in neonatal intensive care units. </a:t>
            </a:r>
          </a:p>
          <a:p>
            <a:pPr lvl="1"/>
            <a:r>
              <a:rPr lang="en-US" dirty="0"/>
              <a:t>True incidence is unknown, but in US proven NEC occurs in 1-3 per 1000 live births.</a:t>
            </a:r>
          </a:p>
          <a:p>
            <a:pPr lvl="1"/>
            <a:r>
              <a:rPr lang="en-US" dirty="0"/>
              <a:t>Globally, the reported incidence varies from 2-7% across NICUs.</a:t>
            </a:r>
          </a:p>
          <a:p>
            <a:pPr lvl="1"/>
            <a:r>
              <a:rPr lang="en-US" dirty="0"/>
              <a:t>Over 90% of cases are associated with very low birth weight neonates (&lt;1500 g) born &lt;32 weeks.</a:t>
            </a:r>
          </a:p>
          <a:p>
            <a:r>
              <a:rPr lang="en-US" dirty="0"/>
              <a:t>Outcomes</a:t>
            </a:r>
          </a:p>
          <a:p>
            <a:pPr lvl="1"/>
            <a:r>
              <a:rPr lang="en-US" dirty="0"/>
              <a:t>Mortality rates range from 15-30% </a:t>
            </a:r>
          </a:p>
          <a:p>
            <a:pPr lvl="1"/>
            <a:r>
              <a:rPr lang="en-US" dirty="0"/>
              <a:t>Mortality is inversely related to gestational age and birth weight.</a:t>
            </a:r>
          </a:p>
        </p:txBody>
      </p:sp>
    </p:spTree>
    <p:extLst>
      <p:ext uri="{BB962C8B-B14F-4D97-AF65-F5344CB8AC3E}">
        <p14:creationId xmlns:p14="http://schemas.microsoft.com/office/powerpoint/2010/main" val="3881606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Backgroung</a:t>
            </a:r>
            <a:r>
              <a:rPr lang="en-US" dirty="0"/>
              <a:t> information continued</a:t>
            </a:r>
          </a:p>
        </p:txBody>
      </p:sp>
      <p:sp>
        <p:nvSpPr>
          <p:cNvPr id="3" name="Content Placeholder 2"/>
          <p:cNvSpPr>
            <a:spLocks noGrp="1"/>
          </p:cNvSpPr>
          <p:nvPr>
            <p:ph idx="1"/>
          </p:nvPr>
        </p:nvSpPr>
        <p:spPr/>
        <p:txBody>
          <a:bodyPr>
            <a:normAutofit fontScale="77500" lnSpcReduction="20000"/>
          </a:bodyPr>
          <a:lstStyle/>
          <a:p>
            <a:r>
              <a:rPr lang="en-US" dirty="0"/>
              <a:t>NEC in Preterm Infants</a:t>
            </a:r>
          </a:p>
          <a:p>
            <a:pPr lvl="1"/>
            <a:r>
              <a:rPr lang="en-US" dirty="0"/>
              <a:t>Incidence of NEC increases in very low birth weight (VLBW) infants (&lt;1500g) and infants born at &lt;32 week gestation.</a:t>
            </a:r>
          </a:p>
          <a:p>
            <a:pPr lvl="1"/>
            <a:r>
              <a:rPr lang="en-US" dirty="0"/>
              <a:t>Rates of NEC increased 5-fold for infants &lt;1000g and &lt;28 weeks.</a:t>
            </a:r>
          </a:p>
          <a:p>
            <a:r>
              <a:rPr lang="en-US" dirty="0"/>
              <a:t>NEC in Term Infants</a:t>
            </a:r>
          </a:p>
          <a:p>
            <a:pPr lvl="1"/>
            <a:r>
              <a:rPr lang="en-US" dirty="0"/>
              <a:t>10-15% of NEC cases occur in term infants</a:t>
            </a:r>
          </a:p>
          <a:p>
            <a:pPr lvl="1"/>
            <a:r>
              <a:rPr lang="en-US" dirty="0"/>
              <a:t>Studies demonstrate increased incidence in infants receiving non-human milk and have pre-existing illness</a:t>
            </a:r>
          </a:p>
          <a:p>
            <a:pPr lvl="1"/>
            <a:r>
              <a:rPr lang="en-US" dirty="0"/>
              <a:t>Associated conditions: sepsis, congenital heart disease, perinatal hypoxia, and fetal growth restriction.</a:t>
            </a:r>
          </a:p>
          <a:p>
            <a:pPr marL="0" indent="0">
              <a:buNone/>
            </a:pPr>
            <a:endParaRPr lang="en-US" dirty="0"/>
          </a:p>
        </p:txBody>
      </p:sp>
    </p:spTree>
    <p:extLst>
      <p:ext uri="{BB962C8B-B14F-4D97-AF65-F5344CB8AC3E}">
        <p14:creationId xmlns:p14="http://schemas.microsoft.com/office/powerpoint/2010/main" val="2676596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Clinical Presentation</a:t>
            </a:r>
          </a:p>
        </p:txBody>
      </p:sp>
      <p:sp>
        <p:nvSpPr>
          <p:cNvPr id="3" name="Content Placeholder 2"/>
          <p:cNvSpPr>
            <a:spLocks noGrp="1"/>
          </p:cNvSpPr>
          <p:nvPr>
            <p:ph idx="1"/>
          </p:nvPr>
        </p:nvSpPr>
        <p:spPr>
          <a:xfrm>
            <a:off x="628650" y="1447800"/>
            <a:ext cx="7886700" cy="4729163"/>
          </a:xfrm>
        </p:spPr>
        <p:txBody>
          <a:bodyPr>
            <a:noAutofit/>
          </a:bodyPr>
          <a:lstStyle/>
          <a:p>
            <a:r>
              <a:rPr lang="en-US" sz="2000" dirty="0"/>
              <a:t>NEC can present with both GI and systemic signs.</a:t>
            </a:r>
          </a:p>
          <a:p>
            <a:r>
              <a:rPr lang="en-US" sz="2000" dirty="0"/>
              <a:t>Most common presentation:</a:t>
            </a:r>
          </a:p>
          <a:p>
            <a:pPr lvl="1"/>
            <a:r>
              <a:rPr lang="en-US" sz="2000" dirty="0"/>
              <a:t>Sudden change in feeding tolerance</a:t>
            </a:r>
          </a:p>
          <a:p>
            <a:pPr lvl="1"/>
            <a:r>
              <a:rPr lang="en-US" sz="2000" dirty="0"/>
              <a:t>Abdominal distension and tenderness</a:t>
            </a:r>
          </a:p>
          <a:p>
            <a:pPr lvl="1"/>
            <a:r>
              <a:rPr lang="en-US" sz="2000" dirty="0"/>
              <a:t>Lethargy</a:t>
            </a:r>
          </a:p>
          <a:p>
            <a:pPr lvl="1"/>
            <a:r>
              <a:rPr lang="en-US" sz="2000" dirty="0"/>
              <a:t>Respiratory distress</a:t>
            </a:r>
          </a:p>
          <a:p>
            <a:pPr lvl="1"/>
            <a:r>
              <a:rPr lang="en-US" sz="2000" dirty="0"/>
              <a:t>Temperature instability (sudden variation and inability to maintain </a:t>
            </a:r>
            <a:r>
              <a:rPr lang="en-US" sz="2000" dirty="0" err="1"/>
              <a:t>normothermia</a:t>
            </a:r>
            <a:r>
              <a:rPr lang="en-US" sz="2000" dirty="0"/>
              <a:t>)</a:t>
            </a:r>
          </a:p>
          <a:p>
            <a:pPr lvl="1"/>
            <a:r>
              <a:rPr lang="en-US" sz="2000" dirty="0"/>
              <a:t>Signs of hemodynamic instability</a:t>
            </a:r>
          </a:p>
          <a:p>
            <a:r>
              <a:rPr lang="en-US" sz="2000" dirty="0"/>
              <a:t>Timing of presentation</a:t>
            </a:r>
          </a:p>
          <a:p>
            <a:pPr lvl="1"/>
            <a:r>
              <a:rPr lang="en-US" sz="2000" dirty="0"/>
              <a:t>Onset of symptoms varies and may be inversely related to gestational age.</a:t>
            </a:r>
          </a:p>
          <a:p>
            <a:pPr lvl="2"/>
            <a:r>
              <a:rPr lang="en-US" sz="2000" dirty="0"/>
              <a:t>Median age of onset of NEC</a:t>
            </a:r>
          </a:p>
          <a:p>
            <a:pPr lvl="3"/>
            <a:r>
              <a:rPr lang="en-US" sz="2000" dirty="0"/>
              <a:t>GA less than 26 weeks – 23 days</a:t>
            </a:r>
          </a:p>
          <a:p>
            <a:pPr lvl="3"/>
            <a:r>
              <a:rPr lang="en-US" sz="2000" dirty="0"/>
              <a:t>GA greater than 31 weeks – 11 days</a:t>
            </a:r>
          </a:p>
        </p:txBody>
      </p:sp>
    </p:spTree>
    <p:extLst>
      <p:ext uri="{BB962C8B-B14F-4D97-AF65-F5344CB8AC3E}">
        <p14:creationId xmlns:p14="http://schemas.microsoft.com/office/powerpoint/2010/main" val="1747153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Making the Diagnosis</a:t>
            </a:r>
          </a:p>
        </p:txBody>
      </p:sp>
      <p:sp>
        <p:nvSpPr>
          <p:cNvPr id="3" name="Content Placeholder 2"/>
          <p:cNvSpPr>
            <a:spLocks noGrp="1"/>
          </p:cNvSpPr>
          <p:nvPr>
            <p:ph idx="1"/>
          </p:nvPr>
        </p:nvSpPr>
        <p:spPr/>
        <p:txBody>
          <a:bodyPr>
            <a:normAutofit fontScale="77500" lnSpcReduction="20000"/>
          </a:bodyPr>
          <a:lstStyle/>
          <a:p>
            <a:r>
              <a:rPr lang="en-US" dirty="0"/>
              <a:t>Radiologic findings:</a:t>
            </a:r>
          </a:p>
          <a:p>
            <a:pPr lvl="1"/>
            <a:r>
              <a:rPr lang="en-US" dirty="0"/>
              <a:t>Plain x-rays may demonstrate free intraperitoneal air, dilated loops of bowel, ascites, and pneumatosis </a:t>
            </a:r>
            <a:r>
              <a:rPr lang="en-US" dirty="0" err="1"/>
              <a:t>intestinalis</a:t>
            </a:r>
            <a:r>
              <a:rPr lang="en-US" dirty="0"/>
              <a:t>.</a:t>
            </a:r>
          </a:p>
          <a:p>
            <a:pPr lvl="1"/>
            <a:r>
              <a:rPr lang="en-US" dirty="0"/>
              <a:t>Ultrasound of abdomen can demonstrate absence of mesenteric blood flow.</a:t>
            </a:r>
          </a:p>
          <a:p>
            <a:pPr lvl="1"/>
            <a:r>
              <a:rPr lang="en-US" dirty="0"/>
              <a:t>Contrast enemas are NOT recommended and may cause more harm</a:t>
            </a:r>
          </a:p>
          <a:p>
            <a:r>
              <a:rPr lang="en-US" dirty="0"/>
              <a:t>Laboratory findings (not diagnostic on their own)</a:t>
            </a:r>
          </a:p>
          <a:p>
            <a:pPr lvl="1"/>
            <a:r>
              <a:rPr lang="en-US" dirty="0"/>
              <a:t>Thrombocytopenia</a:t>
            </a:r>
          </a:p>
          <a:p>
            <a:pPr lvl="1"/>
            <a:r>
              <a:rPr lang="en-US" dirty="0"/>
              <a:t>Metabolic acidosis</a:t>
            </a:r>
          </a:p>
          <a:p>
            <a:pPr lvl="1"/>
            <a:r>
              <a:rPr lang="en-US" dirty="0"/>
              <a:t>Coagulopathy</a:t>
            </a:r>
          </a:p>
          <a:p>
            <a:pPr lvl="1"/>
            <a:r>
              <a:rPr lang="en-US" dirty="0" err="1"/>
              <a:t>Persistantly</a:t>
            </a:r>
            <a:r>
              <a:rPr lang="en-US" dirty="0"/>
              <a:t> high levels of C-reactive protein</a:t>
            </a:r>
          </a:p>
        </p:txBody>
      </p:sp>
    </p:spTree>
    <p:extLst>
      <p:ext uri="{BB962C8B-B14F-4D97-AF65-F5344CB8AC3E}">
        <p14:creationId xmlns:p14="http://schemas.microsoft.com/office/powerpoint/2010/main" val="2043520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Abdominal Imaging in NEC</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864353" y="1825625"/>
            <a:ext cx="3415294" cy="4351338"/>
          </a:xfrm>
        </p:spPr>
      </p:pic>
      <p:sp>
        <p:nvSpPr>
          <p:cNvPr id="5" name="TextBox 4"/>
          <p:cNvSpPr txBox="1"/>
          <p:nvPr/>
        </p:nvSpPr>
        <p:spPr>
          <a:xfrm>
            <a:off x="6553200" y="2971800"/>
            <a:ext cx="2286000" cy="1754326"/>
          </a:xfrm>
          <a:prstGeom prst="rect">
            <a:avLst/>
          </a:prstGeom>
          <a:noFill/>
        </p:spPr>
        <p:txBody>
          <a:bodyPr wrap="square" rtlCol="0">
            <a:spAutoFit/>
          </a:bodyPr>
          <a:lstStyle/>
          <a:p>
            <a:r>
              <a:rPr lang="en-US" dirty="0"/>
              <a:t>Abdominal x-ray of neonate with NEC demonstrating dilated loops of bowels and arrows indicating pneumatosis</a:t>
            </a:r>
          </a:p>
        </p:txBody>
      </p:sp>
      <p:sp>
        <p:nvSpPr>
          <p:cNvPr id="3" name="TextBox 2">
            <a:extLst>
              <a:ext uri="{FF2B5EF4-FFF2-40B4-BE49-F238E27FC236}">
                <a16:creationId xmlns:a16="http://schemas.microsoft.com/office/drawing/2014/main" id="{941AF790-D2F5-E344-BA61-9283F460CB9C}"/>
              </a:ext>
            </a:extLst>
          </p:cNvPr>
          <p:cNvSpPr txBox="1"/>
          <p:nvPr/>
        </p:nvSpPr>
        <p:spPr>
          <a:xfrm>
            <a:off x="6553200" y="6594411"/>
            <a:ext cx="2683748" cy="261610"/>
          </a:xfrm>
          <a:prstGeom prst="rect">
            <a:avLst/>
          </a:prstGeom>
          <a:noFill/>
        </p:spPr>
        <p:txBody>
          <a:bodyPr wrap="none" rtlCol="0">
            <a:spAutoFit/>
          </a:bodyPr>
          <a:lstStyle/>
          <a:p>
            <a:r>
              <a:rPr lang="en-US" sz="1100" dirty="0"/>
              <a:t>Santos IG, et al. </a:t>
            </a:r>
            <a:r>
              <a:rPr lang="en-US" sz="1100" dirty="0" err="1"/>
              <a:t>Radiologia</a:t>
            </a:r>
            <a:r>
              <a:rPr lang="en-US" sz="1100" dirty="0"/>
              <a:t> </a:t>
            </a:r>
            <a:r>
              <a:rPr lang="en-US" sz="1100" dirty="0" err="1"/>
              <a:t>Brasileria</a:t>
            </a:r>
            <a:r>
              <a:rPr lang="en-US" sz="1100" dirty="0"/>
              <a:t> 2018.  </a:t>
            </a:r>
          </a:p>
        </p:txBody>
      </p:sp>
    </p:spTree>
    <p:extLst>
      <p:ext uri="{BB962C8B-B14F-4D97-AF65-F5344CB8AC3E}">
        <p14:creationId xmlns:p14="http://schemas.microsoft.com/office/powerpoint/2010/main" val="2114083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the diagnosis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96980404"/>
              </p:ext>
            </p:extLst>
          </p:nvPr>
        </p:nvGraphicFramePr>
        <p:xfrm>
          <a:off x="571141" y="1541061"/>
          <a:ext cx="8210548" cy="5120152"/>
        </p:xfrm>
        <a:graphic>
          <a:graphicData uri="http://schemas.openxmlformats.org/drawingml/2006/table">
            <a:tbl>
              <a:tblPr firstRow="1" bandRow="1">
                <a:tableStyleId>{5C22544A-7EE6-4342-B048-85BDC9FD1C3A}</a:tableStyleId>
              </a:tblPr>
              <a:tblGrid>
                <a:gridCol w="2052637">
                  <a:extLst>
                    <a:ext uri="{9D8B030D-6E8A-4147-A177-3AD203B41FA5}">
                      <a16:colId xmlns:a16="http://schemas.microsoft.com/office/drawing/2014/main" val="3092132171"/>
                    </a:ext>
                  </a:extLst>
                </a:gridCol>
                <a:gridCol w="2052637">
                  <a:extLst>
                    <a:ext uri="{9D8B030D-6E8A-4147-A177-3AD203B41FA5}">
                      <a16:colId xmlns:a16="http://schemas.microsoft.com/office/drawing/2014/main" val="4189171265"/>
                    </a:ext>
                  </a:extLst>
                </a:gridCol>
                <a:gridCol w="2052637">
                  <a:extLst>
                    <a:ext uri="{9D8B030D-6E8A-4147-A177-3AD203B41FA5}">
                      <a16:colId xmlns:a16="http://schemas.microsoft.com/office/drawing/2014/main" val="2428607037"/>
                    </a:ext>
                  </a:extLst>
                </a:gridCol>
                <a:gridCol w="2052637">
                  <a:extLst>
                    <a:ext uri="{9D8B030D-6E8A-4147-A177-3AD203B41FA5}">
                      <a16:colId xmlns:a16="http://schemas.microsoft.com/office/drawing/2014/main" val="2151796352"/>
                    </a:ext>
                  </a:extLst>
                </a:gridCol>
              </a:tblGrid>
              <a:tr h="468135">
                <a:tc>
                  <a:txBody>
                    <a:bodyPr/>
                    <a:lstStyle/>
                    <a:p>
                      <a:r>
                        <a:rPr lang="en-US" sz="1600" b="1" dirty="0"/>
                        <a:t>Diagnosis</a:t>
                      </a:r>
                    </a:p>
                  </a:txBody>
                  <a:tcPr/>
                </a:tc>
                <a:tc>
                  <a:txBody>
                    <a:bodyPr/>
                    <a:lstStyle/>
                    <a:p>
                      <a:r>
                        <a:rPr lang="en-US" sz="1600" b="1" dirty="0"/>
                        <a:t>Signs</a:t>
                      </a:r>
                    </a:p>
                  </a:txBody>
                  <a:tcPr/>
                </a:tc>
                <a:tc>
                  <a:txBody>
                    <a:bodyPr/>
                    <a:lstStyle/>
                    <a:p>
                      <a:r>
                        <a:rPr lang="en-US" sz="1600" b="1" dirty="0"/>
                        <a:t>Symptoms</a:t>
                      </a:r>
                    </a:p>
                  </a:txBody>
                  <a:tcPr/>
                </a:tc>
                <a:tc>
                  <a:txBody>
                    <a:bodyPr/>
                    <a:lstStyle/>
                    <a:p>
                      <a:r>
                        <a:rPr lang="en-US" sz="1600" b="1" dirty="0"/>
                        <a:t>Treatment</a:t>
                      </a:r>
                    </a:p>
                  </a:txBody>
                  <a:tcPr/>
                </a:tc>
                <a:extLst>
                  <a:ext uri="{0D108BD9-81ED-4DB2-BD59-A6C34878D82A}">
                    <a16:rowId xmlns:a16="http://schemas.microsoft.com/office/drawing/2014/main" val="3705099491"/>
                  </a:ext>
                </a:extLst>
              </a:tr>
              <a:tr h="1346688">
                <a:tc>
                  <a:txBody>
                    <a:bodyPr/>
                    <a:lstStyle/>
                    <a:p>
                      <a:r>
                        <a:rPr lang="en-US" sz="1600" dirty="0"/>
                        <a:t>Suspected</a:t>
                      </a:r>
                      <a:r>
                        <a:rPr lang="en-US" sz="1600" baseline="0" dirty="0"/>
                        <a:t> NEC</a:t>
                      </a:r>
                      <a:endParaRPr lang="en-US" sz="1600" dirty="0"/>
                    </a:p>
                  </a:txBody>
                  <a:tcPr/>
                </a:tc>
                <a:tc>
                  <a:txBody>
                    <a:bodyPr/>
                    <a:lstStyle/>
                    <a:p>
                      <a:r>
                        <a:rPr lang="en-US" sz="1600" dirty="0"/>
                        <a:t>Abdominal distension</a:t>
                      </a:r>
                      <a:r>
                        <a:rPr lang="en-US" sz="1600" baseline="0" dirty="0"/>
                        <a:t> and feeding intolerance, </a:t>
                      </a:r>
                      <a:r>
                        <a:rPr lang="en-US" sz="1600" baseline="0" dirty="0" err="1"/>
                        <a:t>heme</a:t>
                      </a:r>
                      <a:r>
                        <a:rPr lang="en-US" sz="1600" baseline="0" dirty="0"/>
                        <a:t>-positive stool</a:t>
                      </a:r>
                      <a:endParaRPr lang="en-US" sz="1600" dirty="0"/>
                    </a:p>
                  </a:txBody>
                  <a:tcPr/>
                </a:tc>
                <a:tc>
                  <a:txBody>
                    <a:bodyPr/>
                    <a:lstStyle/>
                    <a:p>
                      <a:r>
                        <a:rPr lang="en-US" sz="1600" dirty="0"/>
                        <a:t>Normal</a:t>
                      </a:r>
                      <a:r>
                        <a:rPr lang="en-US" sz="1600" baseline="0" dirty="0"/>
                        <a:t> X-rays or mild dilation, no signs of pneumatosis or portal vein gas.  </a:t>
                      </a:r>
                      <a:endParaRPr lang="en-US" sz="1600" dirty="0"/>
                    </a:p>
                  </a:txBody>
                  <a:tcPr/>
                </a:tc>
                <a:tc>
                  <a:txBody>
                    <a:bodyPr/>
                    <a:lstStyle/>
                    <a:p>
                      <a:r>
                        <a:rPr lang="en-US" sz="1600" dirty="0"/>
                        <a:t>Close observation, consider bowel decompression and holding feeds. Consider blood cultures, broad</a:t>
                      </a:r>
                      <a:r>
                        <a:rPr lang="en-US" sz="1600" baseline="0" dirty="0"/>
                        <a:t> spectrum antibiotics.</a:t>
                      </a:r>
                      <a:endParaRPr lang="en-US" sz="1600" dirty="0"/>
                    </a:p>
                  </a:txBody>
                  <a:tcPr/>
                </a:tc>
                <a:extLst>
                  <a:ext uri="{0D108BD9-81ED-4DB2-BD59-A6C34878D82A}">
                    <a16:rowId xmlns:a16="http://schemas.microsoft.com/office/drawing/2014/main" val="1961425142"/>
                  </a:ext>
                </a:extLst>
              </a:tr>
              <a:tr h="1346688">
                <a:tc>
                  <a:txBody>
                    <a:bodyPr/>
                    <a:lstStyle/>
                    <a:p>
                      <a:r>
                        <a:rPr lang="en-US" sz="1600" dirty="0"/>
                        <a:t>Medical NEC</a:t>
                      </a:r>
                    </a:p>
                  </a:txBody>
                  <a:tcPr/>
                </a:tc>
                <a:tc>
                  <a:txBody>
                    <a:bodyPr/>
                    <a:lstStyle/>
                    <a:p>
                      <a:r>
                        <a:rPr lang="en-US" sz="1600" dirty="0"/>
                        <a:t>Same as above but grossly bloody stools</a:t>
                      </a:r>
                    </a:p>
                  </a:txBody>
                  <a:tcPr/>
                </a:tc>
                <a:tc>
                  <a:txBody>
                    <a:bodyPr/>
                    <a:lstStyle/>
                    <a:p>
                      <a:r>
                        <a:rPr lang="en-US" sz="1600" dirty="0"/>
                        <a:t>X-rays show dilated loops of bowel.</a:t>
                      </a:r>
                      <a:r>
                        <a:rPr lang="en-US" sz="1600" baseline="0" dirty="0"/>
                        <a:t>  </a:t>
                      </a:r>
                      <a:r>
                        <a:rPr lang="en-US" sz="1600" dirty="0"/>
                        <a:t>Pneumatosis +/- portal vein</a:t>
                      </a:r>
                      <a:r>
                        <a:rPr lang="en-US" sz="1600" baseline="0" dirty="0"/>
                        <a:t> gas.</a:t>
                      </a:r>
                      <a:endParaRPr lang="en-US" sz="1600" dirty="0"/>
                    </a:p>
                  </a:txBody>
                  <a:tcPr/>
                </a:tc>
                <a:tc>
                  <a:txBody>
                    <a:bodyPr/>
                    <a:lstStyle/>
                    <a:p>
                      <a:r>
                        <a:rPr lang="en-US" sz="1600" dirty="0"/>
                        <a:t>Bowel decompression</a:t>
                      </a:r>
                      <a:r>
                        <a:rPr lang="en-US" sz="1600" baseline="0" dirty="0"/>
                        <a:t> and hold feedings for 7-10 days.  Close monitoring, blood cultures, antibiotics.</a:t>
                      </a:r>
                      <a:endParaRPr lang="en-US" sz="1600" dirty="0"/>
                    </a:p>
                  </a:txBody>
                  <a:tcPr/>
                </a:tc>
                <a:extLst>
                  <a:ext uri="{0D108BD9-81ED-4DB2-BD59-A6C34878D82A}">
                    <a16:rowId xmlns:a16="http://schemas.microsoft.com/office/drawing/2014/main" val="352943869"/>
                  </a:ext>
                </a:extLst>
              </a:tr>
              <a:tr h="1038874">
                <a:tc>
                  <a:txBody>
                    <a:bodyPr/>
                    <a:lstStyle/>
                    <a:p>
                      <a:r>
                        <a:rPr lang="en-US" sz="1600" dirty="0"/>
                        <a:t>Surgical</a:t>
                      </a:r>
                      <a:r>
                        <a:rPr lang="en-US" sz="1600" baseline="0" dirty="0"/>
                        <a:t> NEC</a:t>
                      </a:r>
                      <a:endParaRPr lang="en-US" sz="1600" dirty="0"/>
                    </a:p>
                  </a:txBody>
                  <a:tcPr/>
                </a:tc>
                <a:tc>
                  <a:txBody>
                    <a:bodyPr/>
                    <a:lstStyle/>
                    <a:p>
                      <a:r>
                        <a:rPr lang="en-US" sz="1600" dirty="0"/>
                        <a:t>Abdominal distension</a:t>
                      </a:r>
                    </a:p>
                  </a:txBody>
                  <a:tcPr/>
                </a:tc>
                <a:tc>
                  <a:txBody>
                    <a:bodyPr/>
                    <a:lstStyle/>
                    <a:p>
                      <a:r>
                        <a:rPr lang="en-US" sz="1600" dirty="0"/>
                        <a:t>Free intraperitoneal</a:t>
                      </a:r>
                      <a:r>
                        <a:rPr lang="en-US" sz="1600" baseline="0" dirty="0"/>
                        <a:t> air on abdominal x-rays</a:t>
                      </a:r>
                      <a:endParaRPr lang="en-US" sz="1600" dirty="0"/>
                    </a:p>
                  </a:txBody>
                  <a:tcPr/>
                </a:tc>
                <a:tc>
                  <a:txBody>
                    <a:bodyPr/>
                    <a:lstStyle/>
                    <a:p>
                      <a:r>
                        <a:rPr lang="en-US" sz="1600" dirty="0"/>
                        <a:t>Exploratory laparotomy with resection if necessary</a:t>
                      </a:r>
                    </a:p>
                  </a:txBody>
                  <a:tcPr/>
                </a:tc>
                <a:extLst>
                  <a:ext uri="{0D108BD9-81ED-4DB2-BD59-A6C34878D82A}">
                    <a16:rowId xmlns:a16="http://schemas.microsoft.com/office/drawing/2014/main" val="1974430800"/>
                  </a:ext>
                </a:extLst>
              </a:tr>
              <a:tr h="468135">
                <a:tc>
                  <a:txBody>
                    <a:bodyPr/>
                    <a:lstStyle/>
                    <a:p>
                      <a:r>
                        <a:rPr lang="en-US" sz="1600" dirty="0"/>
                        <a:t>Surgical NEC</a:t>
                      </a:r>
                    </a:p>
                  </a:txBody>
                  <a:tcPr/>
                </a:tc>
                <a:tc>
                  <a:txBody>
                    <a:bodyPr/>
                    <a:lstStyle/>
                    <a:p>
                      <a:r>
                        <a:rPr lang="en-US" sz="1600" dirty="0"/>
                        <a:t>Abdominal</a:t>
                      </a:r>
                      <a:r>
                        <a:rPr lang="en-US" sz="1600" baseline="0" dirty="0"/>
                        <a:t> distension</a:t>
                      </a:r>
                      <a:endParaRPr lang="en-US" sz="1600" dirty="0"/>
                    </a:p>
                  </a:txBody>
                  <a:tcPr/>
                </a:tc>
                <a:tc>
                  <a:txBody>
                    <a:bodyPr/>
                    <a:lstStyle/>
                    <a:p>
                      <a:r>
                        <a:rPr lang="en-US" sz="1600" dirty="0" err="1"/>
                        <a:t>Persistant</a:t>
                      </a:r>
                      <a:r>
                        <a:rPr lang="en-US" sz="1600" dirty="0"/>
                        <a:t> ileus</a:t>
                      </a:r>
                    </a:p>
                  </a:txBody>
                  <a:tcPr/>
                </a:tc>
                <a:tc>
                  <a:txBody>
                    <a:bodyPr/>
                    <a:lstStyle/>
                    <a:p>
                      <a:r>
                        <a:rPr lang="en-US" sz="1600" dirty="0"/>
                        <a:t>Placement of drain</a:t>
                      </a:r>
                    </a:p>
                  </a:txBody>
                  <a:tcPr/>
                </a:tc>
                <a:extLst>
                  <a:ext uri="{0D108BD9-81ED-4DB2-BD59-A6C34878D82A}">
                    <a16:rowId xmlns:a16="http://schemas.microsoft.com/office/drawing/2014/main" val="920024820"/>
                  </a:ext>
                </a:extLst>
              </a:tr>
            </a:tbl>
          </a:graphicData>
        </a:graphic>
      </p:graphicFrame>
    </p:spTree>
    <p:extLst>
      <p:ext uri="{BB962C8B-B14F-4D97-AF65-F5344CB8AC3E}">
        <p14:creationId xmlns:p14="http://schemas.microsoft.com/office/powerpoint/2010/main" val="1428071053"/>
      </p:ext>
    </p:extLst>
  </p:cSld>
  <p:clrMapOvr>
    <a:masterClrMapping/>
  </p:clrMapOvr>
</p:sld>
</file>

<file path=ppt/theme/theme1.xml><?xml version="1.0" encoding="utf-8"?>
<a:theme xmlns:a="http://schemas.openxmlformats.org/drawingml/2006/main" name="SPACI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PA GLOBAL PPT template 03-11-2019" id="{A79F18FC-84E4-5A4A-8694-B0D6C91A4E78}" vid="{5F839F61-D0BC-E348-983B-C9437D920991}"/>
    </a:ext>
  </a:extLst>
</a:theme>
</file>

<file path=ppt/theme/theme2.xml><?xml version="1.0" encoding="utf-8"?>
<a:theme xmlns:a="http://schemas.openxmlformats.org/drawingml/2006/main" name="1_SPACI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PA GLOBAL PPT template 03-11-2019" id="{A79F18FC-84E4-5A4A-8694-B0D6C91A4E78}" vid="{2E6B72E7-DBDD-634C-B43C-3EFB7A32A8A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CEF6133C9ECFD4EB95B4F00B06B12C6" ma:contentTypeVersion="3" ma:contentTypeDescription="Create a new document." ma:contentTypeScope="" ma:versionID="cc156c0c06a4d3e27c805b2859a7db81">
  <xsd:schema xmlns:xsd="http://www.w3.org/2001/XMLSchema" xmlns:xs="http://www.w3.org/2001/XMLSchema" xmlns:p="http://schemas.microsoft.com/office/2006/metadata/properties" xmlns:ns3="39fb0fa1-8f77-4182-892b-8130e7979976" targetNamespace="http://schemas.microsoft.com/office/2006/metadata/properties" ma:root="true" ma:fieldsID="376254f7068d26bf4bcb28bf7f2606cd" ns3:_="">
    <xsd:import namespace="39fb0fa1-8f77-4182-892b-8130e7979976"/>
    <xsd:element name="properties">
      <xsd:complexType>
        <xsd:sequence>
          <xsd:element name="documentManagement">
            <xsd:complexType>
              <xsd:all>
                <xsd:element ref="ns3:SharedWithUsers" minOccurs="0"/>
                <xsd:element ref="ns3:SharedWithDetails" minOccurs="0"/>
                <xsd:element ref="ns3: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fb0fa1-8f77-4182-892b-8130e7979976"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B906768-769D-4413-A70C-13D8C685F299}">
  <ds:schemaRefs>
    <ds:schemaRef ds:uri="http://purl.org/dc/elements/1.1/"/>
    <ds:schemaRef ds:uri="http://purl.org/dc/terms/"/>
    <ds:schemaRef ds:uri="http://www.w3.org/XML/1998/namespace"/>
    <ds:schemaRef ds:uri="http://schemas.microsoft.com/office/2006/documentManagement/types"/>
    <ds:schemaRef ds:uri="http://purl.org/dc/dcmitype/"/>
    <ds:schemaRef ds:uri="http://schemas.microsoft.com/office/2006/metadata/properties"/>
    <ds:schemaRef ds:uri="http://schemas.microsoft.com/office/infopath/2007/PartnerControls"/>
    <ds:schemaRef ds:uri="http://schemas.openxmlformats.org/package/2006/metadata/core-properties"/>
    <ds:schemaRef ds:uri="39fb0fa1-8f77-4182-892b-8130e7979976"/>
  </ds:schemaRefs>
</ds:datastoreItem>
</file>

<file path=customXml/itemProps2.xml><?xml version="1.0" encoding="utf-8"?>
<ds:datastoreItem xmlns:ds="http://schemas.openxmlformats.org/officeDocument/2006/customXml" ds:itemID="{E18690B8-7931-42E6-AAF2-A0F748F8751F}">
  <ds:schemaRefs>
    <ds:schemaRef ds:uri="http://schemas.microsoft.com/sharepoint/v3/contenttype/forms"/>
  </ds:schemaRefs>
</ds:datastoreItem>
</file>

<file path=customXml/itemProps3.xml><?xml version="1.0" encoding="utf-8"?>
<ds:datastoreItem xmlns:ds="http://schemas.openxmlformats.org/officeDocument/2006/customXml" ds:itemID="{B7ABB18B-5136-4D5C-A3E5-B09D4F590A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fb0fa1-8f77-4182-892b-8130e79799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SPACIES</Template>
  <TotalTime>139</TotalTime>
  <Words>1324</Words>
  <Application>Microsoft Office PowerPoint</Application>
  <PresentationFormat>On-screen Show (4:3)</PresentationFormat>
  <Paragraphs>153</Paragraphs>
  <Slides>20</Slides>
  <Notes>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20</vt:i4>
      </vt:variant>
    </vt:vector>
  </HeadingPairs>
  <TitlesOfParts>
    <vt:vector size="25" baseType="lpstr">
      <vt:lpstr>Arial</vt:lpstr>
      <vt:lpstr>Calibri</vt:lpstr>
      <vt:lpstr>Calibri Light</vt:lpstr>
      <vt:lpstr>SPACIES</vt:lpstr>
      <vt:lpstr>1_SPACIES</vt:lpstr>
      <vt:lpstr>Anesthetic Considerations for Necrotizing Enterocolitis</vt:lpstr>
      <vt:lpstr>Disclosures</vt:lpstr>
      <vt:lpstr>Learning Objectives:</vt:lpstr>
      <vt:lpstr>Background Information</vt:lpstr>
      <vt:lpstr>Backgroung information continued</vt:lpstr>
      <vt:lpstr>Clinical Presentation</vt:lpstr>
      <vt:lpstr>Making the Diagnosis</vt:lpstr>
      <vt:lpstr>Abdominal Imaging in NEC</vt:lpstr>
      <vt:lpstr>Making the diagnosis</vt:lpstr>
      <vt:lpstr>Pathophysiology of NEC</vt:lpstr>
      <vt:lpstr>Pathophysiology continued</vt:lpstr>
      <vt:lpstr>Medical Management of NEC</vt:lpstr>
      <vt:lpstr>Surgical Management</vt:lpstr>
      <vt:lpstr>Anesthetic Management (Pre-Op)</vt:lpstr>
      <vt:lpstr>Anesthetic Management</vt:lpstr>
      <vt:lpstr>Anesthetic Management Cont</vt:lpstr>
      <vt:lpstr>Anesthetic Management </vt:lpstr>
      <vt:lpstr>Post-operatively</vt:lpstr>
      <vt:lpstr>Conclusions: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Infosino, Andrew</dc:creator>
  <cp:lastModifiedBy>Jenny Patterson</cp:lastModifiedBy>
  <cp:revision>103</cp:revision>
  <dcterms:created xsi:type="dcterms:W3CDTF">2019-04-09T15:21:04Z</dcterms:created>
  <dcterms:modified xsi:type="dcterms:W3CDTF">2019-09-24T14:39:22Z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0x0101003CEF6133C9ECFD4EB95B4F00B06B12C6</vt:lpwstr>
  </property>
</Properties>
</file>