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6"/>
  </p:notesMasterIdLst>
  <p:sldIdLst>
    <p:sldId id="258" r:id="rId3"/>
    <p:sldId id="259" r:id="rId4"/>
    <p:sldId id="316" r:id="rId5"/>
    <p:sldId id="261" r:id="rId6"/>
    <p:sldId id="262" r:id="rId7"/>
    <p:sldId id="282" r:id="rId8"/>
    <p:sldId id="270" r:id="rId9"/>
    <p:sldId id="305" r:id="rId10"/>
    <p:sldId id="294" r:id="rId11"/>
    <p:sldId id="306" r:id="rId12"/>
    <p:sldId id="293" r:id="rId13"/>
    <p:sldId id="271" r:id="rId14"/>
    <p:sldId id="269" r:id="rId15"/>
    <p:sldId id="281" r:id="rId16"/>
    <p:sldId id="296" r:id="rId17"/>
    <p:sldId id="311" r:id="rId18"/>
    <p:sldId id="314" r:id="rId19"/>
    <p:sldId id="312" r:id="rId20"/>
    <p:sldId id="299" r:id="rId21"/>
    <p:sldId id="310" r:id="rId22"/>
    <p:sldId id="276" r:id="rId23"/>
    <p:sldId id="284" r:id="rId24"/>
    <p:sldId id="285" r:id="rId25"/>
    <p:sldId id="289" r:id="rId26"/>
    <p:sldId id="279" r:id="rId27"/>
    <p:sldId id="290" r:id="rId28"/>
    <p:sldId id="292" r:id="rId29"/>
    <p:sldId id="301" r:id="rId30"/>
    <p:sldId id="278" r:id="rId31"/>
    <p:sldId id="307" r:id="rId32"/>
    <p:sldId id="274" r:id="rId33"/>
    <p:sldId id="304" r:id="rId34"/>
    <p:sldId id="308" r:id="rId35"/>
    <p:sldId id="303" r:id="rId36"/>
    <p:sldId id="302" r:id="rId37"/>
    <p:sldId id="277" r:id="rId38"/>
    <p:sldId id="300" r:id="rId39"/>
    <p:sldId id="297" r:id="rId40"/>
    <p:sldId id="313" r:id="rId41"/>
    <p:sldId id="298" r:id="rId42"/>
    <p:sldId id="291" r:id="rId43"/>
    <p:sldId id="315" r:id="rId44"/>
    <p:sldId id="31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8"/>
    <p:restoredTop sz="65705"/>
  </p:normalViewPr>
  <p:slideViewPr>
    <p:cSldViewPr>
      <p:cViewPr>
        <p:scale>
          <a:sx n="56" d="100"/>
          <a:sy n="56" d="100"/>
        </p:scale>
        <p:origin x="632" y="248"/>
      </p:cViewPr>
      <p:guideLst>
        <p:guide orient="horz" pos="2160"/>
        <p:guide pos="2880"/>
      </p:guideLst>
    </p:cSldViewPr>
  </p:slideViewPr>
  <p:notesTextViewPr>
    <p:cViewPr>
      <p:scale>
        <a:sx n="1" d="1"/>
        <a:sy n="1" d="1"/>
      </p:scale>
      <p:origin x="0" y="0"/>
    </p:cViewPr>
  </p:notesTextViewPr>
  <p:sorterViewPr>
    <p:cViewPr>
      <p:scale>
        <a:sx n="197" d="100"/>
        <a:sy n="19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B31FD-60E1-9A4B-B3F1-9A584603DDD5}" type="datetimeFigureOut">
              <a:rPr lang="en-US" smtClean="0"/>
              <a:t>7/2/20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B3ABC-C626-EC47-9AA3-35AC1BBD2887}" type="slidenum">
              <a:rPr lang="en-US" smtClean="0"/>
              <a:t>‹#›</a:t>
            </a:fld>
            <a:endParaRPr lang="en-US"/>
          </a:p>
        </p:txBody>
      </p:sp>
    </p:spTree>
    <p:extLst>
      <p:ext uri="{BB962C8B-B14F-4D97-AF65-F5344CB8AC3E}">
        <p14:creationId xmlns:p14="http://schemas.microsoft.com/office/powerpoint/2010/main" val="79364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16863012@N06/9719477800"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lickr.com/photos/16863012@N06/"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ngimg.com/imgs/clothing/medical_mask/"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flickr.com/photos/dreamsspatial/25004624788" TargetMode="External"/><Relationship Id="rId4" Type="http://schemas.openxmlformats.org/officeDocument/2006/relationships/hyperlink" Target="https://creativecommons.org/licenses/by-nc/4.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nio.com/science/medical-science/face-masks-or-respirator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pixnio.co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N95_mask#/media/File:Surgical_N95.jpe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en.wikipedia.org/wiki/N95_mask#/media/File:3M_N95_Particulate_Respirator.JP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reativecommons.org/licenses/by/4.0/deed.en" TargetMode="External"/><Relationship Id="rId3" Type="http://schemas.openxmlformats.org/officeDocument/2006/relationships/hyperlink" Target="https://en.wikipedia.org/wiki/COVID-19" TargetMode="External"/><Relationship Id="rId7" Type="http://schemas.openxmlformats.org/officeDocument/2006/relationships/hyperlink" Target="https://en.wikipedia.org/wiki/en:Creative_Common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File:COVID-19_Outbreak_World_Map_per_Capita.svg" TargetMode="External"/><Relationship Id="rId5" Type="http://schemas.openxmlformats.org/officeDocument/2006/relationships/hyperlink" Target="https://www.who.int/emergencies/diseases/novel-coronavirus-2019/situation-reports" TargetMode="External"/><Relationship Id="rId4" Type="http://schemas.openxmlformats.org/officeDocument/2006/relationships/hyperlink" Target="https://en.wikipedia.org/wiki/2019%E2%80%9320_coronavirus_pandemic"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hildrenshospital.org/research/departments-divisions-programs/departments/surgery/surgical-innovation-fellowship"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medeng.jpl.nasa.gov/covid-19/respirators/" TargetMode="External"/><Relationship Id="rId4" Type="http://schemas.openxmlformats.org/officeDocument/2006/relationships/hyperlink" Target="https://anest.ufl.edu/clinical-divisions/mask-alternativ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water_sanitation_health/sanitation-waste/sanitation/hand-hygiene-for-all/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m.wikipedia.org/wiki/File:Face_shield_4.jp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ommons.wikimedia.org/wiki/File:Scott_Ski_goggles.jp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sites.google.com/view/aerosolbox/design?authuser=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4</a:t>
            </a:fld>
            <a:endParaRPr lang="en-US"/>
          </a:p>
        </p:txBody>
      </p:sp>
    </p:spTree>
    <p:extLst>
      <p:ext uri="{BB962C8B-B14F-4D97-AF65-F5344CB8AC3E}">
        <p14:creationId xmlns:p14="http://schemas.microsoft.com/office/powerpoint/2010/main" val="324375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13" indent="-277813">
              <a:lnSpc>
                <a:spcPct val="120000"/>
              </a:lnSpc>
              <a:buFont typeface="Arial" panose="020B0604020202020204" pitchFamily="34" charset="0"/>
              <a:buChar char="•"/>
            </a:pPr>
            <a:r>
              <a:rPr lang="en-US" sz="1200" dirty="0">
                <a:hlinkClick r:id="rId3"/>
              </a:rPr>
              <a:t>https://www.flickr.com/photos/16863012@N06/9719477800</a:t>
            </a:r>
            <a:endParaRPr lang="en-US" sz="1200" dirty="0"/>
          </a:p>
          <a:p>
            <a:pPr marL="290513" indent="-277813">
              <a:lnSpc>
                <a:spcPct val="120000"/>
              </a:lnSpc>
              <a:buFont typeface="Arial" panose="020B0604020202020204" pitchFamily="34" charset="0"/>
              <a:buChar char="•"/>
            </a:pPr>
            <a:r>
              <a:rPr lang="en-US" sz="1200" dirty="0"/>
              <a:t>By </a:t>
            </a:r>
            <a:r>
              <a:rPr lang="en-US" sz="1200" b="1" i="0" u="none" strike="noStrike" kern="1200" dirty="0">
                <a:solidFill>
                  <a:schemeClr val="tx1"/>
                </a:solidFill>
                <a:effectLst/>
                <a:latin typeface="+mn-lt"/>
                <a:ea typeface="+mn-ea"/>
                <a:cs typeface="+mn-cs"/>
                <a:hlinkClick r:id="rId4" tooltip="Go to It's Great To Be Home's photostream"/>
              </a:rPr>
              <a:t>It's Great To Be Home</a:t>
            </a:r>
            <a:br>
              <a:rPr lang="en-US" dirty="0"/>
            </a:br>
            <a:r>
              <a:rPr lang="en-US" b="1" dirty="0"/>
              <a:t>Attribution-</a:t>
            </a:r>
            <a:r>
              <a:rPr lang="en-US" b="1" dirty="0" err="1"/>
              <a:t>NonCommercial</a:t>
            </a:r>
            <a:r>
              <a:rPr lang="en-US" b="1" dirty="0"/>
              <a:t> 2.0 Generic (CC BY-NC 2.0)</a:t>
            </a:r>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18</a:t>
            </a:fld>
            <a:endParaRPr lang="en-US"/>
          </a:p>
        </p:txBody>
      </p:sp>
    </p:spTree>
    <p:extLst>
      <p:ext uri="{BB962C8B-B14F-4D97-AF65-F5344CB8AC3E}">
        <p14:creationId xmlns:p14="http://schemas.microsoft.com/office/powerpoint/2010/main" val="312105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19</a:t>
            </a:fld>
            <a:endParaRPr lang="en-US"/>
          </a:p>
        </p:txBody>
      </p:sp>
    </p:spTree>
    <p:extLst>
      <p:ext uri="{BB962C8B-B14F-4D97-AF65-F5344CB8AC3E}">
        <p14:creationId xmlns:p14="http://schemas.microsoft.com/office/powerpoint/2010/main" val="333517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Black cloth face mask: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 category: </a:t>
            </a:r>
            <a:r>
              <a:rPr lang="en-US" sz="1200" b="0" i="0" u="sng" kern="1200" dirty="0">
                <a:solidFill>
                  <a:schemeClr val="tx1"/>
                </a:solidFill>
                <a:effectLst/>
                <a:latin typeface="+mn-lt"/>
                <a:ea typeface="+mn-ea"/>
                <a:cs typeface="+mn-cs"/>
                <a:hlinkClick r:id="rId3"/>
              </a:rPr>
              <a:t>Medical mask</a:t>
            </a:r>
            <a:br>
              <a:rPr lang="en-US" dirty="0"/>
            </a:br>
            <a:r>
              <a:rPr lang="en-US" sz="1200" b="0" i="0" kern="1200" dirty="0">
                <a:solidFill>
                  <a:schemeClr val="tx1"/>
                </a:solidFill>
                <a:effectLst/>
                <a:latin typeface="+mn-lt"/>
                <a:ea typeface="+mn-ea"/>
                <a:cs typeface="+mn-cs"/>
              </a:rPr>
              <a:t>Format: </a:t>
            </a:r>
            <a:r>
              <a:rPr lang="en-US" sz="1200" b="1" i="0" kern="1200" dirty="0">
                <a:solidFill>
                  <a:schemeClr val="tx1"/>
                </a:solidFill>
                <a:effectLst/>
                <a:latin typeface="+mn-lt"/>
                <a:ea typeface="+mn-ea"/>
                <a:cs typeface="+mn-cs"/>
              </a:rPr>
              <a:t>PNG image with alpha (transparent)</a:t>
            </a:r>
            <a:br>
              <a:rPr lang="en-US" dirty="0"/>
            </a:br>
            <a:r>
              <a:rPr lang="en-US" sz="1200" b="0" i="0" kern="1200" dirty="0">
                <a:solidFill>
                  <a:schemeClr val="tx1"/>
                </a:solidFill>
                <a:effectLst/>
                <a:latin typeface="+mn-lt"/>
                <a:ea typeface="+mn-ea"/>
                <a:cs typeface="+mn-cs"/>
              </a:rPr>
              <a:t>License: </a:t>
            </a:r>
            <a:r>
              <a:rPr lang="en-US" sz="1200" b="0" i="0" u="sng" kern="1200" dirty="0">
                <a:solidFill>
                  <a:schemeClr val="tx1"/>
                </a:solidFill>
                <a:effectLst/>
                <a:latin typeface="+mn-lt"/>
                <a:ea typeface="+mn-ea"/>
                <a:cs typeface="+mn-cs"/>
                <a:hlinkClick r:id="rId4"/>
              </a:rPr>
              <a:t>Creative Commons 4.0 BY-NC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Facemask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License: </a:t>
            </a:r>
            <a:r>
              <a:rPr lang="en-US" u="sng" dirty="0">
                <a:hlinkClick r:id="rId4"/>
              </a:rPr>
              <a:t>Creative Commons 4.0 BY-N</a:t>
            </a:r>
            <a:r>
              <a:rPr lang="en-US" u="sng" dirty="0"/>
              <a:t>C  for surgical mask</a:t>
            </a:r>
            <a:endParaRPr lang="en-US" dirty="0"/>
          </a:p>
          <a:p>
            <a:endParaRPr lang="en-US" dirty="0"/>
          </a:p>
          <a:p>
            <a:r>
              <a:rPr lang="en-US" dirty="0"/>
              <a:t>N95</a:t>
            </a:r>
          </a:p>
          <a:p>
            <a:r>
              <a:rPr lang="en-US" dirty="0">
                <a:hlinkClick r:id="rId5"/>
              </a:rPr>
              <a:t>https://www.flickr.com/photos/dreamsspatial/25004624788</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Attribution 2.0 Generic (CC BY 2.0)</a:t>
            </a:r>
          </a:p>
          <a:p>
            <a:endParaRPr lang="en-US" dirty="0"/>
          </a:p>
          <a:p>
            <a:r>
              <a:rPr lang="en-US" dirty="0"/>
              <a:t>P100</a:t>
            </a:r>
          </a:p>
          <a:p>
            <a:r>
              <a:rPr lang="en-US" dirty="0"/>
              <a:t>https://</a:t>
            </a:r>
            <a:r>
              <a:rPr lang="en-US" dirty="0" err="1"/>
              <a:t>commons.wikimedia.org</a:t>
            </a:r>
            <a:r>
              <a:rPr lang="en-US" dirty="0"/>
              <a:t>/wiki/File:P100_ovm_respirator.jpg</a:t>
            </a:r>
          </a:p>
        </p:txBody>
      </p:sp>
      <p:sp>
        <p:nvSpPr>
          <p:cNvPr id="4" name="Slide Number Placeholder 3"/>
          <p:cNvSpPr>
            <a:spLocks noGrp="1"/>
          </p:cNvSpPr>
          <p:nvPr>
            <p:ph type="sldNum" sz="quarter" idx="5"/>
          </p:nvPr>
        </p:nvSpPr>
        <p:spPr/>
        <p:txBody>
          <a:bodyPr/>
          <a:lstStyle/>
          <a:p>
            <a:fld id="{095B3ABC-C626-EC47-9AA3-35AC1BBD2887}" type="slidenum">
              <a:rPr lang="en-US" smtClean="0"/>
              <a:t>21</a:t>
            </a:fld>
            <a:endParaRPr lang="en-US"/>
          </a:p>
        </p:txBody>
      </p:sp>
    </p:spTree>
    <p:extLst>
      <p:ext uri="{BB962C8B-B14F-4D97-AF65-F5344CB8AC3E}">
        <p14:creationId xmlns:p14="http://schemas.microsoft.com/office/powerpoint/2010/main" val="15277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23</a:t>
            </a:fld>
            <a:endParaRPr lang="en-US"/>
          </a:p>
        </p:txBody>
      </p:sp>
    </p:spTree>
    <p:extLst>
      <p:ext uri="{BB962C8B-B14F-4D97-AF65-F5344CB8AC3E}">
        <p14:creationId xmlns:p14="http://schemas.microsoft.com/office/powerpoint/2010/main" val="374647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24</a:t>
            </a:fld>
            <a:endParaRPr lang="en-US"/>
          </a:p>
        </p:txBody>
      </p:sp>
    </p:spTree>
    <p:extLst>
      <p:ext uri="{BB962C8B-B14F-4D97-AF65-F5344CB8AC3E}">
        <p14:creationId xmlns:p14="http://schemas.microsoft.com/office/powerpoint/2010/main" val="396848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https://pixnio.com/science/medical-science/face-masks-or-respirators</a:t>
            </a:r>
            <a:endParaRPr lang="en-US" sz="1200" b="0" i="0" kern="1200" dirty="0">
              <a:solidFill>
                <a:schemeClr val="tx1"/>
              </a:solidFill>
              <a:effectLst/>
              <a:latin typeface="+mn-lt"/>
              <a:ea typeface="+mn-ea"/>
              <a:cs typeface="+mn-cs"/>
              <a:hlinkClick r:id="rId4" tooltip="PIXNIO"/>
            </a:endParaRPr>
          </a:p>
          <a:p>
            <a:r>
              <a:rPr lang="en-US" sz="1200" b="0" i="0" kern="1200" dirty="0">
                <a:solidFill>
                  <a:schemeClr val="tx1"/>
                </a:solidFill>
                <a:effectLst/>
                <a:latin typeface="+mn-lt"/>
                <a:ea typeface="+mn-ea"/>
                <a:cs typeface="+mn-cs"/>
                <a:hlinkClick r:id="rId4" tooltip="PIXNIO"/>
              </a:rPr>
              <a:t>PIXNIO</a:t>
            </a:r>
            <a:r>
              <a:rPr lang="en-US" sz="1200" b="0" i="0" kern="1200" dirty="0">
                <a:solidFill>
                  <a:schemeClr val="tx1"/>
                </a:solidFill>
                <a:effectLst/>
                <a:latin typeface="+mn-lt"/>
                <a:ea typeface="+mn-ea"/>
                <a:cs typeface="+mn-cs"/>
              </a:rPr>
              <a:t> - Image usage: Image is in public domain, not copyrighted, no rights reserved, free for any use. You can use picture for any personal and commercial use without the prior written permission and without fee or obligation.</a:t>
            </a:r>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25</a:t>
            </a:fld>
            <a:endParaRPr lang="en-US"/>
          </a:p>
        </p:txBody>
      </p:sp>
    </p:spTree>
    <p:extLst>
      <p:ext uri="{BB962C8B-B14F-4D97-AF65-F5344CB8AC3E}">
        <p14:creationId xmlns:p14="http://schemas.microsoft.com/office/powerpoint/2010/main" val="310189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3M</a:t>
            </a:r>
          </a:p>
          <a:p>
            <a:r>
              <a:rPr lang="en-US" dirty="0"/>
              <a:t>OSHA news release April 3,2020</a:t>
            </a:r>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26</a:t>
            </a:fld>
            <a:endParaRPr lang="en-US"/>
          </a:p>
        </p:txBody>
      </p:sp>
    </p:spTree>
    <p:extLst>
      <p:ext uri="{BB962C8B-B14F-4D97-AF65-F5344CB8AC3E}">
        <p14:creationId xmlns:p14="http://schemas.microsoft.com/office/powerpoint/2010/main" val="338696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https://en.wikipedia.org/wiki/N95_mask#/media/File:Surgical_N95.jpeg</a:t>
            </a:r>
            <a:r>
              <a:rPr lang="en-US" dirty="0"/>
              <a:t>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https://en.wikipedia.org/wiki/N95_mask#/media/File:3M_N95_Particulate_Respirator.JPG</a:t>
            </a:r>
            <a:r>
              <a:rPr lang="en-US" dirty="0"/>
              <a:t>    (white)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27</a:t>
            </a:fld>
            <a:endParaRPr lang="en-US"/>
          </a:p>
        </p:txBody>
      </p:sp>
    </p:spTree>
    <p:extLst>
      <p:ext uri="{BB962C8B-B14F-4D97-AF65-F5344CB8AC3E}">
        <p14:creationId xmlns:p14="http://schemas.microsoft.com/office/powerpoint/2010/main" val="2445576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ource sans pro"/>
              </a:rPr>
              <a:t>For N95 </a:t>
            </a:r>
            <a:r>
              <a:rPr lang="en-US" b="1" dirty="0" err="1">
                <a:latin typeface="source sans pro"/>
              </a:rPr>
              <a:t>valved</a:t>
            </a:r>
            <a:r>
              <a:rPr lang="en-US" b="1" dirty="0">
                <a:latin typeface="source sans pro"/>
              </a:rPr>
              <a:t> Mask</a:t>
            </a:r>
          </a:p>
          <a:p>
            <a:r>
              <a:rPr lang="en-US" b="1" dirty="0">
                <a:latin typeface="source sans pro"/>
              </a:rPr>
              <a:t>Attribution-</a:t>
            </a:r>
            <a:r>
              <a:rPr lang="en-US" b="1" dirty="0" err="1">
                <a:latin typeface="source sans pro"/>
              </a:rPr>
              <a:t>NonCommercial</a:t>
            </a:r>
            <a:r>
              <a:rPr lang="en-US" b="1" dirty="0">
                <a:latin typeface="source sans pro"/>
              </a:rPr>
              <a:t>-</a:t>
            </a:r>
            <a:r>
              <a:rPr lang="en-US" b="1" dirty="0" err="1">
                <a:latin typeface="source sans pro"/>
              </a:rPr>
              <a:t>NoDerivs</a:t>
            </a:r>
            <a:r>
              <a:rPr lang="en-US" b="1" dirty="0">
                <a:latin typeface="source sans pro"/>
              </a:rPr>
              <a:t> 2.0 Generic (CC BY-NC-ND)</a:t>
            </a:r>
          </a:p>
          <a:p>
            <a:r>
              <a:rPr lang="en-US" dirty="0">
                <a:hlinkClick r:id="rId3"/>
              </a:rPr>
              <a:t>https://creativecommons.org/licenses/by-nc-nd/2.0/</a:t>
            </a:r>
            <a:endParaRPr lang="en-US" b="1" dirty="0">
              <a:latin typeface="source sans pro"/>
            </a:endParaRPr>
          </a:p>
          <a:p>
            <a:r>
              <a:rPr lang="en-US" sz="1200" b="1" i="0" kern="1200" dirty="0">
                <a:solidFill>
                  <a:schemeClr val="tx1"/>
                </a:solidFill>
                <a:effectLst/>
                <a:latin typeface="+mn-lt"/>
                <a:ea typeface="+mn-ea"/>
                <a:cs typeface="+mn-cs"/>
              </a:rPr>
              <a:t>You are free to Share</a:t>
            </a:r>
            <a:r>
              <a:rPr lang="en-US" sz="1200" b="0" i="0" kern="1200" dirty="0">
                <a:solidFill>
                  <a:schemeClr val="tx1"/>
                </a:solidFill>
                <a:effectLst/>
                <a:latin typeface="+mn-lt"/>
                <a:ea typeface="+mn-ea"/>
                <a:cs typeface="+mn-cs"/>
              </a:rPr>
              <a:t> — copy and redistribute the material in any medium or format</a:t>
            </a:r>
          </a:p>
          <a:p>
            <a:r>
              <a:rPr lang="en-US" dirty="0"/>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5B3ABC-C626-EC47-9AA3-35AC1BBD2887}" type="slidenum">
              <a:rPr lang="en-US" smtClean="0"/>
              <a:t>28</a:t>
            </a:fld>
            <a:endParaRPr lang="en-US"/>
          </a:p>
        </p:txBody>
      </p:sp>
    </p:spTree>
    <p:extLst>
      <p:ext uri="{BB962C8B-B14F-4D97-AF65-F5344CB8AC3E}">
        <p14:creationId xmlns:p14="http://schemas.microsoft.com/office/powerpoint/2010/main" val="3649739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29</a:t>
            </a:fld>
            <a:endParaRPr lang="en-US"/>
          </a:p>
        </p:txBody>
      </p:sp>
    </p:spTree>
    <p:extLst>
      <p:ext uri="{BB962C8B-B14F-4D97-AF65-F5344CB8AC3E}">
        <p14:creationId xmlns:p14="http://schemas.microsoft.com/office/powerpoint/2010/main" val="126679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Map of the </a:t>
            </a:r>
            <a:r>
              <a:rPr lang="en-US" sz="1200" b="0" i="0" u="none" strike="noStrike" kern="1200" dirty="0">
                <a:solidFill>
                  <a:schemeClr val="tx1"/>
                </a:solidFill>
                <a:effectLst/>
                <a:latin typeface="+mn-lt"/>
                <a:ea typeface="+mn-ea"/>
                <a:cs typeface="+mn-cs"/>
                <a:hlinkClick r:id="rId3" tooltip="w:COVID-19"/>
              </a:rPr>
              <a:t>COVID-19</a:t>
            </a:r>
            <a:r>
              <a:rPr lang="en-US" sz="1200" b="0" i="0" kern="1200" dirty="0">
                <a:solidFill>
                  <a:schemeClr val="tx1"/>
                </a:solidFill>
                <a:effectLst/>
                <a:latin typeface="+mn-lt"/>
                <a:ea typeface="+mn-ea"/>
                <a:cs typeface="+mn-cs"/>
              </a:rPr>
              <a:t> verified number of infected per capita </a:t>
            </a:r>
            <a:r>
              <a:rPr lang="en-US" sz="1200" b="1" i="1" kern="1200" dirty="0">
                <a:solidFill>
                  <a:schemeClr val="tx1"/>
                </a:solidFill>
                <a:effectLst/>
                <a:latin typeface="+mn-lt"/>
                <a:ea typeface="+mn-ea"/>
                <a:cs typeface="+mn-cs"/>
              </a:rPr>
              <a:t>as of 30 June 2020</a:t>
            </a:r>
            <a:r>
              <a:rPr lang="en-US" sz="1200" b="0" i="0" kern="1200" dirty="0">
                <a:solidFill>
                  <a:schemeClr val="tx1"/>
                </a:solidFill>
                <a:effectLst/>
                <a:latin typeface="+mn-lt"/>
                <a:ea typeface="+mn-ea"/>
                <a:cs typeface="+mn-cs"/>
              </a:rPr>
              <a:t>. Since this is a rapidly evolving situation, new cases may not be immediately represented visually. Refer to the primary article </a:t>
            </a:r>
            <a:r>
              <a:rPr lang="en-US" sz="1200" b="0" i="0" u="none" strike="noStrike" kern="1200" dirty="0">
                <a:solidFill>
                  <a:schemeClr val="tx1"/>
                </a:solidFill>
                <a:effectLst/>
                <a:latin typeface="+mn-lt"/>
                <a:ea typeface="+mn-ea"/>
                <a:cs typeface="+mn-cs"/>
                <a:hlinkClick r:id="rId4" tooltip="w:2019–20 coronavirus pandemic"/>
              </a:rPr>
              <a:t>2019–20 coronavirus pandemic</a:t>
            </a:r>
            <a:r>
              <a:rPr lang="en-US" sz="1200" b="0" i="0" kern="1200" dirty="0">
                <a:solidFill>
                  <a:schemeClr val="tx1"/>
                </a:solidFill>
                <a:effectLst/>
                <a:latin typeface="+mn-lt"/>
                <a:ea typeface="+mn-ea"/>
                <a:cs typeface="+mn-cs"/>
              </a:rPr>
              <a:t> or the </a:t>
            </a:r>
            <a:r>
              <a:rPr lang="en-US" sz="1200" b="0" i="0" u="none" strike="noStrike" kern="1200" dirty="0">
                <a:solidFill>
                  <a:schemeClr val="tx1"/>
                </a:solidFill>
                <a:effectLst/>
                <a:latin typeface="+mn-lt"/>
                <a:ea typeface="+mn-ea"/>
                <a:cs typeface="+mn-cs"/>
                <a:hlinkClick r:id="rId5"/>
              </a:rPr>
              <a:t>World Health Organization's situation reports</a:t>
            </a:r>
            <a:r>
              <a:rPr lang="en-US" sz="1200" b="0" i="0" kern="1200" dirty="0">
                <a:solidFill>
                  <a:schemeClr val="tx1"/>
                </a:solidFill>
                <a:effectLst/>
                <a:latin typeface="+mn-lt"/>
                <a:ea typeface="+mn-ea"/>
                <a:cs typeface="+mn-cs"/>
              </a:rPr>
              <a:t> for most recent reported case </a:t>
            </a:r>
            <a:r>
              <a:rPr lang="en-US" sz="1200" b="0" i="0" kern="1200" dirty="0" err="1">
                <a:solidFill>
                  <a:schemeClr val="tx1"/>
                </a:solidFill>
                <a:effectLst/>
                <a:latin typeface="+mn-lt"/>
                <a:ea typeface="+mn-ea"/>
                <a:cs typeface="+mn-cs"/>
              </a:rPr>
              <a:t>information.Every</a:t>
            </a:r>
            <a:r>
              <a:rPr lang="en-US" sz="1200" b="0" i="0" kern="1200" dirty="0">
                <a:solidFill>
                  <a:schemeClr val="tx1"/>
                </a:solidFill>
                <a:effectLst/>
                <a:latin typeface="+mn-lt"/>
                <a:ea typeface="+mn-ea"/>
                <a:cs typeface="+mn-cs"/>
              </a:rPr>
              <a:t> country larger than 3 million km² or with a bigger population than 200 million people has been split up into its first level administrative division for better visualization of the spread of the epidemic.</a:t>
            </a:r>
          </a:p>
          <a:p>
            <a:pPr rtl="0"/>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https://en.wikipedia.org/wiki/File:COVID-19_Outbreak_World_Map_per_Capita.svg</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Wikipedia 5/2/20.  Licensed under the </a:t>
            </a:r>
            <a:r>
              <a:rPr lang="en-US" sz="1200" b="0" i="0" u="none" strike="noStrike" kern="1200" dirty="0">
                <a:solidFill>
                  <a:schemeClr val="tx1"/>
                </a:solidFill>
                <a:effectLst/>
                <a:latin typeface="+mn-lt"/>
                <a:ea typeface="+mn-ea"/>
                <a:cs typeface="+mn-cs"/>
                <a:hlinkClick r:id="rId7" tooltip="w:en:Creative Commons"/>
              </a:rPr>
              <a:t>Creative Commons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Attribution 4.0 International</a:t>
            </a:r>
            <a:r>
              <a:rPr lang="en-US" sz="1200" b="0" i="0" kern="1200" dirty="0">
                <a:solidFill>
                  <a:schemeClr val="tx1"/>
                </a:solidFill>
                <a:effectLst/>
                <a:latin typeface="+mn-lt"/>
                <a:ea typeface="+mn-ea"/>
                <a:cs typeface="+mn-cs"/>
              </a:rPr>
              <a:t> license.</a:t>
            </a:r>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6</a:t>
            </a:fld>
            <a:endParaRPr lang="en-US"/>
          </a:p>
        </p:txBody>
      </p:sp>
    </p:spTree>
    <p:extLst>
      <p:ext uri="{BB962C8B-B14F-4D97-AF65-F5344CB8AC3E}">
        <p14:creationId xmlns:p14="http://schemas.microsoft.com/office/powerpoint/2010/main" val="647349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1</a:t>
            </a:r>
            <a:r>
              <a:rPr lang="en-US" sz="1200" dirty="0">
                <a:hlinkClick r:id="rId3"/>
              </a:rPr>
              <a:t>https://www.childrenshospital.org/research/departments-divisions-programs/departments/surgery/surgical-innovation-fellowship</a:t>
            </a:r>
            <a:endParaRPr lang="en-US" sz="120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2</a:t>
            </a:r>
            <a:r>
              <a:rPr lang="en-US" dirty="0">
                <a:solidFill>
                  <a:srgbClr val="0070C0"/>
                </a:solidFill>
                <a:hlinkClick r:id="rId4">
                  <a:extLst>
                    <a:ext uri="{A12FA001-AC4F-418D-AE19-62706E023703}">
                      <ahyp:hlinkClr xmlns:ahyp="http://schemas.microsoft.com/office/drawing/2018/hyperlinkcolor" val="tx"/>
                    </a:ext>
                  </a:extLst>
                </a:hlinkClick>
              </a:rPr>
              <a:t>https://anest.ufl.edu/clinical-divisions/mask-alternative/</a:t>
            </a:r>
            <a:endParaRPr lang="en-US" dirty="0">
              <a:solidFill>
                <a:srgbClr val="0070C0"/>
              </a:solidFill>
            </a:endParaRPr>
          </a:p>
          <a:p>
            <a:endParaRPr lang="en-US" baseline="30000" dirty="0"/>
          </a:p>
          <a:p>
            <a:r>
              <a:rPr lang="en-US" baseline="30000" dirty="0"/>
              <a:t>3</a:t>
            </a:r>
            <a:r>
              <a:rPr lang="en-US" dirty="0">
                <a:hlinkClick r:id="rId5"/>
              </a:rPr>
              <a:t>https://medeng.jpl.nasa.gov/covid-19/respirators/</a:t>
            </a:r>
            <a:endParaRPr lang="en-US" baseline="30000" dirty="0"/>
          </a:p>
        </p:txBody>
      </p:sp>
      <p:sp>
        <p:nvSpPr>
          <p:cNvPr id="4" name="Slide Number Placeholder 3"/>
          <p:cNvSpPr>
            <a:spLocks noGrp="1"/>
          </p:cNvSpPr>
          <p:nvPr>
            <p:ph type="sldNum" sz="quarter" idx="5"/>
          </p:nvPr>
        </p:nvSpPr>
        <p:spPr/>
        <p:txBody>
          <a:bodyPr/>
          <a:lstStyle/>
          <a:p>
            <a:fld id="{095B3ABC-C626-EC47-9AA3-35AC1BBD2887}" type="slidenum">
              <a:rPr lang="en-US" smtClean="0"/>
              <a:t>30</a:t>
            </a:fld>
            <a:endParaRPr lang="en-US"/>
          </a:p>
        </p:txBody>
      </p:sp>
    </p:spTree>
    <p:extLst>
      <p:ext uri="{BB962C8B-B14F-4D97-AF65-F5344CB8AC3E}">
        <p14:creationId xmlns:p14="http://schemas.microsoft.com/office/powerpoint/2010/main" val="306886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by author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HEPA (High efficiency particulate Air) filter is equivalent to a P100 filter (Used in PAPR)</a:t>
            </a:r>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31</a:t>
            </a:fld>
            <a:endParaRPr lang="en-US"/>
          </a:p>
        </p:txBody>
      </p:sp>
    </p:spTree>
    <p:extLst>
      <p:ext uri="{BB962C8B-B14F-4D97-AF65-F5344CB8AC3E}">
        <p14:creationId xmlns:p14="http://schemas.microsoft.com/office/powerpoint/2010/main" val="2800720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by author</a:t>
            </a:r>
          </a:p>
        </p:txBody>
      </p:sp>
      <p:sp>
        <p:nvSpPr>
          <p:cNvPr id="4" name="Slide Number Placeholder 3"/>
          <p:cNvSpPr>
            <a:spLocks noGrp="1"/>
          </p:cNvSpPr>
          <p:nvPr>
            <p:ph type="sldNum" sz="quarter" idx="5"/>
          </p:nvPr>
        </p:nvSpPr>
        <p:spPr/>
        <p:txBody>
          <a:bodyPr/>
          <a:lstStyle/>
          <a:p>
            <a:fld id="{095B3ABC-C626-EC47-9AA3-35AC1BBD2887}" type="slidenum">
              <a:rPr lang="en-US" smtClean="0"/>
              <a:t>32</a:t>
            </a:fld>
            <a:endParaRPr lang="en-US"/>
          </a:p>
        </p:txBody>
      </p:sp>
    </p:spTree>
    <p:extLst>
      <p:ext uri="{BB962C8B-B14F-4D97-AF65-F5344CB8AC3E}">
        <p14:creationId xmlns:p14="http://schemas.microsoft.com/office/powerpoint/2010/main" val="2224612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Images labeled for non-commercial reuse</a:t>
            </a:r>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33</a:t>
            </a:fld>
            <a:endParaRPr lang="en-US"/>
          </a:p>
        </p:txBody>
      </p:sp>
    </p:spTree>
    <p:extLst>
      <p:ext uri="{BB962C8B-B14F-4D97-AF65-F5344CB8AC3E}">
        <p14:creationId xmlns:p14="http://schemas.microsoft.com/office/powerpoint/2010/main" val="1277353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34</a:t>
            </a:fld>
            <a:endParaRPr lang="en-US"/>
          </a:p>
        </p:txBody>
      </p:sp>
    </p:spTree>
    <p:extLst>
      <p:ext uri="{BB962C8B-B14F-4D97-AF65-F5344CB8AC3E}">
        <p14:creationId xmlns:p14="http://schemas.microsoft.com/office/powerpoint/2010/main" val="2878442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Storage at room temperature (22°C, 40– 65% humidity) for 7 days is expected to significantly reduce risk of exposure to SARS-CoV-2 via a re-used N95. Room temperature conditions are not expected to reduce mask integrity. This approach does NOT decontaminate against bacterial and mold co-infection risks</a:t>
            </a:r>
          </a:p>
          <a:p>
            <a:endParaRPr lang="en-US" dirty="0"/>
          </a:p>
          <a:p>
            <a:r>
              <a:rPr lang="en-US" dirty="0"/>
              <a:t>There is an urgent need for more experimentation to provide clearer guidance The time to reduce infection risk is expected to be extremely sensitive to initial viral load, N95 FFR material, storage temperature , and humidity See www.n95decon.org/time for more information. </a:t>
            </a:r>
          </a:p>
          <a:p>
            <a:endParaRPr lang="en-US" dirty="0"/>
          </a:p>
          <a:p>
            <a:r>
              <a:rPr lang="en-US" dirty="0"/>
              <a:t>Best practice is the use of new N95s. Decontamination approaches do not solve the PPE shortage crisis and should be considered only as an emergency practice with unknown efficacy and safety.</a:t>
            </a:r>
          </a:p>
        </p:txBody>
      </p:sp>
      <p:sp>
        <p:nvSpPr>
          <p:cNvPr id="4" name="Slide Number Placeholder 3"/>
          <p:cNvSpPr>
            <a:spLocks noGrp="1"/>
          </p:cNvSpPr>
          <p:nvPr>
            <p:ph type="sldNum" sz="quarter" idx="5"/>
          </p:nvPr>
        </p:nvSpPr>
        <p:spPr/>
        <p:txBody>
          <a:bodyPr/>
          <a:lstStyle/>
          <a:p>
            <a:fld id="{095B3ABC-C626-EC47-9AA3-35AC1BBD2887}" type="slidenum">
              <a:rPr lang="en-US" smtClean="0"/>
              <a:t>35</a:t>
            </a:fld>
            <a:endParaRPr lang="en-US"/>
          </a:p>
        </p:txBody>
      </p:sp>
    </p:spTree>
    <p:extLst>
      <p:ext uri="{BB962C8B-B14F-4D97-AF65-F5344CB8AC3E}">
        <p14:creationId xmlns:p14="http://schemas.microsoft.com/office/powerpoint/2010/main" val="279382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36</a:t>
            </a:fld>
            <a:endParaRPr lang="en-US"/>
          </a:p>
        </p:txBody>
      </p:sp>
    </p:spTree>
    <p:extLst>
      <p:ext uri="{BB962C8B-B14F-4D97-AF65-F5344CB8AC3E}">
        <p14:creationId xmlns:p14="http://schemas.microsoft.com/office/powerpoint/2010/main" val="830708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37</a:t>
            </a:fld>
            <a:endParaRPr lang="en-US"/>
          </a:p>
        </p:txBody>
      </p:sp>
    </p:spTree>
    <p:extLst>
      <p:ext uri="{BB962C8B-B14F-4D97-AF65-F5344CB8AC3E}">
        <p14:creationId xmlns:p14="http://schemas.microsoft.com/office/powerpoint/2010/main" val="2959640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38</a:t>
            </a:fld>
            <a:endParaRPr lang="en-US"/>
          </a:p>
        </p:txBody>
      </p:sp>
    </p:spTree>
    <p:extLst>
      <p:ext uri="{BB962C8B-B14F-4D97-AF65-F5344CB8AC3E}">
        <p14:creationId xmlns:p14="http://schemas.microsoft.com/office/powerpoint/2010/main" val="315095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39</a:t>
            </a:fld>
            <a:endParaRPr lang="en-US"/>
          </a:p>
        </p:txBody>
      </p:sp>
    </p:spTree>
    <p:extLst>
      <p:ext uri="{BB962C8B-B14F-4D97-AF65-F5344CB8AC3E}">
        <p14:creationId xmlns:p14="http://schemas.microsoft.com/office/powerpoint/2010/main" val="139058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7</a:t>
            </a:fld>
            <a:endParaRPr lang="en-US"/>
          </a:p>
        </p:txBody>
      </p:sp>
    </p:spTree>
    <p:extLst>
      <p:ext uri="{BB962C8B-B14F-4D97-AF65-F5344CB8AC3E}">
        <p14:creationId xmlns:p14="http://schemas.microsoft.com/office/powerpoint/2010/main" val="92057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Scalable Method of Applying Heat and Humidity for Decontamination of</a:t>
            </a:r>
          </a:p>
          <a:p>
            <a:r>
              <a:rPr lang="en-US" sz="1200" kern="1200" dirty="0">
                <a:solidFill>
                  <a:schemeClr val="tx1"/>
                </a:solidFill>
                <a:effectLst/>
                <a:latin typeface="+mn-lt"/>
                <a:ea typeface="+mn-ea"/>
                <a:cs typeface="+mn-cs"/>
              </a:rPr>
              <a:t>N95 Respirators During the COVID-19 Crisis</a:t>
            </a:r>
          </a:p>
          <a:p>
            <a:r>
              <a:rPr lang="en-US" sz="1200" kern="1200" dirty="0" err="1">
                <a:solidFill>
                  <a:schemeClr val="tx1"/>
                </a:solidFill>
                <a:effectLst/>
                <a:latin typeface="+mn-lt"/>
                <a:ea typeface="+mn-ea"/>
                <a:cs typeface="+mn-cs"/>
              </a:rPr>
              <a:t>Loic</a:t>
            </a:r>
            <a:r>
              <a:rPr lang="en-US" sz="1200" kern="1200" dirty="0">
                <a:solidFill>
                  <a:schemeClr val="tx1"/>
                </a:solidFill>
                <a:effectLst/>
                <a:latin typeface="+mn-lt"/>
                <a:ea typeface="+mn-ea"/>
                <a:cs typeface="+mn-cs"/>
              </a:rPr>
              <a:t> Anderegg,1, 2,  Cole Meisenhelder,1 Chiu </a:t>
            </a:r>
            <a:r>
              <a:rPr lang="en-US" sz="1200" kern="1200" dirty="0" err="1">
                <a:solidFill>
                  <a:schemeClr val="tx1"/>
                </a:solidFill>
                <a:effectLst/>
                <a:latin typeface="+mn-lt"/>
                <a:ea typeface="+mn-ea"/>
                <a:cs typeface="+mn-cs"/>
              </a:rPr>
              <a:t>Oan</a:t>
            </a:r>
            <a:r>
              <a:rPr lang="en-US" sz="1200" kern="1200" dirty="0">
                <a:solidFill>
                  <a:schemeClr val="tx1"/>
                </a:solidFill>
                <a:effectLst/>
                <a:latin typeface="+mn-lt"/>
                <a:ea typeface="+mn-ea"/>
                <a:cs typeface="+mn-cs"/>
              </a:rPr>
              <a:t> Ngooi,3 Lei</a:t>
            </a:r>
          </a:p>
          <a:p>
            <a:r>
              <a:rPr lang="en-US" sz="1200" kern="1200" dirty="0">
                <a:solidFill>
                  <a:schemeClr val="tx1"/>
                </a:solidFill>
                <a:effectLst/>
                <a:latin typeface="+mn-lt"/>
                <a:ea typeface="+mn-ea"/>
                <a:cs typeface="+mn-cs"/>
              </a:rPr>
              <a:t>Liao,4 Wang Xiao,4 Steven Chu,5, 6 Yi Cui,7, 8 and John M. Doyle1, 2</a:t>
            </a:r>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40</a:t>
            </a:fld>
            <a:endParaRPr lang="en-US"/>
          </a:p>
        </p:txBody>
      </p:sp>
    </p:spTree>
    <p:extLst>
      <p:ext uri="{BB962C8B-B14F-4D97-AF65-F5344CB8AC3E}">
        <p14:creationId xmlns:p14="http://schemas.microsoft.com/office/powerpoint/2010/main" val="3081654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Tsai, 2020</a:t>
            </a:r>
          </a:p>
          <a:p>
            <a:r>
              <a:rPr lang="en-US" sz="1200" dirty="0"/>
              <a:t>2. </a:t>
            </a:r>
            <a:r>
              <a:rPr lang="en-US" sz="1200" dirty="0" err="1"/>
              <a:t>Viscusi</a:t>
            </a:r>
            <a:r>
              <a:rPr lang="en-US" sz="1200" dirty="0"/>
              <a:t> et al., 2007</a:t>
            </a:r>
          </a:p>
          <a:p>
            <a:r>
              <a:rPr lang="en-US" sz="1200" dirty="0"/>
              <a:t>3. Lin et al., 2017</a:t>
            </a:r>
          </a:p>
          <a:p>
            <a:r>
              <a:rPr lang="en-US" sz="1200" dirty="0"/>
              <a:t>4. </a:t>
            </a:r>
            <a:r>
              <a:rPr lang="en-US" sz="1200" dirty="0" err="1"/>
              <a:t>Heimbuch</a:t>
            </a:r>
            <a:r>
              <a:rPr lang="en-US" sz="1200" dirty="0"/>
              <a:t> et al., 2014</a:t>
            </a:r>
          </a:p>
          <a:p>
            <a:r>
              <a:rPr lang="en-US" sz="1200" dirty="0"/>
              <a:t>5. </a:t>
            </a:r>
            <a:r>
              <a:rPr lang="en-US" sz="1200" dirty="0" err="1"/>
              <a:t>Viscusi</a:t>
            </a:r>
            <a:r>
              <a:rPr lang="en-US" sz="1200" dirty="0"/>
              <a:t> et al., 2009;</a:t>
            </a:r>
          </a:p>
          <a:p>
            <a:r>
              <a:rPr lang="en-US" sz="1200" dirty="0"/>
              <a:t>6. Salter et al., 2010; </a:t>
            </a:r>
          </a:p>
          <a:p>
            <a:r>
              <a:rPr lang="en-US" sz="1200" dirty="0"/>
              <a:t>7. van </a:t>
            </a:r>
            <a:r>
              <a:rPr lang="en-US" sz="1200" dirty="0" err="1"/>
              <a:t>Doremalen</a:t>
            </a:r>
            <a:r>
              <a:rPr lang="en-US" sz="1200" dirty="0"/>
              <a:t>, et al., 2020; </a:t>
            </a:r>
          </a:p>
          <a:p>
            <a:r>
              <a:rPr lang="en-US" sz="1200" dirty="0"/>
              <a:t>8. Chin et al., 2020</a:t>
            </a:r>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41</a:t>
            </a:fld>
            <a:endParaRPr lang="en-US"/>
          </a:p>
        </p:txBody>
      </p:sp>
    </p:spTree>
    <p:extLst>
      <p:ext uri="{BB962C8B-B14F-4D97-AF65-F5344CB8AC3E}">
        <p14:creationId xmlns:p14="http://schemas.microsoft.com/office/powerpoint/2010/main" val="2989535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42</a:t>
            </a:fld>
            <a:endParaRPr lang="en-US"/>
          </a:p>
        </p:txBody>
      </p:sp>
    </p:spTree>
    <p:extLst>
      <p:ext uri="{BB962C8B-B14F-4D97-AF65-F5344CB8AC3E}">
        <p14:creationId xmlns:p14="http://schemas.microsoft.com/office/powerpoint/2010/main" val="1603539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43</a:t>
            </a:fld>
            <a:endParaRPr lang="en-US"/>
          </a:p>
        </p:txBody>
      </p:sp>
    </p:spTree>
    <p:extLst>
      <p:ext uri="{BB962C8B-B14F-4D97-AF65-F5344CB8AC3E}">
        <p14:creationId xmlns:p14="http://schemas.microsoft.com/office/powerpoint/2010/main" val="60264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9</a:t>
            </a:fld>
            <a:endParaRPr lang="en-US"/>
          </a:p>
        </p:txBody>
      </p:sp>
    </p:spTree>
    <p:extLst>
      <p:ext uri="{BB962C8B-B14F-4D97-AF65-F5344CB8AC3E}">
        <p14:creationId xmlns:p14="http://schemas.microsoft.com/office/powerpoint/2010/main" val="333364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https://www.who.int/water_sanitation_health/sanitation-waste/sanitation/hand-hygiene-for-all/en/</a:t>
            </a:r>
            <a:endParaRPr lang="en-US" dirty="0"/>
          </a:p>
          <a:p>
            <a:endParaRPr lang="en-US" dirty="0"/>
          </a:p>
          <a:p>
            <a:pPr fontAlgn="base"/>
            <a:r>
              <a:rPr lang="en-US" sz="1200" b="1" i="0" kern="1200" dirty="0">
                <a:solidFill>
                  <a:schemeClr val="tx1"/>
                </a:solidFill>
                <a:effectLst/>
                <a:latin typeface="+mn-lt"/>
                <a:ea typeface="+mn-ea"/>
                <a:cs typeface="+mn-cs"/>
              </a:rPr>
              <a:t>Hand Hygiene for All Global Initiative</a:t>
            </a:r>
          </a:p>
          <a:p>
            <a:pPr fontAlgn="base"/>
            <a:r>
              <a:rPr lang="en-US" sz="1200" b="0" i="0" kern="1200" dirty="0">
                <a:solidFill>
                  <a:schemeClr val="tx1"/>
                </a:solidFill>
                <a:effectLst/>
                <a:latin typeface="+mn-lt"/>
                <a:ea typeface="+mn-ea"/>
                <a:cs typeface="+mn-cs"/>
              </a:rPr>
              <a:t>A call to action for all of society to achieve universal hand hygiene and stop the spread of COVID-19</a:t>
            </a:r>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11</a:t>
            </a:fld>
            <a:endParaRPr lang="en-US"/>
          </a:p>
        </p:txBody>
      </p:sp>
    </p:spTree>
    <p:extLst>
      <p:ext uri="{BB962C8B-B14F-4D97-AF65-F5344CB8AC3E}">
        <p14:creationId xmlns:p14="http://schemas.microsoft.com/office/powerpoint/2010/main" val="289183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3"/>
              </a:rPr>
              <a:t>Pixabay License</a:t>
            </a:r>
            <a:r>
              <a:rPr lang="en-US" sz="1200" u="sng" dirty="0"/>
              <a:t> </a:t>
            </a:r>
            <a:r>
              <a:rPr lang="en-US" sz="1200" dirty="0"/>
              <a:t>Free for commercial use</a:t>
            </a:r>
            <a:br>
              <a:rPr lang="en-US" sz="1200" dirty="0"/>
            </a:br>
            <a:r>
              <a:rPr lang="en-US" sz="1200" dirty="0"/>
              <a:t>No attribution required</a:t>
            </a:r>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12</a:t>
            </a:fld>
            <a:endParaRPr lang="en-US"/>
          </a:p>
        </p:txBody>
      </p:sp>
    </p:spTree>
    <p:extLst>
      <p:ext uri="{BB962C8B-B14F-4D97-AF65-F5344CB8AC3E}">
        <p14:creationId xmlns:p14="http://schemas.microsoft.com/office/powerpoint/2010/main" val="390348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https://en.m.wikipedia.org/wiki/File:Face_shield_4.jpg</a:t>
            </a:r>
            <a:endParaRPr lang="en-US" dirty="0"/>
          </a:p>
          <a:p>
            <a:r>
              <a:rPr lang="en-US" dirty="0">
                <a:hlinkClick r:id="rId4"/>
              </a:rPr>
              <a:t>https://commons.wikimedia.org/wiki/File:Scott_Ski_goggles.jpg</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15</a:t>
            </a:fld>
            <a:endParaRPr lang="en-US"/>
          </a:p>
        </p:txBody>
      </p:sp>
    </p:spTree>
    <p:extLst>
      <p:ext uri="{BB962C8B-B14F-4D97-AF65-F5344CB8AC3E}">
        <p14:creationId xmlns:p14="http://schemas.microsoft.com/office/powerpoint/2010/main" val="271160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t>
            </a:r>
            <a:r>
              <a:rPr lang="en-US" dirty="0" err="1"/>
              <a:t>commons.wikimedia.org</a:t>
            </a:r>
            <a:r>
              <a:rPr lang="en-US" dirty="0"/>
              <a:t>/wiki/File:COVID-19_Intubation_Safety_Box,_personal_protective_equipment_(PPE)_produced_by_Ascalon_Studios,_</a:t>
            </a:r>
            <a:r>
              <a:rPr lang="en-US" dirty="0" err="1"/>
              <a:t>Inc.jpg</a:t>
            </a:r>
            <a:endParaRPr lang="en-US" dirty="0"/>
          </a:p>
          <a:p>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16</a:t>
            </a:fld>
            <a:endParaRPr lang="en-US"/>
          </a:p>
        </p:txBody>
      </p:sp>
    </p:spTree>
    <p:extLst>
      <p:ext uri="{BB962C8B-B14F-4D97-AF65-F5344CB8AC3E}">
        <p14:creationId xmlns:p14="http://schemas.microsoft.com/office/powerpoint/2010/main" val="373468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hlinkClick r:id="rId3"/>
              </a:rPr>
              <a:t>Creative Commons Attribution-NonCommercial 4.0 International License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https://sites.google.com/view/aerosolbox/design?authuser=0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Designed by Dr. Hsien Yung Lai</a:t>
            </a:r>
            <a:endParaRPr lang="en-US" sz="1200" b="0" i="0" kern="1200" dirty="0">
              <a:solidFill>
                <a:schemeClr val="tx1"/>
              </a:solidFill>
              <a:effectLst/>
              <a:latin typeface="+mn-lt"/>
              <a:ea typeface="+mn-ea"/>
              <a:cs typeface="+mn-cs"/>
            </a:endParaRPr>
          </a:p>
          <a:p>
            <a:endParaRPr lang="en-US" dirty="0"/>
          </a:p>
          <a:p>
            <a:endParaRPr lang="en-US" dirty="0"/>
          </a:p>
          <a:p>
            <a:r>
              <a:rPr lang="en-US" dirty="0"/>
              <a:t>https://</a:t>
            </a:r>
            <a:r>
              <a:rPr lang="en-US" dirty="0" err="1"/>
              <a:t>commons.wikimedia.org</a:t>
            </a:r>
            <a:r>
              <a:rPr lang="en-US" dirty="0"/>
              <a:t>/wiki/File:COVID-19_Intubation_Safety_Box,_personal_protective_equipment_(PPE)_produced_by_Ascalon_Studios,_</a:t>
            </a:r>
            <a:r>
              <a:rPr lang="en-US" dirty="0" err="1"/>
              <a:t>Inc.jpg</a:t>
            </a:r>
            <a:endParaRPr lang="en-US" dirty="0"/>
          </a:p>
        </p:txBody>
      </p:sp>
      <p:sp>
        <p:nvSpPr>
          <p:cNvPr id="4" name="Slide Number Placeholder 3"/>
          <p:cNvSpPr>
            <a:spLocks noGrp="1"/>
          </p:cNvSpPr>
          <p:nvPr>
            <p:ph type="sldNum" sz="quarter" idx="5"/>
          </p:nvPr>
        </p:nvSpPr>
        <p:spPr/>
        <p:txBody>
          <a:bodyPr/>
          <a:lstStyle/>
          <a:p>
            <a:fld id="{095B3ABC-C626-EC47-9AA3-35AC1BBD2887}" type="slidenum">
              <a:rPr lang="en-US" smtClean="0"/>
              <a:t>17</a:t>
            </a:fld>
            <a:endParaRPr lang="en-US"/>
          </a:p>
        </p:txBody>
      </p:sp>
    </p:spTree>
    <p:extLst>
      <p:ext uri="{BB962C8B-B14F-4D97-AF65-F5344CB8AC3E}">
        <p14:creationId xmlns:p14="http://schemas.microsoft.com/office/powerpoint/2010/main" val="187399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pic>
        <p:nvPicPr>
          <p:cNvPr id="9" name="Picture 2" descr="http://images.clipartpanda.com/world-clipart-png-globe-hi.png"/>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12" y="157162"/>
            <a:ext cx="3733800" cy="3708908"/>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4"/>
          <p:cNvSpPr/>
          <p:nvPr userDrawn="1"/>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20322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82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616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pic>
        <p:nvPicPr>
          <p:cNvPr id="9" name="Picture 2" descr="http://images.clipartpanda.com/world-clipart-png-globe-hi.png"/>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12" y="157162"/>
            <a:ext cx="3733800" cy="3708908"/>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4"/>
          <p:cNvSpPr/>
          <p:nvPr userDrawn="1"/>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404295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4978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54632-50C4-6042-BF0D-689D8DA2E976}" type="datetimeFigureOut">
              <a:rPr lang="en-US" smtClean="0"/>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5015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4632-50C4-6042-BF0D-689D8DA2E976}" type="datetimeFigureOut">
              <a:rPr lang="en-US" smtClean="0"/>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3862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4632-50C4-6042-BF0D-689D8DA2E976}" type="datetimeFigureOut">
              <a:rPr lang="en-US" smtClean="0"/>
              <a:t>7/2/20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A49E-25BD-984C-BD05-59AE97DE79DB}" type="slidenum">
              <a:rPr lang="en-US" smtClean="0"/>
              <a:t>‹#›</a:t>
            </a:fld>
            <a:endParaRPr lang="en-US"/>
          </a:p>
        </p:txBody>
      </p:sp>
      <p:sp>
        <p:nvSpPr>
          <p:cNvPr id="10"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6855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4632-50C4-6042-BF0D-689D8DA2E976}" type="datetimeFigureOut">
              <a:rPr lang="en-US" smtClean="0"/>
              <a:t>7/2/20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A49E-25BD-984C-BD05-59AE97DE79DB}" type="slidenum">
              <a:rPr lang="en-US" smtClean="0"/>
              <a:t>‹#›</a:t>
            </a:fld>
            <a:endParaRPr lang="en-US"/>
          </a:p>
        </p:txBody>
      </p:sp>
      <p:sp>
        <p:nvSpPr>
          <p:cNvPr id="6"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0339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632-50C4-6042-BF0D-689D8DA2E976}" type="datetimeFigureOut">
              <a:rPr lang="en-US" smtClean="0"/>
              <a:t>7/2/20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A49E-25BD-984C-BD05-59AE97DE79DB}" type="slidenum">
              <a:rPr lang="en-US" smtClean="0"/>
              <a:t>‹#›</a:t>
            </a:fld>
            <a:endParaRPr lang="en-US"/>
          </a:p>
        </p:txBody>
      </p:sp>
      <p:sp>
        <p:nvSpPr>
          <p:cNvPr id="5"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22996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8048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3600"/>
            </a:lvl1pPr>
            <a:lvl2pPr>
              <a:defRPr sz="3200"/>
            </a:lvl2pPr>
            <a:lvl3pPr>
              <a:defRPr sz="2800"/>
            </a:lvl3pPr>
            <a:lvl4pPr marL="1371600" indent="0">
              <a:buNone/>
              <a:defRPr sz="2400"/>
            </a:lvl4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Date Placeholder 3"/>
          <p:cNvSpPr>
            <a:spLocks noGrp="1"/>
          </p:cNvSpPr>
          <p:nvPr>
            <p:ph type="dt" sz="half" idx="10"/>
          </p:nvPr>
        </p:nvSpPr>
        <p:spPr/>
        <p:txBody>
          <a:bodyPr/>
          <a:lstStyle/>
          <a:p>
            <a:fld id="{75754632-50C4-6042-BF0D-689D8DA2E976}" type="datetimeFigureOut">
              <a:rPr lang="en-US" smtClean="0"/>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3517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9998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00725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1194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754632-50C4-6042-BF0D-689D8DA2E976}" type="datetimeFigureOut">
              <a:rPr lang="en-US" smtClean="0"/>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3901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4632-50C4-6042-BF0D-689D8DA2E976}" type="datetimeFigureOut">
              <a:rPr lang="en-US" smtClean="0"/>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0672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4632-50C4-6042-BF0D-689D8DA2E976}" type="datetimeFigureOut">
              <a:rPr lang="en-US" smtClean="0"/>
              <a:t>7/2/20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A49E-25BD-984C-BD05-59AE97DE79DB}" type="slidenum">
              <a:rPr lang="en-US" smtClean="0"/>
              <a:t>‹#›</a:t>
            </a:fld>
            <a:endParaRPr lang="en-US"/>
          </a:p>
        </p:txBody>
      </p:sp>
      <p:sp>
        <p:nvSpPr>
          <p:cNvPr id="10"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93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4632-50C4-6042-BF0D-689D8DA2E976}" type="datetimeFigureOut">
              <a:rPr lang="en-US" smtClean="0"/>
              <a:t>7/2/20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A49E-25BD-984C-BD05-59AE97DE79DB}" type="slidenum">
              <a:rPr lang="en-US" smtClean="0"/>
              <a:t>‹#›</a:t>
            </a:fld>
            <a:endParaRPr lang="en-US"/>
          </a:p>
        </p:txBody>
      </p:sp>
      <p:sp>
        <p:nvSpPr>
          <p:cNvPr id="6"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5160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632-50C4-6042-BF0D-689D8DA2E976}" type="datetimeFigureOut">
              <a:rPr lang="en-US" smtClean="0"/>
              <a:t>7/2/20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A49E-25BD-984C-BD05-59AE97DE79DB}" type="slidenum">
              <a:rPr lang="en-US" smtClean="0"/>
              <a:t>‹#›</a:t>
            </a:fld>
            <a:endParaRPr lang="en-US"/>
          </a:p>
        </p:txBody>
      </p:sp>
      <p:sp>
        <p:nvSpPr>
          <p:cNvPr id="5"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6084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812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410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54632-50C4-6042-BF0D-689D8DA2E976}" type="datetimeFigureOut">
              <a:rPr lang="en-US" smtClean="0"/>
              <a:t>7/2/20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A49E-25BD-984C-BD05-59AE97DE79DB}" type="slidenum">
              <a:rPr lang="en-US" smtClean="0"/>
              <a:t>‹#›</a:t>
            </a:fld>
            <a:endParaRPr lang="en-US"/>
          </a:p>
        </p:txBody>
      </p:sp>
    </p:spTree>
    <p:extLst>
      <p:ext uri="{BB962C8B-B14F-4D97-AF65-F5344CB8AC3E}">
        <p14:creationId xmlns:p14="http://schemas.microsoft.com/office/powerpoint/2010/main" val="20558634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54632-50C4-6042-BF0D-689D8DA2E976}" type="datetimeFigureOut">
              <a:rPr lang="en-US" smtClean="0"/>
              <a:t>7/2/20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A49E-25BD-984C-BD05-59AE97DE79DB}" type="slidenum">
              <a:rPr lang="en-US" smtClean="0"/>
              <a:t>‹#›</a:t>
            </a:fld>
            <a:endParaRPr lang="en-US"/>
          </a:p>
        </p:txBody>
      </p:sp>
    </p:spTree>
    <p:extLst>
      <p:ext uri="{BB962C8B-B14F-4D97-AF65-F5344CB8AC3E}">
        <p14:creationId xmlns:p14="http://schemas.microsoft.com/office/powerpoint/2010/main" val="22341075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 Id="rId4" Type="http://schemas.openxmlformats.org/officeDocument/2006/relationships/hyperlink" Target="https://www.nytimes.com/article/how-to-make-face-mask-coronaviru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pixnio.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ixnio.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381000"/>
            <a:ext cx="4800600" cy="3429000"/>
          </a:xfrm>
        </p:spPr>
        <p:txBody>
          <a:bodyPr anchor="ctr">
            <a:noAutofit/>
          </a:bodyPr>
          <a:lstStyle/>
          <a:p>
            <a:r>
              <a:rPr lang="en-US" sz="4800" dirty="0">
                <a:latin typeface="+mn-lt"/>
              </a:rPr>
              <a:t>COVID-19: Strategies for Preventing Transmission With Limited Resources</a:t>
            </a:r>
            <a:endParaRPr lang="en-US" sz="4400" dirty="0">
              <a:latin typeface="+mn-lt"/>
            </a:endParaRPr>
          </a:p>
        </p:txBody>
      </p:sp>
      <p:sp>
        <p:nvSpPr>
          <p:cNvPr id="3" name="Subtitle 2"/>
          <p:cNvSpPr>
            <a:spLocks noGrp="1"/>
          </p:cNvSpPr>
          <p:nvPr>
            <p:ph type="subTitle" idx="1"/>
          </p:nvPr>
        </p:nvSpPr>
        <p:spPr>
          <a:xfrm>
            <a:off x="152400" y="4419600"/>
            <a:ext cx="4343400" cy="2057400"/>
          </a:xfrm>
        </p:spPr>
        <p:txBody>
          <a:bodyPr anchor="ctr">
            <a:normAutofit/>
          </a:bodyPr>
          <a:lstStyle/>
          <a:p>
            <a:pPr algn="l"/>
            <a:r>
              <a:rPr lang="en-US" sz="2800" dirty="0"/>
              <a:t>Andrew </a:t>
            </a:r>
            <a:r>
              <a:rPr lang="en-US" sz="2800" dirty="0" err="1"/>
              <a:t>Infosino</a:t>
            </a:r>
            <a:r>
              <a:rPr lang="en-US" sz="2800" dirty="0"/>
              <a:t>, MD</a:t>
            </a:r>
          </a:p>
          <a:p>
            <a:pPr algn="l"/>
            <a:r>
              <a:rPr lang="en-US" sz="2000" dirty="0"/>
              <a:t>Department of Anesthesia and Perioperative Care</a:t>
            </a:r>
          </a:p>
          <a:p>
            <a:pPr algn="l"/>
            <a:r>
              <a:rPr lang="en-US" sz="2000" dirty="0"/>
              <a:t>University of California San Francisco</a:t>
            </a:r>
          </a:p>
        </p:txBody>
      </p:sp>
      <p:sp>
        <p:nvSpPr>
          <p:cNvPr id="4" name="TextBox 3"/>
          <p:cNvSpPr txBox="1"/>
          <p:nvPr/>
        </p:nvSpPr>
        <p:spPr>
          <a:xfrm>
            <a:off x="-3086100" y="21145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8590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DA11DE-E433-0341-803C-E94675C59CB6}"/>
              </a:ext>
            </a:extLst>
          </p:cNvPr>
          <p:cNvSpPr>
            <a:spLocks noGrp="1"/>
          </p:cNvSpPr>
          <p:nvPr>
            <p:ph idx="1"/>
          </p:nvPr>
        </p:nvSpPr>
        <p:spPr>
          <a:xfrm>
            <a:off x="228600" y="1219200"/>
            <a:ext cx="8763000" cy="5257800"/>
          </a:xfrm>
        </p:spPr>
        <p:txBody>
          <a:bodyPr>
            <a:normAutofit/>
          </a:bodyPr>
          <a:lstStyle/>
          <a:p>
            <a:pPr marL="12700" indent="0">
              <a:lnSpc>
                <a:spcPct val="100000"/>
              </a:lnSpc>
              <a:buNone/>
            </a:pPr>
            <a:r>
              <a:rPr lang="en-US" i="1" dirty="0"/>
              <a:t>Our Responsibility:</a:t>
            </a:r>
          </a:p>
          <a:p>
            <a:pPr marL="344488" indent="-331788">
              <a:lnSpc>
                <a:spcPct val="100000"/>
              </a:lnSpc>
              <a:buFont typeface="Arial" panose="020B0604020202020204" pitchFamily="34" charset="0"/>
              <a:buChar char="•"/>
            </a:pPr>
            <a:r>
              <a:rPr lang="en-US" sz="3200" dirty="0"/>
              <a:t>Educating ourselves, our colleagues and the public about the best approaches to decreasing transmission</a:t>
            </a:r>
          </a:p>
          <a:p>
            <a:pPr marL="344488" indent="-331788">
              <a:lnSpc>
                <a:spcPct val="100000"/>
              </a:lnSpc>
              <a:buFont typeface="Arial" panose="020B0604020202020204" pitchFamily="34" charset="0"/>
              <a:buChar char="•"/>
            </a:pPr>
            <a:r>
              <a:rPr lang="en-US" sz="3200" dirty="0"/>
              <a:t>Leading by example: </a:t>
            </a:r>
          </a:p>
          <a:p>
            <a:pPr marL="687388" lvl="1" indent="-277813">
              <a:lnSpc>
                <a:spcPct val="100000"/>
              </a:lnSpc>
              <a:buFont typeface="System Font Regular"/>
              <a:buChar char="-"/>
            </a:pPr>
            <a:r>
              <a:rPr lang="en-US" sz="2800" dirty="0"/>
              <a:t>Encourage hand washing</a:t>
            </a:r>
          </a:p>
          <a:p>
            <a:pPr marL="687388" lvl="1" indent="-277813">
              <a:lnSpc>
                <a:spcPct val="100000"/>
              </a:lnSpc>
              <a:buFont typeface="System Font Regular"/>
              <a:buChar char="-"/>
            </a:pPr>
            <a:r>
              <a:rPr lang="en-US" sz="2800" dirty="0"/>
              <a:t>Utilize personal protective equipment (PPE):  gowns, gloves, face masks and face shields</a:t>
            </a:r>
          </a:p>
          <a:p>
            <a:pPr marL="687388" lvl="1" indent="-277813">
              <a:lnSpc>
                <a:spcPct val="100000"/>
              </a:lnSpc>
              <a:buFont typeface="System Font Regular"/>
              <a:buChar char="-"/>
            </a:pPr>
            <a:r>
              <a:rPr lang="en-US" sz="2800" dirty="0"/>
              <a:t>Consider barriers to block respiratory droplets during intubation/</a:t>
            </a:r>
            <a:r>
              <a:rPr lang="en-US" sz="2800" dirty="0" err="1"/>
              <a:t>extubation</a:t>
            </a:r>
            <a:endParaRPr lang="en-US" sz="2800" dirty="0"/>
          </a:p>
          <a:p>
            <a:pPr marL="687388" lvl="1" indent="-277813">
              <a:lnSpc>
                <a:spcPct val="100000"/>
              </a:lnSpc>
              <a:buFont typeface="System Font Regular"/>
              <a:buChar char="-"/>
            </a:pPr>
            <a:endParaRPr lang="en-US" sz="3600" dirty="0"/>
          </a:p>
          <a:p>
            <a:pPr marL="687388" lvl="1" indent="-277813">
              <a:lnSpc>
                <a:spcPct val="100000"/>
              </a:lnSpc>
              <a:buFont typeface="System Font Regular"/>
              <a:buChar char="-"/>
            </a:pPr>
            <a:endParaRPr lang="en-US" sz="3400" dirty="0"/>
          </a:p>
          <a:p>
            <a:pPr marL="287338" indent="-274638">
              <a:lnSpc>
                <a:spcPct val="120000"/>
              </a:lnSpc>
              <a:buFont typeface="Arial" panose="020B0604020202020204" pitchFamily="34" charset="0"/>
              <a:buChar char="•"/>
            </a:pPr>
            <a:endParaRPr lang="en-US" sz="5100" i="1" dirty="0"/>
          </a:p>
        </p:txBody>
      </p:sp>
      <p:sp>
        <p:nvSpPr>
          <p:cNvPr id="6" name="Title 1">
            <a:extLst>
              <a:ext uri="{FF2B5EF4-FFF2-40B4-BE49-F238E27FC236}">
                <a16:creationId xmlns:a16="http://schemas.microsoft.com/office/drawing/2014/main" id="{2E46AA35-76D4-4E4D-A34B-2FFE40F88AE3}"/>
              </a:ext>
            </a:extLst>
          </p:cNvPr>
          <p:cNvSpPr txBox="1">
            <a:spLocks/>
          </p:cNvSpPr>
          <p:nvPr/>
        </p:nvSpPr>
        <p:spPr>
          <a:xfrm>
            <a:off x="76200" y="381000"/>
            <a:ext cx="76962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000" dirty="0"/>
              <a:t>COVID-19: Decreasing Transmission</a:t>
            </a:r>
          </a:p>
        </p:txBody>
      </p:sp>
    </p:spTree>
    <p:extLst>
      <p:ext uri="{BB962C8B-B14F-4D97-AF65-F5344CB8AC3E}">
        <p14:creationId xmlns:p14="http://schemas.microsoft.com/office/powerpoint/2010/main" val="281986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69904-72C3-3747-812E-7CC1E40089DB}"/>
              </a:ext>
            </a:extLst>
          </p:cNvPr>
          <p:cNvSpPr txBox="1"/>
          <p:nvPr/>
        </p:nvSpPr>
        <p:spPr>
          <a:xfrm>
            <a:off x="4343400" y="5715000"/>
            <a:ext cx="4267200" cy="523220"/>
          </a:xfrm>
          <a:prstGeom prst="rect">
            <a:avLst/>
          </a:prstGeom>
          <a:noFill/>
        </p:spPr>
        <p:txBody>
          <a:bodyPr wrap="square" rtlCol="0">
            <a:spAutoFit/>
          </a:bodyPr>
          <a:lstStyle/>
          <a:p>
            <a:r>
              <a:rPr lang="en-US" sz="1400" dirty="0"/>
              <a:t>Image by Annalise Batista from Pixabay, Pixabay License Free for commercial use.  No attribution required</a:t>
            </a:r>
          </a:p>
        </p:txBody>
      </p:sp>
      <p:pic>
        <p:nvPicPr>
          <p:cNvPr id="5" name="Picture 4">
            <a:extLst>
              <a:ext uri="{FF2B5EF4-FFF2-40B4-BE49-F238E27FC236}">
                <a16:creationId xmlns:a16="http://schemas.microsoft.com/office/drawing/2014/main" id="{C5700C5B-10FD-C144-82C5-6B73C33FDB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2372276"/>
            <a:ext cx="4343400" cy="2921641"/>
          </a:xfrm>
          <a:prstGeom prst="rect">
            <a:avLst/>
          </a:prstGeom>
        </p:spPr>
      </p:pic>
      <p:sp>
        <p:nvSpPr>
          <p:cNvPr id="8" name="Content Placeholder 7">
            <a:extLst>
              <a:ext uri="{FF2B5EF4-FFF2-40B4-BE49-F238E27FC236}">
                <a16:creationId xmlns:a16="http://schemas.microsoft.com/office/drawing/2014/main" id="{873F389A-D3C6-5646-B850-386A619C2E86}"/>
              </a:ext>
            </a:extLst>
          </p:cNvPr>
          <p:cNvSpPr>
            <a:spLocks noGrp="1"/>
          </p:cNvSpPr>
          <p:nvPr>
            <p:ph idx="1"/>
          </p:nvPr>
        </p:nvSpPr>
        <p:spPr>
          <a:xfrm>
            <a:off x="304800" y="2984696"/>
            <a:ext cx="4267200" cy="3416104"/>
          </a:xfrm>
        </p:spPr>
        <p:txBody>
          <a:bodyPr>
            <a:normAutofit/>
          </a:bodyPr>
          <a:lstStyle/>
          <a:p>
            <a:pPr marL="0" indent="0">
              <a:buNone/>
            </a:pPr>
            <a:r>
              <a:rPr lang="en-US" i="1" dirty="0"/>
              <a:t>Hand washing with soap and water can help stop the spread of COVID-19: </a:t>
            </a:r>
          </a:p>
          <a:p>
            <a:endParaRPr lang="en-US" dirty="0"/>
          </a:p>
        </p:txBody>
      </p:sp>
      <p:sp>
        <p:nvSpPr>
          <p:cNvPr id="9" name="Title 1">
            <a:extLst>
              <a:ext uri="{FF2B5EF4-FFF2-40B4-BE49-F238E27FC236}">
                <a16:creationId xmlns:a16="http://schemas.microsoft.com/office/drawing/2014/main" id="{857C337F-5CF8-F24F-AA1B-0FAC0D72E553}"/>
              </a:ext>
            </a:extLst>
          </p:cNvPr>
          <p:cNvSpPr txBox="1">
            <a:spLocks/>
          </p:cNvSpPr>
          <p:nvPr/>
        </p:nvSpPr>
        <p:spPr>
          <a:xfrm>
            <a:off x="152400" y="381000"/>
            <a:ext cx="7567448"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200" dirty="0"/>
              <a:t>COVID-19: Decreasing Transmission</a:t>
            </a:r>
          </a:p>
        </p:txBody>
      </p:sp>
      <p:sp>
        <p:nvSpPr>
          <p:cNvPr id="2" name="TextBox 1">
            <a:extLst>
              <a:ext uri="{FF2B5EF4-FFF2-40B4-BE49-F238E27FC236}">
                <a16:creationId xmlns:a16="http://schemas.microsoft.com/office/drawing/2014/main" id="{80023B5C-B313-F441-ABA8-C2C907F5036B}"/>
              </a:ext>
            </a:extLst>
          </p:cNvPr>
          <p:cNvSpPr txBox="1"/>
          <p:nvPr/>
        </p:nvSpPr>
        <p:spPr>
          <a:xfrm>
            <a:off x="152400" y="1640283"/>
            <a:ext cx="9346048" cy="923330"/>
          </a:xfrm>
          <a:prstGeom prst="rect">
            <a:avLst/>
          </a:prstGeom>
          <a:noFill/>
        </p:spPr>
        <p:txBody>
          <a:bodyPr wrap="square" rtlCol="0" anchor="t">
            <a:spAutoFit/>
          </a:bodyPr>
          <a:lstStyle/>
          <a:p>
            <a:r>
              <a:rPr lang="en-US" sz="3600" dirty="0"/>
              <a:t>WHO Hand Hygiene for All Global Initiative:*</a:t>
            </a:r>
          </a:p>
          <a:p>
            <a:endParaRPr lang="en-US" dirty="0"/>
          </a:p>
        </p:txBody>
      </p:sp>
    </p:spTree>
    <p:extLst>
      <p:ext uri="{BB962C8B-B14F-4D97-AF65-F5344CB8AC3E}">
        <p14:creationId xmlns:p14="http://schemas.microsoft.com/office/powerpoint/2010/main" val="260106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2C985B-D80F-2F44-A7B7-ED8A8DE6AE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5800" y="2055829"/>
            <a:ext cx="4089400" cy="2628900"/>
          </a:xfrm>
          <a:prstGeom prst="rect">
            <a:avLst/>
          </a:prstGeom>
        </p:spPr>
      </p:pic>
      <p:sp>
        <p:nvSpPr>
          <p:cNvPr id="7" name="Title 1">
            <a:extLst>
              <a:ext uri="{FF2B5EF4-FFF2-40B4-BE49-F238E27FC236}">
                <a16:creationId xmlns:a16="http://schemas.microsoft.com/office/drawing/2014/main" id="{D654B24C-1B1E-C34B-8AD0-DE964E823E9D}"/>
              </a:ext>
            </a:extLst>
          </p:cNvPr>
          <p:cNvSpPr txBox="1">
            <a:spLocks/>
          </p:cNvSpPr>
          <p:nvPr/>
        </p:nvSpPr>
        <p:spPr>
          <a:xfrm>
            <a:off x="152400" y="381000"/>
            <a:ext cx="7567448"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200" dirty="0"/>
              <a:t>COVID-19: Decreasing Transmission</a:t>
            </a:r>
          </a:p>
        </p:txBody>
      </p:sp>
      <p:sp>
        <p:nvSpPr>
          <p:cNvPr id="9" name="TextBox 8">
            <a:extLst>
              <a:ext uri="{FF2B5EF4-FFF2-40B4-BE49-F238E27FC236}">
                <a16:creationId xmlns:a16="http://schemas.microsoft.com/office/drawing/2014/main" id="{368C1CBA-D89D-2C43-9C35-A0DE7D9BA352}"/>
              </a:ext>
            </a:extLst>
          </p:cNvPr>
          <p:cNvSpPr txBox="1"/>
          <p:nvPr/>
        </p:nvSpPr>
        <p:spPr>
          <a:xfrm>
            <a:off x="457200" y="2082105"/>
            <a:ext cx="3733799" cy="2585323"/>
          </a:xfrm>
          <a:prstGeom prst="rect">
            <a:avLst/>
          </a:prstGeom>
          <a:noFill/>
        </p:spPr>
        <p:txBody>
          <a:bodyPr wrap="square" rtlCol="0">
            <a:spAutoFit/>
          </a:bodyPr>
          <a:lstStyle/>
          <a:p>
            <a:r>
              <a:rPr lang="en-US" sz="3600" dirty="0"/>
              <a:t>If soap and water are not available use alcohol based hand sanitizer</a:t>
            </a:r>
          </a:p>
          <a:p>
            <a:endParaRPr lang="en-US" dirty="0"/>
          </a:p>
        </p:txBody>
      </p:sp>
      <p:sp>
        <p:nvSpPr>
          <p:cNvPr id="2" name="TextBox 1">
            <a:extLst>
              <a:ext uri="{FF2B5EF4-FFF2-40B4-BE49-F238E27FC236}">
                <a16:creationId xmlns:a16="http://schemas.microsoft.com/office/drawing/2014/main" id="{39F44068-B48F-0D4E-93E8-25B3C8912FEA}"/>
              </a:ext>
            </a:extLst>
          </p:cNvPr>
          <p:cNvSpPr txBox="1"/>
          <p:nvPr/>
        </p:nvSpPr>
        <p:spPr>
          <a:xfrm>
            <a:off x="4495800" y="5208814"/>
            <a:ext cx="4089400" cy="538609"/>
          </a:xfrm>
          <a:prstGeom prst="rect">
            <a:avLst/>
          </a:prstGeom>
          <a:noFill/>
        </p:spPr>
        <p:txBody>
          <a:bodyPr wrap="square" rtlCol="0">
            <a:spAutoFit/>
          </a:bodyPr>
          <a:lstStyle/>
          <a:p>
            <a:pPr algn="ctr"/>
            <a:r>
              <a:rPr lang="en-US" sz="1100" dirty="0"/>
              <a:t>Pixabay License. Free for commercial use. No attribution required</a:t>
            </a:r>
          </a:p>
          <a:p>
            <a:endParaRPr lang="en-US" dirty="0"/>
          </a:p>
        </p:txBody>
      </p:sp>
    </p:spTree>
    <p:extLst>
      <p:ext uri="{BB962C8B-B14F-4D97-AF65-F5344CB8AC3E}">
        <p14:creationId xmlns:p14="http://schemas.microsoft.com/office/powerpoint/2010/main" val="317154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458200" cy="2728912"/>
          </a:xfrm>
        </p:spPr>
        <p:txBody>
          <a:bodyPr>
            <a:normAutofit/>
          </a:bodyPr>
          <a:lstStyle/>
          <a:p>
            <a:pPr marL="12700" indent="0">
              <a:buNone/>
            </a:pPr>
            <a:r>
              <a:rPr lang="en-US" sz="4000" i="1" dirty="0"/>
              <a:t>Alcohol based hand sanitizer</a:t>
            </a:r>
          </a:p>
          <a:p>
            <a:pPr marL="287338" indent="-274638">
              <a:buFont typeface="Arial" panose="020B0604020202020204" pitchFamily="34" charset="0"/>
              <a:buChar char="•"/>
            </a:pPr>
            <a:r>
              <a:rPr lang="en-US" sz="2800" dirty="0"/>
              <a:t>Final concentration of alcohol needs to be at least 60% to be effective</a:t>
            </a:r>
          </a:p>
          <a:p>
            <a:pPr marL="287338" indent="-274638">
              <a:buFont typeface="Arial" panose="020B0604020202020204" pitchFamily="34" charset="0"/>
              <a:buChar char="•"/>
            </a:pPr>
            <a:r>
              <a:rPr lang="en-US" sz="2800" dirty="0"/>
              <a:t>Can be formulated locally </a:t>
            </a:r>
          </a:p>
        </p:txBody>
      </p:sp>
      <p:sp>
        <p:nvSpPr>
          <p:cNvPr id="4" name="TextBox 3">
            <a:extLst>
              <a:ext uri="{FF2B5EF4-FFF2-40B4-BE49-F238E27FC236}">
                <a16:creationId xmlns:a16="http://schemas.microsoft.com/office/drawing/2014/main" id="{B3569904-72C3-3747-812E-7CC1E40089DB}"/>
              </a:ext>
            </a:extLst>
          </p:cNvPr>
          <p:cNvSpPr txBox="1"/>
          <p:nvPr/>
        </p:nvSpPr>
        <p:spPr>
          <a:xfrm>
            <a:off x="5429250" y="5853112"/>
            <a:ext cx="3028950" cy="215444"/>
          </a:xfrm>
          <a:prstGeom prst="rect">
            <a:avLst/>
          </a:prstGeom>
          <a:noFill/>
        </p:spPr>
        <p:txBody>
          <a:bodyPr wrap="square" rtlCol="0">
            <a:spAutoFit/>
          </a:bodyPr>
          <a:lstStyle/>
          <a:p>
            <a:pPr algn="ctr"/>
            <a:r>
              <a:rPr lang="en-US" sz="800" dirty="0"/>
              <a:t>Pixabay License. Free for commercial use. No attribution required</a:t>
            </a:r>
          </a:p>
        </p:txBody>
      </p:sp>
      <p:pic>
        <p:nvPicPr>
          <p:cNvPr id="5" name="Picture 4">
            <a:extLst>
              <a:ext uri="{FF2B5EF4-FFF2-40B4-BE49-F238E27FC236}">
                <a16:creationId xmlns:a16="http://schemas.microsoft.com/office/drawing/2014/main" id="{61F93D22-AC18-0248-B076-748DD9F0CC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29250" y="2872580"/>
            <a:ext cx="3028950" cy="2751932"/>
          </a:xfrm>
          <a:prstGeom prst="rect">
            <a:avLst/>
          </a:prstGeom>
        </p:spPr>
      </p:pic>
      <p:sp>
        <p:nvSpPr>
          <p:cNvPr id="6" name="Rectangle 5">
            <a:extLst>
              <a:ext uri="{FF2B5EF4-FFF2-40B4-BE49-F238E27FC236}">
                <a16:creationId xmlns:a16="http://schemas.microsoft.com/office/drawing/2014/main" id="{4DF051ED-EE69-5C43-AFD1-1E3DDB0B56C7}"/>
              </a:ext>
            </a:extLst>
          </p:cNvPr>
          <p:cNvSpPr/>
          <p:nvPr/>
        </p:nvSpPr>
        <p:spPr>
          <a:xfrm>
            <a:off x="228600" y="3480256"/>
            <a:ext cx="4629150" cy="2677656"/>
          </a:xfrm>
          <a:prstGeom prst="rect">
            <a:avLst/>
          </a:prstGeom>
        </p:spPr>
        <p:txBody>
          <a:bodyPr wrap="square">
            <a:spAutoFit/>
          </a:bodyPr>
          <a:lstStyle/>
          <a:p>
            <a:pPr marL="287338" indent="-274638">
              <a:buFont typeface="Arial" panose="020B0604020202020204" pitchFamily="34" charset="0"/>
              <a:buChar char="•"/>
            </a:pPr>
            <a:r>
              <a:rPr lang="en-US" sz="2800" dirty="0"/>
              <a:t>Glycerol (Glycerin) or aloe                                       </a:t>
            </a:r>
            <a:r>
              <a:rPr lang="en-US" sz="2800" dirty="0" err="1"/>
              <a:t>vera</a:t>
            </a:r>
            <a:r>
              <a:rPr lang="en-US" sz="2800" dirty="0"/>
              <a:t> gel: counteract the                                              effects of alcohol on the skin and add viscosity</a:t>
            </a:r>
          </a:p>
          <a:p>
            <a:pPr marL="287338" indent="-274638">
              <a:buFont typeface="Arial" panose="020B0604020202020204" pitchFamily="34" charset="0"/>
              <a:buChar char="•"/>
            </a:pPr>
            <a:r>
              <a:rPr lang="en-US" sz="2800" dirty="0"/>
              <a:t>Essential oil can be added for color/smell</a:t>
            </a:r>
            <a:endParaRPr lang="en-US" sz="2000" dirty="0"/>
          </a:p>
        </p:txBody>
      </p:sp>
      <p:sp>
        <p:nvSpPr>
          <p:cNvPr id="7" name="Title 1">
            <a:extLst>
              <a:ext uri="{FF2B5EF4-FFF2-40B4-BE49-F238E27FC236}">
                <a16:creationId xmlns:a16="http://schemas.microsoft.com/office/drawing/2014/main" id="{48031E8A-EEC5-5244-86C0-23442E1C6B02}"/>
              </a:ext>
            </a:extLst>
          </p:cNvPr>
          <p:cNvSpPr txBox="1">
            <a:spLocks/>
          </p:cNvSpPr>
          <p:nvPr/>
        </p:nvSpPr>
        <p:spPr>
          <a:xfrm>
            <a:off x="152400" y="381000"/>
            <a:ext cx="7567448"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200" dirty="0"/>
              <a:t>COVID-19: Decreasing Transmission</a:t>
            </a:r>
          </a:p>
        </p:txBody>
      </p:sp>
      <p:sp>
        <p:nvSpPr>
          <p:cNvPr id="2" name="Rectangle 1">
            <a:extLst>
              <a:ext uri="{FF2B5EF4-FFF2-40B4-BE49-F238E27FC236}">
                <a16:creationId xmlns:a16="http://schemas.microsoft.com/office/drawing/2014/main" id="{8DE9FAE4-566B-084F-AE36-7FAA5A9F9357}"/>
              </a:ext>
            </a:extLst>
          </p:cNvPr>
          <p:cNvSpPr/>
          <p:nvPr/>
        </p:nvSpPr>
        <p:spPr>
          <a:xfrm>
            <a:off x="533400" y="6192659"/>
            <a:ext cx="7924800" cy="449354"/>
          </a:xfrm>
          <a:prstGeom prst="rect">
            <a:avLst/>
          </a:prstGeom>
        </p:spPr>
        <p:txBody>
          <a:bodyPr wrap="square">
            <a:spAutoFit/>
          </a:bodyPr>
          <a:lstStyle/>
          <a:p>
            <a:pPr marL="12700">
              <a:lnSpc>
                <a:spcPct val="120000"/>
              </a:lnSpc>
            </a:pPr>
            <a:r>
              <a:rPr lang="en-US" sz="1000" dirty="0"/>
              <a:t>https://www.healthline.com/health/how-to-make-hand-sanitizer#ingredients</a:t>
            </a:r>
          </a:p>
          <a:p>
            <a:pPr marL="12700">
              <a:lnSpc>
                <a:spcPct val="120000"/>
              </a:lnSpc>
            </a:pPr>
            <a:r>
              <a:rPr lang="en-US" sz="1000" dirty="0"/>
              <a:t>https://www.tomsguide.com/news/how-to-make-hand-sanitizer-ingredients-for-making-it-at-home</a:t>
            </a:r>
          </a:p>
        </p:txBody>
      </p:sp>
    </p:spTree>
    <p:extLst>
      <p:ext uri="{BB962C8B-B14F-4D97-AF65-F5344CB8AC3E}">
        <p14:creationId xmlns:p14="http://schemas.microsoft.com/office/powerpoint/2010/main" val="225035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34350" cy="1082675"/>
          </a:xfrm>
        </p:spPr>
        <p:txBody>
          <a:bodyPr/>
          <a:lstStyle/>
          <a:p>
            <a:r>
              <a:rPr lang="en-US" dirty="0">
                <a:latin typeface="+mn-lt"/>
              </a:rPr>
              <a:t>Alcohol Based Hand Sanitizer:</a:t>
            </a:r>
          </a:p>
        </p:txBody>
      </p:sp>
      <p:sp>
        <p:nvSpPr>
          <p:cNvPr id="3" name="Content Placeholder 2"/>
          <p:cNvSpPr>
            <a:spLocks noGrp="1"/>
          </p:cNvSpPr>
          <p:nvPr>
            <p:ph idx="1"/>
          </p:nvPr>
        </p:nvSpPr>
        <p:spPr>
          <a:xfrm>
            <a:off x="381000" y="1447799"/>
            <a:ext cx="8534400" cy="4950023"/>
          </a:xfrm>
        </p:spPr>
        <p:txBody>
          <a:bodyPr>
            <a:normAutofit fontScale="40000" lnSpcReduction="20000"/>
          </a:bodyPr>
          <a:lstStyle/>
          <a:p>
            <a:pPr marL="12700" indent="0">
              <a:lnSpc>
                <a:spcPct val="120000"/>
              </a:lnSpc>
              <a:buNone/>
            </a:pPr>
            <a:r>
              <a:rPr lang="en-US" sz="9000" dirty="0"/>
              <a:t>WHO Recipe*:</a:t>
            </a:r>
          </a:p>
          <a:p>
            <a:pPr marL="12700" indent="0">
              <a:lnSpc>
                <a:spcPct val="120000"/>
              </a:lnSpc>
              <a:buNone/>
            </a:pPr>
            <a:r>
              <a:rPr lang="en-US" sz="4200" i="1" dirty="0"/>
              <a:t>                 </a:t>
            </a:r>
            <a:r>
              <a:rPr lang="en-US" sz="6000" i="1" dirty="0"/>
              <a:t>Ethanol 96% </a:t>
            </a:r>
            <a:endParaRPr lang="en-US" sz="5100" i="1" dirty="0"/>
          </a:p>
          <a:p>
            <a:pPr marL="12700" indent="0">
              <a:lnSpc>
                <a:spcPct val="120000"/>
              </a:lnSpc>
              <a:buNone/>
            </a:pPr>
            <a:r>
              <a:rPr lang="en-US" sz="5100" i="1" dirty="0"/>
              <a:t>                         or                </a:t>
            </a:r>
            <a:r>
              <a:rPr lang="en-US" sz="7000" i="1" dirty="0"/>
              <a:t>+</a:t>
            </a:r>
            <a:r>
              <a:rPr lang="en-US" sz="5100" i="1" dirty="0"/>
              <a:t>      </a:t>
            </a:r>
            <a:r>
              <a:rPr lang="en-US" sz="6000" i="1" dirty="0"/>
              <a:t>Hydrogen peroxide 3%    </a:t>
            </a:r>
            <a:r>
              <a:rPr lang="en-US" sz="7000" i="1" dirty="0"/>
              <a:t>+</a:t>
            </a:r>
            <a:r>
              <a:rPr lang="en-US" sz="5100" i="1" dirty="0"/>
              <a:t>       </a:t>
            </a:r>
            <a:r>
              <a:rPr lang="en-US" sz="6000" i="1" dirty="0"/>
              <a:t>Glycerol 98%</a:t>
            </a:r>
          </a:p>
          <a:p>
            <a:pPr marL="12700" indent="0">
              <a:lnSpc>
                <a:spcPct val="120000"/>
              </a:lnSpc>
              <a:buNone/>
            </a:pPr>
            <a:r>
              <a:rPr lang="en-US" sz="5100" i="1" dirty="0"/>
              <a:t>   </a:t>
            </a:r>
            <a:r>
              <a:rPr lang="en-US" sz="6000" i="1" dirty="0"/>
              <a:t>Isopropyl alcohol 99.8%</a:t>
            </a:r>
          </a:p>
          <a:p>
            <a:pPr marL="238125" indent="-225425">
              <a:lnSpc>
                <a:spcPct val="120000"/>
              </a:lnSpc>
              <a:buFont typeface="Arial" panose="020B0604020202020204" pitchFamily="34" charset="0"/>
              <a:buChar char="•"/>
            </a:pPr>
            <a:r>
              <a:rPr lang="en-US" sz="5500" dirty="0"/>
              <a:t>Recipe is for 10 liter production</a:t>
            </a:r>
          </a:p>
          <a:p>
            <a:pPr marL="238125" indent="-225425">
              <a:lnSpc>
                <a:spcPct val="120000"/>
              </a:lnSpc>
              <a:buFont typeface="Arial" panose="020B0604020202020204" pitchFamily="34" charset="0"/>
              <a:buChar char="•"/>
            </a:pPr>
            <a:r>
              <a:rPr lang="en-US" sz="5500" dirty="0"/>
              <a:t>Alcohol is active antibacterial and anti-viral ingredient</a:t>
            </a:r>
          </a:p>
          <a:p>
            <a:pPr marL="238125" indent="-225425">
              <a:lnSpc>
                <a:spcPct val="120000"/>
              </a:lnSpc>
              <a:buFont typeface="Arial" panose="020B0604020202020204" pitchFamily="34" charset="0"/>
              <a:buChar char="•"/>
            </a:pPr>
            <a:r>
              <a:rPr lang="en-US" sz="5500" dirty="0"/>
              <a:t>Hydrogen peroxide is added to kill any spores</a:t>
            </a:r>
          </a:p>
          <a:p>
            <a:pPr marL="238125" indent="-225425">
              <a:lnSpc>
                <a:spcPct val="120000"/>
              </a:lnSpc>
              <a:buFont typeface="Arial" panose="020B0604020202020204" pitchFamily="34" charset="0"/>
              <a:buChar char="•"/>
            </a:pPr>
            <a:r>
              <a:rPr lang="en-US" sz="5500" dirty="0"/>
              <a:t>Glycerol (glycerin) is added as an emollient</a:t>
            </a:r>
          </a:p>
          <a:p>
            <a:pPr marL="238125" indent="-225425">
              <a:lnSpc>
                <a:spcPct val="120000"/>
              </a:lnSpc>
              <a:buFont typeface="Arial" panose="020B0604020202020204" pitchFamily="34" charset="0"/>
              <a:buChar char="•"/>
            </a:pPr>
            <a:r>
              <a:rPr lang="en-US" sz="5500" dirty="0"/>
              <a:t>Production cost worldwide is approximately $0.40 - $0.50 per 100 ml including local production costs and dispenser</a:t>
            </a:r>
          </a:p>
        </p:txBody>
      </p:sp>
      <p:sp>
        <p:nvSpPr>
          <p:cNvPr id="4" name="TextBox 3">
            <a:extLst>
              <a:ext uri="{FF2B5EF4-FFF2-40B4-BE49-F238E27FC236}">
                <a16:creationId xmlns:a16="http://schemas.microsoft.com/office/drawing/2014/main" id="{B3569904-72C3-3747-812E-7CC1E40089DB}"/>
              </a:ext>
            </a:extLst>
          </p:cNvPr>
          <p:cNvSpPr txBox="1"/>
          <p:nvPr/>
        </p:nvSpPr>
        <p:spPr>
          <a:xfrm>
            <a:off x="609600" y="6397823"/>
            <a:ext cx="5069658" cy="307777"/>
          </a:xfrm>
          <a:prstGeom prst="rect">
            <a:avLst/>
          </a:prstGeom>
          <a:noFill/>
        </p:spPr>
        <p:txBody>
          <a:bodyPr wrap="none" rtlCol="0">
            <a:spAutoFit/>
          </a:bodyPr>
          <a:lstStyle/>
          <a:p>
            <a:pPr marL="12700"/>
            <a:r>
              <a:rPr lang="en-US" sz="1400" dirty="0"/>
              <a:t>*https://www.who.int/gpsc/5may/Guide_to_Local_Production.pdf</a:t>
            </a:r>
          </a:p>
        </p:txBody>
      </p:sp>
    </p:spTree>
    <p:extLst>
      <p:ext uri="{BB962C8B-B14F-4D97-AF65-F5344CB8AC3E}">
        <p14:creationId xmlns:p14="http://schemas.microsoft.com/office/powerpoint/2010/main" val="297625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DA11DE-E433-0341-803C-E94675C59CB6}"/>
              </a:ext>
            </a:extLst>
          </p:cNvPr>
          <p:cNvSpPr>
            <a:spLocks noGrp="1"/>
          </p:cNvSpPr>
          <p:nvPr>
            <p:ph idx="1"/>
          </p:nvPr>
        </p:nvSpPr>
        <p:spPr>
          <a:xfrm>
            <a:off x="228600" y="1447800"/>
            <a:ext cx="5943600" cy="5029200"/>
          </a:xfrm>
        </p:spPr>
        <p:txBody>
          <a:bodyPr>
            <a:normAutofit fontScale="92500" lnSpcReduction="20000"/>
          </a:bodyPr>
          <a:lstStyle/>
          <a:p>
            <a:pPr marL="12700" indent="0">
              <a:lnSpc>
                <a:spcPct val="100000"/>
              </a:lnSpc>
              <a:buNone/>
            </a:pPr>
            <a:r>
              <a:rPr lang="en-US" i="1" dirty="0"/>
              <a:t>Utilizing face shields can minimize respiratory droplets contaminating eyes or face </a:t>
            </a:r>
          </a:p>
          <a:p>
            <a:pPr marL="290513" indent="-277813">
              <a:lnSpc>
                <a:spcPct val="120000"/>
              </a:lnSpc>
              <a:buFont typeface="Arial" panose="020B0604020202020204" pitchFamily="34" charset="0"/>
              <a:buChar char="•"/>
            </a:pPr>
            <a:r>
              <a:rPr lang="en-US" sz="2800" dirty="0"/>
              <a:t>Many designs can be 3D printed and are available on the internet</a:t>
            </a:r>
          </a:p>
          <a:p>
            <a:pPr marL="290513" indent="-277813">
              <a:lnSpc>
                <a:spcPct val="120000"/>
              </a:lnSpc>
              <a:buFont typeface="Arial" panose="020B0604020202020204" pitchFamily="34" charset="0"/>
              <a:buChar char="•"/>
            </a:pPr>
            <a:r>
              <a:rPr lang="en-US" sz="2800" dirty="0"/>
              <a:t>3D printed plastic clips can be affixed to a standard protective ballcap and used to hold a protective face shield in place</a:t>
            </a:r>
            <a:r>
              <a:rPr lang="en-US" sz="2800" baseline="30000" dirty="0"/>
              <a:t>1</a:t>
            </a:r>
            <a:endParaRPr lang="en-US" sz="2800" dirty="0"/>
          </a:p>
          <a:p>
            <a:pPr marL="290513" indent="-277813">
              <a:lnSpc>
                <a:spcPct val="120000"/>
              </a:lnSpc>
              <a:buFont typeface="Arial" panose="020B0604020202020204" pitchFamily="34" charset="0"/>
              <a:buChar char="•"/>
            </a:pPr>
            <a:r>
              <a:rPr lang="en-US" sz="2800" dirty="0"/>
              <a:t>Ski goggles have also been utilized as eye protection and can be washed and reused</a:t>
            </a:r>
          </a:p>
          <a:p>
            <a:pPr marL="342900" indent="-330200">
              <a:lnSpc>
                <a:spcPct val="120000"/>
              </a:lnSpc>
              <a:buFont typeface="Arial" panose="020B0604020202020204" pitchFamily="34" charset="0"/>
              <a:buChar char="•"/>
            </a:pPr>
            <a:endParaRPr lang="en-US" sz="2800" dirty="0"/>
          </a:p>
        </p:txBody>
      </p:sp>
      <p:sp>
        <p:nvSpPr>
          <p:cNvPr id="6" name="Title 1">
            <a:extLst>
              <a:ext uri="{FF2B5EF4-FFF2-40B4-BE49-F238E27FC236}">
                <a16:creationId xmlns:a16="http://schemas.microsoft.com/office/drawing/2014/main" id="{2E46AA35-76D4-4E4D-A34B-2FFE40F88AE3}"/>
              </a:ext>
            </a:extLst>
          </p:cNvPr>
          <p:cNvSpPr txBox="1">
            <a:spLocks/>
          </p:cNvSpPr>
          <p:nvPr/>
        </p:nvSpPr>
        <p:spPr>
          <a:xfrm>
            <a:off x="76200" y="381000"/>
            <a:ext cx="76962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000" dirty="0"/>
              <a:t>COVID-19: Decreasing Transmission</a:t>
            </a:r>
          </a:p>
        </p:txBody>
      </p:sp>
      <p:pic>
        <p:nvPicPr>
          <p:cNvPr id="3" name="Picture 2">
            <a:extLst>
              <a:ext uri="{FF2B5EF4-FFF2-40B4-BE49-F238E27FC236}">
                <a16:creationId xmlns:a16="http://schemas.microsoft.com/office/drawing/2014/main" id="{AA9A7BC3-1A7C-EA46-AEBA-FC6C2A7016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8216" y="1752600"/>
            <a:ext cx="2167759" cy="2514600"/>
          </a:xfrm>
          <a:prstGeom prst="rect">
            <a:avLst/>
          </a:prstGeom>
        </p:spPr>
      </p:pic>
      <p:sp>
        <p:nvSpPr>
          <p:cNvPr id="4" name="TextBox 3">
            <a:extLst>
              <a:ext uri="{FF2B5EF4-FFF2-40B4-BE49-F238E27FC236}">
                <a16:creationId xmlns:a16="http://schemas.microsoft.com/office/drawing/2014/main" id="{BCA1CBEA-A437-E24D-9AC5-B5CE7D2F993E}"/>
              </a:ext>
            </a:extLst>
          </p:cNvPr>
          <p:cNvSpPr txBox="1"/>
          <p:nvPr/>
        </p:nvSpPr>
        <p:spPr>
          <a:xfrm>
            <a:off x="609600" y="6550223"/>
            <a:ext cx="7772401" cy="307777"/>
          </a:xfrm>
          <a:prstGeom prst="rect">
            <a:avLst/>
          </a:prstGeom>
          <a:noFill/>
        </p:spPr>
        <p:txBody>
          <a:bodyPr wrap="square" rtlCol="0">
            <a:spAutoFit/>
          </a:bodyPr>
          <a:lstStyle/>
          <a:p>
            <a:r>
              <a:rPr lang="en-US" sz="1400" baseline="30000" dirty="0"/>
              <a:t>1</a:t>
            </a:r>
            <a:r>
              <a:rPr lang="en-US" sz="1400" dirty="0"/>
              <a:t>https://johndeerejournal.com/2020/04/john-deere-innovations-enhance-employees-safety/</a:t>
            </a:r>
          </a:p>
        </p:txBody>
      </p:sp>
      <p:pic>
        <p:nvPicPr>
          <p:cNvPr id="8" name="Picture 7">
            <a:extLst>
              <a:ext uri="{FF2B5EF4-FFF2-40B4-BE49-F238E27FC236}">
                <a16:creationId xmlns:a16="http://schemas.microsoft.com/office/drawing/2014/main" id="{937996CA-86DE-7B40-AF7F-711C431205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58339" y="4600456"/>
            <a:ext cx="2187636" cy="1644967"/>
          </a:xfrm>
          <a:prstGeom prst="rect">
            <a:avLst/>
          </a:prstGeom>
        </p:spPr>
      </p:pic>
      <p:sp>
        <p:nvSpPr>
          <p:cNvPr id="2" name="TextBox 1">
            <a:extLst>
              <a:ext uri="{FF2B5EF4-FFF2-40B4-BE49-F238E27FC236}">
                <a16:creationId xmlns:a16="http://schemas.microsoft.com/office/drawing/2014/main" id="{5D89832B-2DED-7B49-BE5E-F4955DC49894}"/>
              </a:ext>
            </a:extLst>
          </p:cNvPr>
          <p:cNvSpPr txBox="1"/>
          <p:nvPr/>
        </p:nvSpPr>
        <p:spPr>
          <a:xfrm>
            <a:off x="6278216" y="4267200"/>
            <a:ext cx="2167759" cy="200055"/>
          </a:xfrm>
          <a:prstGeom prst="rect">
            <a:avLst/>
          </a:prstGeom>
          <a:noFill/>
        </p:spPr>
        <p:txBody>
          <a:bodyPr wrap="square" rtlCol="0" anchor="ctr">
            <a:spAutoFit/>
          </a:bodyPr>
          <a:lstStyle/>
          <a:p>
            <a:r>
              <a:rPr lang="en-US" sz="700" dirty="0"/>
              <a:t>https://en.m.wikipedia.org/wiki/File:Face_shield_4.jpg</a:t>
            </a:r>
          </a:p>
        </p:txBody>
      </p:sp>
      <p:sp>
        <p:nvSpPr>
          <p:cNvPr id="5" name="TextBox 4">
            <a:extLst>
              <a:ext uri="{FF2B5EF4-FFF2-40B4-BE49-F238E27FC236}">
                <a16:creationId xmlns:a16="http://schemas.microsoft.com/office/drawing/2014/main" id="{94290FBE-EDAE-5444-801E-C6FDE17F615A}"/>
              </a:ext>
            </a:extLst>
          </p:cNvPr>
          <p:cNvSpPr txBox="1"/>
          <p:nvPr/>
        </p:nvSpPr>
        <p:spPr>
          <a:xfrm>
            <a:off x="6258339" y="6248400"/>
            <a:ext cx="2276061" cy="184666"/>
          </a:xfrm>
          <a:prstGeom prst="rect">
            <a:avLst/>
          </a:prstGeom>
          <a:noFill/>
        </p:spPr>
        <p:txBody>
          <a:bodyPr wrap="square" rtlCol="0" anchor="ctr">
            <a:spAutoFit/>
          </a:bodyPr>
          <a:lstStyle/>
          <a:p>
            <a:r>
              <a:rPr lang="en-US" sz="600" dirty="0"/>
              <a:t>https://commons.wikimedia.org/wiki/File:Scott_Ski_goggles.jpg</a:t>
            </a:r>
          </a:p>
        </p:txBody>
      </p:sp>
    </p:spTree>
    <p:extLst>
      <p:ext uri="{BB962C8B-B14F-4D97-AF65-F5344CB8AC3E}">
        <p14:creationId xmlns:p14="http://schemas.microsoft.com/office/powerpoint/2010/main" val="1257237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DA11DE-E433-0341-803C-E94675C59CB6}"/>
              </a:ext>
            </a:extLst>
          </p:cNvPr>
          <p:cNvSpPr>
            <a:spLocks noGrp="1"/>
          </p:cNvSpPr>
          <p:nvPr>
            <p:ph idx="1"/>
          </p:nvPr>
        </p:nvSpPr>
        <p:spPr>
          <a:xfrm>
            <a:off x="381000" y="1524000"/>
            <a:ext cx="7543800" cy="2362200"/>
          </a:xfrm>
        </p:spPr>
        <p:txBody>
          <a:bodyPr>
            <a:normAutofit fontScale="40000" lnSpcReduction="20000"/>
          </a:bodyPr>
          <a:lstStyle/>
          <a:p>
            <a:pPr marL="12700" indent="0">
              <a:lnSpc>
                <a:spcPct val="100000"/>
              </a:lnSpc>
              <a:buNone/>
            </a:pPr>
            <a:r>
              <a:rPr lang="en-US" sz="8000" i="1" dirty="0"/>
              <a:t>Decreasing the potential of respiratory droplets contaminating health care workers during intubation, </a:t>
            </a:r>
            <a:r>
              <a:rPr lang="en-US" sz="8000" i="1" dirty="0" err="1"/>
              <a:t>extubation</a:t>
            </a:r>
            <a:r>
              <a:rPr lang="en-US" sz="8000" i="1" dirty="0"/>
              <a:t> or transport</a:t>
            </a:r>
          </a:p>
          <a:p>
            <a:pPr marL="231775" indent="-219075">
              <a:lnSpc>
                <a:spcPct val="120000"/>
              </a:lnSpc>
              <a:buFont typeface="Arial" panose="020B0604020202020204" pitchFamily="34" charset="0"/>
              <a:buChar char="•"/>
            </a:pPr>
            <a:r>
              <a:rPr lang="en-US" sz="7000" dirty="0"/>
              <a:t>Use of video-laryngoscopy to distance the practitioner from the patient during intubation</a:t>
            </a:r>
          </a:p>
          <a:p>
            <a:pPr marL="290513" indent="-277813">
              <a:lnSpc>
                <a:spcPct val="120000"/>
              </a:lnSpc>
              <a:buFont typeface="Arial" panose="020B0604020202020204" pitchFamily="34" charset="0"/>
              <a:buChar char="•"/>
            </a:pPr>
            <a:endParaRPr lang="en-US" sz="2800" dirty="0"/>
          </a:p>
        </p:txBody>
      </p:sp>
      <p:sp>
        <p:nvSpPr>
          <p:cNvPr id="6" name="Title 1">
            <a:extLst>
              <a:ext uri="{FF2B5EF4-FFF2-40B4-BE49-F238E27FC236}">
                <a16:creationId xmlns:a16="http://schemas.microsoft.com/office/drawing/2014/main" id="{2E46AA35-76D4-4E4D-A34B-2FFE40F88AE3}"/>
              </a:ext>
            </a:extLst>
          </p:cNvPr>
          <p:cNvSpPr txBox="1">
            <a:spLocks/>
          </p:cNvSpPr>
          <p:nvPr/>
        </p:nvSpPr>
        <p:spPr>
          <a:xfrm>
            <a:off x="76200" y="381000"/>
            <a:ext cx="76962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000" dirty="0"/>
              <a:t>COVID-19: Decreasing Transmission</a:t>
            </a:r>
          </a:p>
        </p:txBody>
      </p:sp>
      <p:pic>
        <p:nvPicPr>
          <p:cNvPr id="5" name="Picture 4">
            <a:extLst>
              <a:ext uri="{FF2B5EF4-FFF2-40B4-BE49-F238E27FC236}">
                <a16:creationId xmlns:a16="http://schemas.microsoft.com/office/drawing/2014/main" id="{BD75A0B0-EF22-D84A-BAD8-52D745892AA5}"/>
              </a:ext>
            </a:extLst>
          </p:cNvPr>
          <p:cNvPicPr>
            <a:picLocks noChangeAspect="1"/>
          </p:cNvPicPr>
          <p:nvPr/>
        </p:nvPicPr>
        <p:blipFill>
          <a:blip r:embed="rId3"/>
          <a:stretch>
            <a:fillRect/>
          </a:stretch>
        </p:blipFill>
        <p:spPr>
          <a:xfrm>
            <a:off x="5791200" y="3869287"/>
            <a:ext cx="2537791" cy="1903343"/>
          </a:xfrm>
          <a:prstGeom prst="rect">
            <a:avLst/>
          </a:prstGeom>
        </p:spPr>
      </p:pic>
      <p:sp>
        <p:nvSpPr>
          <p:cNvPr id="3" name="TextBox 2">
            <a:extLst>
              <a:ext uri="{FF2B5EF4-FFF2-40B4-BE49-F238E27FC236}">
                <a16:creationId xmlns:a16="http://schemas.microsoft.com/office/drawing/2014/main" id="{F0DB5B28-A6A8-5042-8B4B-0AA67433CE55}"/>
              </a:ext>
            </a:extLst>
          </p:cNvPr>
          <p:cNvSpPr txBox="1"/>
          <p:nvPr/>
        </p:nvSpPr>
        <p:spPr>
          <a:xfrm>
            <a:off x="381001" y="3774519"/>
            <a:ext cx="5257800" cy="2092881"/>
          </a:xfrm>
          <a:prstGeom prst="rect">
            <a:avLst/>
          </a:prstGeom>
          <a:noFill/>
        </p:spPr>
        <p:txBody>
          <a:bodyPr wrap="square" rtlCol="0">
            <a:spAutoFit/>
          </a:bodyPr>
          <a:lstStyle/>
          <a:p>
            <a:pPr marL="231775" indent="-219075">
              <a:lnSpc>
                <a:spcPct val="100000"/>
              </a:lnSpc>
              <a:buFont typeface="Arial" panose="020B0604020202020204" pitchFamily="34" charset="0"/>
              <a:buChar char="•"/>
            </a:pPr>
            <a:r>
              <a:rPr lang="en-US" sz="2800" dirty="0"/>
              <a:t>Clear acrylic boxes to enclose the patient’s head </a:t>
            </a:r>
          </a:p>
          <a:p>
            <a:pPr marL="231775" indent="-219075">
              <a:lnSpc>
                <a:spcPct val="100000"/>
              </a:lnSpc>
              <a:buFont typeface="Arial" panose="020B0604020202020204" pitchFamily="34" charset="0"/>
              <a:buChar char="•"/>
            </a:pPr>
            <a:r>
              <a:rPr lang="en-US" sz="2800" dirty="0"/>
              <a:t>Clear plastic draped over a frame made from plastic PVC pipe</a:t>
            </a:r>
          </a:p>
          <a:p>
            <a:endParaRPr lang="en-US" dirty="0"/>
          </a:p>
        </p:txBody>
      </p:sp>
    </p:spTree>
    <p:extLst>
      <p:ext uri="{BB962C8B-B14F-4D97-AF65-F5344CB8AC3E}">
        <p14:creationId xmlns:p14="http://schemas.microsoft.com/office/powerpoint/2010/main" val="290012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DA11DE-E433-0341-803C-E94675C59CB6}"/>
              </a:ext>
            </a:extLst>
          </p:cNvPr>
          <p:cNvSpPr>
            <a:spLocks noGrp="1"/>
          </p:cNvSpPr>
          <p:nvPr>
            <p:ph idx="1"/>
          </p:nvPr>
        </p:nvSpPr>
        <p:spPr>
          <a:xfrm>
            <a:off x="304800" y="2743200"/>
            <a:ext cx="4648200" cy="3886200"/>
          </a:xfrm>
        </p:spPr>
        <p:txBody>
          <a:bodyPr>
            <a:normAutofit lnSpcReduction="10000"/>
          </a:bodyPr>
          <a:lstStyle/>
          <a:p>
            <a:pPr marL="238125" indent="-225425">
              <a:lnSpc>
                <a:spcPct val="100000"/>
              </a:lnSpc>
              <a:buFont typeface="Arial" panose="020B0604020202020204" pitchFamily="34" charset="0"/>
              <a:buChar char="•"/>
            </a:pPr>
            <a:r>
              <a:rPr lang="en-US" sz="2400" dirty="0"/>
              <a:t>Acrylic or transparent polycarbonate sheets </a:t>
            </a:r>
          </a:p>
          <a:p>
            <a:pPr marL="238125" indent="-225425">
              <a:lnSpc>
                <a:spcPct val="100000"/>
              </a:lnSpc>
              <a:buFont typeface="Arial" panose="020B0604020202020204" pitchFamily="34" charset="0"/>
              <a:buChar char="•"/>
            </a:pPr>
            <a:r>
              <a:rPr lang="en-US" sz="2400" dirty="0"/>
              <a:t>Holes for arm insertion</a:t>
            </a:r>
          </a:p>
          <a:p>
            <a:pPr marL="238125" indent="-225425">
              <a:lnSpc>
                <a:spcPct val="100000"/>
              </a:lnSpc>
              <a:buFont typeface="Arial" panose="020B0604020202020204" pitchFamily="34" charset="0"/>
              <a:buChar char="•"/>
            </a:pPr>
            <a:r>
              <a:rPr lang="en-US" sz="2400" dirty="0"/>
              <a:t>Reusable: disinfect with 70% alcohol or diluted bleach solution</a:t>
            </a:r>
          </a:p>
          <a:p>
            <a:pPr marL="238125" indent="-225425">
              <a:lnSpc>
                <a:spcPct val="100000"/>
              </a:lnSpc>
              <a:buFont typeface="Arial" panose="020B0604020202020204" pitchFamily="34" charset="0"/>
              <a:buChar char="•"/>
            </a:pPr>
            <a:r>
              <a:rPr lang="en-US" sz="2400" dirty="0"/>
              <a:t>Cost: &lt; $100</a:t>
            </a:r>
          </a:p>
          <a:p>
            <a:pPr marL="238125" indent="-225425">
              <a:lnSpc>
                <a:spcPct val="100000"/>
              </a:lnSpc>
              <a:buFont typeface="Arial" panose="020B0604020202020204" pitchFamily="34" charset="0"/>
              <a:buChar char="•"/>
            </a:pPr>
            <a:r>
              <a:rPr lang="en-US" sz="2400" dirty="0"/>
              <a:t>May be problematic during emergency situations, difficult airways or emesis</a:t>
            </a:r>
            <a:endParaRPr lang="en-US" sz="2000" dirty="0"/>
          </a:p>
        </p:txBody>
      </p:sp>
      <p:sp>
        <p:nvSpPr>
          <p:cNvPr id="6" name="Title 1">
            <a:extLst>
              <a:ext uri="{FF2B5EF4-FFF2-40B4-BE49-F238E27FC236}">
                <a16:creationId xmlns:a16="http://schemas.microsoft.com/office/drawing/2014/main" id="{2E46AA35-76D4-4E4D-A34B-2FFE40F88AE3}"/>
              </a:ext>
            </a:extLst>
          </p:cNvPr>
          <p:cNvSpPr txBox="1">
            <a:spLocks/>
          </p:cNvSpPr>
          <p:nvPr/>
        </p:nvSpPr>
        <p:spPr>
          <a:xfrm>
            <a:off x="304800" y="381000"/>
            <a:ext cx="74676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800" dirty="0"/>
              <a:t>Decreasing Transmission</a:t>
            </a:r>
          </a:p>
        </p:txBody>
      </p:sp>
      <p:pic>
        <p:nvPicPr>
          <p:cNvPr id="4" name="Picture 3">
            <a:extLst>
              <a:ext uri="{FF2B5EF4-FFF2-40B4-BE49-F238E27FC236}">
                <a16:creationId xmlns:a16="http://schemas.microsoft.com/office/drawing/2014/main" id="{D7B2C38C-8A6B-9648-8FB7-4461D83CF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5400" y="2895132"/>
            <a:ext cx="3581400" cy="3200868"/>
          </a:xfrm>
          <a:prstGeom prst="rect">
            <a:avLst/>
          </a:prstGeom>
        </p:spPr>
      </p:pic>
      <p:sp>
        <p:nvSpPr>
          <p:cNvPr id="5" name="TextBox 4">
            <a:extLst>
              <a:ext uri="{FF2B5EF4-FFF2-40B4-BE49-F238E27FC236}">
                <a16:creationId xmlns:a16="http://schemas.microsoft.com/office/drawing/2014/main" id="{C3FA5FE4-E885-5A41-ADB5-A975474D5217}"/>
              </a:ext>
            </a:extLst>
          </p:cNvPr>
          <p:cNvSpPr txBox="1"/>
          <p:nvPr/>
        </p:nvSpPr>
        <p:spPr>
          <a:xfrm>
            <a:off x="5105400" y="6264552"/>
            <a:ext cx="3733800" cy="261610"/>
          </a:xfrm>
          <a:prstGeom prst="rect">
            <a:avLst/>
          </a:prstGeom>
          <a:noFill/>
        </p:spPr>
        <p:txBody>
          <a:bodyPr wrap="square" rtlCol="0">
            <a:spAutoFit/>
          </a:bodyPr>
          <a:lstStyle/>
          <a:p>
            <a:r>
              <a:rPr lang="en-US" sz="1100" dirty="0"/>
              <a:t>https://sites.google.com/view/aerosolbox/design?authuser=0</a:t>
            </a:r>
          </a:p>
        </p:txBody>
      </p:sp>
      <p:sp>
        <p:nvSpPr>
          <p:cNvPr id="2" name="TextBox 1">
            <a:extLst>
              <a:ext uri="{FF2B5EF4-FFF2-40B4-BE49-F238E27FC236}">
                <a16:creationId xmlns:a16="http://schemas.microsoft.com/office/drawing/2014/main" id="{BB5C808B-FA1C-0A4A-A6BA-20CB80AB66C2}"/>
              </a:ext>
            </a:extLst>
          </p:cNvPr>
          <p:cNvSpPr txBox="1"/>
          <p:nvPr/>
        </p:nvSpPr>
        <p:spPr>
          <a:xfrm>
            <a:off x="304800" y="1518557"/>
            <a:ext cx="8686800" cy="1077218"/>
          </a:xfrm>
          <a:prstGeom prst="rect">
            <a:avLst/>
          </a:prstGeom>
          <a:noFill/>
        </p:spPr>
        <p:txBody>
          <a:bodyPr wrap="square" rtlCol="0">
            <a:spAutoFit/>
          </a:bodyPr>
          <a:lstStyle/>
          <a:p>
            <a:r>
              <a:rPr lang="en-US" sz="3200" i="1" dirty="0"/>
              <a:t>Clear acrylic boxes: may help prevent transmission, but no verified evidence of their efficacy </a:t>
            </a:r>
          </a:p>
        </p:txBody>
      </p:sp>
    </p:spTree>
    <p:extLst>
      <p:ext uri="{BB962C8B-B14F-4D97-AF65-F5344CB8AC3E}">
        <p14:creationId xmlns:p14="http://schemas.microsoft.com/office/powerpoint/2010/main" val="414272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DA11DE-E433-0341-803C-E94675C59CB6}"/>
              </a:ext>
            </a:extLst>
          </p:cNvPr>
          <p:cNvSpPr>
            <a:spLocks noGrp="1"/>
          </p:cNvSpPr>
          <p:nvPr>
            <p:ph idx="1"/>
          </p:nvPr>
        </p:nvSpPr>
        <p:spPr>
          <a:xfrm>
            <a:off x="304800" y="1447800"/>
            <a:ext cx="8458200" cy="5029200"/>
          </a:xfrm>
        </p:spPr>
        <p:txBody>
          <a:bodyPr>
            <a:normAutofit fontScale="55000" lnSpcReduction="20000"/>
          </a:bodyPr>
          <a:lstStyle/>
          <a:p>
            <a:pPr marL="12700" indent="0">
              <a:lnSpc>
                <a:spcPct val="100000"/>
              </a:lnSpc>
              <a:buNone/>
            </a:pPr>
            <a:r>
              <a:rPr lang="en-US" sz="6500" i="1" dirty="0"/>
              <a:t>Plastic drapes suspended over a PVC frame</a:t>
            </a:r>
            <a:endParaRPr lang="en-US" sz="6500" b="1" dirty="0"/>
          </a:p>
          <a:p>
            <a:pPr marL="290513" indent="-277813">
              <a:lnSpc>
                <a:spcPct val="120000"/>
              </a:lnSpc>
              <a:buFont typeface="Arial" panose="020B0604020202020204" pitchFamily="34" charset="0"/>
              <a:buChar char="•"/>
            </a:pPr>
            <a:r>
              <a:rPr lang="en-US" sz="5100" dirty="0"/>
              <a:t>Intubation frame from PVC pipe:</a:t>
            </a:r>
          </a:p>
          <a:p>
            <a:pPr marL="525463" lvl="1" indent="-234950">
              <a:lnSpc>
                <a:spcPct val="120000"/>
              </a:lnSpc>
              <a:buFont typeface="System Font Regular"/>
              <a:buChar char="-"/>
            </a:pPr>
            <a:r>
              <a:rPr lang="en-US" sz="4400" dirty="0"/>
              <a:t>Easy to make/assemble </a:t>
            </a:r>
          </a:p>
          <a:p>
            <a:pPr marL="525463" lvl="1" indent="-234950">
              <a:lnSpc>
                <a:spcPct val="120000"/>
              </a:lnSpc>
              <a:buFont typeface="System Font Regular"/>
              <a:buChar char="-"/>
            </a:pPr>
            <a:r>
              <a:rPr lang="en-US" sz="4400" dirty="0"/>
              <a:t>Can be customized to size of patient</a:t>
            </a:r>
          </a:p>
          <a:p>
            <a:pPr marL="290513" indent="-277813">
              <a:lnSpc>
                <a:spcPct val="120000"/>
              </a:lnSpc>
              <a:buFont typeface="Arial" panose="020B0604020202020204" pitchFamily="34" charset="0"/>
              <a:buChar char="•"/>
            </a:pPr>
            <a:r>
              <a:rPr lang="en-US" sz="5100" dirty="0"/>
              <a:t>Frame is reusable: disinfect with 70%                                          alcohol or diluted bleach solution</a:t>
            </a:r>
          </a:p>
          <a:p>
            <a:pPr marL="290513" indent="-277813">
              <a:lnSpc>
                <a:spcPct val="120000"/>
              </a:lnSpc>
              <a:buFont typeface="Arial" panose="020B0604020202020204" pitchFamily="34" charset="0"/>
              <a:buChar char="•"/>
            </a:pPr>
            <a:r>
              <a:rPr lang="en-US" sz="5100" dirty="0"/>
              <a:t>Cost: &lt; $20</a:t>
            </a:r>
          </a:p>
          <a:p>
            <a:pPr marL="290513" indent="-277813">
              <a:lnSpc>
                <a:spcPct val="120000"/>
              </a:lnSpc>
              <a:buFont typeface="Arial" panose="020B0604020202020204" pitchFamily="34" charset="0"/>
              <a:buChar char="•"/>
            </a:pPr>
            <a:r>
              <a:rPr lang="en-US" sz="5100" dirty="0"/>
              <a:t>Instructional videos widely available on YouTube</a:t>
            </a:r>
          </a:p>
          <a:p>
            <a:pPr marL="525463" indent="-234950">
              <a:lnSpc>
                <a:spcPct val="120000"/>
              </a:lnSpc>
              <a:buFont typeface="System Font Regular"/>
              <a:buChar char="-"/>
            </a:pPr>
            <a:r>
              <a:rPr lang="en-US" sz="2900" dirty="0"/>
              <a:t>https://www.youtube.com/watch?v=sv9jPYiAY38</a:t>
            </a:r>
          </a:p>
          <a:p>
            <a:pPr marL="525463" indent="-234950">
              <a:lnSpc>
                <a:spcPct val="120000"/>
              </a:lnSpc>
              <a:buFont typeface="System Font Regular"/>
              <a:buChar char="-"/>
            </a:pPr>
            <a:r>
              <a:rPr lang="en-US" sz="2900" dirty="0"/>
              <a:t>https://www.youtube.com/watch?v=8tgfqOgK7ns</a:t>
            </a:r>
          </a:p>
          <a:p>
            <a:pPr marL="290513" indent="-277813">
              <a:lnSpc>
                <a:spcPct val="120000"/>
              </a:lnSpc>
              <a:buFont typeface="Arial" panose="020B0604020202020204" pitchFamily="34" charset="0"/>
              <a:buChar char="•"/>
            </a:pPr>
            <a:endParaRPr lang="en-US" sz="2800" dirty="0"/>
          </a:p>
        </p:txBody>
      </p:sp>
      <p:sp>
        <p:nvSpPr>
          <p:cNvPr id="6" name="Title 1">
            <a:extLst>
              <a:ext uri="{FF2B5EF4-FFF2-40B4-BE49-F238E27FC236}">
                <a16:creationId xmlns:a16="http://schemas.microsoft.com/office/drawing/2014/main" id="{2E46AA35-76D4-4E4D-A34B-2FFE40F88AE3}"/>
              </a:ext>
            </a:extLst>
          </p:cNvPr>
          <p:cNvSpPr txBox="1">
            <a:spLocks/>
          </p:cNvSpPr>
          <p:nvPr/>
        </p:nvSpPr>
        <p:spPr>
          <a:xfrm>
            <a:off x="304800" y="381000"/>
            <a:ext cx="71628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800" dirty="0"/>
              <a:t>Decreasing Transmission</a:t>
            </a:r>
          </a:p>
        </p:txBody>
      </p:sp>
      <p:pic>
        <p:nvPicPr>
          <p:cNvPr id="9" name="Picture 8">
            <a:extLst>
              <a:ext uri="{FF2B5EF4-FFF2-40B4-BE49-F238E27FC236}">
                <a16:creationId xmlns:a16="http://schemas.microsoft.com/office/drawing/2014/main" id="{C43DA1B8-657B-0C45-8573-1433F2CEDE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0" y="2133600"/>
            <a:ext cx="2590800" cy="2590800"/>
          </a:xfrm>
          <a:prstGeom prst="rect">
            <a:avLst/>
          </a:prstGeom>
        </p:spPr>
      </p:pic>
      <p:sp>
        <p:nvSpPr>
          <p:cNvPr id="2" name="TextBox 1">
            <a:extLst>
              <a:ext uri="{FF2B5EF4-FFF2-40B4-BE49-F238E27FC236}">
                <a16:creationId xmlns:a16="http://schemas.microsoft.com/office/drawing/2014/main" id="{32355877-469A-3949-BBED-10AE6C2B17C5}"/>
              </a:ext>
            </a:extLst>
          </p:cNvPr>
          <p:cNvSpPr txBox="1"/>
          <p:nvPr/>
        </p:nvSpPr>
        <p:spPr>
          <a:xfrm>
            <a:off x="6019800" y="4677370"/>
            <a:ext cx="2895600" cy="492443"/>
          </a:xfrm>
          <a:prstGeom prst="rect">
            <a:avLst/>
          </a:prstGeom>
          <a:noFill/>
        </p:spPr>
        <p:txBody>
          <a:bodyPr wrap="square" rtlCol="0">
            <a:spAutoFit/>
          </a:bodyPr>
          <a:lstStyle/>
          <a:p>
            <a:pPr algn="ctr"/>
            <a:r>
              <a:rPr lang="en-US" sz="800" dirty="0"/>
              <a:t>https://www.flickr.com/photos/16863012@N06/9719477800</a:t>
            </a:r>
          </a:p>
          <a:p>
            <a:endParaRPr lang="en-US" dirty="0"/>
          </a:p>
        </p:txBody>
      </p:sp>
    </p:spTree>
    <p:extLst>
      <p:ext uri="{BB962C8B-B14F-4D97-AF65-F5344CB8AC3E}">
        <p14:creationId xmlns:p14="http://schemas.microsoft.com/office/powerpoint/2010/main" val="1219635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7848600" cy="1460500"/>
          </a:xfrm>
        </p:spPr>
        <p:txBody>
          <a:bodyPr>
            <a:normAutofit/>
          </a:bodyPr>
          <a:lstStyle/>
          <a:p>
            <a:r>
              <a:rPr lang="en-US" sz="4200" dirty="0">
                <a:latin typeface="+mn-lt"/>
              </a:rPr>
              <a:t>Approaches/Barriers During Intubation:</a:t>
            </a:r>
          </a:p>
        </p:txBody>
      </p:sp>
      <p:graphicFrame>
        <p:nvGraphicFramePr>
          <p:cNvPr id="5" name="Table 4">
            <a:extLst>
              <a:ext uri="{FF2B5EF4-FFF2-40B4-BE49-F238E27FC236}">
                <a16:creationId xmlns:a16="http://schemas.microsoft.com/office/drawing/2014/main" id="{DF14A528-668B-A845-8DE7-739CE5D7E3BD}"/>
              </a:ext>
            </a:extLst>
          </p:cNvPr>
          <p:cNvGraphicFramePr>
            <a:graphicFrameLocks noGrp="1"/>
          </p:cNvGraphicFramePr>
          <p:nvPr>
            <p:extLst>
              <p:ext uri="{D42A27DB-BD31-4B8C-83A1-F6EECF244321}">
                <p14:modId xmlns:p14="http://schemas.microsoft.com/office/powerpoint/2010/main" val="2596386885"/>
              </p:ext>
            </p:extLst>
          </p:nvPr>
        </p:nvGraphicFramePr>
        <p:xfrm>
          <a:off x="381000" y="1825624"/>
          <a:ext cx="8382000" cy="4407230"/>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2210189324"/>
                    </a:ext>
                  </a:extLst>
                </a:gridCol>
                <a:gridCol w="2209800">
                  <a:extLst>
                    <a:ext uri="{9D8B030D-6E8A-4147-A177-3AD203B41FA5}">
                      <a16:colId xmlns:a16="http://schemas.microsoft.com/office/drawing/2014/main" val="2563686243"/>
                    </a:ext>
                  </a:extLst>
                </a:gridCol>
              </a:tblGrid>
              <a:tr h="1115390">
                <a:tc>
                  <a:txBody>
                    <a:bodyPr/>
                    <a:lstStyle/>
                    <a:p>
                      <a:pPr algn="ctr"/>
                      <a:r>
                        <a:rPr lang="en-US" sz="3600" dirty="0"/>
                        <a:t>Method</a:t>
                      </a:r>
                    </a:p>
                  </a:txBody>
                  <a:tcPr anchor="ctr"/>
                </a:tc>
                <a:tc>
                  <a:txBody>
                    <a:bodyPr/>
                    <a:lstStyle/>
                    <a:p>
                      <a:pPr algn="ctr"/>
                      <a:r>
                        <a:rPr lang="en-US" sz="3600" dirty="0"/>
                        <a:t>Cost</a:t>
                      </a:r>
                    </a:p>
                  </a:txBody>
                  <a:tcPr anchor="ctr"/>
                </a:tc>
                <a:extLst>
                  <a:ext uri="{0D108BD9-81ED-4DB2-BD59-A6C34878D82A}">
                    <a16:rowId xmlns:a16="http://schemas.microsoft.com/office/drawing/2014/main" val="1249684983"/>
                  </a:ext>
                </a:extLst>
              </a:tr>
              <a:tr h="1097280">
                <a:tc>
                  <a:txBody>
                    <a:bodyPr/>
                    <a:lstStyle/>
                    <a:p>
                      <a:pPr algn="ctr"/>
                      <a:r>
                        <a:rPr lang="en-US" sz="2800" dirty="0"/>
                        <a:t>Video Laryngoscopy</a:t>
                      </a:r>
                    </a:p>
                  </a:txBody>
                  <a:tcPr anchor="ctr"/>
                </a:tc>
                <a:tc>
                  <a:txBody>
                    <a:bodyPr/>
                    <a:lstStyle/>
                    <a:p>
                      <a:pPr algn="ctr"/>
                      <a:r>
                        <a:rPr lang="en-US" sz="2800" dirty="0"/>
                        <a:t>$$$$$</a:t>
                      </a:r>
                    </a:p>
                  </a:txBody>
                  <a:tcPr anchor="ctr"/>
                </a:tc>
                <a:extLst>
                  <a:ext uri="{0D108BD9-81ED-4DB2-BD59-A6C34878D82A}">
                    <a16:rowId xmlns:a16="http://schemas.microsoft.com/office/drawing/2014/main" val="3963090037"/>
                  </a:ext>
                </a:extLst>
              </a:tr>
              <a:tr h="1097280">
                <a:tc>
                  <a:txBody>
                    <a:bodyPr/>
                    <a:lstStyle/>
                    <a:p>
                      <a:pPr algn="ctr"/>
                      <a:r>
                        <a:rPr lang="en-US" sz="2800" dirty="0"/>
                        <a:t>Acrylic Boxes</a:t>
                      </a:r>
                    </a:p>
                  </a:txBody>
                  <a:tcPr anchor="ctr"/>
                </a:tc>
                <a:tc>
                  <a:txBody>
                    <a:bodyPr/>
                    <a:lstStyle/>
                    <a:p>
                      <a:pPr algn="ctr"/>
                      <a:r>
                        <a:rPr lang="en-US" sz="2800" dirty="0"/>
                        <a:t>$$</a:t>
                      </a:r>
                    </a:p>
                  </a:txBody>
                  <a:tcPr anchor="ctr"/>
                </a:tc>
                <a:extLst>
                  <a:ext uri="{0D108BD9-81ED-4DB2-BD59-A6C34878D82A}">
                    <a16:rowId xmlns:a16="http://schemas.microsoft.com/office/drawing/2014/main" val="1540853982"/>
                  </a:ext>
                </a:extLst>
              </a:tr>
              <a:tr h="1097280">
                <a:tc>
                  <a:txBody>
                    <a:bodyPr/>
                    <a:lstStyle/>
                    <a:p>
                      <a:pPr algn="ctr"/>
                      <a:r>
                        <a:rPr lang="en-US" sz="2800" dirty="0"/>
                        <a:t>PVC pipe Frame with clear plastic drapes</a:t>
                      </a:r>
                    </a:p>
                  </a:txBody>
                  <a:tcPr anchor="ctr"/>
                </a:tc>
                <a:tc>
                  <a:txBody>
                    <a:bodyPr/>
                    <a:lstStyle/>
                    <a:p>
                      <a:pPr algn="ctr"/>
                      <a:r>
                        <a:rPr lang="en-US" sz="2800" dirty="0"/>
                        <a:t>$</a:t>
                      </a:r>
                    </a:p>
                  </a:txBody>
                  <a:tcPr anchor="ctr"/>
                </a:tc>
                <a:extLst>
                  <a:ext uri="{0D108BD9-81ED-4DB2-BD59-A6C34878D82A}">
                    <a16:rowId xmlns:a16="http://schemas.microsoft.com/office/drawing/2014/main" val="1836027465"/>
                  </a:ext>
                </a:extLst>
              </a:tr>
            </a:tbl>
          </a:graphicData>
        </a:graphic>
      </p:graphicFrame>
    </p:spTree>
    <p:extLst>
      <p:ext uri="{BB962C8B-B14F-4D97-AF65-F5344CB8AC3E}">
        <p14:creationId xmlns:p14="http://schemas.microsoft.com/office/powerpoint/2010/main" val="125289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Disclosures</a:t>
            </a:r>
          </a:p>
        </p:txBody>
      </p:sp>
      <p:sp>
        <p:nvSpPr>
          <p:cNvPr id="3" name="Content Placeholder 2"/>
          <p:cNvSpPr>
            <a:spLocks noGrp="1"/>
          </p:cNvSpPr>
          <p:nvPr>
            <p:ph idx="1"/>
          </p:nvPr>
        </p:nvSpPr>
        <p:spPr>
          <a:xfrm>
            <a:off x="628650" y="2666999"/>
            <a:ext cx="7886700" cy="2057401"/>
          </a:xfrm>
        </p:spPr>
        <p:txBody>
          <a:bodyPr/>
          <a:lstStyle/>
          <a:p>
            <a:pPr marL="0" indent="0">
              <a:buNone/>
            </a:pPr>
            <a:r>
              <a:rPr lang="en-US" dirty="0">
                <a:ea typeface="MS PGothic" charset="0"/>
              </a:rPr>
              <a:t>No relevant financial relationships</a:t>
            </a:r>
          </a:p>
          <a:p>
            <a:pPr marL="0" indent="0">
              <a:buNone/>
            </a:pPr>
            <a:endParaRPr lang="en-US" dirty="0"/>
          </a:p>
        </p:txBody>
      </p:sp>
    </p:spTree>
    <p:extLst>
      <p:ext uri="{BB962C8B-B14F-4D97-AF65-F5344CB8AC3E}">
        <p14:creationId xmlns:p14="http://schemas.microsoft.com/office/powerpoint/2010/main" val="208856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DA11DE-E433-0341-803C-E94675C59CB6}"/>
              </a:ext>
            </a:extLst>
          </p:cNvPr>
          <p:cNvSpPr>
            <a:spLocks noGrp="1"/>
          </p:cNvSpPr>
          <p:nvPr>
            <p:ph idx="1"/>
          </p:nvPr>
        </p:nvSpPr>
        <p:spPr>
          <a:xfrm>
            <a:off x="228600" y="1447800"/>
            <a:ext cx="8763000" cy="5257800"/>
          </a:xfrm>
        </p:spPr>
        <p:txBody>
          <a:bodyPr>
            <a:normAutofit/>
          </a:bodyPr>
          <a:lstStyle/>
          <a:p>
            <a:pPr marL="12700" indent="0">
              <a:lnSpc>
                <a:spcPct val="100000"/>
              </a:lnSpc>
              <a:buNone/>
            </a:pPr>
            <a:r>
              <a:rPr lang="en-US" i="1" dirty="0"/>
              <a:t>Wearing face masks or facial coverings can decrease the spread of SARS-CoV-2</a:t>
            </a:r>
          </a:p>
          <a:p>
            <a:pPr marL="342900" indent="-330200">
              <a:lnSpc>
                <a:spcPct val="120000"/>
              </a:lnSpc>
              <a:buFont typeface="Arial" panose="020B0604020202020204" pitchFamily="34" charset="0"/>
              <a:buChar char="•"/>
            </a:pPr>
            <a:r>
              <a:rPr lang="en-US" sz="2800" dirty="0"/>
              <a:t>Encourage the public to wear face masks whenever they leave their homes</a:t>
            </a:r>
          </a:p>
          <a:p>
            <a:pPr marL="342900" indent="-330200">
              <a:lnSpc>
                <a:spcPct val="120000"/>
              </a:lnSpc>
              <a:buFont typeface="Arial" panose="020B0604020202020204" pitchFamily="34" charset="0"/>
              <a:buChar char="•"/>
            </a:pPr>
            <a:r>
              <a:rPr lang="en-US" sz="2800" dirty="0"/>
              <a:t>Establish policies so that </a:t>
            </a:r>
            <a:r>
              <a:rPr lang="en-US" sz="2800" i="1" dirty="0"/>
              <a:t>everyone</a:t>
            </a:r>
            <a:r>
              <a:rPr lang="en-US" sz="2800" dirty="0"/>
              <a:t> in hospitals and health care facilities (including patients) wear face masks whenever possible </a:t>
            </a:r>
          </a:p>
          <a:p>
            <a:pPr marL="342900" indent="-330200">
              <a:lnSpc>
                <a:spcPct val="120000"/>
              </a:lnSpc>
              <a:buFont typeface="Arial" panose="020B0604020202020204" pitchFamily="34" charset="0"/>
              <a:buChar char="•"/>
            </a:pPr>
            <a:r>
              <a:rPr lang="en-US" sz="2800" dirty="0"/>
              <a:t>Promote the local manufacture of face masks</a:t>
            </a:r>
          </a:p>
          <a:p>
            <a:pPr marL="342900" indent="-330200">
              <a:lnSpc>
                <a:spcPct val="120000"/>
              </a:lnSpc>
              <a:buFont typeface="Arial" panose="020B0604020202020204" pitchFamily="34" charset="0"/>
              <a:buChar char="•"/>
            </a:pPr>
            <a:endParaRPr lang="en-US" sz="2800" dirty="0"/>
          </a:p>
        </p:txBody>
      </p:sp>
      <p:sp>
        <p:nvSpPr>
          <p:cNvPr id="6" name="Title 1">
            <a:extLst>
              <a:ext uri="{FF2B5EF4-FFF2-40B4-BE49-F238E27FC236}">
                <a16:creationId xmlns:a16="http://schemas.microsoft.com/office/drawing/2014/main" id="{2E46AA35-76D4-4E4D-A34B-2FFE40F88AE3}"/>
              </a:ext>
            </a:extLst>
          </p:cNvPr>
          <p:cNvSpPr txBox="1">
            <a:spLocks/>
          </p:cNvSpPr>
          <p:nvPr/>
        </p:nvSpPr>
        <p:spPr>
          <a:xfrm>
            <a:off x="76200" y="381000"/>
            <a:ext cx="76962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000" dirty="0"/>
              <a:t>COVID-19: Decreasing Transmission</a:t>
            </a:r>
          </a:p>
        </p:txBody>
      </p:sp>
    </p:spTree>
    <p:extLst>
      <p:ext uri="{BB962C8B-B14F-4D97-AF65-F5344CB8AC3E}">
        <p14:creationId xmlns:p14="http://schemas.microsoft.com/office/powerpoint/2010/main" val="11105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83654"/>
          </a:xfrm>
        </p:spPr>
        <p:txBody>
          <a:bodyPr/>
          <a:lstStyle/>
          <a:p>
            <a:r>
              <a:rPr lang="en-US" dirty="0">
                <a:latin typeface="+mn-lt"/>
              </a:rPr>
              <a:t>Types of Face Masks</a:t>
            </a:r>
          </a:p>
        </p:txBody>
      </p:sp>
      <p:sp>
        <p:nvSpPr>
          <p:cNvPr id="3" name="Content Placeholder 2"/>
          <p:cNvSpPr>
            <a:spLocks noGrp="1"/>
          </p:cNvSpPr>
          <p:nvPr>
            <p:ph idx="1"/>
          </p:nvPr>
        </p:nvSpPr>
        <p:spPr>
          <a:xfrm>
            <a:off x="628650" y="1825625"/>
            <a:ext cx="6229350" cy="4351338"/>
          </a:xfrm>
        </p:spPr>
        <p:txBody>
          <a:bodyPr>
            <a:normAutofit/>
          </a:bodyPr>
          <a:lstStyle/>
          <a:p>
            <a:pPr>
              <a:buFont typeface="Arial" panose="020B0604020202020204" pitchFamily="34" charset="0"/>
              <a:buChar char="•"/>
            </a:pPr>
            <a:r>
              <a:rPr lang="en-US" dirty="0"/>
              <a:t>Cloth surgical masks</a:t>
            </a:r>
          </a:p>
          <a:p>
            <a:pPr>
              <a:buFont typeface="Arial" panose="020B0604020202020204" pitchFamily="34" charset="0"/>
              <a:buChar char="•"/>
            </a:pPr>
            <a:r>
              <a:rPr lang="en-US" dirty="0"/>
              <a:t>Cloth masks with replaceable filters</a:t>
            </a:r>
          </a:p>
          <a:p>
            <a:pPr>
              <a:buFont typeface="Arial" panose="020B0604020202020204" pitchFamily="34" charset="0"/>
              <a:buChar char="•"/>
            </a:pPr>
            <a:r>
              <a:rPr lang="en-US" dirty="0"/>
              <a:t>Surgical Masks</a:t>
            </a:r>
          </a:p>
          <a:p>
            <a:pPr>
              <a:buFont typeface="Arial" panose="020B0604020202020204" pitchFamily="34" charset="0"/>
              <a:buChar char="•"/>
            </a:pPr>
            <a:r>
              <a:rPr lang="en-US" dirty="0"/>
              <a:t>N95 Masks: Filters 95% of particles &gt; 0.3 microns</a:t>
            </a:r>
          </a:p>
          <a:p>
            <a:pPr>
              <a:buFont typeface="Arial" panose="020B0604020202020204" pitchFamily="34" charset="0"/>
              <a:buChar char="•"/>
            </a:pPr>
            <a:r>
              <a:rPr lang="en-US" dirty="0"/>
              <a:t>P99 or P100    </a:t>
            </a:r>
          </a:p>
          <a:p>
            <a:pPr marL="0" indent="0">
              <a:buNone/>
            </a:pPr>
            <a:endParaRPr lang="en-US" dirty="0"/>
          </a:p>
        </p:txBody>
      </p:sp>
      <p:pic>
        <p:nvPicPr>
          <p:cNvPr id="7" name="Picture 6">
            <a:extLst>
              <a:ext uri="{FF2B5EF4-FFF2-40B4-BE49-F238E27FC236}">
                <a16:creationId xmlns:a16="http://schemas.microsoft.com/office/drawing/2014/main" id="{6AFF52A8-CE6E-3C4B-8C8A-9067952713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3326" y="2947864"/>
            <a:ext cx="1516026" cy="1280717"/>
          </a:xfrm>
          <a:prstGeom prst="rect">
            <a:avLst/>
          </a:prstGeom>
        </p:spPr>
      </p:pic>
      <p:pic>
        <p:nvPicPr>
          <p:cNvPr id="8" name="Picture 7">
            <a:extLst>
              <a:ext uri="{FF2B5EF4-FFF2-40B4-BE49-F238E27FC236}">
                <a16:creationId xmlns:a16="http://schemas.microsoft.com/office/drawing/2014/main" id="{DD94C300-2D7C-F74A-BECA-AD31F1E4AE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9351" y="1337365"/>
            <a:ext cx="1234041" cy="1234041"/>
          </a:xfrm>
          <a:prstGeom prst="rect">
            <a:avLst/>
          </a:prstGeom>
        </p:spPr>
      </p:pic>
      <p:pic>
        <p:nvPicPr>
          <p:cNvPr id="10" name="Picture 9">
            <a:extLst>
              <a:ext uri="{FF2B5EF4-FFF2-40B4-BE49-F238E27FC236}">
                <a16:creationId xmlns:a16="http://schemas.microsoft.com/office/drawing/2014/main" id="{800EC105-3226-3A47-8BD3-80F8EF35B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600" y="3962400"/>
            <a:ext cx="1419225" cy="1419225"/>
          </a:xfrm>
          <a:prstGeom prst="rect">
            <a:avLst/>
          </a:prstGeom>
        </p:spPr>
      </p:pic>
      <p:pic>
        <p:nvPicPr>
          <p:cNvPr id="12" name="Picture 11">
            <a:extLst>
              <a:ext uri="{FF2B5EF4-FFF2-40B4-BE49-F238E27FC236}">
                <a16:creationId xmlns:a16="http://schemas.microsoft.com/office/drawing/2014/main" id="{141BD6AB-7A3C-0342-BFCE-D3DC31A80E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3325" y="5374251"/>
            <a:ext cx="1159535" cy="1012694"/>
          </a:xfrm>
          <a:prstGeom prst="rect">
            <a:avLst/>
          </a:prstGeom>
        </p:spPr>
      </p:pic>
    </p:spTree>
    <p:extLst>
      <p:ext uri="{BB962C8B-B14F-4D97-AF65-F5344CB8AC3E}">
        <p14:creationId xmlns:p14="http://schemas.microsoft.com/office/powerpoint/2010/main" val="2334038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8134350" cy="805381"/>
          </a:xfrm>
        </p:spPr>
        <p:txBody>
          <a:bodyPr/>
          <a:lstStyle/>
          <a:p>
            <a:r>
              <a:rPr lang="en-US" dirty="0">
                <a:latin typeface="+mn-lt"/>
              </a:rPr>
              <a:t>Homemade Cloth Masks</a:t>
            </a:r>
          </a:p>
        </p:txBody>
      </p:sp>
      <p:sp>
        <p:nvSpPr>
          <p:cNvPr id="3" name="Content Placeholder 2"/>
          <p:cNvSpPr>
            <a:spLocks noGrp="1"/>
          </p:cNvSpPr>
          <p:nvPr>
            <p:ph idx="1"/>
          </p:nvPr>
        </p:nvSpPr>
        <p:spPr>
          <a:xfrm>
            <a:off x="457199" y="1524000"/>
            <a:ext cx="8305799" cy="2514600"/>
          </a:xfrm>
        </p:spPr>
        <p:txBody>
          <a:bodyPr>
            <a:noAutofit/>
          </a:bodyPr>
          <a:lstStyle/>
          <a:p>
            <a:pPr marL="296863" indent="-296863">
              <a:lnSpc>
                <a:spcPct val="110000"/>
              </a:lnSpc>
              <a:spcBef>
                <a:spcPts val="0"/>
              </a:spcBef>
              <a:buFont typeface="Arial" panose="020B0604020202020204" pitchFamily="34" charset="0"/>
              <a:buChar char="•"/>
            </a:pPr>
            <a:r>
              <a:rPr lang="en-US" sz="2800" dirty="0"/>
              <a:t>Cloth masks are easy to make with a sewing machine </a:t>
            </a:r>
          </a:p>
          <a:p>
            <a:pPr marL="296863" indent="-296863">
              <a:lnSpc>
                <a:spcPct val="110000"/>
              </a:lnSpc>
              <a:spcBef>
                <a:spcPts val="0"/>
              </a:spcBef>
              <a:buFont typeface="Arial" panose="020B0604020202020204" pitchFamily="34" charset="0"/>
              <a:buChar char="•"/>
            </a:pPr>
            <a:r>
              <a:rPr lang="en-US" sz="2800" dirty="0"/>
              <a:t>2-3 layers of fabric are recommended</a:t>
            </a:r>
          </a:p>
          <a:p>
            <a:pPr marL="296863" indent="-296863">
              <a:lnSpc>
                <a:spcPct val="110000"/>
              </a:lnSpc>
              <a:spcBef>
                <a:spcPts val="0"/>
              </a:spcBef>
              <a:buFont typeface="Arial" panose="020B0604020202020204" pitchFamily="34" charset="0"/>
              <a:buChar char="•"/>
            </a:pPr>
            <a:r>
              <a:rPr lang="en-US" sz="2800" dirty="0"/>
              <a:t>Higher thread count fabrics filter virus better</a:t>
            </a:r>
          </a:p>
          <a:p>
            <a:pPr marL="296863" indent="-296863">
              <a:lnSpc>
                <a:spcPct val="110000"/>
              </a:lnSpc>
              <a:spcBef>
                <a:spcPts val="0"/>
              </a:spcBef>
              <a:buFont typeface="Arial" panose="020B0604020202020204" pitchFamily="34" charset="0"/>
              <a:buChar char="•"/>
            </a:pPr>
            <a:r>
              <a:rPr lang="en-US" sz="2800" dirty="0"/>
              <a:t>Adding pleats allows the mask to conform better to the curve of the face </a:t>
            </a:r>
          </a:p>
        </p:txBody>
      </p:sp>
      <p:sp>
        <p:nvSpPr>
          <p:cNvPr id="5" name="TextBox 4">
            <a:extLst>
              <a:ext uri="{FF2B5EF4-FFF2-40B4-BE49-F238E27FC236}">
                <a16:creationId xmlns:a16="http://schemas.microsoft.com/office/drawing/2014/main" id="{CF160103-F86F-F247-9822-41A46121B3B8}"/>
              </a:ext>
            </a:extLst>
          </p:cNvPr>
          <p:cNvSpPr txBox="1"/>
          <p:nvPr/>
        </p:nvSpPr>
        <p:spPr>
          <a:xfrm>
            <a:off x="6781800" y="5410200"/>
            <a:ext cx="1981199" cy="215444"/>
          </a:xfrm>
          <a:prstGeom prst="rect">
            <a:avLst/>
          </a:prstGeom>
          <a:noFill/>
        </p:spPr>
        <p:txBody>
          <a:bodyPr wrap="square" rtlCol="0" anchor="ctr">
            <a:spAutoFit/>
          </a:bodyPr>
          <a:lstStyle/>
          <a:p>
            <a:pPr algn="ctr"/>
            <a:r>
              <a:rPr lang="en-US" sz="800" dirty="0"/>
              <a:t>PNG License: </a:t>
            </a:r>
            <a:r>
              <a:rPr lang="en-US" sz="800" u="sng" dirty="0">
                <a:hlinkClick r:id="rId2"/>
              </a:rPr>
              <a:t>Creative Commons 4.0 BY-NC</a:t>
            </a:r>
            <a:endParaRPr lang="en-US" sz="800" dirty="0"/>
          </a:p>
        </p:txBody>
      </p:sp>
      <p:pic>
        <p:nvPicPr>
          <p:cNvPr id="6" name="Picture 5">
            <a:extLst>
              <a:ext uri="{FF2B5EF4-FFF2-40B4-BE49-F238E27FC236}">
                <a16:creationId xmlns:a16="http://schemas.microsoft.com/office/drawing/2014/main" id="{DE12F312-2DC5-E642-93F5-36C80D4E97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1801" y="3429000"/>
            <a:ext cx="1981199" cy="2004857"/>
          </a:xfrm>
          <a:prstGeom prst="rect">
            <a:avLst/>
          </a:prstGeom>
        </p:spPr>
      </p:pic>
      <p:sp>
        <p:nvSpPr>
          <p:cNvPr id="8" name="TextBox 7">
            <a:extLst>
              <a:ext uri="{FF2B5EF4-FFF2-40B4-BE49-F238E27FC236}">
                <a16:creationId xmlns:a16="http://schemas.microsoft.com/office/drawing/2014/main" id="{48F34431-6F67-2440-A4D1-FC159D38C7AA}"/>
              </a:ext>
            </a:extLst>
          </p:cNvPr>
          <p:cNvSpPr txBox="1"/>
          <p:nvPr/>
        </p:nvSpPr>
        <p:spPr>
          <a:xfrm>
            <a:off x="380998" y="5345164"/>
            <a:ext cx="6477002" cy="1169551"/>
          </a:xfrm>
          <a:prstGeom prst="rect">
            <a:avLst/>
          </a:prstGeom>
          <a:noFill/>
        </p:spPr>
        <p:txBody>
          <a:bodyPr wrap="square" rtlCol="0">
            <a:spAutoFit/>
          </a:bodyPr>
          <a:lstStyle/>
          <a:p>
            <a:pPr marL="461963" lvl="1" indent="-165100">
              <a:buFont typeface="System Font Regular"/>
              <a:buChar char="-"/>
            </a:pPr>
            <a:r>
              <a:rPr lang="en-US" sz="1400" dirty="0"/>
              <a:t>https://threadsmonthly.com/free-fabric-face-mask-sewing-patterns/    </a:t>
            </a:r>
            <a:r>
              <a:rPr lang="en-US" sz="1400" dirty="0">
                <a:hlinkClick r:id="rId4"/>
              </a:rPr>
              <a:t>l</a:t>
            </a:r>
          </a:p>
          <a:p>
            <a:pPr marL="461963" lvl="1" indent="-165100">
              <a:buFont typeface="System Font Regular"/>
              <a:buChar char="-"/>
            </a:pPr>
            <a:r>
              <a:rPr lang="en-US" sz="1400" dirty="0"/>
              <a:t>https://sarahmaker.com/how-to-sew-a-surgical-face-mask-for-hospitals-free-pattern/</a:t>
            </a:r>
          </a:p>
          <a:p>
            <a:pPr marL="461963" lvl="1" indent="-165100">
              <a:buFont typeface="System Font Regular"/>
              <a:buChar char="-"/>
            </a:pPr>
            <a:r>
              <a:rPr lang="en-US" sz="1400" dirty="0"/>
              <a:t>https://www.thesprucecrafts.com/diy-face-masks-4800726</a:t>
            </a:r>
          </a:p>
          <a:p>
            <a:pPr marL="461963" lvl="1" indent="-165100">
              <a:buFont typeface="System Font Regular"/>
              <a:buChar char="-"/>
            </a:pPr>
            <a:r>
              <a:rPr lang="en-US" sz="1400" dirty="0"/>
              <a:t>https://www.allfreesewing.com/Accessories-to-Sew/Patterns-for-Face-Masks</a:t>
            </a:r>
          </a:p>
        </p:txBody>
      </p:sp>
      <p:sp>
        <p:nvSpPr>
          <p:cNvPr id="4" name="Rectangle 3">
            <a:extLst>
              <a:ext uri="{FF2B5EF4-FFF2-40B4-BE49-F238E27FC236}">
                <a16:creationId xmlns:a16="http://schemas.microsoft.com/office/drawing/2014/main" id="{ECB48F91-5766-824B-8EA6-3E8C4B5AFADD}"/>
              </a:ext>
            </a:extLst>
          </p:cNvPr>
          <p:cNvSpPr/>
          <p:nvPr/>
        </p:nvSpPr>
        <p:spPr>
          <a:xfrm>
            <a:off x="457197" y="3886200"/>
            <a:ext cx="6076953" cy="1016560"/>
          </a:xfrm>
          <a:prstGeom prst="rect">
            <a:avLst/>
          </a:prstGeom>
        </p:spPr>
        <p:txBody>
          <a:bodyPr wrap="square">
            <a:spAutoFit/>
          </a:bodyPr>
          <a:lstStyle/>
          <a:p>
            <a:pPr marL="296863" indent="-296863">
              <a:lnSpc>
                <a:spcPct val="110000"/>
              </a:lnSpc>
              <a:buFont typeface="Arial" panose="020B0604020202020204" pitchFamily="34" charset="0"/>
              <a:buChar char="•"/>
            </a:pPr>
            <a:r>
              <a:rPr lang="en-US" sz="2800" dirty="0"/>
              <a:t>Patterns and information on choosing the best fabric are available online</a:t>
            </a:r>
          </a:p>
        </p:txBody>
      </p:sp>
    </p:spTree>
    <p:extLst>
      <p:ext uri="{BB962C8B-B14F-4D97-AF65-F5344CB8AC3E}">
        <p14:creationId xmlns:p14="http://schemas.microsoft.com/office/powerpoint/2010/main" val="3505371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838950" cy="1325563"/>
          </a:xfrm>
        </p:spPr>
        <p:txBody>
          <a:bodyPr/>
          <a:lstStyle/>
          <a:p>
            <a:r>
              <a:rPr lang="en-US" dirty="0">
                <a:latin typeface="+mn-lt"/>
              </a:rPr>
              <a:t>Homemade Cloth Masks With Filters</a:t>
            </a:r>
          </a:p>
        </p:txBody>
      </p:sp>
      <p:sp>
        <p:nvSpPr>
          <p:cNvPr id="3" name="Content Placeholder 2"/>
          <p:cNvSpPr>
            <a:spLocks noGrp="1"/>
          </p:cNvSpPr>
          <p:nvPr>
            <p:ph idx="1"/>
          </p:nvPr>
        </p:nvSpPr>
        <p:spPr>
          <a:xfrm>
            <a:off x="628650" y="1825625"/>
            <a:ext cx="7886700" cy="3508375"/>
          </a:xfrm>
        </p:spPr>
        <p:txBody>
          <a:bodyPr>
            <a:normAutofit fontScale="77500" lnSpcReduction="20000"/>
          </a:bodyPr>
          <a:lstStyle/>
          <a:p>
            <a:pPr>
              <a:lnSpc>
                <a:spcPct val="110000"/>
              </a:lnSpc>
              <a:buFont typeface="Arial" panose="020B0604020202020204" pitchFamily="34" charset="0"/>
              <a:buChar char="•"/>
            </a:pPr>
            <a:r>
              <a:rPr lang="en-US" dirty="0"/>
              <a:t>Cloth mask is made with a pocket to hold a replaceable filter which increases the ability to filter small viral sized particles</a:t>
            </a:r>
          </a:p>
          <a:p>
            <a:pPr>
              <a:lnSpc>
                <a:spcPct val="110000"/>
              </a:lnSpc>
              <a:buFont typeface="Arial" panose="020B0604020202020204" pitchFamily="34" charset="0"/>
              <a:buChar char="•"/>
            </a:pPr>
            <a:r>
              <a:rPr lang="en-US" dirty="0"/>
              <a:t>Many materials can be used as a filter including coffee filters, paper towels, Halyard 600 cloth, air filters, etc. but very limited scientific testing</a:t>
            </a:r>
          </a:p>
          <a:p>
            <a:pPr>
              <a:lnSpc>
                <a:spcPct val="110000"/>
              </a:lnSpc>
              <a:buFont typeface="Arial" panose="020B0604020202020204" pitchFamily="34" charset="0"/>
              <a:buChar char="•"/>
            </a:pPr>
            <a:r>
              <a:rPr lang="en-US" dirty="0"/>
              <a:t>Masks can be washed and a new filter can be inserted</a:t>
            </a:r>
          </a:p>
        </p:txBody>
      </p:sp>
      <p:sp>
        <p:nvSpPr>
          <p:cNvPr id="5" name="TextBox 4">
            <a:extLst>
              <a:ext uri="{FF2B5EF4-FFF2-40B4-BE49-F238E27FC236}">
                <a16:creationId xmlns:a16="http://schemas.microsoft.com/office/drawing/2014/main" id="{CF160103-F86F-F247-9822-41A46121B3B8}"/>
              </a:ext>
            </a:extLst>
          </p:cNvPr>
          <p:cNvSpPr txBox="1"/>
          <p:nvPr/>
        </p:nvSpPr>
        <p:spPr>
          <a:xfrm>
            <a:off x="914401" y="5257800"/>
            <a:ext cx="7239000" cy="1384995"/>
          </a:xfrm>
          <a:prstGeom prst="rect">
            <a:avLst/>
          </a:prstGeom>
          <a:noFill/>
        </p:spPr>
        <p:txBody>
          <a:bodyPr wrap="square" rtlCol="0">
            <a:spAutoFit/>
          </a:bodyPr>
          <a:lstStyle/>
          <a:p>
            <a:r>
              <a:rPr lang="en-US" sz="1400" dirty="0"/>
              <a:t>https://ithinksew.com/Products/Details/2781</a:t>
            </a:r>
          </a:p>
          <a:p>
            <a:r>
              <a:rPr lang="en-US" sz="1400" dirty="0"/>
              <a:t>http://www.arkansasfashion.org/instructions-for-contoured-face-mask-with-filter-pocket/</a:t>
            </a:r>
          </a:p>
          <a:p>
            <a:r>
              <a:rPr lang="en-US" sz="1400" dirty="0"/>
              <a:t>https://www.healthline.com/health/how-to-make-a-face-mask-with-filter</a:t>
            </a:r>
          </a:p>
          <a:p>
            <a:r>
              <a:rPr lang="en-US" sz="1400" dirty="0"/>
              <a:t>https://jennifermaker.com/diy-face-mask-filter-materials/</a:t>
            </a:r>
          </a:p>
          <a:p>
            <a:r>
              <a:rPr lang="en-US" sz="1400" dirty="0"/>
              <a:t>https://www.youtube.com/watch?v=9ljLYHedxyU</a:t>
            </a:r>
          </a:p>
          <a:p>
            <a:r>
              <a:rPr lang="en-US" sz="1400" dirty="0"/>
              <a:t>https://www.youtube.com/watch?v=Eg9fOot-CAQ</a:t>
            </a:r>
          </a:p>
        </p:txBody>
      </p:sp>
    </p:spTree>
    <p:extLst>
      <p:ext uri="{BB962C8B-B14F-4D97-AF65-F5344CB8AC3E}">
        <p14:creationId xmlns:p14="http://schemas.microsoft.com/office/powerpoint/2010/main" val="156104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8058150" cy="1180691"/>
          </a:xfrm>
        </p:spPr>
        <p:txBody>
          <a:bodyPr>
            <a:normAutofit/>
          </a:bodyPr>
          <a:lstStyle/>
          <a:p>
            <a:r>
              <a:rPr lang="en-US" sz="4800" dirty="0">
                <a:latin typeface="+mn-lt"/>
              </a:rPr>
              <a:t>N95 Masks: Classification</a:t>
            </a:r>
          </a:p>
        </p:txBody>
      </p:sp>
      <p:sp>
        <p:nvSpPr>
          <p:cNvPr id="3" name="Content Placeholder 2"/>
          <p:cNvSpPr>
            <a:spLocks noGrp="1"/>
          </p:cNvSpPr>
          <p:nvPr>
            <p:ph idx="1"/>
          </p:nvPr>
        </p:nvSpPr>
        <p:spPr>
          <a:xfrm>
            <a:off x="457200" y="1545816"/>
            <a:ext cx="8382000" cy="4631147"/>
          </a:xfrm>
        </p:spPr>
        <p:txBody>
          <a:bodyPr>
            <a:normAutofit fontScale="70000" lnSpcReduction="20000"/>
          </a:bodyPr>
          <a:lstStyle/>
          <a:p>
            <a:pPr marL="295275" indent="-295275">
              <a:lnSpc>
                <a:spcPct val="120000"/>
              </a:lnSpc>
            </a:pPr>
            <a:r>
              <a:rPr lang="en-US" sz="5100" dirty="0"/>
              <a:t>The letter indicates the filter's ability when exposed to oils</a:t>
            </a:r>
          </a:p>
          <a:p>
            <a:pPr marL="577850" lvl="1" indent="-282575">
              <a:lnSpc>
                <a:spcPct val="120000"/>
              </a:lnSpc>
              <a:buFont typeface="System Font Regular"/>
              <a:buChar char="-"/>
            </a:pPr>
            <a:r>
              <a:rPr lang="en-US" sz="3800" dirty="0"/>
              <a:t>N: Not resistant to oil</a:t>
            </a:r>
          </a:p>
          <a:p>
            <a:pPr marL="577850" lvl="1" indent="-282575">
              <a:lnSpc>
                <a:spcPct val="120000"/>
              </a:lnSpc>
              <a:buFont typeface="System Font Regular"/>
              <a:buChar char="-"/>
            </a:pPr>
            <a:r>
              <a:rPr lang="en-US" sz="3800" dirty="0"/>
              <a:t>R:  Somewhat resistant to oil</a:t>
            </a:r>
          </a:p>
          <a:p>
            <a:pPr marL="577850" lvl="1" indent="-282575">
              <a:lnSpc>
                <a:spcPct val="120000"/>
              </a:lnSpc>
              <a:buFont typeface="System Font Regular"/>
              <a:buChar char="-"/>
            </a:pPr>
            <a:r>
              <a:rPr lang="en-US" sz="3800" dirty="0"/>
              <a:t>P:  Strongly resistant to oil</a:t>
            </a:r>
          </a:p>
          <a:p>
            <a:pPr marL="295275" indent="-295275">
              <a:lnSpc>
                <a:spcPct val="120000"/>
              </a:lnSpc>
              <a:buFont typeface="Arial" panose="020B0604020202020204" pitchFamily="34" charset="0"/>
              <a:buChar char="•"/>
            </a:pPr>
            <a:r>
              <a:rPr lang="en-US" sz="5000" dirty="0"/>
              <a:t>The number indicates the percentage of 0.3 micron particles blocked: most common are 95, 99 or 100</a:t>
            </a:r>
          </a:p>
        </p:txBody>
      </p:sp>
      <p:sp>
        <p:nvSpPr>
          <p:cNvPr id="5" name="TextBox 4">
            <a:extLst>
              <a:ext uri="{FF2B5EF4-FFF2-40B4-BE49-F238E27FC236}">
                <a16:creationId xmlns:a16="http://schemas.microsoft.com/office/drawing/2014/main" id="{CF160103-F86F-F247-9822-41A46121B3B8}"/>
              </a:ext>
            </a:extLst>
          </p:cNvPr>
          <p:cNvSpPr txBox="1"/>
          <p:nvPr/>
        </p:nvSpPr>
        <p:spPr>
          <a:xfrm>
            <a:off x="762000" y="6248400"/>
            <a:ext cx="7524750" cy="369332"/>
          </a:xfrm>
          <a:prstGeom prst="rect">
            <a:avLst/>
          </a:prstGeom>
          <a:noFill/>
        </p:spPr>
        <p:txBody>
          <a:bodyPr wrap="square" rtlCol="0">
            <a:spAutoFit/>
          </a:bodyPr>
          <a:lstStyle/>
          <a:p>
            <a:r>
              <a:rPr lang="en-US" dirty="0"/>
              <a:t>https://www.osha.gov/</a:t>
            </a:r>
          </a:p>
        </p:txBody>
      </p:sp>
      <p:pic>
        <p:nvPicPr>
          <p:cNvPr id="8" name="Picture 7">
            <a:extLst>
              <a:ext uri="{FF2B5EF4-FFF2-40B4-BE49-F238E27FC236}">
                <a16:creationId xmlns:a16="http://schemas.microsoft.com/office/drawing/2014/main" id="{E1315739-70EA-4B4D-BC34-08231D951A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2286000"/>
            <a:ext cx="2724150" cy="1809472"/>
          </a:xfrm>
          <a:prstGeom prst="rect">
            <a:avLst/>
          </a:prstGeom>
        </p:spPr>
      </p:pic>
      <p:sp>
        <p:nvSpPr>
          <p:cNvPr id="4" name="TextBox 3">
            <a:extLst>
              <a:ext uri="{FF2B5EF4-FFF2-40B4-BE49-F238E27FC236}">
                <a16:creationId xmlns:a16="http://schemas.microsoft.com/office/drawing/2014/main" id="{79C551C9-84F1-2944-BAD5-3581711745CF}"/>
              </a:ext>
            </a:extLst>
          </p:cNvPr>
          <p:cNvSpPr txBox="1"/>
          <p:nvPr/>
        </p:nvSpPr>
        <p:spPr>
          <a:xfrm>
            <a:off x="5638800" y="4114800"/>
            <a:ext cx="2876550" cy="200055"/>
          </a:xfrm>
          <a:prstGeom prst="rect">
            <a:avLst/>
          </a:prstGeom>
          <a:noFill/>
        </p:spPr>
        <p:txBody>
          <a:bodyPr wrap="square" rtlCol="0">
            <a:spAutoFit/>
          </a:bodyPr>
          <a:lstStyle/>
          <a:p>
            <a:r>
              <a:rPr lang="en-US" sz="700" dirty="0"/>
              <a:t>https://pixnio.com/science/medical-science/face-masks-or-respirators</a:t>
            </a:r>
            <a:endParaRPr lang="en-US" sz="700" dirty="0">
              <a:hlinkClick r:id="rId4" tooltip="PIXNIO"/>
            </a:endParaRPr>
          </a:p>
        </p:txBody>
      </p:sp>
    </p:spTree>
    <p:extLst>
      <p:ext uri="{BB962C8B-B14F-4D97-AF65-F5344CB8AC3E}">
        <p14:creationId xmlns:p14="http://schemas.microsoft.com/office/powerpoint/2010/main" val="269612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6"/>
            <a:ext cx="8286750" cy="1096940"/>
          </a:xfrm>
        </p:spPr>
        <p:txBody>
          <a:bodyPr>
            <a:normAutofit/>
          </a:bodyPr>
          <a:lstStyle/>
          <a:p>
            <a:r>
              <a:rPr lang="en-US" sz="4000" dirty="0">
                <a:latin typeface="+mn-lt"/>
              </a:rPr>
              <a:t>N95 Masks: </a:t>
            </a:r>
            <a:r>
              <a:rPr lang="en-US" sz="4000" dirty="0"/>
              <a:t>How Are They Made?</a:t>
            </a:r>
            <a:endParaRPr lang="en-US" sz="4000" dirty="0">
              <a:latin typeface="+mn-lt"/>
            </a:endParaRPr>
          </a:p>
        </p:txBody>
      </p:sp>
      <p:sp>
        <p:nvSpPr>
          <p:cNvPr id="3" name="Content Placeholder 2"/>
          <p:cNvSpPr>
            <a:spLocks noGrp="1"/>
          </p:cNvSpPr>
          <p:nvPr>
            <p:ph idx="1"/>
          </p:nvPr>
        </p:nvSpPr>
        <p:spPr>
          <a:xfrm>
            <a:off x="228600" y="1600200"/>
            <a:ext cx="5562600" cy="2514600"/>
          </a:xfrm>
        </p:spPr>
        <p:txBody>
          <a:bodyPr>
            <a:normAutofit fontScale="25000" lnSpcReduction="20000"/>
          </a:bodyPr>
          <a:lstStyle/>
          <a:p>
            <a:pPr marL="296863" indent="-296863">
              <a:lnSpc>
                <a:spcPct val="120000"/>
              </a:lnSpc>
              <a:buFont typeface="Arial" panose="020B0604020202020204" pitchFamily="34" charset="0"/>
              <a:buChar char="•"/>
            </a:pPr>
            <a:r>
              <a:rPr lang="en-US" sz="12000" dirty="0"/>
              <a:t>Filtration layer traps particles: </a:t>
            </a:r>
          </a:p>
          <a:p>
            <a:pPr marL="641350" lvl="1" indent="-292100">
              <a:lnSpc>
                <a:spcPct val="120000"/>
              </a:lnSpc>
              <a:buFont typeface="System Font Regular"/>
              <a:buChar char="-"/>
              <a:tabLst>
                <a:tab pos="509588" algn="l"/>
              </a:tabLst>
            </a:pPr>
            <a:r>
              <a:rPr lang="en-US" sz="10400" dirty="0"/>
              <a:t>Tangle of melt-blown synthetic threads &lt; 1 micron thick </a:t>
            </a:r>
          </a:p>
          <a:p>
            <a:pPr marL="641350" lvl="1" indent="-292100">
              <a:lnSpc>
                <a:spcPct val="120000"/>
              </a:lnSpc>
              <a:buFont typeface="System Font Regular"/>
              <a:buChar char="-"/>
              <a:tabLst>
                <a:tab pos="509588" algn="l"/>
              </a:tabLst>
            </a:pPr>
            <a:r>
              <a:rPr lang="en-US" sz="10400" dirty="0"/>
              <a:t>Electrostatic charges from polarized material</a:t>
            </a:r>
          </a:p>
        </p:txBody>
      </p:sp>
      <p:sp>
        <p:nvSpPr>
          <p:cNvPr id="9" name="TextBox 8">
            <a:extLst>
              <a:ext uri="{FF2B5EF4-FFF2-40B4-BE49-F238E27FC236}">
                <a16:creationId xmlns:a16="http://schemas.microsoft.com/office/drawing/2014/main" id="{5D8A76E8-6B0D-3A4B-9B1D-02D9B7227CAE}"/>
              </a:ext>
            </a:extLst>
          </p:cNvPr>
          <p:cNvSpPr txBox="1"/>
          <p:nvPr/>
        </p:nvSpPr>
        <p:spPr>
          <a:xfrm>
            <a:off x="2971800" y="6821269"/>
            <a:ext cx="12634025" cy="646331"/>
          </a:xfrm>
          <a:prstGeom prst="rect">
            <a:avLst/>
          </a:prstGeom>
          <a:noFill/>
        </p:spPr>
        <p:txBody>
          <a:bodyPr wrap="square" rtlCol="0">
            <a:spAutoFit/>
          </a:bodyPr>
          <a:lstStyle/>
          <a:p>
            <a:r>
              <a:rPr lang="en-US" dirty="0"/>
              <a:t>All photos and videos on </a:t>
            </a:r>
            <a:r>
              <a:rPr lang="en-US" dirty="0" err="1"/>
              <a:t>Pexels</a:t>
            </a:r>
            <a:r>
              <a:rPr lang="en-US" dirty="0"/>
              <a:t> can be downloaded and used for free.</a:t>
            </a:r>
          </a:p>
          <a:p>
            <a:endParaRPr lang="en-US" dirty="0"/>
          </a:p>
        </p:txBody>
      </p:sp>
      <p:pic>
        <p:nvPicPr>
          <p:cNvPr id="7" name="Picture 6">
            <a:extLst>
              <a:ext uri="{FF2B5EF4-FFF2-40B4-BE49-F238E27FC236}">
                <a16:creationId xmlns:a16="http://schemas.microsoft.com/office/drawing/2014/main" id="{B3E45D0F-2AA1-2641-BBD7-0B8FC3E09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1486" y="1782504"/>
            <a:ext cx="2952422" cy="1965562"/>
          </a:xfrm>
          <a:prstGeom prst="rect">
            <a:avLst/>
          </a:prstGeom>
        </p:spPr>
      </p:pic>
      <p:sp>
        <p:nvSpPr>
          <p:cNvPr id="10" name="TextBox 9">
            <a:extLst>
              <a:ext uri="{FF2B5EF4-FFF2-40B4-BE49-F238E27FC236}">
                <a16:creationId xmlns:a16="http://schemas.microsoft.com/office/drawing/2014/main" id="{29F6551C-6397-3747-94B5-C63CCCA8854B}"/>
              </a:ext>
            </a:extLst>
          </p:cNvPr>
          <p:cNvSpPr txBox="1"/>
          <p:nvPr/>
        </p:nvSpPr>
        <p:spPr>
          <a:xfrm>
            <a:off x="228599" y="3886200"/>
            <a:ext cx="8586307" cy="2677656"/>
          </a:xfrm>
          <a:prstGeom prst="rect">
            <a:avLst/>
          </a:prstGeom>
          <a:noFill/>
        </p:spPr>
        <p:txBody>
          <a:bodyPr wrap="square" rtlCol="0">
            <a:spAutoFit/>
          </a:bodyPr>
          <a:lstStyle/>
          <a:p>
            <a:pPr marL="296863" indent="-296863">
              <a:buFont typeface="Arial" panose="020B0604020202020204" pitchFamily="34" charset="0"/>
              <a:buChar char="•"/>
            </a:pPr>
            <a:r>
              <a:rPr lang="en-US" sz="3000" dirty="0"/>
              <a:t>Prefiltration layer: non-woven fabric that is molded to create shape</a:t>
            </a:r>
          </a:p>
          <a:p>
            <a:pPr marL="296863" indent="-296863">
              <a:buFont typeface="Arial" panose="020B0604020202020204" pitchFamily="34" charset="0"/>
              <a:buChar char="•"/>
            </a:pPr>
            <a:r>
              <a:rPr lang="en-US" sz="3000" dirty="0"/>
              <a:t>Inner and outer surfaces are nonwoven fabric made of spun bond polypropylene threads 15-35 microns thick</a:t>
            </a:r>
          </a:p>
          <a:p>
            <a:endParaRPr lang="en-US" dirty="0"/>
          </a:p>
        </p:txBody>
      </p:sp>
      <p:sp>
        <p:nvSpPr>
          <p:cNvPr id="4" name="TextBox 3">
            <a:extLst>
              <a:ext uri="{FF2B5EF4-FFF2-40B4-BE49-F238E27FC236}">
                <a16:creationId xmlns:a16="http://schemas.microsoft.com/office/drawing/2014/main" id="{3D3EB782-2601-7B48-AAB3-BE085AE673BB}"/>
              </a:ext>
            </a:extLst>
          </p:cNvPr>
          <p:cNvSpPr txBox="1"/>
          <p:nvPr/>
        </p:nvSpPr>
        <p:spPr>
          <a:xfrm>
            <a:off x="5481487" y="3733800"/>
            <a:ext cx="3033864" cy="200055"/>
          </a:xfrm>
          <a:prstGeom prst="rect">
            <a:avLst/>
          </a:prstGeom>
          <a:noFill/>
        </p:spPr>
        <p:txBody>
          <a:bodyPr wrap="square" rtlCol="0" anchor="ctr">
            <a:spAutoFit/>
          </a:bodyPr>
          <a:lstStyle/>
          <a:p>
            <a:pPr algn="ctr"/>
            <a:r>
              <a:rPr lang="en-US" sz="700" dirty="0"/>
              <a:t>https://pixnio.com/science/medical-science/face-masks-or-respirators</a:t>
            </a:r>
            <a:endParaRPr lang="en-US" sz="700" dirty="0">
              <a:hlinkClick r:id="rId4" tooltip="PIXNIO"/>
            </a:endParaRPr>
          </a:p>
        </p:txBody>
      </p:sp>
    </p:spTree>
    <p:extLst>
      <p:ext uri="{BB962C8B-B14F-4D97-AF65-F5344CB8AC3E}">
        <p14:creationId xmlns:p14="http://schemas.microsoft.com/office/powerpoint/2010/main" val="480579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790"/>
            <a:ext cx="8262133" cy="1325563"/>
          </a:xfrm>
        </p:spPr>
        <p:txBody>
          <a:bodyPr/>
          <a:lstStyle/>
          <a:p>
            <a:r>
              <a:rPr lang="en-US" dirty="0">
                <a:latin typeface="+mn-lt"/>
              </a:rPr>
              <a:t>N95: International Equivalents</a:t>
            </a:r>
          </a:p>
        </p:txBody>
      </p:sp>
      <p:graphicFrame>
        <p:nvGraphicFramePr>
          <p:cNvPr id="4" name="Table 3">
            <a:extLst>
              <a:ext uri="{FF2B5EF4-FFF2-40B4-BE49-F238E27FC236}">
                <a16:creationId xmlns:a16="http://schemas.microsoft.com/office/drawing/2014/main" id="{D44722BE-BB7B-FB4A-AAF7-B63DB8317CC6}"/>
              </a:ext>
            </a:extLst>
          </p:cNvPr>
          <p:cNvGraphicFramePr>
            <a:graphicFrameLocks noGrp="1"/>
          </p:cNvGraphicFramePr>
          <p:nvPr>
            <p:extLst>
              <p:ext uri="{D42A27DB-BD31-4B8C-83A1-F6EECF244321}">
                <p14:modId xmlns:p14="http://schemas.microsoft.com/office/powerpoint/2010/main" val="2629456592"/>
              </p:ext>
            </p:extLst>
          </p:nvPr>
        </p:nvGraphicFramePr>
        <p:xfrm>
          <a:off x="228600" y="1219200"/>
          <a:ext cx="8763000" cy="535789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811804451"/>
                    </a:ext>
                  </a:extLst>
                </a:gridCol>
                <a:gridCol w="2514600">
                  <a:extLst>
                    <a:ext uri="{9D8B030D-6E8A-4147-A177-3AD203B41FA5}">
                      <a16:colId xmlns:a16="http://schemas.microsoft.com/office/drawing/2014/main" val="2524543348"/>
                    </a:ext>
                  </a:extLst>
                </a:gridCol>
                <a:gridCol w="3505200">
                  <a:extLst>
                    <a:ext uri="{9D8B030D-6E8A-4147-A177-3AD203B41FA5}">
                      <a16:colId xmlns:a16="http://schemas.microsoft.com/office/drawing/2014/main" val="2626717224"/>
                    </a:ext>
                  </a:extLst>
                </a:gridCol>
              </a:tblGrid>
              <a:tr h="593342">
                <a:tc>
                  <a:txBody>
                    <a:bodyPr/>
                    <a:lstStyle/>
                    <a:p>
                      <a:pPr algn="ctr"/>
                      <a:r>
                        <a:rPr lang="en-US" sz="3200" dirty="0"/>
                        <a:t>Country</a:t>
                      </a:r>
                    </a:p>
                  </a:txBody>
                  <a:tcPr anchor="ctr"/>
                </a:tc>
                <a:tc>
                  <a:txBody>
                    <a:bodyPr/>
                    <a:lstStyle/>
                    <a:p>
                      <a:pPr algn="ctr"/>
                      <a:r>
                        <a:rPr lang="en-US" sz="3200" dirty="0"/>
                        <a:t>Classification</a:t>
                      </a:r>
                    </a:p>
                  </a:txBody>
                  <a:tcPr anchor="ctr"/>
                </a:tc>
                <a:tc>
                  <a:txBody>
                    <a:bodyPr/>
                    <a:lstStyle/>
                    <a:p>
                      <a:pPr algn="ctr"/>
                      <a:r>
                        <a:rPr lang="en-US" sz="3200" dirty="0"/>
                        <a:t>Certification</a:t>
                      </a:r>
                    </a:p>
                  </a:txBody>
                  <a:tcPr anchor="ctr"/>
                </a:tc>
                <a:extLst>
                  <a:ext uri="{0D108BD9-81ED-4DB2-BD59-A6C34878D82A}">
                    <a16:rowId xmlns:a16="http://schemas.microsoft.com/office/drawing/2014/main" val="815465484"/>
                  </a:ext>
                </a:extLst>
              </a:tr>
              <a:tr h="476455">
                <a:tc>
                  <a:txBody>
                    <a:bodyPr/>
                    <a:lstStyle/>
                    <a:p>
                      <a:pPr algn="ctr"/>
                      <a:r>
                        <a:rPr lang="en-US" sz="2000" dirty="0"/>
                        <a:t>USA</a:t>
                      </a:r>
                    </a:p>
                  </a:txBody>
                  <a:tcPr anchor="ctr"/>
                </a:tc>
                <a:tc>
                  <a:txBody>
                    <a:bodyPr/>
                    <a:lstStyle/>
                    <a:p>
                      <a:pPr algn="ctr"/>
                      <a:r>
                        <a:rPr lang="en-US" sz="2400" dirty="0"/>
                        <a:t>N95</a:t>
                      </a:r>
                    </a:p>
                  </a:txBody>
                  <a:tcPr anchor="ctr"/>
                </a:tc>
                <a:tc>
                  <a:txBody>
                    <a:bodyPr/>
                    <a:lstStyle/>
                    <a:p>
                      <a:pPr algn="ctr"/>
                      <a:r>
                        <a:rPr lang="en-US" sz="1800" dirty="0"/>
                        <a:t>NIOSH-42CFR84 </a:t>
                      </a:r>
                    </a:p>
                  </a:txBody>
                  <a:tcPr anchor="ctr"/>
                </a:tc>
                <a:extLst>
                  <a:ext uri="{0D108BD9-81ED-4DB2-BD59-A6C34878D82A}">
                    <a16:rowId xmlns:a16="http://schemas.microsoft.com/office/drawing/2014/main" val="630300682"/>
                  </a:ext>
                </a:extLst>
              </a:tr>
              <a:tr h="476455">
                <a:tc>
                  <a:txBody>
                    <a:bodyPr/>
                    <a:lstStyle/>
                    <a:p>
                      <a:pPr algn="ctr"/>
                      <a:r>
                        <a:rPr lang="en-US" sz="2000" dirty="0"/>
                        <a:t>Australia, New Zealand</a:t>
                      </a:r>
                    </a:p>
                  </a:txBody>
                  <a:tcPr anchor="ctr"/>
                </a:tc>
                <a:tc>
                  <a:txBody>
                    <a:bodyPr/>
                    <a:lstStyle/>
                    <a:p>
                      <a:pPr algn="ctr"/>
                      <a:r>
                        <a:rPr lang="en-US" sz="2400" dirty="0"/>
                        <a:t>P2</a:t>
                      </a:r>
                    </a:p>
                  </a:txBody>
                  <a:tcPr anchor="ctr"/>
                </a:tc>
                <a:tc>
                  <a:txBody>
                    <a:bodyPr/>
                    <a:lstStyle/>
                    <a:p>
                      <a:pPr algn="ctr"/>
                      <a:r>
                        <a:rPr lang="en-US" sz="1800" dirty="0"/>
                        <a:t>AS/NZA 1716:2012</a:t>
                      </a:r>
                    </a:p>
                  </a:txBody>
                  <a:tcPr anchor="ctr"/>
                </a:tc>
                <a:extLst>
                  <a:ext uri="{0D108BD9-81ED-4DB2-BD59-A6C34878D82A}">
                    <a16:rowId xmlns:a16="http://schemas.microsoft.com/office/drawing/2014/main" val="2365646697"/>
                  </a:ext>
                </a:extLst>
              </a:tr>
              <a:tr h="476455">
                <a:tc>
                  <a:txBody>
                    <a:bodyPr/>
                    <a:lstStyle/>
                    <a:p>
                      <a:pPr algn="ctr"/>
                      <a:r>
                        <a:rPr lang="en-US" sz="2000" dirty="0"/>
                        <a:t>Brazil </a:t>
                      </a:r>
                    </a:p>
                  </a:txBody>
                  <a:tcPr anchor="ctr"/>
                </a:tc>
                <a:tc>
                  <a:txBody>
                    <a:bodyPr/>
                    <a:lstStyle/>
                    <a:p>
                      <a:pPr algn="ctr"/>
                      <a:r>
                        <a:rPr lang="en-US" sz="2400" dirty="0"/>
                        <a:t>PFF2 </a:t>
                      </a:r>
                    </a:p>
                  </a:txBody>
                  <a:tcPr anchor="ctr"/>
                </a:tc>
                <a:tc>
                  <a:txBody>
                    <a:bodyPr/>
                    <a:lstStyle/>
                    <a:p>
                      <a:pPr algn="ctr"/>
                      <a:r>
                        <a:rPr lang="en-US" sz="1800" dirty="0"/>
                        <a:t>ABNT/NBR 13698:2011</a:t>
                      </a:r>
                    </a:p>
                  </a:txBody>
                  <a:tcPr anchor="ctr"/>
                </a:tc>
                <a:extLst>
                  <a:ext uri="{0D108BD9-81ED-4DB2-BD59-A6C34878D82A}">
                    <a16:rowId xmlns:a16="http://schemas.microsoft.com/office/drawing/2014/main" val="184917882"/>
                  </a:ext>
                </a:extLst>
              </a:tr>
              <a:tr h="476455">
                <a:tc>
                  <a:txBody>
                    <a:bodyPr/>
                    <a:lstStyle/>
                    <a:p>
                      <a:pPr algn="ctr"/>
                      <a:r>
                        <a:rPr lang="en-US" sz="2000" dirty="0"/>
                        <a:t>China</a:t>
                      </a:r>
                    </a:p>
                  </a:txBody>
                  <a:tcPr anchor="ctr"/>
                </a:tc>
                <a:tc>
                  <a:txBody>
                    <a:bodyPr/>
                    <a:lstStyle/>
                    <a:p>
                      <a:pPr algn="ctr"/>
                      <a:r>
                        <a:rPr lang="en-US" sz="2400" dirty="0"/>
                        <a:t>KN95</a:t>
                      </a:r>
                    </a:p>
                  </a:txBody>
                  <a:tcPr anchor="ctr"/>
                </a:tc>
                <a:tc>
                  <a:txBody>
                    <a:bodyPr/>
                    <a:lstStyle/>
                    <a:p>
                      <a:pPr algn="ctr"/>
                      <a:r>
                        <a:rPr lang="en-US" sz="1800" dirty="0"/>
                        <a:t>GB2626-2006; GB 2626-2019 </a:t>
                      </a:r>
                    </a:p>
                  </a:txBody>
                  <a:tcPr anchor="ctr"/>
                </a:tc>
                <a:extLst>
                  <a:ext uri="{0D108BD9-81ED-4DB2-BD59-A6C34878D82A}">
                    <a16:rowId xmlns:a16="http://schemas.microsoft.com/office/drawing/2014/main" val="3298261559"/>
                  </a:ext>
                </a:extLst>
              </a:tr>
              <a:tr h="476455">
                <a:tc>
                  <a:txBody>
                    <a:bodyPr/>
                    <a:lstStyle/>
                    <a:p>
                      <a:pPr algn="ctr"/>
                      <a:r>
                        <a:rPr lang="en-US" sz="2000" dirty="0"/>
                        <a:t>European Union</a:t>
                      </a:r>
                    </a:p>
                  </a:txBody>
                  <a:tcPr anchor="ctr"/>
                </a:tc>
                <a:tc>
                  <a:txBody>
                    <a:bodyPr/>
                    <a:lstStyle/>
                    <a:p>
                      <a:pPr algn="ctr"/>
                      <a:r>
                        <a:rPr lang="en-US" sz="2400" dirty="0"/>
                        <a:t>FFP2</a:t>
                      </a:r>
                    </a:p>
                  </a:txBody>
                  <a:tcPr anchor="ctr"/>
                </a:tc>
                <a:tc>
                  <a:txBody>
                    <a:bodyPr/>
                    <a:lstStyle/>
                    <a:p>
                      <a:pPr algn="ctr"/>
                      <a:r>
                        <a:rPr lang="en-US" sz="1800" dirty="0"/>
                        <a:t>EN 149-2001 </a:t>
                      </a:r>
                    </a:p>
                  </a:txBody>
                  <a:tcPr anchor="ctr"/>
                </a:tc>
                <a:extLst>
                  <a:ext uri="{0D108BD9-81ED-4DB2-BD59-A6C34878D82A}">
                    <a16:rowId xmlns:a16="http://schemas.microsoft.com/office/drawing/2014/main" val="342074516"/>
                  </a:ext>
                </a:extLst>
              </a:tr>
              <a:tr h="476455">
                <a:tc>
                  <a:txBody>
                    <a:bodyPr/>
                    <a:lstStyle/>
                    <a:p>
                      <a:pPr algn="ctr"/>
                      <a:r>
                        <a:rPr lang="en-US" sz="2000" dirty="0"/>
                        <a:t>Japan</a:t>
                      </a:r>
                    </a:p>
                  </a:txBody>
                  <a:tcPr anchor="ctr"/>
                </a:tc>
                <a:tc>
                  <a:txBody>
                    <a:bodyPr/>
                    <a:lstStyle/>
                    <a:p>
                      <a:pPr algn="ctr"/>
                      <a:r>
                        <a:rPr lang="en-US" sz="2400" dirty="0"/>
                        <a:t>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JMHLW-Notification 214, 2018</a:t>
                      </a:r>
                    </a:p>
                  </a:txBody>
                  <a:tcPr anchor="ctr"/>
                </a:tc>
                <a:extLst>
                  <a:ext uri="{0D108BD9-81ED-4DB2-BD59-A6C34878D82A}">
                    <a16:rowId xmlns:a16="http://schemas.microsoft.com/office/drawing/2014/main" val="312747246"/>
                  </a:ext>
                </a:extLst>
              </a:tr>
              <a:tr h="476455">
                <a:tc>
                  <a:txBody>
                    <a:bodyPr/>
                    <a:lstStyle/>
                    <a:p>
                      <a:pPr algn="ctr"/>
                      <a:r>
                        <a:rPr lang="en-US" sz="2000" dirty="0"/>
                        <a:t>Korea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KF94</a:t>
                      </a:r>
                    </a:p>
                  </a:txBody>
                  <a:tcPr anchor="ctr"/>
                </a:tc>
                <a:tc>
                  <a:txBody>
                    <a:bodyPr/>
                    <a:lstStyle/>
                    <a:p>
                      <a:pPr algn="ctr"/>
                      <a:r>
                        <a:rPr lang="en-US" sz="1800" dirty="0"/>
                        <a:t>KMOEL - 2017-64 </a:t>
                      </a:r>
                    </a:p>
                  </a:txBody>
                  <a:tcPr anchor="ctr"/>
                </a:tc>
                <a:extLst>
                  <a:ext uri="{0D108BD9-81ED-4DB2-BD59-A6C34878D82A}">
                    <a16:rowId xmlns:a16="http://schemas.microsoft.com/office/drawing/2014/main" val="1796838671"/>
                  </a:ext>
                </a:extLst>
              </a:tr>
              <a:tr h="476455">
                <a:tc>
                  <a:txBody>
                    <a:bodyPr/>
                    <a:lstStyle/>
                    <a:p>
                      <a:pPr algn="ctr"/>
                      <a:r>
                        <a:rPr lang="en-US" sz="2000" dirty="0"/>
                        <a:t>Mexico</a:t>
                      </a:r>
                    </a:p>
                  </a:txBody>
                  <a:tcPr anchor="ctr"/>
                </a:tc>
                <a:tc>
                  <a:txBody>
                    <a:bodyPr/>
                    <a:lstStyle/>
                    <a:p>
                      <a:pPr algn="ctr"/>
                      <a:r>
                        <a:rPr lang="en-US" sz="2400" dirty="0"/>
                        <a:t>P95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NOM-116-2009</a:t>
                      </a:r>
                    </a:p>
                  </a:txBody>
                  <a:tcPr anchor="ctr"/>
                </a:tc>
                <a:extLst>
                  <a:ext uri="{0D108BD9-81ED-4DB2-BD59-A6C34878D82A}">
                    <a16:rowId xmlns:a16="http://schemas.microsoft.com/office/drawing/2014/main" val="2429555724"/>
                  </a:ext>
                </a:extLst>
              </a:tr>
              <a:tr h="476455">
                <a:tc>
                  <a:txBody>
                    <a:bodyPr/>
                    <a:lstStyle/>
                    <a:p>
                      <a:pPr algn="ctr"/>
                      <a:r>
                        <a:rPr lang="en-US" sz="2000" dirty="0"/>
                        <a:t>Russia</a:t>
                      </a:r>
                    </a:p>
                  </a:txBody>
                  <a:tcPr anchor="ctr"/>
                </a:tc>
                <a:tc>
                  <a:txBody>
                    <a:bodyPr/>
                    <a:lstStyle/>
                    <a:p>
                      <a:pPr algn="ctr"/>
                      <a:r>
                        <a:rPr lang="en-US" sz="2400" dirty="0"/>
                        <a:t>FFP2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GOST R 12.4.191-2011 </a:t>
                      </a:r>
                    </a:p>
                  </a:txBody>
                  <a:tcPr anchor="ctr"/>
                </a:tc>
                <a:extLst>
                  <a:ext uri="{0D108BD9-81ED-4DB2-BD59-A6C34878D82A}">
                    <a16:rowId xmlns:a16="http://schemas.microsoft.com/office/drawing/2014/main" val="2994450500"/>
                  </a:ext>
                </a:extLst>
              </a:tr>
              <a:tr h="476455">
                <a:tc>
                  <a:txBody>
                    <a:bodyPr/>
                    <a:lstStyle/>
                    <a:p>
                      <a:pPr algn="ctr"/>
                      <a:r>
                        <a:rPr lang="en-US" sz="2000" dirty="0"/>
                        <a:t>Taiwan</a:t>
                      </a:r>
                    </a:p>
                  </a:txBody>
                  <a:tcPr anchor="ctr"/>
                </a:tc>
                <a:tc>
                  <a:txBody>
                    <a:bodyPr/>
                    <a:lstStyle/>
                    <a:p>
                      <a:pPr algn="ctr"/>
                      <a:r>
                        <a:rPr lang="en-US" sz="2400" dirty="0"/>
                        <a:t>D2</a:t>
                      </a:r>
                    </a:p>
                  </a:txBody>
                  <a:tcPr anchor="ctr"/>
                </a:tc>
                <a:tc>
                  <a:txBody>
                    <a:bodyPr/>
                    <a:lstStyle/>
                    <a:p>
                      <a:pPr algn="ctr"/>
                      <a:r>
                        <a:rPr lang="en-US" sz="1800" dirty="0"/>
                        <a:t>CNS 14755</a:t>
                      </a:r>
                    </a:p>
                  </a:txBody>
                  <a:tcPr anchor="ctr"/>
                </a:tc>
                <a:extLst>
                  <a:ext uri="{0D108BD9-81ED-4DB2-BD59-A6C34878D82A}">
                    <a16:rowId xmlns:a16="http://schemas.microsoft.com/office/drawing/2014/main" val="4173157889"/>
                  </a:ext>
                </a:extLst>
              </a:tr>
            </a:tbl>
          </a:graphicData>
        </a:graphic>
      </p:graphicFrame>
    </p:spTree>
    <p:extLst>
      <p:ext uri="{BB962C8B-B14F-4D97-AF65-F5344CB8AC3E}">
        <p14:creationId xmlns:p14="http://schemas.microsoft.com/office/powerpoint/2010/main" val="2361926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8362950" cy="1132933"/>
          </a:xfrm>
        </p:spPr>
        <p:txBody>
          <a:bodyPr>
            <a:normAutofit/>
          </a:bodyPr>
          <a:lstStyle/>
          <a:p>
            <a:r>
              <a:rPr lang="en-US" sz="4200" dirty="0">
                <a:latin typeface="+mn-lt"/>
              </a:rPr>
              <a:t>N95 Masks: Industrial vs Medical</a:t>
            </a:r>
          </a:p>
        </p:txBody>
      </p:sp>
      <p:pic>
        <p:nvPicPr>
          <p:cNvPr id="7" name="Picture 6">
            <a:extLst>
              <a:ext uri="{FF2B5EF4-FFF2-40B4-BE49-F238E27FC236}">
                <a16:creationId xmlns:a16="http://schemas.microsoft.com/office/drawing/2014/main" id="{150E4CDF-5A88-614B-B0C4-8C8A29C2B2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07287" y="3934083"/>
            <a:ext cx="2341312" cy="2085717"/>
          </a:xfrm>
          <a:prstGeom prst="rect">
            <a:avLst/>
          </a:prstGeom>
        </p:spPr>
      </p:pic>
      <p:sp>
        <p:nvSpPr>
          <p:cNvPr id="5" name="TextBox 4">
            <a:extLst>
              <a:ext uri="{FF2B5EF4-FFF2-40B4-BE49-F238E27FC236}">
                <a16:creationId xmlns:a16="http://schemas.microsoft.com/office/drawing/2014/main" id="{FE901243-E572-8F4A-93F4-04AB5221BA11}"/>
              </a:ext>
            </a:extLst>
          </p:cNvPr>
          <p:cNvSpPr txBox="1"/>
          <p:nvPr/>
        </p:nvSpPr>
        <p:spPr>
          <a:xfrm>
            <a:off x="5507286" y="6019800"/>
            <a:ext cx="2320427" cy="169277"/>
          </a:xfrm>
          <a:prstGeom prst="rect">
            <a:avLst/>
          </a:prstGeom>
          <a:noFill/>
        </p:spPr>
        <p:txBody>
          <a:bodyPr wrap="square" rtlCol="0">
            <a:spAutoFit/>
          </a:bodyPr>
          <a:lstStyle/>
          <a:p>
            <a:pPr algn="ctr"/>
            <a:r>
              <a:rPr lang="en-US" sz="500" dirty="0"/>
              <a:t>https://en.wikipediaorg/wiki/N95_mask#/media/File:Surgical_N95.jpeg</a:t>
            </a:r>
          </a:p>
        </p:txBody>
      </p:sp>
      <p:sp>
        <p:nvSpPr>
          <p:cNvPr id="14" name="TextBox 13">
            <a:extLst>
              <a:ext uri="{FF2B5EF4-FFF2-40B4-BE49-F238E27FC236}">
                <a16:creationId xmlns:a16="http://schemas.microsoft.com/office/drawing/2014/main" id="{0298C371-5EB7-D047-8878-C954E143DCB0}"/>
              </a:ext>
            </a:extLst>
          </p:cNvPr>
          <p:cNvSpPr txBox="1"/>
          <p:nvPr/>
        </p:nvSpPr>
        <p:spPr>
          <a:xfrm>
            <a:off x="533400" y="1474245"/>
            <a:ext cx="6172200" cy="4308872"/>
          </a:xfrm>
          <a:prstGeom prst="rect">
            <a:avLst/>
          </a:prstGeom>
          <a:noFill/>
        </p:spPr>
        <p:txBody>
          <a:bodyPr wrap="square" rtlCol="0">
            <a:spAutoFit/>
          </a:bodyPr>
          <a:lstStyle/>
          <a:p>
            <a:pPr marL="285750" indent="-285750">
              <a:buFont typeface="Arial" panose="020B0604020202020204" pitchFamily="34" charset="0"/>
              <a:buChar char="•"/>
            </a:pPr>
            <a:r>
              <a:rPr lang="en-US" sz="3600" dirty="0"/>
              <a:t>Industrial: </a:t>
            </a:r>
          </a:p>
          <a:p>
            <a:pPr marL="577850" lvl="1" indent="-282575">
              <a:buFont typeface="System Font Regular"/>
              <a:buChar char="-"/>
            </a:pPr>
            <a:r>
              <a:rPr lang="en-US" sz="3200" dirty="0"/>
              <a:t>E.g. 3M 8210 or 8110S</a:t>
            </a:r>
          </a:p>
          <a:p>
            <a:pPr marL="577850" lvl="1" indent="-282575">
              <a:buFont typeface="System Font Regular"/>
              <a:buChar char="-"/>
            </a:pPr>
            <a:r>
              <a:rPr lang="en-US" sz="3200" dirty="0"/>
              <a:t>N95 filtration rating</a:t>
            </a:r>
          </a:p>
          <a:p>
            <a:pPr marL="577850" lvl="1" indent="-282575">
              <a:buFont typeface="System Font Regular"/>
              <a:buChar char="-"/>
            </a:pPr>
            <a:r>
              <a:rPr lang="en-US" sz="3200" i="1" dirty="0"/>
              <a:t>Not</a:t>
            </a:r>
            <a:r>
              <a:rPr lang="en-US" sz="3200" dirty="0"/>
              <a:t> fluid resistant</a:t>
            </a:r>
          </a:p>
          <a:p>
            <a:pPr marL="285750" indent="-285750">
              <a:spcBef>
                <a:spcPts val="1200"/>
              </a:spcBef>
              <a:buFont typeface="Arial" panose="020B0604020202020204" pitchFamily="34" charset="0"/>
              <a:buChar char="•"/>
            </a:pPr>
            <a:r>
              <a:rPr lang="en-US" sz="3600" dirty="0"/>
              <a:t>Medical:</a:t>
            </a:r>
          </a:p>
          <a:p>
            <a:pPr marL="577850" lvl="1" indent="-282575">
              <a:buFont typeface="System Font Regular"/>
              <a:buChar char="-"/>
            </a:pPr>
            <a:r>
              <a:rPr lang="en-US" sz="3200" dirty="0"/>
              <a:t>E.g. 3M 1860 or 1860S</a:t>
            </a:r>
          </a:p>
          <a:p>
            <a:pPr marL="577850" lvl="1" indent="-282575">
              <a:buFont typeface="System Font Regular"/>
              <a:buChar char="-"/>
            </a:pPr>
            <a:r>
              <a:rPr lang="en-US" sz="3200" dirty="0"/>
              <a:t>N95 filtration rating</a:t>
            </a:r>
          </a:p>
          <a:p>
            <a:pPr marL="577850" lvl="1" indent="-282575">
              <a:buFont typeface="System Font Regular"/>
              <a:buChar char="-"/>
            </a:pPr>
            <a:r>
              <a:rPr lang="en-US" sz="3200" dirty="0"/>
              <a:t>fluid resistant</a:t>
            </a:r>
          </a:p>
        </p:txBody>
      </p:sp>
      <p:pic>
        <p:nvPicPr>
          <p:cNvPr id="12" name="Picture 11">
            <a:extLst>
              <a:ext uri="{FF2B5EF4-FFF2-40B4-BE49-F238E27FC236}">
                <a16:creationId xmlns:a16="http://schemas.microsoft.com/office/drawing/2014/main" id="{35F16CF3-5BB4-A44A-91E7-D3D1B01B65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07286" y="1425219"/>
            <a:ext cx="2341313" cy="2085719"/>
          </a:xfrm>
          <a:prstGeom prst="rect">
            <a:avLst/>
          </a:prstGeom>
        </p:spPr>
      </p:pic>
      <p:sp>
        <p:nvSpPr>
          <p:cNvPr id="3" name="TextBox 2">
            <a:extLst>
              <a:ext uri="{FF2B5EF4-FFF2-40B4-BE49-F238E27FC236}">
                <a16:creationId xmlns:a16="http://schemas.microsoft.com/office/drawing/2014/main" id="{4490A9FA-30A9-8A4D-92E9-3B594B0654F0}"/>
              </a:ext>
            </a:extLst>
          </p:cNvPr>
          <p:cNvSpPr txBox="1"/>
          <p:nvPr/>
        </p:nvSpPr>
        <p:spPr>
          <a:xfrm>
            <a:off x="5076825" y="3505200"/>
            <a:ext cx="3257550" cy="169277"/>
          </a:xfrm>
          <a:prstGeom prst="rect">
            <a:avLst/>
          </a:prstGeom>
          <a:noFill/>
        </p:spPr>
        <p:txBody>
          <a:bodyPr wrap="square" rtlCol="0">
            <a:spAutoFit/>
          </a:bodyPr>
          <a:lstStyle/>
          <a:p>
            <a:pPr algn="ctr"/>
            <a:r>
              <a:rPr lang="en-US" sz="500" dirty="0"/>
              <a:t>https://</a:t>
            </a:r>
            <a:r>
              <a:rPr lang="en-US" sz="500" dirty="0" err="1"/>
              <a:t>en.wikipedia.org</a:t>
            </a:r>
            <a:r>
              <a:rPr lang="en-US" sz="500" dirty="0"/>
              <a:t>/wiki/N95_mask#/media/File:3M_N95_Particulate_Respirator.JPG</a:t>
            </a:r>
          </a:p>
        </p:txBody>
      </p:sp>
    </p:spTree>
    <p:extLst>
      <p:ext uri="{BB962C8B-B14F-4D97-AF65-F5344CB8AC3E}">
        <p14:creationId xmlns:p14="http://schemas.microsoft.com/office/powerpoint/2010/main" val="97068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8286750" cy="1082675"/>
          </a:xfrm>
        </p:spPr>
        <p:txBody>
          <a:bodyPr>
            <a:normAutofit/>
          </a:bodyPr>
          <a:lstStyle/>
          <a:p>
            <a:r>
              <a:rPr lang="en-US" dirty="0">
                <a:latin typeface="+mn-lt"/>
              </a:rPr>
              <a:t>N95 Masks: Exhalation Valves </a:t>
            </a:r>
          </a:p>
        </p:txBody>
      </p:sp>
      <p:sp>
        <p:nvSpPr>
          <p:cNvPr id="3" name="Content Placeholder 2"/>
          <p:cNvSpPr>
            <a:spLocks noGrp="1"/>
          </p:cNvSpPr>
          <p:nvPr>
            <p:ph idx="1"/>
          </p:nvPr>
        </p:nvSpPr>
        <p:spPr>
          <a:xfrm>
            <a:off x="228600" y="1676400"/>
            <a:ext cx="5486400" cy="2514600"/>
          </a:xfrm>
        </p:spPr>
        <p:txBody>
          <a:bodyPr>
            <a:noAutofit/>
          </a:bodyPr>
          <a:lstStyle/>
          <a:p>
            <a:pPr marL="295275" indent="-282575">
              <a:lnSpc>
                <a:spcPct val="100000"/>
              </a:lnSpc>
              <a:spcBef>
                <a:spcPts val="0"/>
              </a:spcBef>
              <a:buFont typeface="Arial" panose="020B0604020202020204" pitchFamily="34" charset="0"/>
              <a:buChar char="•"/>
            </a:pPr>
            <a:r>
              <a:rPr lang="en-US" sz="3400" dirty="0"/>
              <a:t>Exhalation occurs via valve</a:t>
            </a:r>
          </a:p>
          <a:p>
            <a:pPr marL="295275" indent="-282575">
              <a:lnSpc>
                <a:spcPct val="100000"/>
              </a:lnSpc>
              <a:spcBef>
                <a:spcPts val="0"/>
              </a:spcBef>
              <a:buFont typeface="Arial" panose="020B0604020202020204" pitchFamily="34" charset="0"/>
              <a:buChar char="•"/>
            </a:pPr>
            <a:r>
              <a:rPr lang="en-US" sz="3400" dirty="0"/>
              <a:t>Easier to breath through (minimal resistance on exhalation)</a:t>
            </a:r>
          </a:p>
          <a:p>
            <a:pPr marL="295275" indent="-282575">
              <a:lnSpc>
                <a:spcPct val="100000"/>
              </a:lnSpc>
              <a:spcBef>
                <a:spcPts val="0"/>
              </a:spcBef>
              <a:buFont typeface="Arial" panose="020B0604020202020204" pitchFamily="34" charset="0"/>
              <a:buChar char="•"/>
            </a:pPr>
            <a:r>
              <a:rPr lang="en-US" sz="3400" dirty="0"/>
              <a:t>Reduces heat/moisture build up in mask</a:t>
            </a:r>
          </a:p>
          <a:p>
            <a:pPr marL="295275" indent="-282575">
              <a:lnSpc>
                <a:spcPct val="100000"/>
              </a:lnSpc>
              <a:spcBef>
                <a:spcPts val="0"/>
              </a:spcBef>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E9ED2541-2B1F-0E47-9D1D-4A79D9F237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97836" y="1857295"/>
            <a:ext cx="3237079" cy="2790905"/>
          </a:xfrm>
          <a:prstGeom prst="rect">
            <a:avLst/>
          </a:prstGeom>
        </p:spPr>
      </p:pic>
      <p:sp>
        <p:nvSpPr>
          <p:cNvPr id="17" name="TextBox 16">
            <a:extLst>
              <a:ext uri="{FF2B5EF4-FFF2-40B4-BE49-F238E27FC236}">
                <a16:creationId xmlns:a16="http://schemas.microsoft.com/office/drawing/2014/main" id="{D3F6867E-43BB-524C-A081-BA4A20D34AB4}"/>
              </a:ext>
            </a:extLst>
          </p:cNvPr>
          <p:cNvSpPr txBox="1"/>
          <p:nvPr/>
        </p:nvSpPr>
        <p:spPr>
          <a:xfrm>
            <a:off x="228600" y="4832628"/>
            <a:ext cx="7978774" cy="1415772"/>
          </a:xfrm>
          <a:prstGeom prst="rect">
            <a:avLst/>
          </a:prstGeom>
          <a:noFill/>
        </p:spPr>
        <p:txBody>
          <a:bodyPr wrap="square" rtlCol="0">
            <a:spAutoFit/>
          </a:bodyPr>
          <a:lstStyle/>
          <a:p>
            <a:pPr marL="295275" indent="-295275">
              <a:buFont typeface="Arial" panose="020B0604020202020204" pitchFamily="34" charset="0"/>
              <a:buChar char="•"/>
            </a:pPr>
            <a:r>
              <a:rPr lang="en-US" sz="3400" dirty="0"/>
              <a:t>Protects the wearer, </a:t>
            </a:r>
            <a:r>
              <a:rPr lang="en-US" sz="3400" b="1" i="1" dirty="0"/>
              <a:t>not</a:t>
            </a:r>
            <a:r>
              <a:rPr lang="en-US" sz="3400" dirty="0"/>
              <a:t> others</a:t>
            </a:r>
          </a:p>
          <a:p>
            <a:pPr marL="295275" indent="-295275">
              <a:buFont typeface="Arial" panose="020B0604020202020204" pitchFamily="34" charset="0"/>
              <a:buChar char="•"/>
            </a:pPr>
            <a:r>
              <a:rPr lang="en-US" sz="3400" b="1" i="1" dirty="0"/>
              <a:t>Not</a:t>
            </a:r>
            <a:r>
              <a:rPr lang="en-US" sz="3400" dirty="0"/>
              <a:t> recommended for medical use</a:t>
            </a:r>
          </a:p>
          <a:p>
            <a:endParaRPr lang="en-US" dirty="0"/>
          </a:p>
        </p:txBody>
      </p:sp>
      <p:sp>
        <p:nvSpPr>
          <p:cNvPr id="4" name="TextBox 3">
            <a:extLst>
              <a:ext uri="{FF2B5EF4-FFF2-40B4-BE49-F238E27FC236}">
                <a16:creationId xmlns:a16="http://schemas.microsoft.com/office/drawing/2014/main" id="{951F9F11-0629-EF41-A7CF-C987F0589116}"/>
              </a:ext>
            </a:extLst>
          </p:cNvPr>
          <p:cNvSpPr txBox="1"/>
          <p:nvPr/>
        </p:nvSpPr>
        <p:spPr>
          <a:xfrm>
            <a:off x="5497836" y="4648200"/>
            <a:ext cx="3237079" cy="261610"/>
          </a:xfrm>
          <a:prstGeom prst="rect">
            <a:avLst/>
          </a:prstGeom>
          <a:noFill/>
        </p:spPr>
        <p:txBody>
          <a:bodyPr wrap="square" rtlCol="0">
            <a:spAutoFit/>
          </a:bodyPr>
          <a:lstStyle/>
          <a:p>
            <a:pPr algn="ctr"/>
            <a:r>
              <a:rPr lang="en-US" sz="1050" dirty="0"/>
              <a:t>https://creativecommons.org/licenses/by-nc-nd/2.0/</a:t>
            </a:r>
            <a:endParaRPr lang="en-US" sz="1050" b="1" dirty="0">
              <a:latin typeface="source sans pro"/>
            </a:endParaRPr>
          </a:p>
        </p:txBody>
      </p:sp>
    </p:spTree>
    <p:extLst>
      <p:ext uri="{BB962C8B-B14F-4D97-AF65-F5344CB8AC3E}">
        <p14:creationId xmlns:p14="http://schemas.microsoft.com/office/powerpoint/2010/main" val="2827950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934200" cy="1325563"/>
          </a:xfrm>
        </p:spPr>
        <p:txBody>
          <a:bodyPr>
            <a:normAutofit/>
          </a:bodyPr>
          <a:lstStyle/>
          <a:p>
            <a:r>
              <a:rPr lang="en-US" dirty="0">
                <a:latin typeface="+mn-lt"/>
              </a:rPr>
              <a:t>N95 Shortages: </a:t>
            </a:r>
            <a:br>
              <a:rPr lang="en-US" dirty="0">
                <a:latin typeface="+mn-lt"/>
              </a:rPr>
            </a:br>
            <a:r>
              <a:rPr lang="en-US" dirty="0">
                <a:latin typeface="+mn-lt"/>
              </a:rPr>
              <a:t>Potential Solutions</a:t>
            </a:r>
          </a:p>
        </p:txBody>
      </p:sp>
      <p:sp>
        <p:nvSpPr>
          <p:cNvPr id="3" name="Content Placeholder 2"/>
          <p:cNvSpPr>
            <a:spLocks noGrp="1"/>
          </p:cNvSpPr>
          <p:nvPr>
            <p:ph idx="1"/>
          </p:nvPr>
        </p:nvSpPr>
        <p:spPr>
          <a:xfrm>
            <a:off x="457200" y="1676400"/>
            <a:ext cx="8153400" cy="4815444"/>
          </a:xfrm>
        </p:spPr>
        <p:txBody>
          <a:bodyPr>
            <a:normAutofit fontScale="92500" lnSpcReduction="10000"/>
          </a:bodyPr>
          <a:lstStyle/>
          <a:p>
            <a:pPr>
              <a:lnSpc>
                <a:spcPct val="120000"/>
              </a:lnSpc>
              <a:buFont typeface="Arial" panose="020B0604020202020204" pitchFamily="34" charset="0"/>
              <a:buChar char="•"/>
            </a:pPr>
            <a:r>
              <a:rPr lang="en-US" sz="2800" b="1" dirty="0"/>
              <a:t>Extended use </a:t>
            </a:r>
            <a:r>
              <a:rPr lang="en-US" sz="2800" dirty="0"/>
              <a:t>of the same mask: disposable surgical mask worn over N95 can protect it from secretions</a:t>
            </a:r>
          </a:p>
          <a:p>
            <a:pPr>
              <a:lnSpc>
                <a:spcPct val="120000"/>
              </a:lnSpc>
              <a:buFont typeface="Arial" panose="020B0604020202020204" pitchFamily="34" charset="0"/>
              <a:buChar char="•"/>
            </a:pPr>
            <a:r>
              <a:rPr lang="en-US" sz="2800" b="1" dirty="0"/>
              <a:t>Industrial</a:t>
            </a:r>
            <a:r>
              <a:rPr lang="en-US" sz="2800" dirty="0"/>
              <a:t> N95 as substitute: not fluid resistant</a:t>
            </a:r>
          </a:p>
          <a:p>
            <a:pPr>
              <a:lnSpc>
                <a:spcPct val="120000"/>
              </a:lnSpc>
              <a:buFont typeface="Arial" panose="020B0604020202020204" pitchFamily="34" charset="0"/>
              <a:buChar char="•"/>
            </a:pPr>
            <a:r>
              <a:rPr lang="en-US" sz="2800" dirty="0"/>
              <a:t>N99, P99, P100 industrial masks/respirators: adequate protection, but difficult to breathe through</a:t>
            </a:r>
          </a:p>
          <a:p>
            <a:pPr>
              <a:lnSpc>
                <a:spcPct val="120000"/>
              </a:lnSpc>
              <a:buFont typeface="Arial" panose="020B0604020202020204" pitchFamily="34" charset="0"/>
              <a:buChar char="•"/>
            </a:pPr>
            <a:r>
              <a:rPr lang="en-US" sz="2800" dirty="0"/>
              <a:t>“Creative” make your own face masks approximating the filtering ability of traditional N95s</a:t>
            </a:r>
          </a:p>
          <a:p>
            <a:pPr>
              <a:lnSpc>
                <a:spcPct val="120000"/>
              </a:lnSpc>
              <a:buFont typeface="Arial" panose="020B0604020202020204" pitchFamily="34" charset="0"/>
              <a:buChar char="•"/>
            </a:pPr>
            <a:endParaRPr lang="en-US" sz="2800" dirty="0"/>
          </a:p>
          <a:p>
            <a:pPr marL="0" indent="0">
              <a:lnSpc>
                <a:spcPct val="120000"/>
              </a:lnSpc>
              <a:buNone/>
            </a:pPr>
            <a:r>
              <a:rPr lang="en-US" sz="1700" i="1" dirty="0"/>
              <a:t>All of the above listed potential solutions may not provide adequate protection against SARS-CoV-2, have not been adequately studied and have not been approved by the FDA</a:t>
            </a:r>
          </a:p>
          <a:p>
            <a:pPr>
              <a:lnSpc>
                <a:spcPct val="12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337066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Disclaimer</a:t>
            </a:r>
          </a:p>
        </p:txBody>
      </p:sp>
      <p:sp>
        <p:nvSpPr>
          <p:cNvPr id="3" name="Content Placeholder 2"/>
          <p:cNvSpPr>
            <a:spLocks noGrp="1"/>
          </p:cNvSpPr>
          <p:nvPr>
            <p:ph idx="1"/>
          </p:nvPr>
        </p:nvSpPr>
        <p:spPr>
          <a:xfrm>
            <a:off x="628650" y="1905001"/>
            <a:ext cx="7886700" cy="3657600"/>
          </a:xfrm>
        </p:spPr>
        <p:txBody>
          <a:bodyPr>
            <a:normAutofit fontScale="70000" lnSpcReduction="20000"/>
          </a:bodyPr>
          <a:lstStyle/>
          <a:p>
            <a:pPr marL="0" indent="0">
              <a:lnSpc>
                <a:spcPct val="120000"/>
              </a:lnSpc>
              <a:buNone/>
            </a:pPr>
            <a:r>
              <a:rPr lang="en-US" dirty="0">
                <a:ea typeface="MS PGothic" charset="0"/>
              </a:rPr>
              <a:t>Many of the strategies discussed in this presentation have not been adequately studied or approved by regulatory authorities such as the United States Food and Drug Administration (FDA). In some cases, the FDA has issued an emergency use authorization (e.g. extended use of N95s due to the extreme worldwide shortage), which can be rescinded at any time. </a:t>
            </a:r>
          </a:p>
          <a:p>
            <a:pPr marL="0" indent="0">
              <a:lnSpc>
                <a:spcPct val="120000"/>
              </a:lnSpc>
              <a:buNone/>
            </a:pPr>
            <a:r>
              <a:rPr lang="en-US" dirty="0">
                <a:ea typeface="MS PGothic" charset="0"/>
              </a:rPr>
              <a:t>A discussion of these strategies in this presentation does not indicate an endorsement by SPA. </a:t>
            </a:r>
          </a:p>
        </p:txBody>
      </p:sp>
    </p:spTree>
    <p:extLst>
      <p:ext uri="{BB962C8B-B14F-4D97-AF65-F5344CB8AC3E}">
        <p14:creationId xmlns:p14="http://schemas.microsoft.com/office/powerpoint/2010/main" val="362257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6934200" cy="1219200"/>
          </a:xfrm>
        </p:spPr>
        <p:txBody>
          <a:bodyPr>
            <a:normAutofit/>
          </a:bodyPr>
          <a:lstStyle/>
          <a:p>
            <a:r>
              <a:rPr lang="en-US" dirty="0">
                <a:latin typeface="+mn-lt"/>
              </a:rPr>
              <a:t>Make Your Own ”N95s”</a:t>
            </a:r>
          </a:p>
        </p:txBody>
      </p:sp>
      <p:sp>
        <p:nvSpPr>
          <p:cNvPr id="3" name="Content Placeholder 2"/>
          <p:cNvSpPr>
            <a:spLocks noGrp="1"/>
          </p:cNvSpPr>
          <p:nvPr>
            <p:ph idx="1"/>
          </p:nvPr>
        </p:nvSpPr>
        <p:spPr>
          <a:xfrm>
            <a:off x="457200" y="1676400"/>
            <a:ext cx="8153400" cy="4815444"/>
          </a:xfrm>
        </p:spPr>
        <p:txBody>
          <a:bodyPr>
            <a:normAutofit lnSpcReduction="10000"/>
          </a:bodyPr>
          <a:lstStyle/>
          <a:p>
            <a:pPr marL="0" indent="0">
              <a:lnSpc>
                <a:spcPct val="120000"/>
              </a:lnSpc>
              <a:buNone/>
            </a:pPr>
            <a:r>
              <a:rPr lang="en-US" sz="2800" dirty="0"/>
              <a:t>Many organizations have suggested approaches for making an “N95” equivalent face mask when N95s are not available</a:t>
            </a:r>
          </a:p>
          <a:p>
            <a:pPr>
              <a:lnSpc>
                <a:spcPct val="120000"/>
              </a:lnSpc>
              <a:buFont typeface="Arial" panose="020B0604020202020204" pitchFamily="34" charset="0"/>
              <a:buChar char="•"/>
            </a:pPr>
            <a:r>
              <a:rPr lang="en-US" sz="2800" dirty="0"/>
              <a:t>Anesthesia Facemask Respirator with HEPA filter</a:t>
            </a:r>
            <a:r>
              <a:rPr lang="en-US" sz="2800" baseline="30000" dirty="0"/>
              <a:t>1</a:t>
            </a:r>
            <a:endParaRPr lang="en-US" sz="2800" dirty="0"/>
          </a:p>
          <a:p>
            <a:pPr>
              <a:lnSpc>
                <a:spcPct val="120000"/>
              </a:lnSpc>
              <a:buFont typeface="Arial" panose="020B0604020202020204" pitchFamily="34" charset="0"/>
              <a:buChar char="•"/>
            </a:pPr>
            <a:r>
              <a:rPr lang="en-US" sz="2800" dirty="0"/>
              <a:t>Halyard Fabric Sew-Your-Own</a:t>
            </a:r>
            <a:r>
              <a:rPr lang="en-US" sz="2800" baseline="30000" dirty="0"/>
              <a:t>2</a:t>
            </a:r>
            <a:endParaRPr lang="en-US" sz="2800" dirty="0"/>
          </a:p>
          <a:p>
            <a:pPr>
              <a:lnSpc>
                <a:spcPct val="120000"/>
              </a:lnSpc>
              <a:buFont typeface="Arial" panose="020B0604020202020204" pitchFamily="34" charset="0"/>
              <a:buChar char="•"/>
            </a:pPr>
            <a:r>
              <a:rPr lang="en-US" sz="2800" dirty="0"/>
              <a:t>3D printable respirators</a:t>
            </a:r>
            <a:r>
              <a:rPr lang="en-US" sz="2800" baseline="30000" dirty="0"/>
              <a:t>3</a:t>
            </a:r>
            <a:endParaRPr lang="en-US" sz="2800" dirty="0"/>
          </a:p>
          <a:p>
            <a:pPr>
              <a:lnSpc>
                <a:spcPct val="120000"/>
              </a:lnSpc>
              <a:buFont typeface="Arial" panose="020B0604020202020204" pitchFamily="34" charset="0"/>
              <a:buChar char="•"/>
            </a:pPr>
            <a:endParaRPr lang="en-US" sz="2800" dirty="0"/>
          </a:p>
          <a:p>
            <a:pPr marL="0" indent="0">
              <a:lnSpc>
                <a:spcPct val="120000"/>
              </a:lnSpc>
              <a:buNone/>
            </a:pPr>
            <a:r>
              <a:rPr lang="en-US" sz="1700" i="1" dirty="0"/>
              <a:t>All of the above potential solutions may not provide adequate protection against SARS-CoV-2, have not been adequately studied and have not been approved by the FDA</a:t>
            </a:r>
          </a:p>
          <a:p>
            <a:pPr>
              <a:lnSpc>
                <a:spcPct val="12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1239214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8001000" cy="1325563"/>
          </a:xfrm>
        </p:spPr>
        <p:txBody>
          <a:bodyPr>
            <a:normAutofit/>
          </a:bodyPr>
          <a:lstStyle/>
          <a:p>
            <a:r>
              <a:rPr lang="en-US" sz="4000" dirty="0">
                <a:latin typeface="+mn-lt"/>
              </a:rPr>
              <a:t>“Creative” Make Your Own N95: </a:t>
            </a:r>
            <a:r>
              <a:rPr lang="en-US" sz="4000" dirty="0"/>
              <a:t> Anesthesia Facemask Respirator</a:t>
            </a:r>
            <a:endParaRPr lang="en-US" sz="4000" dirty="0">
              <a:latin typeface="+mn-lt"/>
            </a:endParaRPr>
          </a:p>
        </p:txBody>
      </p:sp>
      <p:sp>
        <p:nvSpPr>
          <p:cNvPr id="3" name="Content Placeholder 2"/>
          <p:cNvSpPr>
            <a:spLocks noGrp="1"/>
          </p:cNvSpPr>
          <p:nvPr>
            <p:ph idx="1"/>
          </p:nvPr>
        </p:nvSpPr>
        <p:spPr>
          <a:xfrm>
            <a:off x="228600" y="1690688"/>
            <a:ext cx="8558158" cy="2177547"/>
          </a:xfrm>
        </p:spPr>
        <p:txBody>
          <a:bodyPr>
            <a:normAutofit lnSpcReduction="10000"/>
          </a:bodyPr>
          <a:lstStyle/>
          <a:p>
            <a:pPr marL="290513" indent="-290513"/>
            <a:r>
              <a:rPr lang="en-US" sz="2800" dirty="0"/>
              <a:t>Easily made from anesthesia facemask, HEPA filter and elastic straps such as tourniquets</a:t>
            </a:r>
          </a:p>
          <a:p>
            <a:pPr marL="290513" indent="-290513"/>
            <a:r>
              <a:rPr lang="en-US" sz="2800" dirty="0"/>
              <a:t>Mask can be washed and reused after replacing filter</a:t>
            </a:r>
          </a:p>
          <a:p>
            <a:pPr marL="290513" indent="-290513"/>
            <a:r>
              <a:rPr lang="en-US" sz="2800" dirty="0"/>
              <a:t>Can be difficult to breathe through HEPA filter (P100) for extended periods</a:t>
            </a:r>
          </a:p>
        </p:txBody>
      </p:sp>
      <p:sp>
        <p:nvSpPr>
          <p:cNvPr id="4" name="TextBox 3">
            <a:extLst>
              <a:ext uri="{FF2B5EF4-FFF2-40B4-BE49-F238E27FC236}">
                <a16:creationId xmlns:a16="http://schemas.microsoft.com/office/drawing/2014/main" id="{B3569904-72C3-3747-812E-7CC1E40089DB}"/>
              </a:ext>
            </a:extLst>
          </p:cNvPr>
          <p:cNvSpPr txBox="1"/>
          <p:nvPr/>
        </p:nvSpPr>
        <p:spPr>
          <a:xfrm>
            <a:off x="639242" y="6443990"/>
            <a:ext cx="7827416" cy="261610"/>
          </a:xfrm>
          <a:prstGeom prst="rect">
            <a:avLst/>
          </a:prstGeom>
          <a:noFill/>
        </p:spPr>
        <p:txBody>
          <a:bodyPr wrap="square" rtlCol="0">
            <a:spAutoFit/>
          </a:bodyPr>
          <a:lstStyle/>
          <a:p>
            <a:pPr algn="ctr"/>
            <a:r>
              <a:rPr lang="en-US" sz="1100" dirty="0"/>
              <a:t>https://www.childrenshospital.org/research/departments-divisions-programs/departments/surgery/surgical-innovation-fellowship</a:t>
            </a:r>
          </a:p>
        </p:txBody>
      </p:sp>
      <p:pic>
        <p:nvPicPr>
          <p:cNvPr id="6" name="Picture 5">
            <a:extLst>
              <a:ext uri="{FF2B5EF4-FFF2-40B4-BE49-F238E27FC236}">
                <a16:creationId xmlns:a16="http://schemas.microsoft.com/office/drawing/2014/main" id="{85DFE95C-9AC9-AC4E-9CEC-E07A712DC6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142" y="3868236"/>
            <a:ext cx="3513658" cy="2448580"/>
          </a:xfrm>
          <a:prstGeom prst="rect">
            <a:avLst/>
          </a:prstGeom>
        </p:spPr>
      </p:pic>
      <p:pic>
        <p:nvPicPr>
          <p:cNvPr id="8" name="Picture 7">
            <a:extLst>
              <a:ext uri="{FF2B5EF4-FFF2-40B4-BE49-F238E27FC236}">
                <a16:creationId xmlns:a16="http://schemas.microsoft.com/office/drawing/2014/main" id="{B3A44115-87EE-E743-A136-7E33B10EDD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3868236"/>
            <a:ext cx="3513658" cy="2448580"/>
          </a:xfrm>
          <a:prstGeom prst="rect">
            <a:avLst/>
          </a:prstGeom>
        </p:spPr>
      </p:pic>
      <p:sp>
        <p:nvSpPr>
          <p:cNvPr id="9" name="TextBox 8">
            <a:extLst>
              <a:ext uri="{FF2B5EF4-FFF2-40B4-BE49-F238E27FC236}">
                <a16:creationId xmlns:a16="http://schemas.microsoft.com/office/drawing/2014/main" id="{5DC2811C-3C98-FC49-ACB0-F59AAF4A401C}"/>
              </a:ext>
            </a:extLst>
          </p:cNvPr>
          <p:cNvSpPr txBox="1"/>
          <p:nvPr/>
        </p:nvSpPr>
        <p:spPr>
          <a:xfrm>
            <a:off x="4191000" y="4800600"/>
            <a:ext cx="609600" cy="707886"/>
          </a:xfrm>
          <a:prstGeom prst="rect">
            <a:avLst/>
          </a:prstGeom>
          <a:noFill/>
        </p:spPr>
        <p:txBody>
          <a:bodyPr wrap="square" rtlCol="0">
            <a:spAutoFit/>
          </a:bodyPr>
          <a:lstStyle/>
          <a:p>
            <a:r>
              <a:rPr lang="en-US" sz="4000" dirty="0">
                <a:sym typeface="Wingdings" pitchFamily="2" charset="2"/>
              </a:rPr>
              <a:t></a:t>
            </a:r>
            <a:endParaRPr lang="en-US" sz="4000" dirty="0"/>
          </a:p>
        </p:txBody>
      </p:sp>
    </p:spTree>
    <p:extLst>
      <p:ext uri="{BB962C8B-B14F-4D97-AF65-F5344CB8AC3E}">
        <p14:creationId xmlns:p14="http://schemas.microsoft.com/office/powerpoint/2010/main" val="2858267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7620000" cy="1325563"/>
          </a:xfrm>
        </p:spPr>
        <p:txBody>
          <a:bodyPr>
            <a:normAutofit/>
          </a:bodyPr>
          <a:lstStyle/>
          <a:p>
            <a:r>
              <a:rPr lang="en-US" sz="4000" dirty="0">
                <a:latin typeface="+mn-lt"/>
              </a:rPr>
              <a:t>“Creative” Make Your Own N95: </a:t>
            </a:r>
            <a:r>
              <a:rPr lang="en-US" sz="4000" dirty="0"/>
              <a:t> Halyard Fabric Sew-Your-Own</a:t>
            </a:r>
            <a:endParaRPr lang="en-US" sz="4000" dirty="0">
              <a:latin typeface="+mn-lt"/>
            </a:endParaRPr>
          </a:p>
        </p:txBody>
      </p:sp>
      <p:sp>
        <p:nvSpPr>
          <p:cNvPr id="3" name="Content Placeholder 2"/>
          <p:cNvSpPr>
            <a:spLocks noGrp="1"/>
          </p:cNvSpPr>
          <p:nvPr>
            <p:ph idx="1"/>
          </p:nvPr>
        </p:nvSpPr>
        <p:spPr>
          <a:xfrm>
            <a:off x="304800" y="1600201"/>
            <a:ext cx="8610600" cy="2498240"/>
          </a:xfrm>
        </p:spPr>
        <p:txBody>
          <a:bodyPr>
            <a:normAutofit/>
          </a:bodyPr>
          <a:lstStyle/>
          <a:p>
            <a:pPr marL="290513" indent="-290513">
              <a:lnSpc>
                <a:spcPct val="100000"/>
              </a:lnSpc>
            </a:pPr>
            <a:r>
              <a:rPr lang="en-US" sz="2800" dirty="0"/>
              <a:t>Easily made with a sewing machine from 2 layers of Halyard H600 medical fabric and 16G wire for nose piece </a:t>
            </a:r>
          </a:p>
          <a:p>
            <a:pPr marL="290513" indent="-290513">
              <a:lnSpc>
                <a:spcPct val="100000"/>
              </a:lnSpc>
            </a:pPr>
            <a:r>
              <a:rPr lang="en-US" sz="2800" dirty="0"/>
              <a:t>Prototypes, patterns and instructional videos available online</a:t>
            </a:r>
          </a:p>
        </p:txBody>
      </p:sp>
      <p:sp>
        <p:nvSpPr>
          <p:cNvPr id="5" name="TextBox 4">
            <a:extLst>
              <a:ext uri="{FF2B5EF4-FFF2-40B4-BE49-F238E27FC236}">
                <a16:creationId xmlns:a16="http://schemas.microsoft.com/office/drawing/2014/main" id="{64AE6962-937F-4F41-9494-09CEBC959868}"/>
              </a:ext>
            </a:extLst>
          </p:cNvPr>
          <p:cNvSpPr txBox="1"/>
          <p:nvPr/>
        </p:nvSpPr>
        <p:spPr>
          <a:xfrm>
            <a:off x="381000" y="6176962"/>
            <a:ext cx="7186405" cy="369332"/>
          </a:xfrm>
          <a:prstGeom prst="rect">
            <a:avLst/>
          </a:prstGeom>
          <a:noFill/>
        </p:spPr>
        <p:txBody>
          <a:bodyPr wrap="square" rtlCol="0">
            <a:spAutoFit/>
          </a:bodyPr>
          <a:lstStyle/>
          <a:p>
            <a:r>
              <a:rPr lang="en-US" dirty="0"/>
              <a:t>https://anest.ufl.edu/clinical-divisions/mask-alternative/</a:t>
            </a:r>
          </a:p>
        </p:txBody>
      </p:sp>
      <p:pic>
        <p:nvPicPr>
          <p:cNvPr id="6" name="Picture 5">
            <a:extLst>
              <a:ext uri="{FF2B5EF4-FFF2-40B4-BE49-F238E27FC236}">
                <a16:creationId xmlns:a16="http://schemas.microsoft.com/office/drawing/2014/main" id="{112A7392-1693-8B44-930B-AF73BA4BF9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2800" y="4098440"/>
            <a:ext cx="2379161" cy="1784371"/>
          </a:xfrm>
          <a:prstGeom prst="rect">
            <a:avLst/>
          </a:prstGeom>
        </p:spPr>
      </p:pic>
      <p:pic>
        <p:nvPicPr>
          <p:cNvPr id="8" name="Picture 7">
            <a:extLst>
              <a:ext uri="{FF2B5EF4-FFF2-40B4-BE49-F238E27FC236}">
                <a16:creationId xmlns:a16="http://schemas.microsoft.com/office/drawing/2014/main" id="{A8548DC6-0829-D745-8E56-E256C08BBB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4079080"/>
            <a:ext cx="2379163" cy="1784372"/>
          </a:xfrm>
          <a:prstGeom prst="rect">
            <a:avLst/>
          </a:prstGeom>
        </p:spPr>
      </p:pic>
      <p:pic>
        <p:nvPicPr>
          <p:cNvPr id="10" name="Picture 9">
            <a:extLst>
              <a:ext uri="{FF2B5EF4-FFF2-40B4-BE49-F238E27FC236}">
                <a16:creationId xmlns:a16="http://schemas.microsoft.com/office/drawing/2014/main" id="{C4D58EAF-C92D-CC4D-9D73-C8265EF532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5398" y="4098440"/>
            <a:ext cx="2384014" cy="1788011"/>
          </a:xfrm>
          <a:prstGeom prst="rect">
            <a:avLst/>
          </a:prstGeom>
        </p:spPr>
      </p:pic>
      <p:sp>
        <p:nvSpPr>
          <p:cNvPr id="12" name="TextBox 11">
            <a:extLst>
              <a:ext uri="{FF2B5EF4-FFF2-40B4-BE49-F238E27FC236}">
                <a16:creationId xmlns:a16="http://schemas.microsoft.com/office/drawing/2014/main" id="{3D3A9C37-CEAE-1141-9A7E-ACC4DB7ABD50}"/>
              </a:ext>
            </a:extLst>
          </p:cNvPr>
          <p:cNvSpPr txBox="1"/>
          <p:nvPr/>
        </p:nvSpPr>
        <p:spPr>
          <a:xfrm>
            <a:off x="5791200" y="4759793"/>
            <a:ext cx="487450" cy="523220"/>
          </a:xfrm>
          <a:prstGeom prst="rect">
            <a:avLst/>
          </a:prstGeom>
          <a:noFill/>
        </p:spPr>
        <p:txBody>
          <a:bodyPr wrap="square" rtlCol="0">
            <a:spAutoFit/>
          </a:bodyPr>
          <a:lstStyle/>
          <a:p>
            <a:r>
              <a:rPr lang="en-US" sz="2800" dirty="0">
                <a:sym typeface="Wingdings" pitchFamily="2" charset="2"/>
              </a:rPr>
              <a:t></a:t>
            </a:r>
            <a:endParaRPr lang="en-US" sz="2800" dirty="0"/>
          </a:p>
        </p:txBody>
      </p:sp>
      <p:sp>
        <p:nvSpPr>
          <p:cNvPr id="13" name="TextBox 12">
            <a:extLst>
              <a:ext uri="{FF2B5EF4-FFF2-40B4-BE49-F238E27FC236}">
                <a16:creationId xmlns:a16="http://schemas.microsoft.com/office/drawing/2014/main" id="{1300CC47-681B-8245-A6B8-8C6DCA6B8DE3}"/>
              </a:ext>
            </a:extLst>
          </p:cNvPr>
          <p:cNvSpPr txBox="1"/>
          <p:nvPr/>
        </p:nvSpPr>
        <p:spPr>
          <a:xfrm>
            <a:off x="2819732" y="4724671"/>
            <a:ext cx="535724" cy="523220"/>
          </a:xfrm>
          <a:prstGeom prst="rect">
            <a:avLst/>
          </a:prstGeom>
          <a:noFill/>
        </p:spPr>
        <p:txBody>
          <a:bodyPr wrap="none" rtlCol="0">
            <a:spAutoFit/>
          </a:bodyPr>
          <a:lstStyle/>
          <a:p>
            <a:r>
              <a:rPr lang="en-US" sz="2800" dirty="0">
                <a:sym typeface="Wingdings" pitchFamily="2" charset="2"/>
              </a:rPr>
              <a:t></a:t>
            </a:r>
            <a:endParaRPr lang="en-US" sz="2800" dirty="0"/>
          </a:p>
        </p:txBody>
      </p:sp>
    </p:spTree>
    <p:extLst>
      <p:ext uri="{BB962C8B-B14F-4D97-AF65-F5344CB8AC3E}">
        <p14:creationId xmlns:p14="http://schemas.microsoft.com/office/powerpoint/2010/main" val="1945178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6"/>
            <a:ext cx="7696200" cy="766296"/>
          </a:xfrm>
        </p:spPr>
        <p:txBody>
          <a:bodyPr>
            <a:normAutofit/>
          </a:bodyPr>
          <a:lstStyle/>
          <a:p>
            <a:r>
              <a:rPr lang="en-US" dirty="0"/>
              <a:t>3D Printable Respirators </a:t>
            </a:r>
            <a:endParaRPr lang="en-US" dirty="0">
              <a:latin typeface="+mn-lt"/>
            </a:endParaRPr>
          </a:p>
        </p:txBody>
      </p:sp>
      <p:sp>
        <p:nvSpPr>
          <p:cNvPr id="3" name="Content Placeholder 2"/>
          <p:cNvSpPr>
            <a:spLocks noGrp="1"/>
          </p:cNvSpPr>
          <p:nvPr>
            <p:ph idx="1"/>
          </p:nvPr>
        </p:nvSpPr>
        <p:spPr>
          <a:xfrm>
            <a:off x="152400" y="1524000"/>
            <a:ext cx="6324600" cy="4876799"/>
          </a:xfrm>
        </p:spPr>
        <p:txBody>
          <a:bodyPr>
            <a:normAutofit fontScale="62500" lnSpcReduction="20000"/>
          </a:bodyPr>
          <a:lstStyle/>
          <a:p>
            <a:pPr marL="0" indent="0">
              <a:buNone/>
            </a:pPr>
            <a:r>
              <a:rPr lang="en-US" sz="5100" i="1" dirty="0"/>
              <a:t>For example: NASA Jet Propulsion Laboratory California Institute of Technology has designed 4 COVID-19 respirators and released their designs as open source</a:t>
            </a:r>
          </a:p>
          <a:p>
            <a:pPr marL="238125" indent="-238125"/>
            <a:r>
              <a:rPr lang="en-US" sz="4500" dirty="0"/>
              <a:t>Designed to meet or exceed N95 performance </a:t>
            </a:r>
          </a:p>
          <a:p>
            <a:pPr marL="238125" indent="-238125"/>
            <a:r>
              <a:rPr lang="en-US" sz="4500" dirty="0"/>
              <a:t>Multiple designs for different situational needs (high performance, mass production, comfort)</a:t>
            </a:r>
          </a:p>
          <a:p>
            <a:pPr marL="238125" indent="-238125"/>
            <a:r>
              <a:rPr lang="en-US" sz="4500" dirty="0"/>
              <a:t>Compatible with commercial and custom cartridge filters</a:t>
            </a:r>
          </a:p>
          <a:p>
            <a:pPr marL="238125" indent="-238125"/>
            <a:r>
              <a:rPr lang="en-US" sz="4500" dirty="0"/>
              <a:t>Science driven designs and testing </a:t>
            </a:r>
          </a:p>
        </p:txBody>
      </p:sp>
      <p:sp>
        <p:nvSpPr>
          <p:cNvPr id="5" name="TextBox 4">
            <a:extLst>
              <a:ext uri="{FF2B5EF4-FFF2-40B4-BE49-F238E27FC236}">
                <a16:creationId xmlns:a16="http://schemas.microsoft.com/office/drawing/2014/main" id="{64AE6962-937F-4F41-9494-09CEBC959868}"/>
              </a:ext>
            </a:extLst>
          </p:cNvPr>
          <p:cNvSpPr txBox="1"/>
          <p:nvPr/>
        </p:nvSpPr>
        <p:spPr>
          <a:xfrm>
            <a:off x="457199" y="6412468"/>
            <a:ext cx="5410201" cy="369332"/>
          </a:xfrm>
          <a:prstGeom prst="rect">
            <a:avLst/>
          </a:prstGeom>
          <a:noFill/>
        </p:spPr>
        <p:txBody>
          <a:bodyPr wrap="square" rtlCol="0">
            <a:spAutoFit/>
          </a:bodyPr>
          <a:lstStyle/>
          <a:p>
            <a:pPr lvl="0">
              <a:defRPr/>
            </a:pPr>
            <a:r>
              <a:rPr lang="en-US" dirty="0"/>
              <a:t>https://medeng.jpl.nasa.gov/covid-19/respirators/</a:t>
            </a:r>
            <a:endParaRPr lang="en-US" baseline="30000" dirty="0"/>
          </a:p>
        </p:txBody>
      </p:sp>
      <p:pic>
        <p:nvPicPr>
          <p:cNvPr id="6" name="Picture 5">
            <a:extLst>
              <a:ext uri="{FF2B5EF4-FFF2-40B4-BE49-F238E27FC236}">
                <a16:creationId xmlns:a16="http://schemas.microsoft.com/office/drawing/2014/main" id="{59172EC6-94DD-174E-8D78-799751BA77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441" y="1524000"/>
            <a:ext cx="1772317" cy="2756938"/>
          </a:xfrm>
          <a:prstGeom prst="rect">
            <a:avLst/>
          </a:prstGeom>
        </p:spPr>
      </p:pic>
      <p:pic>
        <p:nvPicPr>
          <p:cNvPr id="4" name="Picture 3">
            <a:extLst>
              <a:ext uri="{FF2B5EF4-FFF2-40B4-BE49-F238E27FC236}">
                <a16:creationId xmlns:a16="http://schemas.microsoft.com/office/drawing/2014/main" id="{7AB8B458-885A-3D4D-ACB3-5B30F6D579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7041" y="3845349"/>
            <a:ext cx="1769004" cy="2751785"/>
          </a:xfrm>
          <a:prstGeom prst="rect">
            <a:avLst/>
          </a:prstGeom>
        </p:spPr>
      </p:pic>
    </p:spTree>
    <p:extLst>
      <p:ext uri="{BB962C8B-B14F-4D97-AF65-F5344CB8AC3E}">
        <p14:creationId xmlns:p14="http://schemas.microsoft.com/office/powerpoint/2010/main" val="2018337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6934200" cy="1066800"/>
          </a:xfrm>
        </p:spPr>
        <p:txBody>
          <a:bodyPr>
            <a:normAutofit/>
          </a:bodyPr>
          <a:lstStyle/>
          <a:p>
            <a:r>
              <a:rPr lang="en-US" dirty="0"/>
              <a:t>N95 Mask Decontamination:</a:t>
            </a:r>
            <a:endParaRPr lang="en-US" dirty="0">
              <a:latin typeface="+mn-lt"/>
            </a:endParaRPr>
          </a:p>
        </p:txBody>
      </p:sp>
      <p:sp>
        <p:nvSpPr>
          <p:cNvPr id="3" name="Content Placeholder 2"/>
          <p:cNvSpPr>
            <a:spLocks noGrp="1"/>
          </p:cNvSpPr>
          <p:nvPr>
            <p:ph idx="1"/>
          </p:nvPr>
        </p:nvSpPr>
        <p:spPr>
          <a:xfrm>
            <a:off x="457200" y="1524000"/>
            <a:ext cx="8153400" cy="4648200"/>
          </a:xfrm>
        </p:spPr>
        <p:txBody>
          <a:bodyPr>
            <a:normAutofit lnSpcReduction="10000"/>
          </a:bodyPr>
          <a:lstStyle/>
          <a:p>
            <a:pPr marL="290513" indent="-290513">
              <a:lnSpc>
                <a:spcPct val="120000"/>
              </a:lnSpc>
              <a:buFont typeface="Arial" panose="020B0604020202020204" pitchFamily="34" charset="0"/>
              <a:buChar char="•"/>
            </a:pPr>
            <a:r>
              <a:rPr lang="en-US" sz="3200" dirty="0"/>
              <a:t>Rotation Method</a:t>
            </a:r>
          </a:p>
          <a:p>
            <a:pPr marL="290513" indent="-290513">
              <a:lnSpc>
                <a:spcPct val="120000"/>
              </a:lnSpc>
              <a:buFont typeface="Arial" panose="020B0604020202020204" pitchFamily="34" charset="0"/>
              <a:buChar char="•"/>
            </a:pPr>
            <a:r>
              <a:rPr lang="en-US" sz="3200" dirty="0"/>
              <a:t>H</a:t>
            </a:r>
            <a:r>
              <a:rPr lang="en-US" sz="3200" baseline="-25000" dirty="0"/>
              <a:t>2</a:t>
            </a:r>
            <a:r>
              <a:rPr lang="en-US" sz="3200" dirty="0"/>
              <a:t>O</a:t>
            </a:r>
            <a:r>
              <a:rPr lang="en-US" sz="3200" baseline="-25000" dirty="0"/>
              <a:t>2</a:t>
            </a:r>
            <a:r>
              <a:rPr lang="en-US" sz="3200" dirty="0"/>
              <a:t> Vaporization Protocol  </a:t>
            </a:r>
          </a:p>
          <a:p>
            <a:pPr marL="290513" indent="-290513">
              <a:lnSpc>
                <a:spcPct val="120000"/>
              </a:lnSpc>
              <a:buFont typeface="Arial" panose="020B0604020202020204" pitchFamily="34" charset="0"/>
              <a:buChar char="•"/>
            </a:pPr>
            <a:r>
              <a:rPr lang="en-US" sz="3200" dirty="0"/>
              <a:t>UV-C Protocol</a:t>
            </a:r>
          </a:p>
          <a:p>
            <a:pPr marL="290513" indent="-290513">
              <a:lnSpc>
                <a:spcPct val="120000"/>
              </a:lnSpc>
              <a:buFont typeface="Arial" panose="020B0604020202020204" pitchFamily="34" charset="0"/>
              <a:buChar char="•"/>
            </a:pPr>
            <a:r>
              <a:rPr lang="en-US" sz="3200" dirty="0"/>
              <a:t>Dry Heat Protocol</a:t>
            </a:r>
          </a:p>
          <a:p>
            <a:pPr marL="290513" indent="-290513">
              <a:lnSpc>
                <a:spcPct val="120000"/>
              </a:lnSpc>
              <a:buFont typeface="Arial" panose="020B0604020202020204" pitchFamily="34" charset="0"/>
              <a:buChar char="•"/>
            </a:pPr>
            <a:r>
              <a:rPr lang="en-US" sz="3200" dirty="0"/>
              <a:t>Moist Heat Protocol  </a:t>
            </a:r>
          </a:p>
          <a:p>
            <a:pPr marL="0" indent="0">
              <a:lnSpc>
                <a:spcPct val="120000"/>
              </a:lnSpc>
              <a:buNone/>
            </a:pPr>
            <a:endParaRPr lang="en-US" sz="1100" i="1" dirty="0"/>
          </a:p>
          <a:p>
            <a:pPr marL="0" indent="0">
              <a:lnSpc>
                <a:spcPct val="120000"/>
              </a:lnSpc>
              <a:buNone/>
            </a:pPr>
            <a:r>
              <a:rPr lang="en-US" sz="2800" i="1" dirty="0"/>
              <a:t>All of these methods have </a:t>
            </a:r>
            <a:r>
              <a:rPr lang="en-US" sz="2800" b="1" i="1" dirty="0"/>
              <a:t>not</a:t>
            </a:r>
            <a:r>
              <a:rPr lang="en-US" sz="2800" i="1" dirty="0"/>
              <a:t> been adequately studied or scientifically validated</a:t>
            </a:r>
          </a:p>
        </p:txBody>
      </p:sp>
      <p:pic>
        <p:nvPicPr>
          <p:cNvPr id="5" name="Picture 4">
            <a:extLst>
              <a:ext uri="{FF2B5EF4-FFF2-40B4-BE49-F238E27FC236}">
                <a16:creationId xmlns:a16="http://schemas.microsoft.com/office/drawing/2014/main" id="{44C1CED7-95F2-854E-9A02-B1DD597DB6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2600" y="1828800"/>
            <a:ext cx="1482020" cy="902685"/>
          </a:xfrm>
          <a:prstGeom prst="rect">
            <a:avLst/>
          </a:prstGeom>
        </p:spPr>
      </p:pic>
      <p:pic>
        <p:nvPicPr>
          <p:cNvPr id="7" name="Picture 6">
            <a:extLst>
              <a:ext uri="{FF2B5EF4-FFF2-40B4-BE49-F238E27FC236}">
                <a16:creationId xmlns:a16="http://schemas.microsoft.com/office/drawing/2014/main" id="{390A1B11-EA16-214E-86E0-90A3E64B65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9000" y="2865689"/>
            <a:ext cx="2438400" cy="559369"/>
          </a:xfrm>
          <a:prstGeom prst="rect">
            <a:avLst/>
          </a:prstGeom>
        </p:spPr>
      </p:pic>
      <p:pic>
        <p:nvPicPr>
          <p:cNvPr id="9" name="Graphic 8">
            <a:extLst>
              <a:ext uri="{FF2B5EF4-FFF2-40B4-BE49-F238E27FC236}">
                <a16:creationId xmlns:a16="http://schemas.microsoft.com/office/drawing/2014/main" id="{F06C4A9B-F5EA-A44A-874A-17475E09D12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10100" y="3662703"/>
            <a:ext cx="952500" cy="1214097"/>
          </a:xfrm>
          <a:prstGeom prst="rect">
            <a:avLst/>
          </a:prstGeom>
        </p:spPr>
      </p:pic>
      <p:sp>
        <p:nvSpPr>
          <p:cNvPr id="4" name="TextBox 3">
            <a:extLst>
              <a:ext uri="{FF2B5EF4-FFF2-40B4-BE49-F238E27FC236}">
                <a16:creationId xmlns:a16="http://schemas.microsoft.com/office/drawing/2014/main" id="{9EB2B456-1703-4342-ABDC-59DC37D455E8}"/>
              </a:ext>
            </a:extLst>
          </p:cNvPr>
          <p:cNvSpPr txBox="1"/>
          <p:nvPr/>
        </p:nvSpPr>
        <p:spPr>
          <a:xfrm>
            <a:off x="4241260" y="4859923"/>
            <a:ext cx="1531188" cy="169277"/>
          </a:xfrm>
          <a:prstGeom prst="rect">
            <a:avLst/>
          </a:prstGeom>
          <a:noFill/>
        </p:spPr>
        <p:txBody>
          <a:bodyPr wrap="none" rtlCol="0">
            <a:spAutoFit/>
          </a:bodyPr>
          <a:lstStyle/>
          <a:p>
            <a:r>
              <a:rPr lang="en-US" sz="500" dirty="0"/>
              <a:t>https://</a:t>
            </a:r>
            <a:r>
              <a:rPr lang="en-US" sz="500" dirty="0" err="1"/>
              <a:t>commons.wikimedia.org</a:t>
            </a:r>
            <a:r>
              <a:rPr lang="en-US" sz="500" dirty="0"/>
              <a:t>/wiki/</a:t>
            </a:r>
            <a:r>
              <a:rPr lang="en-US" sz="500" dirty="0" err="1"/>
              <a:t>File:Stove.svg</a:t>
            </a:r>
            <a:endParaRPr lang="en-US" sz="500" dirty="0"/>
          </a:p>
        </p:txBody>
      </p:sp>
      <p:sp>
        <p:nvSpPr>
          <p:cNvPr id="6" name="TextBox 5">
            <a:extLst>
              <a:ext uri="{FF2B5EF4-FFF2-40B4-BE49-F238E27FC236}">
                <a16:creationId xmlns:a16="http://schemas.microsoft.com/office/drawing/2014/main" id="{8E525D1A-6B4E-2B49-8723-679A879A4D5C}"/>
              </a:ext>
            </a:extLst>
          </p:cNvPr>
          <p:cNvSpPr txBox="1"/>
          <p:nvPr/>
        </p:nvSpPr>
        <p:spPr>
          <a:xfrm>
            <a:off x="3657600" y="3429000"/>
            <a:ext cx="1901483" cy="169277"/>
          </a:xfrm>
          <a:prstGeom prst="rect">
            <a:avLst/>
          </a:prstGeom>
          <a:noFill/>
        </p:spPr>
        <p:txBody>
          <a:bodyPr wrap="none" rtlCol="0">
            <a:spAutoFit/>
          </a:bodyPr>
          <a:lstStyle/>
          <a:p>
            <a:r>
              <a:rPr lang="en-US" sz="500" dirty="0"/>
              <a:t>https://</a:t>
            </a:r>
            <a:r>
              <a:rPr lang="en-US" sz="500" dirty="0" err="1"/>
              <a:t>commons.wikimedia.org</a:t>
            </a:r>
            <a:r>
              <a:rPr lang="en-US" sz="500" dirty="0"/>
              <a:t>/wiki/File:Germicidal_Lamp_1.jpg</a:t>
            </a:r>
          </a:p>
        </p:txBody>
      </p:sp>
      <p:sp>
        <p:nvSpPr>
          <p:cNvPr id="8" name="TextBox 7">
            <a:extLst>
              <a:ext uri="{FF2B5EF4-FFF2-40B4-BE49-F238E27FC236}">
                <a16:creationId xmlns:a16="http://schemas.microsoft.com/office/drawing/2014/main" id="{8FF6AB04-3685-A845-ACA0-F3F1B086DE23}"/>
              </a:ext>
            </a:extLst>
          </p:cNvPr>
          <p:cNvSpPr txBox="1"/>
          <p:nvPr/>
        </p:nvSpPr>
        <p:spPr>
          <a:xfrm>
            <a:off x="5133474" y="2667000"/>
            <a:ext cx="2486526" cy="169277"/>
          </a:xfrm>
          <a:prstGeom prst="rect">
            <a:avLst/>
          </a:prstGeom>
          <a:noFill/>
        </p:spPr>
        <p:txBody>
          <a:bodyPr wrap="square" rtlCol="0">
            <a:spAutoFit/>
          </a:bodyPr>
          <a:lstStyle/>
          <a:p>
            <a:pPr algn="ctr"/>
            <a:r>
              <a:rPr lang="en-US" sz="500" dirty="0"/>
              <a:t>https://en.m.wikipedia.org/wiki/File:Hydrogen-peroxide-3D-balls.png</a:t>
            </a:r>
          </a:p>
        </p:txBody>
      </p:sp>
      <p:pic>
        <p:nvPicPr>
          <p:cNvPr id="10" name="Picture 9">
            <a:extLst>
              <a:ext uri="{FF2B5EF4-FFF2-40B4-BE49-F238E27FC236}">
                <a16:creationId xmlns:a16="http://schemas.microsoft.com/office/drawing/2014/main" id="{D460D4A3-41EC-6E47-B181-63EE85397292}"/>
              </a:ext>
            </a:extLst>
          </p:cNvPr>
          <p:cNvPicPr>
            <a:picLocks noChangeAspect="1"/>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706549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8134350" cy="1325563"/>
          </a:xfrm>
        </p:spPr>
        <p:txBody>
          <a:bodyPr/>
          <a:lstStyle/>
          <a:p>
            <a:r>
              <a:rPr lang="en-US" dirty="0">
                <a:latin typeface="+mn-lt"/>
              </a:rPr>
              <a:t>N95 Mask </a:t>
            </a:r>
            <a:r>
              <a:rPr lang="en-US" dirty="0"/>
              <a:t>Decontamination: </a:t>
            </a:r>
            <a:r>
              <a:rPr lang="en-US" dirty="0">
                <a:latin typeface="+mn-lt"/>
              </a:rPr>
              <a:t>Rotation Method</a:t>
            </a:r>
          </a:p>
        </p:txBody>
      </p:sp>
      <p:sp>
        <p:nvSpPr>
          <p:cNvPr id="3" name="Content Placeholder 2"/>
          <p:cNvSpPr>
            <a:spLocks noGrp="1"/>
          </p:cNvSpPr>
          <p:nvPr>
            <p:ph idx="1"/>
          </p:nvPr>
        </p:nvSpPr>
        <p:spPr>
          <a:xfrm>
            <a:off x="457200" y="1752600"/>
            <a:ext cx="8686800" cy="4815444"/>
          </a:xfrm>
        </p:spPr>
        <p:txBody>
          <a:bodyPr>
            <a:normAutofit fontScale="92500"/>
          </a:bodyPr>
          <a:lstStyle/>
          <a:p>
            <a:pPr>
              <a:lnSpc>
                <a:spcPct val="120000"/>
              </a:lnSpc>
              <a:buFont typeface="Arial" panose="020B0604020202020204" pitchFamily="34" charset="0"/>
              <a:buChar char="•"/>
            </a:pPr>
            <a:r>
              <a:rPr lang="en-US" sz="2800" dirty="0"/>
              <a:t>SARS-CoV-2 on N95 surface is slowly inactivated over time </a:t>
            </a:r>
          </a:p>
          <a:p>
            <a:pPr>
              <a:lnSpc>
                <a:spcPct val="120000"/>
              </a:lnSpc>
              <a:buFont typeface="Arial" panose="020B0604020202020204" pitchFamily="34" charset="0"/>
              <a:buChar char="•"/>
            </a:pPr>
            <a:r>
              <a:rPr lang="en-US" sz="2800" dirty="0"/>
              <a:t>Acquire a set of 5-7 N95s; label with user, date and number</a:t>
            </a:r>
          </a:p>
          <a:p>
            <a:pPr>
              <a:lnSpc>
                <a:spcPct val="120000"/>
              </a:lnSpc>
              <a:buFont typeface="Arial" panose="020B0604020202020204" pitchFamily="34" charset="0"/>
              <a:buChar char="•"/>
            </a:pPr>
            <a:r>
              <a:rPr lang="en-US" sz="2800" dirty="0"/>
              <a:t>Store each N95 </a:t>
            </a:r>
            <a:r>
              <a:rPr lang="en-US" sz="2800" i="1" dirty="0"/>
              <a:t>separately</a:t>
            </a:r>
            <a:r>
              <a:rPr lang="en-US" sz="2800" dirty="0"/>
              <a:t> at room temperature for 6-7 days between use in a clean and breathable container</a:t>
            </a:r>
            <a:endParaRPr lang="en-US" sz="2800" i="1" dirty="0"/>
          </a:p>
          <a:p>
            <a:pPr>
              <a:lnSpc>
                <a:spcPct val="120000"/>
              </a:lnSpc>
              <a:buFont typeface="Arial" panose="020B0604020202020204" pitchFamily="34" charset="0"/>
              <a:buChar char="•"/>
            </a:pPr>
            <a:r>
              <a:rPr lang="en-US" sz="2800" dirty="0"/>
              <a:t>Use face shield/2</a:t>
            </a:r>
            <a:r>
              <a:rPr lang="en-US" sz="2800" baseline="30000" dirty="0"/>
              <a:t>nd</a:t>
            </a:r>
            <a:r>
              <a:rPr lang="en-US" sz="2800" dirty="0"/>
              <a:t> surgical mask to protect N95 from soiling </a:t>
            </a:r>
          </a:p>
          <a:p>
            <a:pPr>
              <a:lnSpc>
                <a:spcPct val="120000"/>
              </a:lnSpc>
              <a:buFont typeface="Arial" panose="020B0604020202020204" pitchFamily="34" charset="0"/>
              <a:buChar char="•"/>
            </a:pPr>
            <a:r>
              <a:rPr lang="en-US" sz="2800" dirty="0"/>
              <a:t>Perform a user seal check before each use.</a:t>
            </a:r>
          </a:p>
          <a:p>
            <a:pPr>
              <a:lnSpc>
                <a:spcPct val="120000"/>
              </a:lnSpc>
            </a:pPr>
            <a:r>
              <a:rPr lang="en-US" sz="2800" dirty="0"/>
              <a:t>Discard mask if damaged or soiled</a:t>
            </a:r>
          </a:p>
        </p:txBody>
      </p:sp>
      <p:sp>
        <p:nvSpPr>
          <p:cNvPr id="4" name="TextBox 3">
            <a:extLst>
              <a:ext uri="{FF2B5EF4-FFF2-40B4-BE49-F238E27FC236}">
                <a16:creationId xmlns:a16="http://schemas.microsoft.com/office/drawing/2014/main" id="{B3569904-72C3-3747-812E-7CC1E40089DB}"/>
              </a:ext>
            </a:extLst>
          </p:cNvPr>
          <p:cNvSpPr txBox="1"/>
          <p:nvPr/>
        </p:nvSpPr>
        <p:spPr>
          <a:xfrm>
            <a:off x="762000" y="6019800"/>
            <a:ext cx="3429000" cy="646331"/>
          </a:xfrm>
          <a:prstGeom prst="rect">
            <a:avLst/>
          </a:prstGeom>
          <a:noFill/>
        </p:spPr>
        <p:txBody>
          <a:bodyPr wrap="square" rtlCol="0">
            <a:spAutoFit/>
          </a:bodyPr>
          <a:lstStyle/>
          <a:p>
            <a:r>
              <a:rPr lang="en-US" i="1" dirty="0"/>
              <a:t>https://www.n95decon.org/</a:t>
            </a:r>
          </a:p>
          <a:p>
            <a:r>
              <a:rPr lang="en-US" dirty="0"/>
              <a:t>n95deconfactsheet_timev1.0</a:t>
            </a:r>
          </a:p>
        </p:txBody>
      </p:sp>
    </p:spTree>
    <p:extLst>
      <p:ext uri="{BB962C8B-B14F-4D97-AF65-F5344CB8AC3E}">
        <p14:creationId xmlns:p14="http://schemas.microsoft.com/office/powerpoint/2010/main" val="392697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8134350" cy="1006475"/>
          </a:xfrm>
        </p:spPr>
        <p:txBody>
          <a:bodyPr/>
          <a:lstStyle/>
          <a:p>
            <a:r>
              <a:rPr lang="en-US" dirty="0">
                <a:latin typeface="+mn-lt"/>
              </a:rPr>
              <a:t>N-95 Mask Decontamination</a:t>
            </a:r>
          </a:p>
        </p:txBody>
      </p:sp>
      <p:sp>
        <p:nvSpPr>
          <p:cNvPr id="3" name="Content Placeholder 2"/>
          <p:cNvSpPr>
            <a:spLocks noGrp="1"/>
          </p:cNvSpPr>
          <p:nvPr>
            <p:ph idx="1"/>
          </p:nvPr>
        </p:nvSpPr>
        <p:spPr>
          <a:xfrm>
            <a:off x="457200" y="1447800"/>
            <a:ext cx="8305800" cy="4419600"/>
          </a:xfrm>
        </p:spPr>
        <p:txBody>
          <a:bodyPr>
            <a:normAutofit fontScale="62500" lnSpcReduction="20000"/>
          </a:bodyPr>
          <a:lstStyle/>
          <a:p>
            <a:pPr marL="0" indent="0">
              <a:buNone/>
            </a:pPr>
            <a:r>
              <a:rPr lang="en-US" sz="5100" i="1" dirty="0"/>
              <a:t>Hydrogen Peroxide Vaporization Protocol</a:t>
            </a:r>
          </a:p>
          <a:p>
            <a:pPr marL="287338" indent="-287338">
              <a:lnSpc>
                <a:spcPct val="120000"/>
              </a:lnSpc>
            </a:pPr>
            <a:r>
              <a:rPr lang="en-US" sz="4500" dirty="0"/>
              <a:t>H</a:t>
            </a:r>
            <a:r>
              <a:rPr lang="en-US" sz="4500" baseline="-25000" dirty="0"/>
              <a:t>2</a:t>
            </a:r>
            <a:r>
              <a:rPr lang="en-US" sz="4500" dirty="0"/>
              <a:t>O</a:t>
            </a:r>
            <a:r>
              <a:rPr lang="en-US" sz="4500" baseline="-25000" dirty="0"/>
              <a:t>2 </a:t>
            </a:r>
            <a:r>
              <a:rPr lang="en-US" sz="4500" dirty="0"/>
              <a:t>inactivates SARS-CoV-2 on N95 masks </a:t>
            </a:r>
          </a:p>
          <a:p>
            <a:pPr marL="287338" indent="-287338">
              <a:lnSpc>
                <a:spcPct val="120000"/>
              </a:lnSpc>
            </a:pPr>
            <a:r>
              <a:rPr lang="en-US" sz="4500" dirty="0"/>
              <a:t>H</a:t>
            </a:r>
            <a:r>
              <a:rPr lang="en-US" sz="4500" baseline="-25000" dirty="0"/>
              <a:t>2</a:t>
            </a:r>
            <a:r>
              <a:rPr lang="en-US" sz="4500" dirty="0"/>
              <a:t>O</a:t>
            </a:r>
            <a:r>
              <a:rPr lang="en-US" sz="4500" baseline="-25000" dirty="0"/>
              <a:t>2 </a:t>
            </a:r>
            <a:r>
              <a:rPr lang="en-US" sz="4500" dirty="0"/>
              <a:t>systems differ (e.g. </a:t>
            </a:r>
            <a:r>
              <a:rPr lang="en-US" sz="4500" dirty="0" err="1"/>
              <a:t>Bioquell</a:t>
            </a:r>
            <a:r>
              <a:rPr lang="en-US" sz="4500" dirty="0"/>
              <a:t>, Battelle, </a:t>
            </a:r>
            <a:r>
              <a:rPr lang="en-US" sz="4500" dirty="0" err="1"/>
              <a:t>SteraMist</a:t>
            </a:r>
            <a:r>
              <a:rPr lang="en-US" sz="4500" dirty="0"/>
              <a:t>, Steris, </a:t>
            </a:r>
            <a:r>
              <a:rPr lang="en-US" sz="4500" dirty="0" err="1"/>
              <a:t>Halosil</a:t>
            </a:r>
            <a:r>
              <a:rPr lang="en-US" sz="4500" dirty="0"/>
              <a:t>, </a:t>
            </a:r>
            <a:r>
              <a:rPr lang="en-US" sz="4500" dirty="0" err="1"/>
              <a:t>Curis</a:t>
            </a:r>
            <a:r>
              <a:rPr lang="en-US" sz="4500" dirty="0"/>
              <a:t>) </a:t>
            </a:r>
          </a:p>
          <a:p>
            <a:pPr marL="581025" lvl="1" indent="-238125">
              <a:lnSpc>
                <a:spcPct val="120000"/>
              </a:lnSpc>
              <a:buFont typeface="System Font Regular"/>
              <a:buChar char="-"/>
            </a:pPr>
            <a:r>
              <a:rPr lang="en-US" sz="3800" dirty="0"/>
              <a:t>Microdroplets or vaporized H</a:t>
            </a:r>
            <a:r>
              <a:rPr lang="en-US" sz="3800" baseline="-25000" dirty="0"/>
              <a:t>2</a:t>
            </a:r>
            <a:r>
              <a:rPr lang="en-US" sz="3800" dirty="0"/>
              <a:t>O</a:t>
            </a:r>
            <a:r>
              <a:rPr lang="en-US" sz="3800" baseline="-25000" dirty="0"/>
              <a:t>2</a:t>
            </a:r>
            <a:r>
              <a:rPr lang="en-US" sz="3800" dirty="0"/>
              <a:t> </a:t>
            </a:r>
          </a:p>
          <a:p>
            <a:pPr marL="581025" lvl="1" indent="-238125">
              <a:lnSpc>
                <a:spcPct val="120000"/>
              </a:lnSpc>
              <a:buFont typeface="System Font Regular"/>
              <a:buChar char="-"/>
            </a:pPr>
            <a:r>
              <a:rPr lang="en-US" sz="3800" dirty="0"/>
              <a:t>Varying cycle times </a:t>
            </a:r>
          </a:p>
          <a:p>
            <a:pPr marL="581025" lvl="1" indent="-238125">
              <a:lnSpc>
                <a:spcPct val="120000"/>
              </a:lnSpc>
              <a:buFont typeface="System Font Regular"/>
              <a:buChar char="-"/>
            </a:pPr>
            <a:r>
              <a:rPr lang="en-US" sz="3800" dirty="0"/>
              <a:t>Different concentrations (ppm)</a:t>
            </a:r>
          </a:p>
          <a:p>
            <a:pPr marL="287338" indent="-287338">
              <a:lnSpc>
                <a:spcPct val="120000"/>
              </a:lnSpc>
            </a:pPr>
            <a:r>
              <a:rPr lang="en-US" sz="4500" dirty="0"/>
              <a:t>Allows for up to 5-20 cycles without degradation of fit or filtration efficiency</a:t>
            </a:r>
            <a:endParaRPr lang="en-US" sz="3200" i="1" dirty="0"/>
          </a:p>
        </p:txBody>
      </p:sp>
      <p:sp>
        <p:nvSpPr>
          <p:cNvPr id="7" name="TextBox 6">
            <a:extLst>
              <a:ext uri="{FF2B5EF4-FFF2-40B4-BE49-F238E27FC236}">
                <a16:creationId xmlns:a16="http://schemas.microsoft.com/office/drawing/2014/main" id="{8D3D979E-268B-A846-8057-64134767C696}"/>
              </a:ext>
            </a:extLst>
          </p:cNvPr>
          <p:cNvSpPr txBox="1"/>
          <p:nvPr/>
        </p:nvSpPr>
        <p:spPr>
          <a:xfrm>
            <a:off x="762000" y="6019800"/>
            <a:ext cx="6294159" cy="646331"/>
          </a:xfrm>
          <a:prstGeom prst="rect">
            <a:avLst/>
          </a:prstGeom>
          <a:noFill/>
        </p:spPr>
        <p:txBody>
          <a:bodyPr wrap="none" rtlCol="0">
            <a:spAutoFit/>
          </a:bodyPr>
          <a:lstStyle/>
          <a:p>
            <a:r>
              <a:rPr lang="en-US" i="1" dirty="0"/>
              <a:t>https://www.n95decon.org/</a:t>
            </a:r>
          </a:p>
          <a:p>
            <a:r>
              <a:rPr lang="en-US" dirty="0"/>
              <a:t>2020-04-23_N95DECON_HydrogenPeroxide_factsheet_v2.0_final</a:t>
            </a:r>
          </a:p>
        </p:txBody>
      </p:sp>
      <p:pic>
        <p:nvPicPr>
          <p:cNvPr id="8" name="Picture 7">
            <a:extLst>
              <a:ext uri="{FF2B5EF4-FFF2-40B4-BE49-F238E27FC236}">
                <a16:creationId xmlns:a16="http://schemas.microsoft.com/office/drawing/2014/main" id="{9CCB3CA1-A826-644A-A068-1F61A717A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7400" y="3150524"/>
            <a:ext cx="2514600" cy="1531620"/>
          </a:xfrm>
          <a:prstGeom prst="rect">
            <a:avLst/>
          </a:prstGeom>
        </p:spPr>
      </p:pic>
      <p:sp>
        <p:nvSpPr>
          <p:cNvPr id="4" name="Rectangle 3">
            <a:extLst>
              <a:ext uri="{FF2B5EF4-FFF2-40B4-BE49-F238E27FC236}">
                <a16:creationId xmlns:a16="http://schemas.microsoft.com/office/drawing/2014/main" id="{FEC082A9-E1DF-404D-ABB1-0FA775EE92EA}"/>
              </a:ext>
            </a:extLst>
          </p:cNvPr>
          <p:cNvSpPr/>
          <p:nvPr/>
        </p:nvSpPr>
        <p:spPr>
          <a:xfrm>
            <a:off x="6065512" y="4585156"/>
            <a:ext cx="1991250" cy="169277"/>
          </a:xfrm>
          <a:prstGeom prst="rect">
            <a:avLst/>
          </a:prstGeom>
        </p:spPr>
        <p:txBody>
          <a:bodyPr wrap="none">
            <a:spAutoFit/>
          </a:bodyPr>
          <a:lstStyle/>
          <a:p>
            <a:pPr algn="ctr"/>
            <a:r>
              <a:rPr lang="en-US" sz="500" dirty="0"/>
              <a:t>https://</a:t>
            </a:r>
            <a:r>
              <a:rPr lang="en-US" sz="500" dirty="0" err="1"/>
              <a:t>en.m.wikipedia.org</a:t>
            </a:r>
            <a:r>
              <a:rPr lang="en-US" sz="500" dirty="0"/>
              <a:t>/wiki/File:Hydrogen-peroxide-3D-balls.png</a:t>
            </a:r>
          </a:p>
        </p:txBody>
      </p:sp>
    </p:spTree>
    <p:extLst>
      <p:ext uri="{BB962C8B-B14F-4D97-AF65-F5344CB8AC3E}">
        <p14:creationId xmlns:p14="http://schemas.microsoft.com/office/powerpoint/2010/main" val="2532692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8134350" cy="1006475"/>
          </a:xfrm>
        </p:spPr>
        <p:txBody>
          <a:bodyPr/>
          <a:lstStyle/>
          <a:p>
            <a:r>
              <a:rPr lang="en-US" dirty="0">
                <a:latin typeface="+mn-lt"/>
              </a:rPr>
              <a:t>N-95 Mask Decontamination</a:t>
            </a:r>
          </a:p>
        </p:txBody>
      </p:sp>
      <p:sp>
        <p:nvSpPr>
          <p:cNvPr id="3" name="Content Placeholder 2"/>
          <p:cNvSpPr>
            <a:spLocks noGrp="1"/>
          </p:cNvSpPr>
          <p:nvPr>
            <p:ph idx="1"/>
          </p:nvPr>
        </p:nvSpPr>
        <p:spPr>
          <a:xfrm>
            <a:off x="457200" y="1713131"/>
            <a:ext cx="8305800" cy="4535269"/>
          </a:xfrm>
        </p:spPr>
        <p:txBody>
          <a:bodyPr>
            <a:normAutofit fontScale="55000" lnSpcReduction="20000"/>
          </a:bodyPr>
          <a:lstStyle/>
          <a:p>
            <a:pPr marL="0" indent="0">
              <a:buNone/>
            </a:pPr>
            <a:r>
              <a:rPr lang="en-US" sz="7300" i="1" dirty="0"/>
              <a:t>UV-C Protocol</a:t>
            </a:r>
          </a:p>
          <a:p>
            <a:pPr marL="287338" indent="-287338">
              <a:lnSpc>
                <a:spcPct val="120000"/>
              </a:lnSpc>
            </a:pPr>
            <a:r>
              <a:rPr lang="en-US" sz="5100" dirty="0"/>
              <a:t>Dose of 1 - 1.2 J/cm of UV-C inactivates viruses similar to SARS-CoV-2 on N95 masks </a:t>
            </a:r>
          </a:p>
          <a:p>
            <a:pPr marL="287338" indent="-287338">
              <a:lnSpc>
                <a:spcPct val="120000"/>
              </a:lnSpc>
            </a:pPr>
            <a:r>
              <a:rPr lang="en-US" sz="5100" dirty="0"/>
              <a:t>Elastic straps require additional chemical disinfection</a:t>
            </a:r>
          </a:p>
          <a:p>
            <a:pPr marL="287338" indent="-287338">
              <a:lnSpc>
                <a:spcPct val="120000"/>
              </a:lnSpc>
            </a:pPr>
            <a:r>
              <a:rPr lang="en-US" sz="5100" dirty="0"/>
              <a:t>Shadows can block UV-C rays &amp; can leave parts of N95 contaminated </a:t>
            </a:r>
          </a:p>
          <a:p>
            <a:pPr marL="287338" indent="-287338">
              <a:lnSpc>
                <a:spcPct val="120000"/>
              </a:lnSpc>
            </a:pPr>
            <a:r>
              <a:rPr lang="en-US" sz="5100" dirty="0"/>
              <a:t>Allows for up to 10-20 cycles without significant degradation of fit or filtration efficiency</a:t>
            </a:r>
            <a:endParaRPr lang="en-US" sz="5100" i="1" dirty="0"/>
          </a:p>
        </p:txBody>
      </p:sp>
      <p:sp>
        <p:nvSpPr>
          <p:cNvPr id="7" name="TextBox 6">
            <a:extLst>
              <a:ext uri="{FF2B5EF4-FFF2-40B4-BE49-F238E27FC236}">
                <a16:creationId xmlns:a16="http://schemas.microsoft.com/office/drawing/2014/main" id="{8D3D979E-268B-A846-8057-64134767C696}"/>
              </a:ext>
            </a:extLst>
          </p:cNvPr>
          <p:cNvSpPr txBox="1"/>
          <p:nvPr/>
        </p:nvSpPr>
        <p:spPr>
          <a:xfrm>
            <a:off x="762000" y="5983069"/>
            <a:ext cx="5359609" cy="646331"/>
          </a:xfrm>
          <a:prstGeom prst="rect">
            <a:avLst/>
          </a:prstGeom>
          <a:noFill/>
        </p:spPr>
        <p:txBody>
          <a:bodyPr wrap="none" rtlCol="0">
            <a:spAutoFit/>
          </a:bodyPr>
          <a:lstStyle/>
          <a:p>
            <a:r>
              <a:rPr lang="en-US" i="1" dirty="0"/>
              <a:t>https://www.n95decon.org/</a:t>
            </a:r>
          </a:p>
          <a:p>
            <a:r>
              <a:rPr lang="en-US" dirty="0"/>
              <a:t>2020-04-23_N95DECON_UV-C_Fact_Sheet_V2.0_FINAL</a:t>
            </a:r>
          </a:p>
        </p:txBody>
      </p:sp>
      <p:pic>
        <p:nvPicPr>
          <p:cNvPr id="5" name="Picture 4">
            <a:extLst>
              <a:ext uri="{FF2B5EF4-FFF2-40B4-BE49-F238E27FC236}">
                <a16:creationId xmlns:a16="http://schemas.microsoft.com/office/drawing/2014/main" id="{1A93A555-F3DA-DF47-B506-F30CFEBE3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1384756"/>
            <a:ext cx="2989538" cy="685800"/>
          </a:xfrm>
          <a:prstGeom prst="rect">
            <a:avLst/>
          </a:prstGeom>
        </p:spPr>
      </p:pic>
      <p:sp>
        <p:nvSpPr>
          <p:cNvPr id="4" name="Rectangle 3">
            <a:extLst>
              <a:ext uri="{FF2B5EF4-FFF2-40B4-BE49-F238E27FC236}">
                <a16:creationId xmlns:a16="http://schemas.microsoft.com/office/drawing/2014/main" id="{400F9F88-5335-E047-BA8A-67F25EA5F857}"/>
              </a:ext>
            </a:extLst>
          </p:cNvPr>
          <p:cNvSpPr/>
          <p:nvPr/>
        </p:nvSpPr>
        <p:spPr>
          <a:xfrm>
            <a:off x="4216160" y="2070556"/>
            <a:ext cx="2946640" cy="215444"/>
          </a:xfrm>
          <a:prstGeom prst="rect">
            <a:avLst/>
          </a:prstGeom>
        </p:spPr>
        <p:txBody>
          <a:bodyPr wrap="none">
            <a:spAutoFit/>
          </a:bodyPr>
          <a:lstStyle/>
          <a:p>
            <a:r>
              <a:rPr lang="en-US" sz="800" dirty="0"/>
              <a:t>https://</a:t>
            </a:r>
            <a:r>
              <a:rPr lang="en-US" sz="800" dirty="0" err="1"/>
              <a:t>commons.wikimedia.org</a:t>
            </a:r>
            <a:r>
              <a:rPr lang="en-US" sz="800" dirty="0"/>
              <a:t>/wiki/File:Germicidal_Lamp_1.jpg</a:t>
            </a:r>
          </a:p>
        </p:txBody>
      </p:sp>
    </p:spTree>
    <p:extLst>
      <p:ext uri="{BB962C8B-B14F-4D97-AF65-F5344CB8AC3E}">
        <p14:creationId xmlns:p14="http://schemas.microsoft.com/office/powerpoint/2010/main" val="1613823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8362950" cy="1006475"/>
          </a:xfrm>
        </p:spPr>
        <p:txBody>
          <a:bodyPr>
            <a:normAutofit/>
          </a:bodyPr>
          <a:lstStyle/>
          <a:p>
            <a:r>
              <a:rPr lang="en-US" sz="4800" dirty="0">
                <a:latin typeface="+mn-lt"/>
              </a:rPr>
              <a:t>N-95 Mask Decontamination</a:t>
            </a:r>
          </a:p>
        </p:txBody>
      </p:sp>
      <p:sp>
        <p:nvSpPr>
          <p:cNvPr id="3" name="Content Placeholder 2"/>
          <p:cNvSpPr>
            <a:spLocks noGrp="1"/>
          </p:cNvSpPr>
          <p:nvPr>
            <p:ph idx="1"/>
          </p:nvPr>
        </p:nvSpPr>
        <p:spPr>
          <a:xfrm>
            <a:off x="228600" y="1443037"/>
            <a:ext cx="8610600" cy="4576763"/>
          </a:xfrm>
        </p:spPr>
        <p:txBody>
          <a:bodyPr>
            <a:normAutofit/>
          </a:bodyPr>
          <a:lstStyle/>
          <a:p>
            <a:pPr marL="0" indent="0">
              <a:buNone/>
            </a:pPr>
            <a:r>
              <a:rPr lang="en-US" sz="4000" i="1" dirty="0"/>
              <a:t>Dry or Moist Heat Protocols</a:t>
            </a:r>
          </a:p>
          <a:p>
            <a:pPr marL="287338" indent="-287338"/>
            <a:r>
              <a:rPr lang="en-US" sz="3000" dirty="0"/>
              <a:t>Careful temperature and humidity control are critical</a:t>
            </a:r>
          </a:p>
          <a:p>
            <a:pPr marL="287338" indent="-287338"/>
            <a:r>
              <a:rPr lang="en-US" sz="3000" dirty="0"/>
              <a:t>Viral inactivation, Not sterilization: Prevent cross-contamination and return to original user</a:t>
            </a:r>
          </a:p>
          <a:p>
            <a:pPr marL="287338" indent="-287338"/>
            <a:r>
              <a:rPr lang="en-US" sz="3000" dirty="0"/>
              <a:t>Target temperature range of 70 - 85°C </a:t>
            </a:r>
          </a:p>
          <a:p>
            <a:pPr marL="515938" lvl="1" indent="-223838">
              <a:buFont typeface="System Font Regular"/>
              <a:buChar char="-"/>
            </a:pPr>
            <a:r>
              <a:rPr lang="en-US" sz="2600" dirty="0"/>
              <a:t>Temperature too low: reduced viral inactivation</a:t>
            </a:r>
          </a:p>
          <a:p>
            <a:pPr marL="515938" lvl="1" indent="-223838">
              <a:buFont typeface="System Font Regular"/>
              <a:buChar char="-"/>
            </a:pPr>
            <a:r>
              <a:rPr lang="en-US" sz="2600" dirty="0"/>
              <a:t>Temperature too high: risk of mask damage</a:t>
            </a:r>
          </a:p>
        </p:txBody>
      </p:sp>
      <p:sp>
        <p:nvSpPr>
          <p:cNvPr id="7" name="TextBox 6">
            <a:extLst>
              <a:ext uri="{FF2B5EF4-FFF2-40B4-BE49-F238E27FC236}">
                <a16:creationId xmlns:a16="http://schemas.microsoft.com/office/drawing/2014/main" id="{52838311-2006-8441-B685-028B858CE3F0}"/>
              </a:ext>
            </a:extLst>
          </p:cNvPr>
          <p:cNvSpPr txBox="1"/>
          <p:nvPr/>
        </p:nvSpPr>
        <p:spPr>
          <a:xfrm>
            <a:off x="533400" y="6019800"/>
            <a:ext cx="4439420" cy="646331"/>
          </a:xfrm>
          <a:prstGeom prst="rect">
            <a:avLst/>
          </a:prstGeom>
          <a:noFill/>
        </p:spPr>
        <p:txBody>
          <a:bodyPr wrap="none" rtlCol="0">
            <a:spAutoFit/>
          </a:bodyPr>
          <a:lstStyle/>
          <a:p>
            <a:r>
              <a:rPr lang="en-US" i="1" dirty="0"/>
              <a:t>https://www.n95decon.org/</a:t>
            </a:r>
          </a:p>
          <a:p>
            <a:pPr marL="287338" indent="-287338"/>
            <a:r>
              <a:rPr lang="en-US" dirty="0"/>
              <a:t>Fischer et al. doi:10.1101/2020.04.11.200620</a:t>
            </a:r>
          </a:p>
        </p:txBody>
      </p:sp>
    </p:spTree>
    <p:extLst>
      <p:ext uri="{BB962C8B-B14F-4D97-AF65-F5344CB8AC3E}">
        <p14:creationId xmlns:p14="http://schemas.microsoft.com/office/powerpoint/2010/main" val="3555184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8362950" cy="1006475"/>
          </a:xfrm>
        </p:spPr>
        <p:txBody>
          <a:bodyPr>
            <a:normAutofit/>
          </a:bodyPr>
          <a:lstStyle/>
          <a:p>
            <a:r>
              <a:rPr lang="en-US" sz="4800" dirty="0">
                <a:latin typeface="+mn-lt"/>
              </a:rPr>
              <a:t>N-95 Mask Decontamination</a:t>
            </a:r>
          </a:p>
        </p:txBody>
      </p:sp>
      <p:sp>
        <p:nvSpPr>
          <p:cNvPr id="3" name="Content Placeholder 2"/>
          <p:cNvSpPr>
            <a:spLocks noGrp="1"/>
          </p:cNvSpPr>
          <p:nvPr>
            <p:ph idx="1"/>
          </p:nvPr>
        </p:nvSpPr>
        <p:spPr>
          <a:xfrm>
            <a:off x="228600" y="1443037"/>
            <a:ext cx="8610600" cy="4576763"/>
          </a:xfrm>
        </p:spPr>
        <p:txBody>
          <a:bodyPr>
            <a:normAutofit lnSpcReduction="10000"/>
          </a:bodyPr>
          <a:lstStyle/>
          <a:p>
            <a:pPr marL="0" indent="0">
              <a:buNone/>
            </a:pPr>
            <a:r>
              <a:rPr lang="en-US" sz="4000" i="1" dirty="0"/>
              <a:t>Dry Heat Protocol</a:t>
            </a:r>
          </a:p>
          <a:p>
            <a:pPr marL="287338" indent="-287338"/>
            <a:r>
              <a:rPr lang="en-US" sz="3000" dirty="0"/>
              <a:t>70°C dry heat for 60 minutes inactivates SARS-CoV-2 (e.g. convection oven)</a:t>
            </a:r>
          </a:p>
          <a:p>
            <a:pPr marL="287338" indent="-287338"/>
            <a:r>
              <a:rPr lang="en-US" sz="3000" dirty="0"/>
              <a:t>Masks must be isolated during processing, labeled and returned to original user</a:t>
            </a:r>
          </a:p>
          <a:p>
            <a:pPr marL="287338" indent="-287338"/>
            <a:r>
              <a:rPr lang="en-US" sz="3000" dirty="0"/>
              <a:t>Method does NOT inactivate all bacterial or mold spores </a:t>
            </a:r>
          </a:p>
          <a:p>
            <a:pPr marL="287338" indent="-287338"/>
            <a:r>
              <a:rPr lang="en-US" sz="3000" dirty="0"/>
              <a:t>Excessive heating or multiple thermal cycles may damage fit and filtration efficiency</a:t>
            </a:r>
          </a:p>
          <a:p>
            <a:pPr marL="287338" indent="-287338"/>
            <a:r>
              <a:rPr lang="en-US" sz="3000" dirty="0"/>
              <a:t>Not been validated by FDA</a:t>
            </a:r>
          </a:p>
        </p:txBody>
      </p:sp>
      <p:sp>
        <p:nvSpPr>
          <p:cNvPr id="7" name="TextBox 6">
            <a:extLst>
              <a:ext uri="{FF2B5EF4-FFF2-40B4-BE49-F238E27FC236}">
                <a16:creationId xmlns:a16="http://schemas.microsoft.com/office/drawing/2014/main" id="{52838311-2006-8441-B685-028B858CE3F0}"/>
              </a:ext>
            </a:extLst>
          </p:cNvPr>
          <p:cNvSpPr txBox="1"/>
          <p:nvPr/>
        </p:nvSpPr>
        <p:spPr>
          <a:xfrm>
            <a:off x="533400" y="6019800"/>
            <a:ext cx="5016373" cy="646331"/>
          </a:xfrm>
          <a:prstGeom prst="rect">
            <a:avLst/>
          </a:prstGeom>
          <a:noFill/>
        </p:spPr>
        <p:txBody>
          <a:bodyPr wrap="none" rtlCol="0">
            <a:spAutoFit/>
          </a:bodyPr>
          <a:lstStyle/>
          <a:p>
            <a:r>
              <a:rPr lang="en-US" i="1" dirty="0"/>
              <a:t>https://www.n95decon.org/</a:t>
            </a:r>
          </a:p>
          <a:p>
            <a:pPr marL="287338" indent="-287338"/>
            <a:r>
              <a:rPr lang="en-US" dirty="0"/>
              <a:t>2020-04-23_N95DECON_Heat_factsheet_v2.0_final</a:t>
            </a:r>
          </a:p>
        </p:txBody>
      </p:sp>
      <p:pic>
        <p:nvPicPr>
          <p:cNvPr id="8" name="Graphic 7">
            <a:extLst>
              <a:ext uri="{FF2B5EF4-FFF2-40B4-BE49-F238E27FC236}">
                <a16:creationId xmlns:a16="http://schemas.microsoft.com/office/drawing/2014/main" id="{404D38AF-DB01-C54D-909F-58BB25A7D25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86600" y="5257800"/>
            <a:ext cx="952500" cy="1214097"/>
          </a:xfrm>
          <a:prstGeom prst="rect">
            <a:avLst/>
          </a:prstGeom>
        </p:spPr>
      </p:pic>
      <p:sp>
        <p:nvSpPr>
          <p:cNvPr id="4" name="TextBox 3">
            <a:extLst>
              <a:ext uri="{FF2B5EF4-FFF2-40B4-BE49-F238E27FC236}">
                <a16:creationId xmlns:a16="http://schemas.microsoft.com/office/drawing/2014/main" id="{88BC4B4A-429C-5046-8987-A4EB2A6938E6}"/>
              </a:ext>
            </a:extLst>
          </p:cNvPr>
          <p:cNvSpPr txBox="1"/>
          <p:nvPr/>
        </p:nvSpPr>
        <p:spPr>
          <a:xfrm>
            <a:off x="6575095" y="6477000"/>
            <a:ext cx="1806905" cy="184666"/>
          </a:xfrm>
          <a:prstGeom prst="rect">
            <a:avLst/>
          </a:prstGeom>
          <a:noFill/>
        </p:spPr>
        <p:txBody>
          <a:bodyPr wrap="none" rtlCol="0">
            <a:spAutoFit/>
          </a:bodyPr>
          <a:lstStyle/>
          <a:p>
            <a:r>
              <a:rPr lang="en-US" sz="600" dirty="0"/>
              <a:t>https://</a:t>
            </a:r>
            <a:r>
              <a:rPr lang="en-US" sz="600" dirty="0" err="1"/>
              <a:t>commons.wikimedia.org</a:t>
            </a:r>
            <a:r>
              <a:rPr lang="en-US" sz="600" dirty="0"/>
              <a:t>/wiki/</a:t>
            </a:r>
            <a:r>
              <a:rPr lang="en-US" sz="600" dirty="0" err="1"/>
              <a:t>File:Stove.svg</a:t>
            </a:r>
            <a:endParaRPr lang="en-US" sz="600" dirty="0"/>
          </a:p>
        </p:txBody>
      </p:sp>
    </p:spTree>
    <p:extLst>
      <p:ext uri="{BB962C8B-B14F-4D97-AF65-F5344CB8AC3E}">
        <p14:creationId xmlns:p14="http://schemas.microsoft.com/office/powerpoint/2010/main" val="92717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8134350" cy="930275"/>
          </a:xfrm>
        </p:spPr>
        <p:txBody>
          <a:bodyPr/>
          <a:lstStyle/>
          <a:p>
            <a:r>
              <a:rPr lang="en-US" dirty="0">
                <a:latin typeface="+mn-lt"/>
              </a:rPr>
              <a:t>Learning Objectives:</a:t>
            </a:r>
          </a:p>
        </p:txBody>
      </p:sp>
      <p:sp>
        <p:nvSpPr>
          <p:cNvPr id="3" name="Content Placeholder 2"/>
          <p:cNvSpPr>
            <a:spLocks noGrp="1"/>
          </p:cNvSpPr>
          <p:nvPr>
            <p:ph idx="1"/>
          </p:nvPr>
        </p:nvSpPr>
        <p:spPr>
          <a:xfrm>
            <a:off x="381000" y="1295400"/>
            <a:ext cx="8534400" cy="5410199"/>
          </a:xfrm>
        </p:spPr>
        <p:txBody>
          <a:bodyPr>
            <a:noAutofit/>
          </a:bodyPr>
          <a:lstStyle/>
          <a:p>
            <a:pPr>
              <a:lnSpc>
                <a:spcPct val="120000"/>
              </a:lnSpc>
            </a:pPr>
            <a:r>
              <a:rPr lang="en-US" sz="2800" dirty="0"/>
              <a:t>Recognize the value of educating health care workers and the public on strategies for preventing transmission</a:t>
            </a:r>
          </a:p>
          <a:p>
            <a:pPr>
              <a:lnSpc>
                <a:spcPct val="120000"/>
              </a:lnSpc>
            </a:pPr>
            <a:r>
              <a:rPr lang="en-US" sz="2800" dirty="0"/>
              <a:t>Promote handwashing/alcohol based hand-sanitizer usage and face mask usage in public and in health care settings</a:t>
            </a:r>
          </a:p>
          <a:p>
            <a:pPr>
              <a:lnSpc>
                <a:spcPct val="120000"/>
              </a:lnSpc>
            </a:pPr>
            <a:r>
              <a:rPr lang="en-US" sz="2800" dirty="0"/>
              <a:t>Identify options for decreasing the potential for transmission by utilizing face masks, face shields, and intubation boxes/barriers </a:t>
            </a:r>
          </a:p>
          <a:p>
            <a:pPr>
              <a:lnSpc>
                <a:spcPct val="120000"/>
              </a:lnSpc>
            </a:pPr>
            <a:r>
              <a:rPr lang="en-US" sz="2800" dirty="0"/>
              <a:t>Describe options for dealing with limited supplies of N95 masks</a:t>
            </a:r>
          </a:p>
        </p:txBody>
      </p:sp>
    </p:spTree>
    <p:extLst>
      <p:ext uri="{BB962C8B-B14F-4D97-AF65-F5344CB8AC3E}">
        <p14:creationId xmlns:p14="http://schemas.microsoft.com/office/powerpoint/2010/main" val="1228597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8362950" cy="1006475"/>
          </a:xfrm>
        </p:spPr>
        <p:txBody>
          <a:bodyPr>
            <a:normAutofit/>
          </a:bodyPr>
          <a:lstStyle/>
          <a:p>
            <a:r>
              <a:rPr lang="en-US" sz="4800" dirty="0">
                <a:latin typeface="+mn-lt"/>
              </a:rPr>
              <a:t>N-95 Mask Decontamination</a:t>
            </a:r>
          </a:p>
        </p:txBody>
      </p:sp>
      <p:sp>
        <p:nvSpPr>
          <p:cNvPr id="3" name="Content Placeholder 2"/>
          <p:cNvSpPr>
            <a:spLocks noGrp="1"/>
          </p:cNvSpPr>
          <p:nvPr>
            <p:ph idx="1"/>
          </p:nvPr>
        </p:nvSpPr>
        <p:spPr>
          <a:xfrm>
            <a:off x="228600" y="1466229"/>
            <a:ext cx="8591550" cy="3105771"/>
          </a:xfrm>
        </p:spPr>
        <p:txBody>
          <a:bodyPr>
            <a:normAutofit fontScale="55000" lnSpcReduction="20000"/>
          </a:bodyPr>
          <a:lstStyle/>
          <a:p>
            <a:pPr marL="0" indent="0">
              <a:buNone/>
            </a:pPr>
            <a:r>
              <a:rPr lang="en-US" sz="6400" i="1" dirty="0"/>
              <a:t>Moist Heat Protocol</a:t>
            </a:r>
          </a:p>
          <a:p>
            <a:pPr marL="287338" indent="-287338">
              <a:lnSpc>
                <a:spcPct val="120000"/>
              </a:lnSpc>
            </a:pPr>
            <a:r>
              <a:rPr lang="en-US" sz="5100" dirty="0"/>
              <a:t>Heat: convection oven for 40 minutes at 85˚C </a:t>
            </a:r>
          </a:p>
          <a:p>
            <a:pPr marL="287338" indent="-287338">
              <a:lnSpc>
                <a:spcPct val="120000"/>
              </a:lnSpc>
            </a:pPr>
            <a:r>
              <a:rPr lang="en-US" sz="5100" dirty="0"/>
              <a:t>Humidity: 500 </a:t>
            </a:r>
            <a:r>
              <a:rPr lang="el-GR" sz="5100" dirty="0"/>
              <a:t>μ</a:t>
            </a:r>
            <a:r>
              <a:rPr lang="en-US" sz="5100" dirty="0"/>
              <a:t>L of water added to a 6 x 6 cm two-ply paper towel to create 60-85% humidity </a:t>
            </a:r>
          </a:p>
          <a:p>
            <a:pPr marL="287338" indent="-287338">
              <a:lnSpc>
                <a:spcPct val="120000"/>
              </a:lnSpc>
            </a:pPr>
            <a:r>
              <a:rPr lang="en-US" sz="5100" dirty="0"/>
              <a:t>N95 masks placed separately in covered polypropylene containers (e.g. Ziploc medium square) </a:t>
            </a:r>
          </a:p>
        </p:txBody>
      </p:sp>
      <p:pic>
        <p:nvPicPr>
          <p:cNvPr id="6" name="Graphic 5">
            <a:extLst>
              <a:ext uri="{FF2B5EF4-FFF2-40B4-BE49-F238E27FC236}">
                <a16:creationId xmlns:a16="http://schemas.microsoft.com/office/drawing/2014/main" id="{5B4B51EA-48F7-B04B-A2F1-9202AD53AD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91350" y="4191000"/>
            <a:ext cx="1352550" cy="1724018"/>
          </a:xfrm>
          <a:prstGeom prst="rect">
            <a:avLst/>
          </a:prstGeom>
        </p:spPr>
      </p:pic>
      <p:sp>
        <p:nvSpPr>
          <p:cNvPr id="7" name="Rectangle 6">
            <a:extLst>
              <a:ext uri="{FF2B5EF4-FFF2-40B4-BE49-F238E27FC236}">
                <a16:creationId xmlns:a16="http://schemas.microsoft.com/office/drawing/2014/main" id="{49B93A5F-33CE-7D4C-806B-9927757B7FE2}"/>
              </a:ext>
            </a:extLst>
          </p:cNvPr>
          <p:cNvSpPr/>
          <p:nvPr/>
        </p:nvSpPr>
        <p:spPr>
          <a:xfrm>
            <a:off x="228600" y="4442933"/>
            <a:ext cx="6400800" cy="1609030"/>
          </a:xfrm>
          <a:prstGeom prst="rect">
            <a:avLst/>
          </a:prstGeom>
        </p:spPr>
        <p:txBody>
          <a:bodyPr wrap="square">
            <a:spAutoFit/>
          </a:bodyPr>
          <a:lstStyle/>
          <a:p>
            <a:pPr marL="287338" indent="-287338">
              <a:lnSpc>
                <a:spcPct val="120000"/>
              </a:lnSpc>
              <a:buFont typeface="Arial" panose="020B0604020202020204" pitchFamily="34" charset="0"/>
              <a:buChar char="•"/>
            </a:pPr>
            <a:r>
              <a:rPr lang="en-US" sz="2800" dirty="0"/>
              <a:t>Tested for 5 cycles without significant degradation of fit or filtration efficiency (Only 3M 1860, 1870 and 8210 tested)</a:t>
            </a:r>
            <a:endParaRPr lang="en-US" sz="2800" i="1" dirty="0"/>
          </a:p>
        </p:txBody>
      </p:sp>
      <p:sp>
        <p:nvSpPr>
          <p:cNvPr id="4" name="TextBox 3">
            <a:extLst>
              <a:ext uri="{FF2B5EF4-FFF2-40B4-BE49-F238E27FC236}">
                <a16:creationId xmlns:a16="http://schemas.microsoft.com/office/drawing/2014/main" id="{E49CC76D-3F2A-584F-9E3B-A069EA05507B}"/>
              </a:ext>
            </a:extLst>
          </p:cNvPr>
          <p:cNvSpPr txBox="1"/>
          <p:nvPr/>
        </p:nvSpPr>
        <p:spPr>
          <a:xfrm>
            <a:off x="6781800" y="6019800"/>
            <a:ext cx="1806905" cy="184666"/>
          </a:xfrm>
          <a:prstGeom prst="rect">
            <a:avLst/>
          </a:prstGeom>
          <a:noFill/>
        </p:spPr>
        <p:txBody>
          <a:bodyPr wrap="none" rtlCol="0">
            <a:spAutoFit/>
          </a:bodyPr>
          <a:lstStyle/>
          <a:p>
            <a:r>
              <a:rPr lang="en-US" sz="600" dirty="0"/>
              <a:t>https://</a:t>
            </a:r>
            <a:r>
              <a:rPr lang="en-US" sz="600" dirty="0" err="1"/>
              <a:t>commons.wikimedia.org</a:t>
            </a:r>
            <a:r>
              <a:rPr lang="en-US" sz="600" dirty="0"/>
              <a:t>/wiki/</a:t>
            </a:r>
            <a:r>
              <a:rPr lang="en-US" sz="600" dirty="0" err="1"/>
              <a:t>File:Stove.svg</a:t>
            </a:r>
            <a:endParaRPr lang="en-US" sz="600" dirty="0"/>
          </a:p>
        </p:txBody>
      </p:sp>
    </p:spTree>
    <p:extLst>
      <p:ext uri="{BB962C8B-B14F-4D97-AF65-F5344CB8AC3E}">
        <p14:creationId xmlns:p14="http://schemas.microsoft.com/office/powerpoint/2010/main" val="2321200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8286750" cy="1460500"/>
          </a:xfrm>
        </p:spPr>
        <p:txBody>
          <a:bodyPr>
            <a:normAutofit/>
          </a:bodyPr>
          <a:lstStyle/>
          <a:p>
            <a:r>
              <a:rPr lang="en-US" sz="4200" dirty="0">
                <a:latin typeface="+mn-lt"/>
              </a:rPr>
              <a:t>N-95 Mask Decontamination:</a:t>
            </a:r>
            <a:br>
              <a:rPr lang="en-US" sz="4200" dirty="0">
                <a:latin typeface="+mn-lt"/>
              </a:rPr>
            </a:br>
            <a:r>
              <a:rPr lang="en-US" sz="4200" dirty="0">
                <a:latin typeface="+mn-lt"/>
              </a:rPr>
              <a:t>Unsuitable Methods</a:t>
            </a:r>
          </a:p>
        </p:txBody>
      </p:sp>
      <p:sp>
        <p:nvSpPr>
          <p:cNvPr id="3" name="Content Placeholder 2"/>
          <p:cNvSpPr>
            <a:spLocks noGrp="1"/>
          </p:cNvSpPr>
          <p:nvPr>
            <p:ph idx="1"/>
          </p:nvPr>
        </p:nvSpPr>
        <p:spPr>
          <a:xfrm>
            <a:off x="304800" y="1825625"/>
            <a:ext cx="8210550" cy="4129643"/>
          </a:xfrm>
        </p:spPr>
        <p:txBody>
          <a:bodyPr>
            <a:normAutofit fontScale="92500" lnSpcReduction="20000"/>
          </a:bodyPr>
          <a:lstStyle/>
          <a:p>
            <a:pPr marL="287338" indent="-287338">
              <a:lnSpc>
                <a:spcPct val="120000"/>
              </a:lnSpc>
            </a:pPr>
            <a:r>
              <a:rPr lang="en-US" dirty="0"/>
              <a:t>Soapy water: degrades filtration</a:t>
            </a:r>
            <a:r>
              <a:rPr lang="en-US" baseline="30000" dirty="0"/>
              <a:t>1,2</a:t>
            </a:r>
            <a:endParaRPr lang="en-US" dirty="0"/>
          </a:p>
          <a:p>
            <a:pPr marL="287338" indent="-287338">
              <a:lnSpc>
                <a:spcPct val="120000"/>
              </a:lnSpc>
            </a:pPr>
            <a:r>
              <a:rPr lang="en-US" dirty="0"/>
              <a:t>Alcohol: degrades filtration</a:t>
            </a:r>
            <a:r>
              <a:rPr lang="en-US" baseline="30000" dirty="0"/>
              <a:t>1,2,3</a:t>
            </a:r>
          </a:p>
          <a:p>
            <a:pPr marL="287338" indent="-287338">
              <a:lnSpc>
                <a:spcPct val="120000"/>
              </a:lnSpc>
            </a:pPr>
            <a:r>
              <a:rPr lang="en-US" dirty="0"/>
              <a:t>Bleach immersion: degrades filtration and residual fumes can cause health risks to wearer</a:t>
            </a:r>
            <a:r>
              <a:rPr lang="en-US" baseline="30000" dirty="0"/>
              <a:t>3,4,5,6</a:t>
            </a:r>
            <a:endParaRPr lang="en-US" dirty="0"/>
          </a:p>
          <a:p>
            <a:pPr marL="287338" indent="-287338">
              <a:lnSpc>
                <a:spcPct val="120000"/>
              </a:lnSpc>
            </a:pPr>
            <a:r>
              <a:rPr lang="en-US" dirty="0"/>
              <a:t>Overnight storage: COVID-19 can remain active on surfaces for up to 3 days</a:t>
            </a:r>
            <a:r>
              <a:rPr lang="en-US" baseline="30000" dirty="0"/>
              <a:t>7,8</a:t>
            </a:r>
            <a:endParaRPr lang="en-US" dirty="0"/>
          </a:p>
        </p:txBody>
      </p:sp>
      <p:sp>
        <p:nvSpPr>
          <p:cNvPr id="4" name="TextBox 3">
            <a:extLst>
              <a:ext uri="{FF2B5EF4-FFF2-40B4-BE49-F238E27FC236}">
                <a16:creationId xmlns:a16="http://schemas.microsoft.com/office/drawing/2014/main" id="{B3569904-72C3-3747-812E-7CC1E40089DB}"/>
              </a:ext>
            </a:extLst>
          </p:cNvPr>
          <p:cNvSpPr txBox="1"/>
          <p:nvPr/>
        </p:nvSpPr>
        <p:spPr>
          <a:xfrm>
            <a:off x="609600" y="5955268"/>
            <a:ext cx="6629401" cy="646331"/>
          </a:xfrm>
          <a:prstGeom prst="rect">
            <a:avLst/>
          </a:prstGeom>
          <a:noFill/>
        </p:spPr>
        <p:txBody>
          <a:bodyPr wrap="square" rtlCol="0">
            <a:spAutoFit/>
          </a:bodyPr>
          <a:lstStyle/>
          <a:p>
            <a:pPr marL="287338" indent="-274638">
              <a:buNone/>
            </a:pPr>
            <a:r>
              <a:rPr lang="en-US" i="1" dirty="0"/>
              <a:t>https://www.n95decon.org/  </a:t>
            </a:r>
          </a:p>
          <a:p>
            <a:pPr marL="287338" indent="-274638">
              <a:buNone/>
            </a:pPr>
            <a:r>
              <a:rPr lang="en-US" dirty="0"/>
              <a:t>200408_N95DECON_cautionsheet_v1.2_final (April 8, 2020)</a:t>
            </a:r>
            <a:endParaRPr lang="en-US" i="1" dirty="0"/>
          </a:p>
        </p:txBody>
      </p:sp>
    </p:spTree>
    <p:extLst>
      <p:ext uri="{BB962C8B-B14F-4D97-AF65-F5344CB8AC3E}">
        <p14:creationId xmlns:p14="http://schemas.microsoft.com/office/powerpoint/2010/main" val="4043679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8286750" cy="1460500"/>
          </a:xfrm>
        </p:spPr>
        <p:txBody>
          <a:bodyPr>
            <a:normAutofit/>
          </a:bodyPr>
          <a:lstStyle/>
          <a:p>
            <a:r>
              <a:rPr lang="en-US" sz="4200" dirty="0">
                <a:latin typeface="+mn-lt"/>
              </a:rPr>
              <a:t>N-95 Mask Decontamination:</a:t>
            </a:r>
            <a:br>
              <a:rPr lang="en-US" sz="4200" dirty="0">
                <a:latin typeface="+mn-lt"/>
              </a:rPr>
            </a:br>
            <a:endParaRPr lang="en-US" sz="4200" dirty="0">
              <a:latin typeface="+mn-lt"/>
            </a:endParaRPr>
          </a:p>
        </p:txBody>
      </p:sp>
      <p:graphicFrame>
        <p:nvGraphicFramePr>
          <p:cNvPr id="5" name="Table 4">
            <a:extLst>
              <a:ext uri="{FF2B5EF4-FFF2-40B4-BE49-F238E27FC236}">
                <a16:creationId xmlns:a16="http://schemas.microsoft.com/office/drawing/2014/main" id="{DF14A528-668B-A845-8DE7-739CE5D7E3BD}"/>
              </a:ext>
            </a:extLst>
          </p:cNvPr>
          <p:cNvGraphicFramePr>
            <a:graphicFrameLocks noGrp="1"/>
          </p:cNvGraphicFramePr>
          <p:nvPr>
            <p:extLst/>
          </p:nvPr>
        </p:nvGraphicFramePr>
        <p:xfrm>
          <a:off x="304800" y="1397000"/>
          <a:ext cx="8534400" cy="496205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210189324"/>
                    </a:ext>
                  </a:extLst>
                </a:gridCol>
                <a:gridCol w="2133600">
                  <a:extLst>
                    <a:ext uri="{9D8B030D-6E8A-4147-A177-3AD203B41FA5}">
                      <a16:colId xmlns:a16="http://schemas.microsoft.com/office/drawing/2014/main" val="2563686243"/>
                    </a:ext>
                  </a:extLst>
                </a:gridCol>
                <a:gridCol w="2133600">
                  <a:extLst>
                    <a:ext uri="{9D8B030D-6E8A-4147-A177-3AD203B41FA5}">
                      <a16:colId xmlns:a16="http://schemas.microsoft.com/office/drawing/2014/main" val="109166895"/>
                    </a:ext>
                  </a:extLst>
                </a:gridCol>
                <a:gridCol w="2133600">
                  <a:extLst>
                    <a:ext uri="{9D8B030D-6E8A-4147-A177-3AD203B41FA5}">
                      <a16:colId xmlns:a16="http://schemas.microsoft.com/office/drawing/2014/main" val="4178293146"/>
                    </a:ext>
                  </a:extLst>
                </a:gridCol>
              </a:tblGrid>
              <a:tr h="1210918">
                <a:tc>
                  <a:txBody>
                    <a:bodyPr/>
                    <a:lstStyle/>
                    <a:p>
                      <a:pPr algn="ctr"/>
                      <a:r>
                        <a:rPr lang="en-US" sz="2800" dirty="0"/>
                        <a:t>Method</a:t>
                      </a:r>
                    </a:p>
                  </a:txBody>
                  <a:tcPr anchor="ctr"/>
                </a:tc>
                <a:tc>
                  <a:txBody>
                    <a:bodyPr/>
                    <a:lstStyle/>
                    <a:p>
                      <a:pPr algn="ctr"/>
                      <a:r>
                        <a:rPr lang="en-US" sz="2800" dirty="0"/>
                        <a:t>Cost</a:t>
                      </a:r>
                    </a:p>
                  </a:txBody>
                  <a:tcPr anchor="ctr"/>
                </a:tc>
                <a:tc>
                  <a:txBody>
                    <a:bodyPr/>
                    <a:lstStyle/>
                    <a:p>
                      <a:pPr algn="ctr"/>
                      <a:r>
                        <a:rPr lang="en-US" sz="2800" dirty="0"/>
                        <a:t>Specialized Equipment</a:t>
                      </a:r>
                    </a:p>
                  </a:txBody>
                  <a:tcPr anchor="ctr"/>
                </a:tc>
                <a:tc>
                  <a:txBody>
                    <a:bodyPr/>
                    <a:lstStyle/>
                    <a:p>
                      <a:pPr algn="ctr"/>
                      <a:r>
                        <a:rPr lang="en-US" sz="2800" dirty="0"/>
                        <a:t>FDA EUA</a:t>
                      </a:r>
                      <a:r>
                        <a:rPr lang="en-US" sz="2800" baseline="30000" dirty="0"/>
                        <a:t>*</a:t>
                      </a:r>
                      <a:endParaRPr lang="en-US" sz="2800" dirty="0"/>
                    </a:p>
                  </a:txBody>
                  <a:tcPr anchor="ctr"/>
                </a:tc>
                <a:extLst>
                  <a:ext uri="{0D108BD9-81ED-4DB2-BD59-A6C34878D82A}">
                    <a16:rowId xmlns:a16="http://schemas.microsoft.com/office/drawing/2014/main" val="1249684983"/>
                  </a:ext>
                </a:extLst>
              </a:tr>
              <a:tr h="701563">
                <a:tc>
                  <a:txBody>
                    <a:bodyPr/>
                    <a:lstStyle/>
                    <a:p>
                      <a:pPr algn="ctr"/>
                      <a:r>
                        <a:rPr lang="en-US" sz="2800" dirty="0"/>
                        <a:t>Rotation</a:t>
                      </a:r>
                    </a:p>
                  </a:txBody>
                  <a:tcPr anchor="ctr"/>
                </a:tc>
                <a:tc>
                  <a:txBody>
                    <a:bodyPr/>
                    <a:lstStyle/>
                    <a:p>
                      <a:pPr algn="ctr"/>
                      <a:r>
                        <a:rPr lang="en-US" sz="2800" dirty="0"/>
                        <a:t>$</a:t>
                      </a:r>
                    </a:p>
                  </a:txBody>
                  <a:tcPr anchor="ctr"/>
                </a:tc>
                <a:tc>
                  <a:txBody>
                    <a:bodyPr/>
                    <a:lstStyle/>
                    <a:p>
                      <a:pPr algn="ctr"/>
                      <a:r>
                        <a:rPr lang="en-US" sz="2800" dirty="0"/>
                        <a:t>-</a:t>
                      </a:r>
                    </a:p>
                  </a:txBody>
                  <a:tcPr anchor="ctr"/>
                </a:tc>
                <a:tc>
                  <a:txBody>
                    <a:bodyPr/>
                    <a:lstStyle/>
                    <a:p>
                      <a:pPr algn="ctr"/>
                      <a:r>
                        <a:rPr lang="en-US" sz="2800" dirty="0"/>
                        <a:t>-</a:t>
                      </a:r>
                    </a:p>
                  </a:txBody>
                  <a:tcPr anchor="ctr"/>
                </a:tc>
                <a:extLst>
                  <a:ext uri="{0D108BD9-81ED-4DB2-BD59-A6C34878D82A}">
                    <a16:rowId xmlns:a16="http://schemas.microsoft.com/office/drawing/2014/main" val="3963090037"/>
                  </a:ext>
                </a:extLst>
              </a:tr>
              <a:tr h="701563">
                <a:tc>
                  <a:txBody>
                    <a:bodyPr/>
                    <a:lstStyle/>
                    <a:p>
                      <a:pPr algn="ctr"/>
                      <a:r>
                        <a:rPr lang="en-US" sz="2800" dirty="0"/>
                        <a:t>Dry Heat</a:t>
                      </a:r>
                    </a:p>
                  </a:txBody>
                  <a:tcPr anchor="ctr"/>
                </a:tc>
                <a:tc>
                  <a:txBody>
                    <a:bodyPr/>
                    <a:lstStyle/>
                    <a:p>
                      <a:pPr algn="ctr"/>
                      <a:r>
                        <a:rPr lang="en-US" sz="2800" dirty="0"/>
                        <a:t>$$</a:t>
                      </a:r>
                    </a:p>
                  </a:txBody>
                  <a:tcPr anchor="ctr"/>
                </a:tc>
                <a:tc>
                  <a:txBody>
                    <a:bodyPr/>
                    <a:lstStyle/>
                    <a:p>
                      <a:pPr algn="ctr"/>
                      <a:r>
                        <a:rPr lang="en-US" sz="2800" dirty="0"/>
                        <a:t>+</a:t>
                      </a:r>
                    </a:p>
                  </a:txBody>
                  <a:tcPr anchor="ctr"/>
                </a:tc>
                <a:tc>
                  <a:txBody>
                    <a:bodyPr/>
                    <a:lstStyle/>
                    <a:p>
                      <a:pPr algn="ctr"/>
                      <a:r>
                        <a:rPr lang="en-US" sz="2800" dirty="0"/>
                        <a:t>-</a:t>
                      </a:r>
                    </a:p>
                  </a:txBody>
                  <a:tcPr anchor="ctr"/>
                </a:tc>
                <a:extLst>
                  <a:ext uri="{0D108BD9-81ED-4DB2-BD59-A6C34878D82A}">
                    <a16:rowId xmlns:a16="http://schemas.microsoft.com/office/drawing/2014/main" val="1540853982"/>
                  </a:ext>
                </a:extLst>
              </a:tr>
              <a:tr h="701563">
                <a:tc>
                  <a:txBody>
                    <a:bodyPr/>
                    <a:lstStyle/>
                    <a:p>
                      <a:pPr algn="ctr"/>
                      <a:r>
                        <a:rPr lang="en-US" sz="2800" dirty="0"/>
                        <a:t>Moist Heat</a:t>
                      </a:r>
                    </a:p>
                  </a:txBody>
                  <a:tcPr anchor="ctr"/>
                </a:tc>
                <a:tc>
                  <a:txBody>
                    <a:bodyPr/>
                    <a:lstStyle/>
                    <a:p>
                      <a:pPr algn="ctr"/>
                      <a:r>
                        <a:rPr lang="en-US" sz="2800" dirty="0"/>
                        <a:t>$$</a:t>
                      </a:r>
                    </a:p>
                  </a:txBody>
                  <a:tcPr anchor="ctr"/>
                </a:tc>
                <a:tc>
                  <a:txBody>
                    <a:bodyPr/>
                    <a:lstStyle/>
                    <a:p>
                      <a:pPr algn="ctr"/>
                      <a:r>
                        <a:rPr lang="en-US" sz="2800" dirty="0"/>
                        <a:t>+</a:t>
                      </a:r>
                    </a:p>
                  </a:txBody>
                  <a:tcPr anchor="ctr"/>
                </a:tc>
                <a:tc>
                  <a:txBody>
                    <a:bodyPr/>
                    <a:lstStyle/>
                    <a:p>
                      <a:pPr algn="ctr"/>
                      <a:r>
                        <a:rPr lang="en-US" sz="2800" dirty="0"/>
                        <a:t>-</a:t>
                      </a:r>
                    </a:p>
                  </a:txBody>
                  <a:tcPr anchor="ctr"/>
                </a:tc>
                <a:extLst>
                  <a:ext uri="{0D108BD9-81ED-4DB2-BD59-A6C34878D82A}">
                    <a16:rowId xmlns:a16="http://schemas.microsoft.com/office/drawing/2014/main" val="1836027465"/>
                  </a:ext>
                </a:extLst>
              </a:tr>
              <a:tr h="701563">
                <a:tc>
                  <a:txBody>
                    <a:bodyPr/>
                    <a:lstStyle/>
                    <a:p>
                      <a:pPr algn="ctr"/>
                      <a:r>
                        <a:rPr lang="en-US" sz="2800" dirty="0"/>
                        <a:t>UV-C</a:t>
                      </a:r>
                    </a:p>
                  </a:txBody>
                  <a:tcPr anchor="ctr"/>
                </a:tc>
                <a:tc>
                  <a:txBody>
                    <a:bodyPr/>
                    <a:lstStyle/>
                    <a:p>
                      <a:pPr algn="ctr"/>
                      <a:r>
                        <a:rPr lang="en-US" sz="2800" dirty="0"/>
                        <a:t>$$$$$</a:t>
                      </a:r>
                    </a:p>
                  </a:txBody>
                  <a:tcPr anchor="ctr"/>
                </a:tc>
                <a:tc>
                  <a:txBody>
                    <a:bodyPr/>
                    <a:lstStyle/>
                    <a:p>
                      <a:pPr algn="ctr"/>
                      <a:r>
                        <a:rPr lang="en-US" sz="2800" dirty="0"/>
                        <a:t>+++++</a:t>
                      </a:r>
                    </a:p>
                  </a:txBody>
                  <a:tcPr anchor="ctr"/>
                </a:tc>
                <a:tc>
                  <a:txBody>
                    <a:bodyPr/>
                    <a:lstStyle/>
                    <a:p>
                      <a:pPr algn="ctr"/>
                      <a:r>
                        <a:rPr lang="en-US" sz="2800" dirty="0"/>
                        <a:t>+</a:t>
                      </a:r>
                    </a:p>
                  </a:txBody>
                  <a:tcPr anchor="ctr"/>
                </a:tc>
                <a:extLst>
                  <a:ext uri="{0D108BD9-81ED-4DB2-BD59-A6C34878D82A}">
                    <a16:rowId xmlns:a16="http://schemas.microsoft.com/office/drawing/2014/main" val="2229051770"/>
                  </a:ext>
                </a:extLst>
              </a:tr>
              <a:tr h="326016">
                <a:tc>
                  <a:txBody>
                    <a:bodyPr/>
                    <a:lstStyle/>
                    <a:p>
                      <a:pPr algn="ctr"/>
                      <a:r>
                        <a:rPr lang="en-US" sz="2800" dirty="0"/>
                        <a:t>H</a:t>
                      </a:r>
                      <a:r>
                        <a:rPr lang="en-US" sz="2800" baseline="-25000" dirty="0"/>
                        <a:t>2</a:t>
                      </a:r>
                      <a:r>
                        <a:rPr lang="en-US" sz="2800" dirty="0"/>
                        <a:t>O</a:t>
                      </a:r>
                      <a:r>
                        <a:rPr lang="en-US" sz="2800" baseline="-25000" dirty="0"/>
                        <a:t>2</a:t>
                      </a:r>
                      <a:r>
                        <a:rPr lang="en-US" sz="2800" dirty="0"/>
                        <a:t> Vaporization</a:t>
                      </a:r>
                    </a:p>
                  </a:txBody>
                  <a:tcPr anchor="ctr"/>
                </a:tc>
                <a:tc>
                  <a:txBody>
                    <a:bodyPr/>
                    <a:lstStyle/>
                    <a:p>
                      <a:pPr algn="ctr"/>
                      <a:r>
                        <a:rPr lang="en-US" sz="2800" dirty="0"/>
                        <a:t>$$$$$</a:t>
                      </a:r>
                    </a:p>
                  </a:txBody>
                  <a:tcPr anchor="ctr"/>
                </a:tc>
                <a:tc>
                  <a:txBody>
                    <a:bodyPr/>
                    <a:lstStyle/>
                    <a:p>
                      <a:pPr algn="ctr"/>
                      <a:r>
                        <a:rPr lang="en-US" sz="2800" dirty="0"/>
                        <a:t>+++++</a:t>
                      </a:r>
                    </a:p>
                  </a:txBody>
                  <a:tcPr anchor="ctr"/>
                </a:tc>
                <a:tc>
                  <a:txBody>
                    <a:bodyPr/>
                    <a:lstStyle/>
                    <a:p>
                      <a:pPr algn="ctr"/>
                      <a:r>
                        <a:rPr lang="en-US" sz="2800" dirty="0"/>
                        <a:t>-</a:t>
                      </a:r>
                    </a:p>
                  </a:txBody>
                  <a:tcPr anchor="ctr"/>
                </a:tc>
                <a:extLst>
                  <a:ext uri="{0D108BD9-81ED-4DB2-BD59-A6C34878D82A}">
                    <a16:rowId xmlns:a16="http://schemas.microsoft.com/office/drawing/2014/main" val="3500827650"/>
                  </a:ext>
                </a:extLst>
              </a:tr>
            </a:tbl>
          </a:graphicData>
        </a:graphic>
      </p:graphicFrame>
      <p:sp>
        <p:nvSpPr>
          <p:cNvPr id="8" name="TextBox 7">
            <a:extLst>
              <a:ext uri="{FF2B5EF4-FFF2-40B4-BE49-F238E27FC236}">
                <a16:creationId xmlns:a16="http://schemas.microsoft.com/office/drawing/2014/main" id="{6710232A-AE15-264F-94E3-5DA0B60B67E0}"/>
              </a:ext>
            </a:extLst>
          </p:cNvPr>
          <p:cNvSpPr txBox="1"/>
          <p:nvPr/>
        </p:nvSpPr>
        <p:spPr>
          <a:xfrm>
            <a:off x="228600" y="6488668"/>
            <a:ext cx="4259692" cy="369332"/>
          </a:xfrm>
          <a:prstGeom prst="rect">
            <a:avLst/>
          </a:prstGeom>
          <a:noFill/>
        </p:spPr>
        <p:txBody>
          <a:bodyPr wrap="none" rtlCol="0">
            <a:spAutoFit/>
          </a:bodyPr>
          <a:lstStyle/>
          <a:p>
            <a:r>
              <a:rPr lang="en-US" baseline="30000" dirty="0"/>
              <a:t>*</a:t>
            </a:r>
            <a:r>
              <a:rPr lang="en-US" dirty="0"/>
              <a:t>Emergency Use Authorization as of 6/2020</a:t>
            </a:r>
            <a:endParaRPr lang="en-US" baseline="30000" dirty="0"/>
          </a:p>
        </p:txBody>
      </p:sp>
    </p:spTree>
    <p:extLst>
      <p:ext uri="{BB962C8B-B14F-4D97-AF65-F5344CB8AC3E}">
        <p14:creationId xmlns:p14="http://schemas.microsoft.com/office/powerpoint/2010/main" val="3302429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1"/>
            <a:ext cx="7467600" cy="1981198"/>
          </a:xfrm>
        </p:spPr>
        <p:txBody>
          <a:bodyPr>
            <a:normAutofit/>
          </a:bodyPr>
          <a:lstStyle/>
          <a:p>
            <a:r>
              <a:rPr lang="en-US" sz="4000" dirty="0"/>
              <a:t>Strategies for Preventing COVID-19 Transmission With Limited Resources: Conclusions</a:t>
            </a:r>
            <a:endParaRPr lang="en-US" sz="4000" dirty="0">
              <a:latin typeface="+mn-lt"/>
            </a:endParaRPr>
          </a:p>
        </p:txBody>
      </p:sp>
      <p:sp>
        <p:nvSpPr>
          <p:cNvPr id="3" name="Content Placeholder 2"/>
          <p:cNvSpPr>
            <a:spLocks noGrp="1"/>
          </p:cNvSpPr>
          <p:nvPr>
            <p:ph idx="1"/>
          </p:nvPr>
        </p:nvSpPr>
        <p:spPr>
          <a:xfrm>
            <a:off x="228600" y="2209799"/>
            <a:ext cx="8610600" cy="4495801"/>
          </a:xfrm>
        </p:spPr>
        <p:txBody>
          <a:bodyPr>
            <a:normAutofit fontScale="92500" lnSpcReduction="20000"/>
          </a:bodyPr>
          <a:lstStyle/>
          <a:p>
            <a:pPr marL="361950" indent="-361950">
              <a:lnSpc>
                <a:spcPct val="120000"/>
              </a:lnSpc>
              <a:buFont typeface="Arial" panose="020B0604020202020204" pitchFamily="34" charset="0"/>
              <a:buChar char="•"/>
            </a:pPr>
            <a:r>
              <a:rPr lang="en-US" sz="3000" dirty="0"/>
              <a:t>Promote hand washing and alcohol based hand sanitizer use by the public and health care personnel</a:t>
            </a:r>
          </a:p>
          <a:p>
            <a:pPr marL="361950" indent="-361950">
              <a:lnSpc>
                <a:spcPct val="120000"/>
              </a:lnSpc>
              <a:buFont typeface="Arial" panose="020B0604020202020204" pitchFamily="34" charset="0"/>
              <a:buChar char="•"/>
            </a:pPr>
            <a:r>
              <a:rPr lang="en-US" sz="3000" dirty="0"/>
              <a:t>Support basic public health measures including social isolation, increased testing, contact tracing and quarantining/isolating infected individuals </a:t>
            </a:r>
          </a:p>
          <a:p>
            <a:pPr marL="361950" indent="-361950">
              <a:lnSpc>
                <a:spcPct val="120000"/>
              </a:lnSpc>
            </a:pPr>
            <a:r>
              <a:rPr lang="en-US" sz="3000" dirty="0"/>
              <a:t>Facemasks: encourage use by everyone in public and in health care facilities</a:t>
            </a:r>
          </a:p>
          <a:p>
            <a:pPr marL="361950" indent="-361950">
              <a:lnSpc>
                <a:spcPct val="120000"/>
              </a:lnSpc>
            </a:pPr>
            <a:r>
              <a:rPr lang="en-US" sz="3000" dirty="0"/>
              <a:t>N95 Masks: consider reuse, extended use, industrial substitutes and decontamination methods </a:t>
            </a:r>
          </a:p>
        </p:txBody>
      </p:sp>
    </p:spTree>
    <p:extLst>
      <p:ext uri="{BB962C8B-B14F-4D97-AF65-F5344CB8AC3E}">
        <p14:creationId xmlns:p14="http://schemas.microsoft.com/office/powerpoint/2010/main" val="51953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20000" cy="1325563"/>
          </a:xfrm>
        </p:spPr>
        <p:txBody>
          <a:bodyPr/>
          <a:lstStyle/>
          <a:p>
            <a:r>
              <a:rPr lang="en-US" dirty="0"/>
              <a:t>COVID-19: Worldwide Pandemic</a:t>
            </a:r>
            <a:endParaRPr lang="en-US" dirty="0">
              <a:latin typeface="+mn-lt"/>
            </a:endParaRPr>
          </a:p>
        </p:txBody>
      </p:sp>
      <p:sp>
        <p:nvSpPr>
          <p:cNvPr id="4" name="TextBox 3">
            <a:extLst>
              <a:ext uri="{FF2B5EF4-FFF2-40B4-BE49-F238E27FC236}">
                <a16:creationId xmlns:a16="http://schemas.microsoft.com/office/drawing/2014/main" id="{B3569904-72C3-3747-812E-7CC1E40089DB}"/>
              </a:ext>
            </a:extLst>
          </p:cNvPr>
          <p:cNvSpPr txBox="1"/>
          <p:nvPr/>
        </p:nvSpPr>
        <p:spPr>
          <a:xfrm>
            <a:off x="1524000" y="6504801"/>
            <a:ext cx="6096000" cy="253916"/>
          </a:xfrm>
          <a:prstGeom prst="rect">
            <a:avLst/>
          </a:prstGeom>
          <a:noFill/>
        </p:spPr>
        <p:txBody>
          <a:bodyPr wrap="square" rtlCol="0">
            <a:spAutoFit/>
          </a:bodyPr>
          <a:lstStyle/>
          <a:p>
            <a:pPr algn="ctr"/>
            <a:r>
              <a:rPr lang="en-US" sz="1050" dirty="0"/>
              <a:t>https://</a:t>
            </a:r>
            <a:r>
              <a:rPr lang="en-US" sz="1050" dirty="0" err="1"/>
              <a:t>commons.</a:t>
            </a:r>
            <a:r>
              <a:rPr lang="en-US" sz="900" dirty="0" err="1"/>
              <a:t>wikimedia</a:t>
            </a:r>
            <a:r>
              <a:rPr lang="en-US" sz="1050" dirty="0" err="1"/>
              <a:t>.org</a:t>
            </a:r>
            <a:r>
              <a:rPr lang="en-US" sz="1050" dirty="0"/>
              <a:t>/wiki/File:3D_medical_animation_coronavirus_structure.jpg</a:t>
            </a:r>
          </a:p>
        </p:txBody>
      </p:sp>
      <p:pic>
        <p:nvPicPr>
          <p:cNvPr id="8" name="Picture 7">
            <a:extLst>
              <a:ext uri="{FF2B5EF4-FFF2-40B4-BE49-F238E27FC236}">
                <a16:creationId xmlns:a16="http://schemas.microsoft.com/office/drawing/2014/main" id="{A1929F71-B160-B14F-96B7-435FFEBC97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9300" y="3352800"/>
            <a:ext cx="5105400" cy="3048000"/>
          </a:xfrm>
          <a:prstGeom prst="rect">
            <a:avLst/>
          </a:prstGeom>
        </p:spPr>
      </p:pic>
      <p:sp>
        <p:nvSpPr>
          <p:cNvPr id="3" name="Rectangle 2">
            <a:extLst>
              <a:ext uri="{FF2B5EF4-FFF2-40B4-BE49-F238E27FC236}">
                <a16:creationId xmlns:a16="http://schemas.microsoft.com/office/drawing/2014/main" id="{CDCBC1AA-374E-D343-914F-76FBA1CD8B44}"/>
              </a:ext>
            </a:extLst>
          </p:cNvPr>
          <p:cNvSpPr/>
          <p:nvPr/>
        </p:nvSpPr>
        <p:spPr>
          <a:xfrm>
            <a:off x="152400" y="1447800"/>
            <a:ext cx="8686800" cy="1646605"/>
          </a:xfrm>
          <a:prstGeom prst="rect">
            <a:avLst/>
          </a:prstGeom>
        </p:spPr>
        <p:txBody>
          <a:bodyPr wrap="square">
            <a:spAutoFit/>
          </a:bodyPr>
          <a:lstStyle/>
          <a:p>
            <a:pPr marL="296863" indent="-282575">
              <a:spcAft>
                <a:spcPts val="600"/>
              </a:spcAft>
              <a:buFont typeface="Arial" panose="020B0604020202020204" pitchFamily="34" charset="0"/>
              <a:buChar char="•"/>
            </a:pPr>
            <a:r>
              <a:rPr lang="en-US" sz="3200" b="1" dirty="0">
                <a:solidFill>
                  <a:srgbClr val="3C4245"/>
                </a:solidFill>
              </a:rPr>
              <a:t>Disease: </a:t>
            </a:r>
            <a:r>
              <a:rPr lang="en-US" sz="3200" dirty="0">
                <a:solidFill>
                  <a:srgbClr val="3C4245"/>
                </a:solidFill>
              </a:rPr>
              <a:t>Covid-19 (</a:t>
            </a:r>
            <a:r>
              <a:rPr lang="en-US" sz="3200" b="1" dirty="0" err="1">
                <a:solidFill>
                  <a:srgbClr val="3C4245"/>
                </a:solidFill>
              </a:rPr>
              <a:t>CO</a:t>
            </a:r>
            <a:r>
              <a:rPr lang="en-US" sz="3200" dirty="0" err="1">
                <a:solidFill>
                  <a:srgbClr val="3C4245"/>
                </a:solidFill>
              </a:rPr>
              <a:t>rona</a:t>
            </a:r>
            <a:r>
              <a:rPr lang="en-US" sz="3200" b="1" dirty="0" err="1">
                <a:solidFill>
                  <a:srgbClr val="3C4245"/>
                </a:solidFill>
              </a:rPr>
              <a:t>VI</a:t>
            </a:r>
            <a:r>
              <a:rPr lang="en-US" sz="3200" dirty="0" err="1">
                <a:solidFill>
                  <a:srgbClr val="3C4245"/>
                </a:solidFill>
              </a:rPr>
              <a:t>rus</a:t>
            </a:r>
            <a:r>
              <a:rPr lang="en-US" sz="3200" dirty="0">
                <a:solidFill>
                  <a:srgbClr val="3C4245"/>
                </a:solidFill>
              </a:rPr>
              <a:t> </a:t>
            </a:r>
            <a:r>
              <a:rPr lang="en-US" sz="3200" b="1" dirty="0">
                <a:solidFill>
                  <a:srgbClr val="3C4245"/>
                </a:solidFill>
              </a:rPr>
              <a:t>D</a:t>
            </a:r>
            <a:r>
              <a:rPr lang="en-US" sz="3200" dirty="0">
                <a:solidFill>
                  <a:srgbClr val="3C4245"/>
                </a:solidFill>
              </a:rPr>
              <a:t>isease - 20</a:t>
            </a:r>
            <a:r>
              <a:rPr lang="en-US" sz="3200" b="1" dirty="0">
                <a:solidFill>
                  <a:srgbClr val="3C4245"/>
                </a:solidFill>
              </a:rPr>
              <a:t>19</a:t>
            </a:r>
            <a:r>
              <a:rPr lang="en-US" sz="3200" dirty="0">
                <a:solidFill>
                  <a:srgbClr val="3C4245"/>
                </a:solidFill>
              </a:rPr>
              <a:t>)</a:t>
            </a:r>
          </a:p>
          <a:p>
            <a:pPr marL="296863" indent="-282575">
              <a:spcAft>
                <a:spcPts val="600"/>
              </a:spcAft>
              <a:buFont typeface="Arial" panose="020B0604020202020204" pitchFamily="34" charset="0"/>
              <a:buChar char="•"/>
            </a:pPr>
            <a:r>
              <a:rPr lang="en-US" sz="3200" b="1" dirty="0">
                <a:solidFill>
                  <a:srgbClr val="3C4245"/>
                </a:solidFill>
              </a:rPr>
              <a:t>Virus: </a:t>
            </a:r>
            <a:r>
              <a:rPr lang="en-US" sz="3200" dirty="0">
                <a:solidFill>
                  <a:srgbClr val="3C4245"/>
                </a:solidFill>
              </a:rPr>
              <a:t>SARS-CoV-2 (</a:t>
            </a:r>
            <a:r>
              <a:rPr lang="en-US" sz="3200" b="1" dirty="0">
                <a:solidFill>
                  <a:srgbClr val="3C4245"/>
                </a:solidFill>
              </a:rPr>
              <a:t>S</a:t>
            </a:r>
            <a:r>
              <a:rPr lang="en-US" sz="3200" dirty="0">
                <a:solidFill>
                  <a:srgbClr val="3C4245"/>
                </a:solidFill>
              </a:rPr>
              <a:t>evere </a:t>
            </a:r>
            <a:r>
              <a:rPr lang="en-US" sz="3200" b="1" dirty="0">
                <a:solidFill>
                  <a:srgbClr val="3C4245"/>
                </a:solidFill>
              </a:rPr>
              <a:t>A</a:t>
            </a:r>
            <a:r>
              <a:rPr lang="en-US" sz="3200" dirty="0">
                <a:solidFill>
                  <a:srgbClr val="3C4245"/>
                </a:solidFill>
              </a:rPr>
              <a:t>cute </a:t>
            </a:r>
            <a:r>
              <a:rPr lang="en-US" sz="3200" b="1" dirty="0">
                <a:solidFill>
                  <a:srgbClr val="3C4245"/>
                </a:solidFill>
              </a:rPr>
              <a:t>R</a:t>
            </a:r>
            <a:r>
              <a:rPr lang="en-US" sz="3200" dirty="0">
                <a:solidFill>
                  <a:srgbClr val="3C4245"/>
                </a:solidFill>
              </a:rPr>
              <a:t>espiratory </a:t>
            </a:r>
            <a:r>
              <a:rPr lang="en-US" sz="3200" b="1" dirty="0">
                <a:solidFill>
                  <a:srgbClr val="3C4245"/>
                </a:solidFill>
              </a:rPr>
              <a:t>S</a:t>
            </a:r>
            <a:r>
              <a:rPr lang="en-US" sz="3200" dirty="0">
                <a:solidFill>
                  <a:srgbClr val="3C4245"/>
                </a:solidFill>
              </a:rPr>
              <a:t>yndrome </a:t>
            </a:r>
            <a:r>
              <a:rPr lang="en-US" sz="3200" b="1" dirty="0" err="1">
                <a:solidFill>
                  <a:srgbClr val="3C4245"/>
                </a:solidFill>
              </a:rPr>
              <a:t>Co</a:t>
            </a:r>
            <a:r>
              <a:rPr lang="en-US" sz="3200" dirty="0" err="1">
                <a:solidFill>
                  <a:srgbClr val="3C4245"/>
                </a:solidFill>
              </a:rPr>
              <a:t>rona</a:t>
            </a:r>
            <a:r>
              <a:rPr lang="en-US" sz="3200" b="1" dirty="0" err="1">
                <a:solidFill>
                  <a:srgbClr val="3C4245"/>
                </a:solidFill>
              </a:rPr>
              <a:t>V</a:t>
            </a:r>
            <a:r>
              <a:rPr lang="en-US" sz="3200" dirty="0" err="1">
                <a:solidFill>
                  <a:srgbClr val="3C4245"/>
                </a:solidFill>
              </a:rPr>
              <a:t>irus</a:t>
            </a:r>
            <a:r>
              <a:rPr lang="en-US" sz="3200" dirty="0">
                <a:solidFill>
                  <a:srgbClr val="3C4245"/>
                </a:solidFill>
              </a:rPr>
              <a:t> </a:t>
            </a:r>
            <a:r>
              <a:rPr lang="en-US" sz="3200" b="1" dirty="0">
                <a:solidFill>
                  <a:srgbClr val="3C4245"/>
                </a:solidFill>
              </a:rPr>
              <a:t>2</a:t>
            </a:r>
            <a:r>
              <a:rPr lang="en-US" sz="3200" dirty="0">
                <a:solidFill>
                  <a:srgbClr val="3C4245"/>
                </a:solidFill>
              </a:rPr>
              <a:t>) </a:t>
            </a:r>
            <a:endParaRPr lang="en-US" sz="3200" b="0" i="0" dirty="0">
              <a:solidFill>
                <a:srgbClr val="3C4245"/>
              </a:solidFill>
              <a:effectLst/>
            </a:endParaRPr>
          </a:p>
        </p:txBody>
      </p:sp>
    </p:spTree>
    <p:extLst>
      <p:ext uri="{BB962C8B-B14F-4D97-AF65-F5344CB8AC3E}">
        <p14:creationId xmlns:p14="http://schemas.microsoft.com/office/powerpoint/2010/main" val="388160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543800" cy="838200"/>
          </a:xfrm>
        </p:spPr>
        <p:txBody>
          <a:bodyPr>
            <a:normAutofit/>
          </a:bodyPr>
          <a:lstStyle/>
          <a:p>
            <a:r>
              <a:rPr lang="en-US" sz="4200" dirty="0"/>
              <a:t>COVID-19: Worldwide Pandemic</a:t>
            </a:r>
            <a:endParaRPr lang="en-US" sz="4200" dirty="0">
              <a:latin typeface="+mn-lt"/>
            </a:endParaRPr>
          </a:p>
        </p:txBody>
      </p:sp>
      <p:sp>
        <p:nvSpPr>
          <p:cNvPr id="4" name="TextBox 3">
            <a:extLst>
              <a:ext uri="{FF2B5EF4-FFF2-40B4-BE49-F238E27FC236}">
                <a16:creationId xmlns:a16="http://schemas.microsoft.com/office/drawing/2014/main" id="{B3569904-72C3-3747-812E-7CC1E40089DB}"/>
              </a:ext>
            </a:extLst>
          </p:cNvPr>
          <p:cNvSpPr txBox="1"/>
          <p:nvPr/>
        </p:nvSpPr>
        <p:spPr>
          <a:xfrm>
            <a:off x="838199" y="5867400"/>
            <a:ext cx="5736771" cy="830997"/>
          </a:xfrm>
          <a:prstGeom prst="rect">
            <a:avLst/>
          </a:prstGeom>
          <a:noFill/>
        </p:spPr>
        <p:txBody>
          <a:bodyPr wrap="square" rtlCol="0">
            <a:spAutoFit/>
          </a:bodyPr>
          <a:lstStyle/>
          <a:p>
            <a:r>
              <a:rPr lang="en-US" sz="2400" dirty="0"/>
              <a:t>Map of the COVID-19 verified number of infected per capita </a:t>
            </a:r>
            <a:r>
              <a:rPr lang="en-US" sz="2400" b="1" i="1" dirty="0"/>
              <a:t>as of 30 June 2020</a:t>
            </a:r>
            <a:r>
              <a:rPr lang="en-US" sz="2400" dirty="0"/>
              <a:t>. </a:t>
            </a:r>
          </a:p>
        </p:txBody>
      </p:sp>
      <p:pic>
        <p:nvPicPr>
          <p:cNvPr id="6" name="Picture 5">
            <a:extLst>
              <a:ext uri="{FF2B5EF4-FFF2-40B4-BE49-F238E27FC236}">
                <a16:creationId xmlns:a16="http://schemas.microsoft.com/office/drawing/2014/main" id="{87402212-C266-324D-A90A-DF3AB5C22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8145"/>
            <a:ext cx="9144000" cy="4697730"/>
          </a:xfrm>
          <a:prstGeom prst="rect">
            <a:avLst/>
          </a:prstGeom>
        </p:spPr>
      </p:pic>
      <p:pic>
        <p:nvPicPr>
          <p:cNvPr id="8" name="Picture 7">
            <a:extLst>
              <a:ext uri="{FF2B5EF4-FFF2-40B4-BE49-F238E27FC236}">
                <a16:creationId xmlns:a16="http://schemas.microsoft.com/office/drawing/2014/main" id="{956B2FF8-8940-E14A-BEEF-595714954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971" y="5700224"/>
            <a:ext cx="2569029" cy="1157776"/>
          </a:xfrm>
          <a:prstGeom prst="rect">
            <a:avLst/>
          </a:prstGeom>
        </p:spPr>
      </p:pic>
    </p:spTree>
    <p:extLst>
      <p:ext uri="{BB962C8B-B14F-4D97-AF65-F5344CB8AC3E}">
        <p14:creationId xmlns:p14="http://schemas.microsoft.com/office/powerpoint/2010/main" val="250071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DA11DE-E433-0341-803C-E94675C59CB6}"/>
              </a:ext>
            </a:extLst>
          </p:cNvPr>
          <p:cNvSpPr>
            <a:spLocks noGrp="1"/>
          </p:cNvSpPr>
          <p:nvPr>
            <p:ph idx="1"/>
          </p:nvPr>
        </p:nvSpPr>
        <p:spPr>
          <a:xfrm>
            <a:off x="228600" y="1752600"/>
            <a:ext cx="8763000" cy="4572000"/>
          </a:xfrm>
        </p:spPr>
        <p:txBody>
          <a:bodyPr>
            <a:normAutofit/>
          </a:bodyPr>
          <a:lstStyle/>
          <a:p>
            <a:pPr marL="12700" indent="0">
              <a:lnSpc>
                <a:spcPct val="100000"/>
              </a:lnSpc>
              <a:buNone/>
            </a:pPr>
            <a:r>
              <a:rPr lang="en-US" sz="3500" dirty="0"/>
              <a:t>SARS-CoV-2 is extremely contagious with over 10 million infections in over 200 countries*</a:t>
            </a:r>
          </a:p>
          <a:p>
            <a:pPr marL="12700" indent="0">
              <a:lnSpc>
                <a:spcPct val="100000"/>
              </a:lnSpc>
              <a:buNone/>
            </a:pPr>
            <a:endParaRPr lang="en-US" sz="3500" i="1" dirty="0"/>
          </a:p>
          <a:p>
            <a:pPr marL="12700" indent="0">
              <a:lnSpc>
                <a:spcPct val="100000"/>
              </a:lnSpc>
              <a:buNone/>
            </a:pPr>
            <a:r>
              <a:rPr lang="en-US" sz="3200" i="1" dirty="0"/>
              <a:t>To date, there is no vaccine and no effective treatment leaving prevention of infection and decreasing  transmission as the most rational approaches</a:t>
            </a:r>
          </a:p>
        </p:txBody>
      </p:sp>
      <p:sp>
        <p:nvSpPr>
          <p:cNvPr id="6" name="Title 1">
            <a:extLst>
              <a:ext uri="{FF2B5EF4-FFF2-40B4-BE49-F238E27FC236}">
                <a16:creationId xmlns:a16="http://schemas.microsoft.com/office/drawing/2014/main" id="{2E46AA35-76D4-4E4D-A34B-2FFE40F88AE3}"/>
              </a:ext>
            </a:extLst>
          </p:cNvPr>
          <p:cNvSpPr txBox="1">
            <a:spLocks/>
          </p:cNvSpPr>
          <p:nvPr/>
        </p:nvSpPr>
        <p:spPr>
          <a:xfrm>
            <a:off x="228600" y="381000"/>
            <a:ext cx="75438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200"/>
              <a:t>COVID-19: Worldwide Pandemic</a:t>
            </a:r>
            <a:endParaRPr lang="en-US" sz="4200" dirty="0"/>
          </a:p>
        </p:txBody>
      </p:sp>
      <p:sp>
        <p:nvSpPr>
          <p:cNvPr id="3" name="TextBox 2">
            <a:extLst>
              <a:ext uri="{FF2B5EF4-FFF2-40B4-BE49-F238E27FC236}">
                <a16:creationId xmlns:a16="http://schemas.microsoft.com/office/drawing/2014/main" id="{3189A7EC-12ED-D14D-AD95-D9FA20758C3E}"/>
              </a:ext>
            </a:extLst>
          </p:cNvPr>
          <p:cNvSpPr txBox="1"/>
          <p:nvPr/>
        </p:nvSpPr>
        <p:spPr>
          <a:xfrm>
            <a:off x="234043" y="6183868"/>
            <a:ext cx="2754280" cy="461665"/>
          </a:xfrm>
          <a:prstGeom prst="rect">
            <a:avLst/>
          </a:prstGeom>
          <a:noFill/>
        </p:spPr>
        <p:txBody>
          <a:bodyPr wrap="none" rtlCol="0">
            <a:spAutoFit/>
          </a:bodyPr>
          <a:lstStyle/>
          <a:p>
            <a:r>
              <a:rPr lang="en-US" sz="2400" dirty="0"/>
              <a:t>*As of June 30, 2020</a:t>
            </a:r>
          </a:p>
        </p:txBody>
      </p:sp>
    </p:spTree>
    <p:extLst>
      <p:ext uri="{BB962C8B-B14F-4D97-AF65-F5344CB8AC3E}">
        <p14:creationId xmlns:p14="http://schemas.microsoft.com/office/powerpoint/2010/main" val="162747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DA11DE-E433-0341-803C-E94675C59CB6}"/>
              </a:ext>
            </a:extLst>
          </p:cNvPr>
          <p:cNvSpPr>
            <a:spLocks noGrp="1"/>
          </p:cNvSpPr>
          <p:nvPr>
            <p:ph idx="1"/>
          </p:nvPr>
        </p:nvSpPr>
        <p:spPr>
          <a:xfrm>
            <a:off x="228600" y="1600200"/>
            <a:ext cx="8763000" cy="5029200"/>
          </a:xfrm>
        </p:spPr>
        <p:txBody>
          <a:bodyPr>
            <a:normAutofit/>
          </a:bodyPr>
          <a:lstStyle/>
          <a:p>
            <a:pPr marL="12700" indent="0">
              <a:lnSpc>
                <a:spcPct val="100000"/>
              </a:lnSpc>
              <a:buNone/>
            </a:pPr>
            <a:r>
              <a:rPr lang="en-US" sz="4000" i="1" dirty="0"/>
              <a:t>Strategies for decreasing transmission of COVID-19</a:t>
            </a:r>
          </a:p>
          <a:p>
            <a:pPr marL="406400" indent="-393700">
              <a:lnSpc>
                <a:spcPct val="100000"/>
              </a:lnSpc>
              <a:buFont typeface="Arial" panose="020B0604020202020204" pitchFamily="34" charset="0"/>
              <a:buChar char="•"/>
            </a:pPr>
            <a:r>
              <a:rPr lang="en-US" dirty="0"/>
              <a:t>Hand washing</a:t>
            </a:r>
          </a:p>
          <a:p>
            <a:pPr marL="406400" indent="-393700">
              <a:lnSpc>
                <a:spcPct val="100000"/>
              </a:lnSpc>
              <a:buFont typeface="Arial" panose="020B0604020202020204" pitchFamily="34" charset="0"/>
              <a:buChar char="•"/>
            </a:pPr>
            <a:r>
              <a:rPr lang="en-US" dirty="0"/>
              <a:t>Face masks and face shields</a:t>
            </a:r>
          </a:p>
          <a:p>
            <a:pPr marL="406400" indent="-393700">
              <a:lnSpc>
                <a:spcPct val="100000"/>
              </a:lnSpc>
              <a:buFont typeface="Arial" panose="020B0604020202020204" pitchFamily="34" charset="0"/>
              <a:buChar char="•"/>
            </a:pPr>
            <a:r>
              <a:rPr lang="en-US" dirty="0"/>
              <a:t>Social or physical isolation</a:t>
            </a:r>
          </a:p>
          <a:p>
            <a:pPr marL="406400" indent="-393700">
              <a:lnSpc>
                <a:spcPct val="100000"/>
              </a:lnSpc>
              <a:buFont typeface="Arial" panose="020B0604020202020204" pitchFamily="34" charset="0"/>
              <a:buChar char="•"/>
            </a:pPr>
            <a:r>
              <a:rPr lang="en-US" dirty="0"/>
              <a:t>Testing, contact tracing and isolating individuals with COVID-19</a:t>
            </a:r>
          </a:p>
          <a:p>
            <a:pPr marL="287338" indent="-274638">
              <a:lnSpc>
                <a:spcPct val="120000"/>
              </a:lnSpc>
              <a:buFont typeface="Arial" panose="020B0604020202020204" pitchFamily="34" charset="0"/>
              <a:buChar char="•"/>
            </a:pPr>
            <a:endParaRPr lang="en-US" sz="5100" i="1" dirty="0"/>
          </a:p>
        </p:txBody>
      </p:sp>
      <p:sp>
        <p:nvSpPr>
          <p:cNvPr id="6" name="Title 1">
            <a:extLst>
              <a:ext uri="{FF2B5EF4-FFF2-40B4-BE49-F238E27FC236}">
                <a16:creationId xmlns:a16="http://schemas.microsoft.com/office/drawing/2014/main" id="{2E46AA35-76D4-4E4D-A34B-2FFE40F88AE3}"/>
              </a:ext>
            </a:extLst>
          </p:cNvPr>
          <p:cNvSpPr txBox="1">
            <a:spLocks/>
          </p:cNvSpPr>
          <p:nvPr/>
        </p:nvSpPr>
        <p:spPr>
          <a:xfrm>
            <a:off x="228600" y="381000"/>
            <a:ext cx="75438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200"/>
              <a:t>COVID-19: Worldwide Pandemic</a:t>
            </a:r>
            <a:endParaRPr lang="en-US" sz="4200" dirty="0"/>
          </a:p>
        </p:txBody>
      </p:sp>
    </p:spTree>
    <p:extLst>
      <p:ext uri="{BB962C8B-B14F-4D97-AF65-F5344CB8AC3E}">
        <p14:creationId xmlns:p14="http://schemas.microsoft.com/office/powerpoint/2010/main" val="221446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ADA11DE-E433-0341-803C-E94675C59CB6}"/>
              </a:ext>
            </a:extLst>
          </p:cNvPr>
          <p:cNvSpPr>
            <a:spLocks noGrp="1"/>
          </p:cNvSpPr>
          <p:nvPr>
            <p:ph idx="1"/>
          </p:nvPr>
        </p:nvSpPr>
        <p:spPr>
          <a:xfrm>
            <a:off x="228600" y="1371600"/>
            <a:ext cx="8763000" cy="5105400"/>
          </a:xfrm>
        </p:spPr>
        <p:txBody>
          <a:bodyPr>
            <a:normAutofit/>
          </a:bodyPr>
          <a:lstStyle/>
          <a:p>
            <a:pPr marL="12700" indent="0">
              <a:lnSpc>
                <a:spcPct val="100000"/>
              </a:lnSpc>
              <a:buNone/>
            </a:pPr>
            <a:r>
              <a:rPr lang="en-US" i="1" dirty="0"/>
              <a:t>Governmental Public Health Responsibility:*</a:t>
            </a:r>
          </a:p>
          <a:p>
            <a:pPr marL="344488" indent="-331788">
              <a:lnSpc>
                <a:spcPct val="100000"/>
              </a:lnSpc>
              <a:buFont typeface="Arial" panose="020B0604020202020204" pitchFamily="34" charset="0"/>
              <a:buChar char="•"/>
            </a:pPr>
            <a:r>
              <a:rPr lang="en-US" sz="3200" dirty="0"/>
              <a:t>Testing, tracking and isolating individuals with COVID-19</a:t>
            </a:r>
          </a:p>
          <a:p>
            <a:pPr marL="344488" indent="-331788">
              <a:lnSpc>
                <a:spcPct val="100000"/>
              </a:lnSpc>
              <a:buFont typeface="Arial" panose="020B0604020202020204" pitchFamily="34" charset="0"/>
              <a:buChar char="•"/>
            </a:pPr>
            <a:r>
              <a:rPr lang="en-US" sz="3200" dirty="0"/>
              <a:t>Promoting social or physical isolation </a:t>
            </a:r>
          </a:p>
          <a:p>
            <a:pPr marL="579438" lvl="1" indent="-234950">
              <a:lnSpc>
                <a:spcPct val="100000"/>
              </a:lnSpc>
              <a:buFont typeface="System Font Regular"/>
              <a:buChar char="-"/>
            </a:pPr>
            <a:r>
              <a:rPr lang="en-US" sz="2800" dirty="0"/>
              <a:t>Banning travel, closing borders</a:t>
            </a:r>
          </a:p>
          <a:p>
            <a:pPr marL="579438" lvl="1" indent="-234950">
              <a:lnSpc>
                <a:spcPct val="100000"/>
              </a:lnSpc>
              <a:buFont typeface="System Font Regular"/>
              <a:buChar char="-"/>
            </a:pPr>
            <a:r>
              <a:rPr lang="en-US" sz="2800" dirty="0"/>
              <a:t>Preventing public gatherings and events</a:t>
            </a:r>
          </a:p>
          <a:p>
            <a:pPr marL="579438" lvl="1" indent="-234950">
              <a:lnSpc>
                <a:spcPct val="100000"/>
              </a:lnSpc>
              <a:buFont typeface="System Font Regular"/>
              <a:buChar char="-"/>
            </a:pPr>
            <a:r>
              <a:rPr lang="en-US" sz="2800" dirty="0"/>
              <a:t>Closing schools and non-essential businesses</a:t>
            </a:r>
          </a:p>
          <a:p>
            <a:pPr marL="579438" lvl="1" indent="-234950">
              <a:lnSpc>
                <a:spcPct val="100000"/>
              </a:lnSpc>
              <a:buFont typeface="System Font Regular"/>
              <a:buChar char="-"/>
            </a:pPr>
            <a:r>
              <a:rPr lang="en-US" sz="2800" dirty="0"/>
              <a:t>Shelter-in-place orders </a:t>
            </a:r>
          </a:p>
          <a:p>
            <a:pPr marL="357188" indent="-357188">
              <a:lnSpc>
                <a:spcPct val="100000"/>
              </a:lnSpc>
              <a:buFont typeface="Arial" panose="020B0604020202020204" pitchFamily="34" charset="0"/>
              <a:buChar char="•"/>
            </a:pPr>
            <a:r>
              <a:rPr lang="en-US" sz="3200" dirty="0"/>
              <a:t>Encouraging face mask usage</a:t>
            </a:r>
          </a:p>
        </p:txBody>
      </p:sp>
      <p:sp>
        <p:nvSpPr>
          <p:cNvPr id="6" name="Title 1">
            <a:extLst>
              <a:ext uri="{FF2B5EF4-FFF2-40B4-BE49-F238E27FC236}">
                <a16:creationId xmlns:a16="http://schemas.microsoft.com/office/drawing/2014/main" id="{2E46AA35-76D4-4E4D-A34B-2FFE40F88AE3}"/>
              </a:ext>
            </a:extLst>
          </p:cNvPr>
          <p:cNvSpPr txBox="1">
            <a:spLocks/>
          </p:cNvSpPr>
          <p:nvPr/>
        </p:nvSpPr>
        <p:spPr>
          <a:xfrm>
            <a:off x="76200" y="381000"/>
            <a:ext cx="7696200"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200" dirty="0"/>
              <a:t>COVID-19: Decreasing Transmission</a:t>
            </a:r>
          </a:p>
        </p:txBody>
      </p:sp>
      <p:sp>
        <p:nvSpPr>
          <p:cNvPr id="4" name="TextBox 3">
            <a:extLst>
              <a:ext uri="{FF2B5EF4-FFF2-40B4-BE49-F238E27FC236}">
                <a16:creationId xmlns:a16="http://schemas.microsoft.com/office/drawing/2014/main" id="{FD6D30EA-F91A-DF4D-9065-A0280AEA4201}"/>
              </a:ext>
            </a:extLst>
          </p:cNvPr>
          <p:cNvSpPr txBox="1"/>
          <p:nvPr/>
        </p:nvSpPr>
        <p:spPr>
          <a:xfrm>
            <a:off x="609600" y="6324600"/>
            <a:ext cx="4953000" cy="369332"/>
          </a:xfrm>
          <a:prstGeom prst="rect">
            <a:avLst/>
          </a:prstGeom>
          <a:noFill/>
        </p:spPr>
        <p:txBody>
          <a:bodyPr wrap="square" rtlCol="0">
            <a:spAutoFit/>
          </a:bodyPr>
          <a:lstStyle/>
          <a:p>
            <a:r>
              <a:rPr lang="en-US" dirty="0"/>
              <a:t>*Not the focus of this presentation</a:t>
            </a:r>
          </a:p>
        </p:txBody>
      </p:sp>
    </p:spTree>
    <p:extLst>
      <p:ext uri="{BB962C8B-B14F-4D97-AF65-F5344CB8AC3E}">
        <p14:creationId xmlns:p14="http://schemas.microsoft.com/office/powerpoint/2010/main" val="3485175492"/>
      </p:ext>
    </p:extLst>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 GLOBAL PPT template 03-11-2019" id="{A79F18FC-84E4-5A4A-8694-B0D6C91A4E78}" vid="{5F839F61-D0BC-E348-983B-C9437D920991}"/>
    </a:ext>
  </a:extLst>
</a:theme>
</file>

<file path=ppt/theme/theme2.xml><?xml version="1.0" encoding="utf-8"?>
<a:theme xmlns:a="http://schemas.openxmlformats.org/drawingml/2006/main" name="1_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 GLOBAL PPT template 03-11-2019" id="{A79F18FC-84E4-5A4A-8694-B0D6C91A4E78}" vid="{2E6B72E7-DBDD-634C-B43C-3EFB7A32A8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SPACIES</Template>
  <TotalTime>46784</TotalTime>
  <Words>3835</Words>
  <Application>Microsoft Macintosh PowerPoint</Application>
  <PresentationFormat>On-screen Show (4:3)</PresentationFormat>
  <Paragraphs>462</Paragraphs>
  <Slides>43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MS PGothic</vt:lpstr>
      <vt:lpstr>Arial</vt:lpstr>
      <vt:lpstr>Calibri</vt:lpstr>
      <vt:lpstr>Calibri Light</vt:lpstr>
      <vt:lpstr>source sans pro</vt:lpstr>
      <vt:lpstr>System Font Regular</vt:lpstr>
      <vt:lpstr>Wingdings</vt:lpstr>
      <vt:lpstr>SPACIES</vt:lpstr>
      <vt:lpstr>1_SPACIES</vt:lpstr>
      <vt:lpstr>COVID-19: Strategies for Preventing Transmission With Limited Resources</vt:lpstr>
      <vt:lpstr>Disclosures</vt:lpstr>
      <vt:lpstr>Disclaimer</vt:lpstr>
      <vt:lpstr>Learning Objectives:</vt:lpstr>
      <vt:lpstr>COVID-19: Worldwide Pandemic</vt:lpstr>
      <vt:lpstr>COVID-19: Worldwide Pandemic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Alcohol Based Hand Sanitizer:</vt:lpstr>
      <vt:lpstr>PowerPoint Presentation</vt:lpstr>
      <vt:lpstr>PowerPoint Presentation</vt:lpstr>
      <vt:lpstr>PowerPoint Presentation</vt:lpstr>
      <vt:lpstr>PowerPoint Presentation</vt:lpstr>
      <vt:lpstr>Approaches/Barriers During Intubation:</vt:lpstr>
      <vt:lpstr>PowerPoint Presentation</vt:lpstr>
      <vt:lpstr>Types of Face Masks</vt:lpstr>
      <vt:lpstr>Homemade Cloth Masks</vt:lpstr>
      <vt:lpstr>Homemade Cloth Masks With Filters</vt:lpstr>
      <vt:lpstr>N95 Masks: Classification</vt:lpstr>
      <vt:lpstr>N95 Masks: How Are They Made?</vt:lpstr>
      <vt:lpstr>N95: International Equivalents</vt:lpstr>
      <vt:lpstr>N95 Masks: Industrial vs Medical</vt:lpstr>
      <vt:lpstr>N95 Masks: Exhalation Valves </vt:lpstr>
      <vt:lpstr>N95 Shortages:  Potential Solutions</vt:lpstr>
      <vt:lpstr>Make Your Own ”N95s”</vt:lpstr>
      <vt:lpstr>“Creative” Make Your Own N95:  Anesthesia Facemask Respirator</vt:lpstr>
      <vt:lpstr>“Creative” Make Your Own N95:  Halyard Fabric Sew-Your-Own</vt:lpstr>
      <vt:lpstr>3D Printable Respirators </vt:lpstr>
      <vt:lpstr>N95 Mask Decontamination:</vt:lpstr>
      <vt:lpstr>N95 Mask Decontamination: Rotation Method</vt:lpstr>
      <vt:lpstr>N-95 Mask Decontamination</vt:lpstr>
      <vt:lpstr>N-95 Mask Decontamination</vt:lpstr>
      <vt:lpstr>N-95 Mask Decontamination</vt:lpstr>
      <vt:lpstr>N-95 Mask Decontamination</vt:lpstr>
      <vt:lpstr>N-95 Mask Decontamination</vt:lpstr>
      <vt:lpstr>N-95 Mask Decontamination: Unsuitable Methods</vt:lpstr>
      <vt:lpstr>N-95 Mask Decontamination: </vt:lpstr>
      <vt:lpstr>Strategies for Preventing COVID-19 Transmission With Limited Resources: 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Infosino, Andrew</dc:creator>
  <cp:lastModifiedBy>Infosino, Andrew</cp:lastModifiedBy>
  <cp:revision>167</cp:revision>
  <cp:lastPrinted>2020-06-01T00:16:32Z</cp:lastPrinted>
  <dcterms:created xsi:type="dcterms:W3CDTF">2019-04-09T15:21:04Z</dcterms:created>
  <dcterms:modified xsi:type="dcterms:W3CDTF">2020-07-03T16:30:33Z</dcterms:modified>
</cp:coreProperties>
</file>