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6"/>
  </p:notesMasterIdLst>
  <p:sldIdLst>
    <p:sldId id="340" r:id="rId2"/>
    <p:sldId id="341" r:id="rId3"/>
    <p:sldId id="342" r:id="rId4"/>
    <p:sldId id="471" r:id="rId5"/>
    <p:sldId id="472" r:id="rId6"/>
    <p:sldId id="473" r:id="rId7"/>
    <p:sldId id="474" r:id="rId8"/>
    <p:sldId id="475" r:id="rId9"/>
    <p:sldId id="463" r:id="rId10"/>
    <p:sldId id="464" r:id="rId11"/>
    <p:sldId id="465" r:id="rId12"/>
    <p:sldId id="466" r:id="rId13"/>
    <p:sldId id="476" r:id="rId14"/>
    <p:sldId id="377" r:id="rId15"/>
    <p:sldId id="437" r:id="rId16"/>
    <p:sldId id="376" r:id="rId17"/>
    <p:sldId id="378" r:id="rId18"/>
    <p:sldId id="379" r:id="rId19"/>
    <p:sldId id="404" r:id="rId20"/>
    <p:sldId id="440" r:id="rId21"/>
    <p:sldId id="452" r:id="rId22"/>
    <p:sldId id="453" r:id="rId23"/>
    <p:sldId id="454" r:id="rId24"/>
    <p:sldId id="444" r:id="rId25"/>
    <p:sldId id="445" r:id="rId26"/>
    <p:sldId id="403" r:id="rId27"/>
    <p:sldId id="470" r:id="rId28"/>
    <p:sldId id="446" r:id="rId29"/>
    <p:sldId id="459" r:id="rId30"/>
    <p:sldId id="405" r:id="rId31"/>
    <p:sldId id="447" r:id="rId32"/>
    <p:sldId id="396" r:id="rId33"/>
    <p:sldId id="455" r:id="rId34"/>
    <p:sldId id="372" r:id="rId35"/>
    <p:sldId id="457" r:id="rId36"/>
    <p:sldId id="456" r:id="rId37"/>
    <p:sldId id="369" r:id="rId38"/>
    <p:sldId id="397" r:id="rId39"/>
    <p:sldId id="398" r:id="rId40"/>
    <p:sldId id="425" r:id="rId41"/>
    <p:sldId id="460" r:id="rId42"/>
    <p:sldId id="449" r:id="rId43"/>
    <p:sldId id="401" r:id="rId44"/>
    <p:sldId id="451"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2"/>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7"/>
    <p:restoredTop sz="75127" autoAdjust="0"/>
  </p:normalViewPr>
  <p:slideViewPr>
    <p:cSldViewPr>
      <p:cViewPr varScale="1">
        <p:scale>
          <a:sx n="70" d="100"/>
          <a:sy n="70" d="100"/>
        </p:scale>
        <p:origin x="126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0F1E4-D7F9-924E-AD25-9DDBE6B91B01}" type="doc">
      <dgm:prSet loTypeId="urn:microsoft.com/office/officeart/2005/8/layout/venn1" loCatId="" qsTypeId="urn:microsoft.com/office/officeart/2005/8/quickstyle/simple1" qsCatId="simple" csTypeId="urn:microsoft.com/office/officeart/2005/8/colors/accent1_2" csCatId="accent1" phldr="1"/>
      <dgm:spPr/>
    </dgm:pt>
    <dgm:pt modelId="{E6BA53DC-92C6-654B-B27C-E48E67D9C9A2}">
      <dgm:prSet phldrT="[Text]" custT="1"/>
      <dgm:spPr>
        <a:solidFill>
          <a:schemeClr val="accent4">
            <a:alpha val="50000"/>
          </a:schemeClr>
        </a:solidFill>
      </dgm:spPr>
      <dgm:t>
        <a:bodyPr/>
        <a:lstStyle/>
        <a:p>
          <a:r>
            <a:rPr lang="en-US" sz="2000" b="1" dirty="0"/>
            <a:t>Initiation</a:t>
          </a:r>
        </a:p>
      </dgm:t>
    </dgm:pt>
    <dgm:pt modelId="{7F2A15B2-8F8E-B644-93AE-6916CF7DB112}" type="parTrans" cxnId="{54F19F8F-8042-2641-AA3A-8DFAB88F59CE}">
      <dgm:prSet/>
      <dgm:spPr/>
      <dgm:t>
        <a:bodyPr/>
        <a:lstStyle/>
        <a:p>
          <a:endParaRPr lang="en-US"/>
        </a:p>
      </dgm:t>
    </dgm:pt>
    <dgm:pt modelId="{36F23BD7-4D8D-9841-8E59-F3C89DB14FD4}" type="sibTrans" cxnId="{54F19F8F-8042-2641-AA3A-8DFAB88F59CE}">
      <dgm:prSet/>
      <dgm:spPr/>
      <dgm:t>
        <a:bodyPr/>
        <a:lstStyle/>
        <a:p>
          <a:endParaRPr lang="en-US"/>
        </a:p>
      </dgm:t>
    </dgm:pt>
    <dgm:pt modelId="{38ACE859-2E04-8A4A-B83B-95DBA4D0E0DD}">
      <dgm:prSet phldrT="[Text]" custT="1"/>
      <dgm:spPr/>
      <dgm:t>
        <a:bodyPr/>
        <a:lstStyle/>
        <a:p>
          <a:pPr algn="ctr"/>
          <a:r>
            <a:rPr lang="en-US" sz="2000" b="1" dirty="0"/>
            <a:t>Termination</a:t>
          </a:r>
        </a:p>
      </dgm:t>
    </dgm:pt>
    <dgm:pt modelId="{61460746-4E3E-9D40-83D6-DA4E044070A4}" type="parTrans" cxnId="{1288A675-D742-734D-9569-F5A289CA2269}">
      <dgm:prSet/>
      <dgm:spPr/>
      <dgm:t>
        <a:bodyPr/>
        <a:lstStyle/>
        <a:p>
          <a:endParaRPr lang="en-US"/>
        </a:p>
      </dgm:t>
    </dgm:pt>
    <dgm:pt modelId="{D01F40E3-EFD8-C441-B1A7-5AFD07434990}" type="sibTrans" cxnId="{1288A675-D742-734D-9569-F5A289CA2269}">
      <dgm:prSet/>
      <dgm:spPr/>
      <dgm:t>
        <a:bodyPr/>
        <a:lstStyle/>
        <a:p>
          <a:endParaRPr lang="en-US"/>
        </a:p>
      </dgm:t>
    </dgm:pt>
    <dgm:pt modelId="{490C7AA7-797F-C042-9AD5-4B5E4E2D4571}">
      <dgm:prSet phldrT="[Text]" custT="1"/>
      <dgm:spPr>
        <a:solidFill>
          <a:schemeClr val="accent5">
            <a:alpha val="50000"/>
          </a:schemeClr>
        </a:solidFill>
      </dgm:spPr>
      <dgm:t>
        <a:bodyPr/>
        <a:lstStyle/>
        <a:p>
          <a:r>
            <a:rPr lang="en-US" sz="2000" b="1" dirty="0"/>
            <a:t>Amplification</a:t>
          </a:r>
        </a:p>
      </dgm:t>
    </dgm:pt>
    <dgm:pt modelId="{26E61A1D-14B1-AB4B-879D-8E6D06C345D1}" type="parTrans" cxnId="{F04FBEDD-3142-344F-93C1-CF82E0FED120}">
      <dgm:prSet/>
      <dgm:spPr/>
      <dgm:t>
        <a:bodyPr/>
        <a:lstStyle/>
        <a:p>
          <a:endParaRPr lang="en-US"/>
        </a:p>
      </dgm:t>
    </dgm:pt>
    <dgm:pt modelId="{9904BBE6-A9FE-144D-BC66-6A81FFF64514}" type="sibTrans" cxnId="{F04FBEDD-3142-344F-93C1-CF82E0FED120}">
      <dgm:prSet/>
      <dgm:spPr/>
      <dgm:t>
        <a:bodyPr/>
        <a:lstStyle/>
        <a:p>
          <a:endParaRPr lang="en-US"/>
        </a:p>
      </dgm:t>
    </dgm:pt>
    <dgm:pt modelId="{47791288-9928-A640-AADB-0B444F87D737}">
      <dgm:prSet phldrT="[Text]" custT="1"/>
      <dgm:spPr>
        <a:solidFill>
          <a:schemeClr val="accent6">
            <a:alpha val="50000"/>
          </a:schemeClr>
        </a:solidFill>
      </dgm:spPr>
      <dgm:t>
        <a:bodyPr/>
        <a:lstStyle/>
        <a:p>
          <a:r>
            <a:rPr lang="en-US" sz="2000" b="1" dirty="0"/>
            <a:t>Propagation</a:t>
          </a:r>
        </a:p>
      </dgm:t>
    </dgm:pt>
    <dgm:pt modelId="{1E495C17-D5AA-FD41-8370-E083F767D896}" type="parTrans" cxnId="{B68F58DE-673A-2646-8E63-196E4FF41BDE}">
      <dgm:prSet/>
      <dgm:spPr/>
      <dgm:t>
        <a:bodyPr/>
        <a:lstStyle/>
        <a:p>
          <a:endParaRPr lang="en-US"/>
        </a:p>
      </dgm:t>
    </dgm:pt>
    <dgm:pt modelId="{715BDB4D-8D30-4844-91BB-EE1E93DFF3E1}" type="sibTrans" cxnId="{B68F58DE-673A-2646-8E63-196E4FF41BDE}">
      <dgm:prSet/>
      <dgm:spPr/>
      <dgm:t>
        <a:bodyPr/>
        <a:lstStyle/>
        <a:p>
          <a:endParaRPr lang="en-US"/>
        </a:p>
      </dgm:t>
    </dgm:pt>
    <dgm:pt modelId="{7A62D32E-B8A9-8649-BCAF-4005A2E7C6A5}" type="pres">
      <dgm:prSet presAssocID="{2AA0F1E4-D7F9-924E-AD25-9DDBE6B91B01}" presName="compositeShape" presStyleCnt="0">
        <dgm:presLayoutVars>
          <dgm:chMax val="7"/>
          <dgm:dir/>
          <dgm:resizeHandles val="exact"/>
        </dgm:presLayoutVars>
      </dgm:prSet>
      <dgm:spPr/>
    </dgm:pt>
    <dgm:pt modelId="{24264F71-1BC1-7A40-9BAA-7DD3F3244697}" type="pres">
      <dgm:prSet presAssocID="{38ACE859-2E04-8A4A-B83B-95DBA4D0E0DD}" presName="circ1" presStyleLbl="vennNode1" presStyleIdx="0" presStyleCnt="4" custScaleX="155460" custScaleY="149508" custLinFactNeighborX="4220" custLinFactNeighborY="-2041"/>
      <dgm:spPr/>
    </dgm:pt>
    <dgm:pt modelId="{F4DFD348-DA34-7D42-826D-6FF5D71FF37D}" type="pres">
      <dgm:prSet presAssocID="{38ACE859-2E04-8A4A-B83B-95DBA4D0E0DD}" presName="circ1Tx" presStyleLbl="revTx" presStyleIdx="0" presStyleCnt="0">
        <dgm:presLayoutVars>
          <dgm:chMax val="0"/>
          <dgm:chPref val="0"/>
          <dgm:bulletEnabled val="1"/>
        </dgm:presLayoutVars>
      </dgm:prSet>
      <dgm:spPr/>
    </dgm:pt>
    <dgm:pt modelId="{A01A7586-41E1-A343-84D2-F0D93FDCAE25}" type="pres">
      <dgm:prSet presAssocID="{E6BA53DC-92C6-654B-B27C-E48E67D9C9A2}" presName="circ2" presStyleLbl="vennNode1" presStyleIdx="1" presStyleCnt="4" custScaleX="133386" custScaleY="127764"/>
      <dgm:spPr/>
    </dgm:pt>
    <dgm:pt modelId="{B2C164D1-603E-B941-B39D-5667F48B4895}" type="pres">
      <dgm:prSet presAssocID="{E6BA53DC-92C6-654B-B27C-E48E67D9C9A2}" presName="circ2Tx" presStyleLbl="revTx" presStyleIdx="0" presStyleCnt="0">
        <dgm:presLayoutVars>
          <dgm:chMax val="0"/>
          <dgm:chPref val="0"/>
          <dgm:bulletEnabled val="1"/>
        </dgm:presLayoutVars>
      </dgm:prSet>
      <dgm:spPr/>
    </dgm:pt>
    <dgm:pt modelId="{C04876EC-D6C4-BD4D-B816-DA36553D493E}" type="pres">
      <dgm:prSet presAssocID="{490C7AA7-797F-C042-9AD5-4B5E4E2D4571}" presName="circ3" presStyleLbl="vennNode1" presStyleIdx="2" presStyleCnt="4" custScaleX="142116" custScaleY="154917"/>
      <dgm:spPr/>
    </dgm:pt>
    <dgm:pt modelId="{711853F0-F891-4D4A-893F-5C3270F247FE}" type="pres">
      <dgm:prSet presAssocID="{490C7AA7-797F-C042-9AD5-4B5E4E2D4571}" presName="circ3Tx" presStyleLbl="revTx" presStyleIdx="0" presStyleCnt="0">
        <dgm:presLayoutVars>
          <dgm:chMax val="0"/>
          <dgm:chPref val="0"/>
          <dgm:bulletEnabled val="1"/>
        </dgm:presLayoutVars>
      </dgm:prSet>
      <dgm:spPr/>
    </dgm:pt>
    <dgm:pt modelId="{A806C8BB-DEDD-5A42-96AC-C70FCBF266D8}" type="pres">
      <dgm:prSet presAssocID="{47791288-9928-A640-AADB-0B444F87D737}" presName="circ4" presStyleLbl="vennNode1" presStyleIdx="3" presStyleCnt="4" custScaleX="158129" custScaleY="142264"/>
      <dgm:spPr/>
    </dgm:pt>
    <dgm:pt modelId="{D7F37740-ADF5-BE4F-9124-54561A33FEDA}" type="pres">
      <dgm:prSet presAssocID="{47791288-9928-A640-AADB-0B444F87D737}" presName="circ4Tx" presStyleLbl="revTx" presStyleIdx="0" presStyleCnt="0">
        <dgm:presLayoutVars>
          <dgm:chMax val="0"/>
          <dgm:chPref val="0"/>
          <dgm:bulletEnabled val="1"/>
        </dgm:presLayoutVars>
      </dgm:prSet>
      <dgm:spPr/>
    </dgm:pt>
  </dgm:ptLst>
  <dgm:cxnLst>
    <dgm:cxn modelId="{53C64203-EAA2-A94E-989D-91DB4594A44E}" type="presOf" srcId="{490C7AA7-797F-C042-9AD5-4B5E4E2D4571}" destId="{C04876EC-D6C4-BD4D-B816-DA36553D493E}" srcOrd="0" destOrd="0" presId="urn:microsoft.com/office/officeart/2005/8/layout/venn1"/>
    <dgm:cxn modelId="{BF2C6E15-7955-3B44-833F-D47B4DB06C6A}" type="presOf" srcId="{E6BA53DC-92C6-654B-B27C-E48E67D9C9A2}" destId="{A01A7586-41E1-A343-84D2-F0D93FDCAE25}" srcOrd="0" destOrd="0" presId="urn:microsoft.com/office/officeart/2005/8/layout/venn1"/>
    <dgm:cxn modelId="{AE35CC2E-CC6F-B548-A887-3586BC23C750}" type="presOf" srcId="{2AA0F1E4-D7F9-924E-AD25-9DDBE6B91B01}" destId="{7A62D32E-B8A9-8649-BCAF-4005A2E7C6A5}" srcOrd="0" destOrd="0" presId="urn:microsoft.com/office/officeart/2005/8/layout/venn1"/>
    <dgm:cxn modelId="{F201F236-24AB-814A-920A-65E1C464DEF8}" type="presOf" srcId="{38ACE859-2E04-8A4A-B83B-95DBA4D0E0DD}" destId="{24264F71-1BC1-7A40-9BAA-7DD3F3244697}" srcOrd="0" destOrd="0" presId="urn:microsoft.com/office/officeart/2005/8/layout/venn1"/>
    <dgm:cxn modelId="{0AFDBE5D-2D7C-6142-BD79-AD92376E8234}" type="presOf" srcId="{490C7AA7-797F-C042-9AD5-4B5E4E2D4571}" destId="{711853F0-F891-4D4A-893F-5C3270F247FE}" srcOrd="1" destOrd="0" presId="urn:microsoft.com/office/officeart/2005/8/layout/venn1"/>
    <dgm:cxn modelId="{1288A675-D742-734D-9569-F5A289CA2269}" srcId="{2AA0F1E4-D7F9-924E-AD25-9DDBE6B91B01}" destId="{38ACE859-2E04-8A4A-B83B-95DBA4D0E0DD}" srcOrd="0" destOrd="0" parTransId="{61460746-4E3E-9D40-83D6-DA4E044070A4}" sibTransId="{D01F40E3-EFD8-C441-B1A7-5AFD07434990}"/>
    <dgm:cxn modelId="{3A96EE75-60D2-FB43-AE75-D631851F6538}" type="presOf" srcId="{E6BA53DC-92C6-654B-B27C-E48E67D9C9A2}" destId="{B2C164D1-603E-B941-B39D-5667F48B4895}" srcOrd="1" destOrd="0" presId="urn:microsoft.com/office/officeart/2005/8/layout/venn1"/>
    <dgm:cxn modelId="{ADF6E989-FF5B-E646-9F60-718AF9A86FC5}" type="presOf" srcId="{47791288-9928-A640-AADB-0B444F87D737}" destId="{D7F37740-ADF5-BE4F-9124-54561A33FEDA}" srcOrd="1" destOrd="0" presId="urn:microsoft.com/office/officeart/2005/8/layout/venn1"/>
    <dgm:cxn modelId="{54F19F8F-8042-2641-AA3A-8DFAB88F59CE}" srcId="{2AA0F1E4-D7F9-924E-AD25-9DDBE6B91B01}" destId="{E6BA53DC-92C6-654B-B27C-E48E67D9C9A2}" srcOrd="1" destOrd="0" parTransId="{7F2A15B2-8F8E-B644-93AE-6916CF7DB112}" sibTransId="{36F23BD7-4D8D-9841-8E59-F3C89DB14FD4}"/>
    <dgm:cxn modelId="{F04FBEDD-3142-344F-93C1-CF82E0FED120}" srcId="{2AA0F1E4-D7F9-924E-AD25-9DDBE6B91B01}" destId="{490C7AA7-797F-C042-9AD5-4B5E4E2D4571}" srcOrd="2" destOrd="0" parTransId="{26E61A1D-14B1-AB4B-879D-8E6D06C345D1}" sibTransId="{9904BBE6-A9FE-144D-BC66-6A81FFF64514}"/>
    <dgm:cxn modelId="{B68F58DE-673A-2646-8E63-196E4FF41BDE}" srcId="{2AA0F1E4-D7F9-924E-AD25-9DDBE6B91B01}" destId="{47791288-9928-A640-AADB-0B444F87D737}" srcOrd="3" destOrd="0" parTransId="{1E495C17-D5AA-FD41-8370-E083F767D896}" sibTransId="{715BDB4D-8D30-4844-91BB-EE1E93DFF3E1}"/>
    <dgm:cxn modelId="{B4BA17E5-8EFD-0546-8CA2-614ACE01FFAD}" type="presOf" srcId="{38ACE859-2E04-8A4A-B83B-95DBA4D0E0DD}" destId="{F4DFD348-DA34-7D42-826D-6FF5D71FF37D}" srcOrd="1" destOrd="0" presId="urn:microsoft.com/office/officeart/2005/8/layout/venn1"/>
    <dgm:cxn modelId="{1CBA87FF-6B01-2D48-8129-0DF28298C28E}" type="presOf" srcId="{47791288-9928-A640-AADB-0B444F87D737}" destId="{A806C8BB-DEDD-5A42-96AC-C70FCBF266D8}" srcOrd="0" destOrd="0" presId="urn:microsoft.com/office/officeart/2005/8/layout/venn1"/>
    <dgm:cxn modelId="{A8841993-20C6-134A-9A8D-F7BF103B73DE}" type="presParOf" srcId="{7A62D32E-B8A9-8649-BCAF-4005A2E7C6A5}" destId="{24264F71-1BC1-7A40-9BAA-7DD3F3244697}" srcOrd="0" destOrd="0" presId="urn:microsoft.com/office/officeart/2005/8/layout/venn1"/>
    <dgm:cxn modelId="{AE96ED02-5DC5-B342-B705-4B1EC6AB0D12}" type="presParOf" srcId="{7A62D32E-B8A9-8649-BCAF-4005A2E7C6A5}" destId="{F4DFD348-DA34-7D42-826D-6FF5D71FF37D}" srcOrd="1" destOrd="0" presId="urn:microsoft.com/office/officeart/2005/8/layout/venn1"/>
    <dgm:cxn modelId="{3A69559D-034F-6946-ADBD-CBDEE4294296}" type="presParOf" srcId="{7A62D32E-B8A9-8649-BCAF-4005A2E7C6A5}" destId="{A01A7586-41E1-A343-84D2-F0D93FDCAE25}" srcOrd="2" destOrd="0" presId="urn:microsoft.com/office/officeart/2005/8/layout/venn1"/>
    <dgm:cxn modelId="{8C99A3C9-180B-1442-BDE5-CB37751636A6}" type="presParOf" srcId="{7A62D32E-B8A9-8649-BCAF-4005A2E7C6A5}" destId="{B2C164D1-603E-B941-B39D-5667F48B4895}" srcOrd="3" destOrd="0" presId="urn:microsoft.com/office/officeart/2005/8/layout/venn1"/>
    <dgm:cxn modelId="{B3453678-C34A-9A44-B126-3B56E5E477B4}" type="presParOf" srcId="{7A62D32E-B8A9-8649-BCAF-4005A2E7C6A5}" destId="{C04876EC-D6C4-BD4D-B816-DA36553D493E}" srcOrd="4" destOrd="0" presId="urn:microsoft.com/office/officeart/2005/8/layout/venn1"/>
    <dgm:cxn modelId="{2884170D-CCF6-C94F-A7C4-E5476ADC7531}" type="presParOf" srcId="{7A62D32E-B8A9-8649-BCAF-4005A2E7C6A5}" destId="{711853F0-F891-4D4A-893F-5C3270F247FE}" srcOrd="5" destOrd="0" presId="urn:microsoft.com/office/officeart/2005/8/layout/venn1"/>
    <dgm:cxn modelId="{F245FDEE-AC79-E344-BA03-031CFD19BA9C}" type="presParOf" srcId="{7A62D32E-B8A9-8649-BCAF-4005A2E7C6A5}" destId="{A806C8BB-DEDD-5A42-96AC-C70FCBF266D8}" srcOrd="6" destOrd="0" presId="urn:microsoft.com/office/officeart/2005/8/layout/venn1"/>
    <dgm:cxn modelId="{6873E9F2-5F85-C447-8C1E-BEE5D8346F24}" type="presParOf" srcId="{7A62D32E-B8A9-8649-BCAF-4005A2E7C6A5}" destId="{D7F37740-ADF5-BE4F-9124-54561A33FEDA}"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64F71-1BC1-7A40-9BAA-7DD3F3244697}">
      <dsp:nvSpPr>
        <dsp:cNvPr id="0" name=""/>
        <dsp:cNvSpPr/>
      </dsp:nvSpPr>
      <dsp:spPr>
        <a:xfrm>
          <a:off x="1625250" y="-511058"/>
          <a:ext cx="3285305" cy="31595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Termination</a:t>
          </a:r>
        </a:p>
      </dsp:txBody>
      <dsp:txXfrm>
        <a:off x="2004323" y="-85737"/>
        <a:ext cx="2527157" cy="1002540"/>
      </dsp:txXfrm>
    </dsp:sp>
    <dsp:sp modelId="{A01A7586-41E1-A343-84D2-F0D93FDCAE25}">
      <dsp:nvSpPr>
        <dsp:cNvPr id="0" name=""/>
        <dsp:cNvSpPr/>
      </dsp:nvSpPr>
      <dsp:spPr>
        <a:xfrm>
          <a:off x="2704032" y="653417"/>
          <a:ext cx="2818819" cy="2700011"/>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Initiation</a:t>
          </a:r>
        </a:p>
      </dsp:txBody>
      <dsp:txXfrm>
        <a:off x="4221858" y="964957"/>
        <a:ext cx="1084161" cy="2076931"/>
      </dsp:txXfrm>
    </dsp:sp>
    <dsp:sp modelId="{C04876EC-D6C4-BD4D-B816-DA36553D493E}">
      <dsp:nvSpPr>
        <dsp:cNvPr id="0" name=""/>
        <dsp:cNvSpPr/>
      </dsp:nvSpPr>
      <dsp:spPr>
        <a:xfrm>
          <a:off x="1677067" y="1301228"/>
          <a:ext cx="3003309" cy="3273829"/>
        </a:xfrm>
        <a:prstGeom prst="ellipse">
          <a:avLst/>
        </a:prstGeom>
        <a:solidFill>
          <a:schemeClr val="accent5">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Amplification</a:t>
          </a:r>
        </a:p>
      </dsp:txBody>
      <dsp:txXfrm>
        <a:off x="2023603" y="3095538"/>
        <a:ext cx="2310237" cy="1038811"/>
      </dsp:txXfrm>
    </dsp:sp>
    <dsp:sp modelId="{A806C8BB-DEDD-5A42-96AC-C70FCBF266D8}">
      <dsp:nvSpPr>
        <dsp:cNvPr id="0" name=""/>
        <dsp:cNvSpPr/>
      </dsp:nvSpPr>
      <dsp:spPr>
        <a:xfrm>
          <a:off x="573147" y="500204"/>
          <a:ext cx="3341708" cy="3006436"/>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Propagation</a:t>
          </a:r>
        </a:p>
      </dsp:txBody>
      <dsp:txXfrm>
        <a:off x="830202" y="847101"/>
        <a:ext cx="1285272" cy="231264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E9EC44D0-7FE2-6843-AD58-5C7EA6458F37}" type="datetimeFigureOut">
              <a:rPr lang="en-US"/>
              <a:pPr>
                <a:defRPr/>
              </a:pPr>
              <a:t>5/11/20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B22785AA-2167-394A-9665-2969E5EAFD7D}" type="slidenum">
              <a:rPr lang="en-US"/>
              <a:pPr>
                <a:defRPr/>
              </a:pPr>
              <a:t>‹#›</a:t>
            </a:fld>
            <a:endParaRPr lang="en-US"/>
          </a:p>
        </p:txBody>
      </p:sp>
    </p:spTree>
    <p:extLst>
      <p:ext uri="{BB962C8B-B14F-4D97-AF65-F5344CB8AC3E}">
        <p14:creationId xmlns:p14="http://schemas.microsoft.com/office/powerpoint/2010/main" val="26453887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27" indent="-285741" eaLnBrk="0" hangingPunct="0">
              <a:defRPr sz="2400">
                <a:solidFill>
                  <a:schemeClr val="tx1"/>
                </a:solidFill>
                <a:latin typeface="News Gothic MT" charset="0"/>
                <a:ea typeface="ＭＳ Ｐゴシック" charset="0"/>
              </a:defRPr>
            </a:lvl2pPr>
            <a:lvl3pPr marL="1142965" indent="-228593" eaLnBrk="0" hangingPunct="0">
              <a:defRPr sz="2400">
                <a:solidFill>
                  <a:schemeClr val="tx1"/>
                </a:solidFill>
                <a:latin typeface="News Gothic MT" charset="0"/>
                <a:ea typeface="ＭＳ Ｐゴシック" charset="0"/>
              </a:defRPr>
            </a:lvl3pPr>
            <a:lvl4pPr marL="1600150" indent="-228593" eaLnBrk="0" hangingPunct="0">
              <a:defRPr sz="2400">
                <a:solidFill>
                  <a:schemeClr val="tx1"/>
                </a:solidFill>
                <a:latin typeface="News Gothic MT" charset="0"/>
                <a:ea typeface="ＭＳ Ｐゴシック" charset="0"/>
              </a:defRPr>
            </a:lvl4pPr>
            <a:lvl5pPr marL="2057336" indent="-228593" eaLnBrk="0" hangingPunct="0">
              <a:defRPr sz="2400">
                <a:solidFill>
                  <a:schemeClr val="tx1"/>
                </a:solidFill>
                <a:latin typeface="News Gothic MT" charset="0"/>
                <a:ea typeface="ＭＳ Ｐゴシック" charset="0"/>
              </a:defRPr>
            </a:lvl5pPr>
            <a:lvl6pPr marL="2514522" indent="-228593" eaLnBrk="0" fontAlgn="base" hangingPunct="0">
              <a:spcBef>
                <a:spcPct val="0"/>
              </a:spcBef>
              <a:spcAft>
                <a:spcPct val="0"/>
              </a:spcAft>
              <a:defRPr sz="2400">
                <a:solidFill>
                  <a:schemeClr val="tx1"/>
                </a:solidFill>
                <a:latin typeface="News Gothic MT" charset="0"/>
                <a:ea typeface="ＭＳ Ｐゴシック" charset="0"/>
              </a:defRPr>
            </a:lvl6pPr>
            <a:lvl7pPr marL="2971708" indent="-228593" eaLnBrk="0" fontAlgn="base" hangingPunct="0">
              <a:spcBef>
                <a:spcPct val="0"/>
              </a:spcBef>
              <a:spcAft>
                <a:spcPct val="0"/>
              </a:spcAft>
              <a:defRPr sz="2400">
                <a:solidFill>
                  <a:schemeClr val="tx1"/>
                </a:solidFill>
                <a:latin typeface="News Gothic MT" charset="0"/>
                <a:ea typeface="ＭＳ Ｐゴシック" charset="0"/>
              </a:defRPr>
            </a:lvl7pPr>
            <a:lvl8pPr marL="3428894" indent="-228593" eaLnBrk="0" fontAlgn="base" hangingPunct="0">
              <a:spcBef>
                <a:spcPct val="0"/>
              </a:spcBef>
              <a:spcAft>
                <a:spcPct val="0"/>
              </a:spcAft>
              <a:defRPr sz="2400">
                <a:solidFill>
                  <a:schemeClr val="tx1"/>
                </a:solidFill>
                <a:latin typeface="News Gothic MT" charset="0"/>
                <a:ea typeface="ＭＳ Ｐゴシック" charset="0"/>
              </a:defRPr>
            </a:lvl8pPr>
            <a:lvl9pPr marL="3886079" indent="-228593"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A578DAD1-EFA7-B748-8605-E78F693320E5}" type="slidenum">
              <a:rPr lang="en-US" sz="1200">
                <a:latin typeface="Calibri" charset="0"/>
              </a:rPr>
              <a:pPr eaLnBrk="1" fontAlgn="base" hangingPunct="1">
                <a:spcBef>
                  <a:spcPct val="0"/>
                </a:spcBef>
                <a:spcAft>
                  <a:spcPct val="0"/>
                </a:spcAft>
              </a:pPr>
              <a:t>1</a:t>
            </a:fld>
            <a:endParaRPr lang="en-US" sz="1200" dirty="0">
              <a:latin typeface="Calibri" charset="0"/>
            </a:endParaRPr>
          </a:p>
        </p:txBody>
      </p:sp>
    </p:spTree>
    <p:extLst>
      <p:ext uri="{BB962C8B-B14F-4D97-AF65-F5344CB8AC3E}">
        <p14:creationId xmlns:p14="http://schemas.microsoft.com/office/powerpoint/2010/main" val="2076312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 evidence changed our understanding of the coagulation pathway from 2 separate and parallel pathways systems that activate FX to: interactive cellular, physical and biochemical reactions that work in overlapping stages to form and augment thrombin generation and clot formation. The cell-based model of hemostasis proposes that coagulation requires the participation of 2 different cells types: a cell‐bearing TF, and platelets and 4 multicomponent complexes, 3 of which are procoagulant and 1 anticoagulant</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Coagulation takes place on different cell surfaces in four overlapping steps: initiation, amplification, propagation and termination with each phase occurring on a different cell surface. Thrombin generation is primarily initiated by the generation or exposure of tissue factor (TF) at the wound site and its interaction with activated factor VII via the extrinsic pathway. This initial small amount of generated thrombin primes the clotting cascade and activates platelets, leading to explosive thrombin generation during the amplification phase.</a:t>
            </a: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10</a:t>
            </a:fld>
            <a:endParaRPr lang="en-US"/>
          </a:p>
        </p:txBody>
      </p:sp>
    </p:spTree>
    <p:extLst>
      <p:ext uri="{BB962C8B-B14F-4D97-AF65-F5344CB8AC3E}">
        <p14:creationId xmlns:p14="http://schemas.microsoft.com/office/powerpoint/2010/main" val="2923431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cell‐based model represents a significant improvement in our understanding of the hemostatic process including the contributions of cells and the role of the extrinsic and intrinsic systems in generating </a:t>
            </a:r>
            <a:r>
              <a:rPr lang="en-US" sz="1200" kern="1200" dirty="0" err="1">
                <a:solidFill>
                  <a:schemeClr val="tx1"/>
                </a:solidFill>
                <a:effectLst/>
                <a:latin typeface="+mn-lt"/>
                <a:ea typeface="+mn-ea"/>
                <a:cs typeface="+mn-cs"/>
              </a:rPr>
              <a:t>FXa</a:t>
            </a:r>
            <a:r>
              <a:rPr lang="en-US" sz="1200" kern="1200" dirty="0">
                <a:solidFill>
                  <a:schemeClr val="tx1"/>
                </a:solidFill>
                <a:effectLst/>
                <a:latin typeface="+mn-lt"/>
                <a:ea typeface="+mn-ea"/>
                <a:cs typeface="+mn-cs"/>
              </a:rPr>
              <a:t> that occur on different cell surfaces simultaneously, rather than separate pathways. This adequately explains the significant clinical bleeding observed with FXI, FIX, and FVIII deficiencies (required for generation of </a:t>
            </a:r>
            <a:r>
              <a:rPr lang="en-US" sz="1200" kern="1200" dirty="0" err="1">
                <a:solidFill>
                  <a:schemeClr val="tx1"/>
                </a:solidFill>
                <a:effectLst/>
                <a:latin typeface="+mn-lt"/>
                <a:ea typeface="+mn-ea"/>
                <a:cs typeface="+mn-cs"/>
              </a:rPr>
              <a:t>FXa</a:t>
            </a:r>
            <a:r>
              <a:rPr lang="en-US" sz="1200" kern="1200" dirty="0">
                <a:solidFill>
                  <a:schemeClr val="tx1"/>
                </a:solidFill>
                <a:effectLst/>
                <a:latin typeface="+mn-lt"/>
                <a:ea typeface="+mn-ea"/>
                <a:cs typeface="+mn-cs"/>
              </a:rPr>
              <a:t> on platelet membranes). It also highlights the importance of generating thrombin directly on the activated platelet surface, not just on the surface of the TF‐bearing cell.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Image 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Joe D [CC BY-SA 3.0 (http://</a:t>
            </a:r>
            <a:r>
              <a:rPr lang="en-US" sz="1200" b="0" i="0" u="none" strike="noStrike" kern="1200" dirty="0" err="1">
                <a:solidFill>
                  <a:schemeClr val="tx1"/>
                </a:solidFill>
                <a:effectLst/>
                <a:latin typeface="+mn-lt"/>
                <a:ea typeface="+mn-ea"/>
                <a:cs typeface="+mn-cs"/>
              </a:rPr>
              <a:t>creativecommons.org</a:t>
            </a:r>
            <a:r>
              <a:rPr lang="en-US" sz="1200" b="0" i="0" u="none" strike="noStrike" kern="1200" dirty="0">
                <a:solidFill>
                  <a:schemeClr val="tx1"/>
                </a:solidFill>
                <a:effectLst/>
                <a:latin typeface="+mn-lt"/>
                <a:ea typeface="+mn-ea"/>
                <a:cs typeface="+mn-cs"/>
              </a:rPr>
              <a:t>/licenses/by-</a:t>
            </a:r>
            <a:r>
              <a:rPr lang="en-US" sz="1200" b="0" i="0" u="none" strike="noStrike" kern="1200" dirty="0" err="1">
                <a:solidFill>
                  <a:schemeClr val="tx1"/>
                </a:solidFill>
                <a:effectLst/>
                <a:latin typeface="+mn-lt"/>
                <a:ea typeface="+mn-ea"/>
                <a:cs typeface="+mn-cs"/>
              </a:rPr>
              <a:t>sa</a:t>
            </a:r>
            <a:r>
              <a:rPr lang="en-US" sz="1200" b="0" i="0" u="none" strike="noStrike" kern="1200" dirty="0">
                <a:solidFill>
                  <a:schemeClr val="tx1"/>
                </a:solidFill>
                <a:effectLst/>
                <a:latin typeface="+mn-lt"/>
                <a:ea typeface="+mn-ea"/>
                <a:cs typeface="+mn-cs"/>
              </a:rPr>
              <a:t>/3.0/)]</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11</a:t>
            </a:fld>
            <a:endParaRPr lang="en-US"/>
          </a:p>
        </p:txBody>
      </p:sp>
    </p:spTree>
    <p:extLst>
      <p:ext uri="{BB962C8B-B14F-4D97-AF65-F5344CB8AC3E}">
        <p14:creationId xmlns:p14="http://schemas.microsoft.com/office/powerpoint/2010/main" val="440600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restore vessel patency, the clot must be organized and removed. </a:t>
            </a:r>
            <a:r>
              <a:rPr lang="en-US" sz="1200" u="none" strike="noStrike" kern="1200" dirty="0">
                <a:solidFill>
                  <a:schemeClr val="tx1"/>
                </a:solidFill>
                <a:effectLst/>
                <a:latin typeface="+mn-lt"/>
                <a:ea typeface="+mn-ea"/>
                <a:cs typeface="+mn-cs"/>
              </a:rPr>
              <a:t>Plasminogen is activated by Plasminogen activators (tissue plasminogen activator, urokinase) to plasmin which acts on the fibrin clot to dissolve it and regulate the coagulation process. Fibrinolysis is controlled by plasminogen activator inhibitors (PAIs) such as PAI-1 and plasmin inhibitors such as </a:t>
            </a:r>
            <a:r>
              <a:rPr lang="el-GR" sz="1200" u="none" strike="noStrike" kern="1200" dirty="0">
                <a:solidFill>
                  <a:schemeClr val="tx1"/>
                </a:solidFill>
                <a:effectLst/>
                <a:latin typeface="+mn-lt"/>
                <a:ea typeface="+mn-ea"/>
                <a:cs typeface="+mn-cs"/>
              </a:rPr>
              <a:t>α2-</a:t>
            </a:r>
            <a:r>
              <a:rPr lang="en-US" sz="1200" u="none" strike="noStrike" kern="1200" dirty="0">
                <a:solidFill>
                  <a:schemeClr val="tx1"/>
                </a:solidFill>
                <a:effectLst/>
                <a:latin typeface="+mn-lt"/>
                <a:ea typeface="+mn-ea"/>
                <a:cs typeface="+mn-cs"/>
              </a:rPr>
              <a:t>antiplasmin.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12</a:t>
            </a:fld>
            <a:endParaRPr lang="en-US"/>
          </a:p>
        </p:txBody>
      </p:sp>
    </p:spTree>
    <p:extLst>
      <p:ext uri="{BB962C8B-B14F-4D97-AF65-F5344CB8AC3E}">
        <p14:creationId xmlns:p14="http://schemas.microsoft.com/office/powerpoint/2010/main" val="382157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Hemostasis in the pediatric patient evolves as the child grows and matures, and normal adult laboratory values are not often the norm for a child.  </a:t>
            </a:r>
            <a:r>
              <a:rPr lang="en-US" sz="1200" b="0" i="0" u="none" strike="noStrike" kern="1200" dirty="0">
                <a:solidFill>
                  <a:schemeClr val="tx1"/>
                </a:solidFill>
                <a:effectLst/>
                <a:latin typeface="+mn-lt"/>
                <a:ea typeface="+mn-ea"/>
                <a:cs typeface="+mn-cs"/>
              </a:rPr>
              <a:t>All of the procoagulants are synthesized in the liver except for von Willebrand factor (VWF), which is synthesized in megakaryocytes and endothelial cells, and factor VIII, which is produced in endothelial cells in the liver as well as other tissues such as lymphatics and renal glomeruli.</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Factors II, VII, IX, and X have levels that are at least half that of adults in the neonatal period and gradually increase to adult values over the first 6 months of life due to an immature neonatal liver and deficiencies in vitamin K.  Factor VIII has been reported to have levels that are higher in childhood compared to adults (increased on day 1 of life then falling in the newborn period before rising in childhood to adult levels). Levels of von Willebrand factor are similar to adults, although some children have elevated levels.  The levels of the coagulation inhibitors “protein C and protein S” are low in the neonate and increase throughout childhood.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Term infants, especially those who are exclusively breast fed, are deficient in vitamin K and consequently may have vitamin K deficiency bleeding (VKDB).  </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13</a:t>
            </a:fld>
            <a:endParaRPr lang="en-US"/>
          </a:p>
        </p:txBody>
      </p:sp>
    </p:spTree>
    <p:extLst>
      <p:ext uri="{BB962C8B-B14F-4D97-AF65-F5344CB8AC3E}">
        <p14:creationId xmlns:p14="http://schemas.microsoft.com/office/powerpoint/2010/main" val="1994247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Acquired coagulation protein disorders are much more common than inherited disorders with vitamin K deficiency being the most common.  Disseminated Intravascular Coagulation (DIC) is a consumptive coagulopathy characterized by intravascular activation of coagulation that leads to unregulated thrombosis and secondary fibrinolysis or inhibited fibrinolysis. </a:t>
            </a:r>
          </a:p>
        </p:txBody>
      </p:sp>
      <p:sp>
        <p:nvSpPr>
          <p:cNvPr id="4" name="Slide Number Placeholder 3"/>
          <p:cNvSpPr>
            <a:spLocks noGrp="1"/>
          </p:cNvSpPr>
          <p:nvPr>
            <p:ph type="sldNum" sz="quarter" idx="5"/>
          </p:nvPr>
        </p:nvSpPr>
        <p:spPr/>
        <p:txBody>
          <a:bodyPr/>
          <a:lstStyle/>
          <a:p>
            <a:fld id="{466F540C-E43C-ED4B-B383-2AF940B24F03}" type="slidenum">
              <a:rPr lang="en-US" smtClean="0"/>
              <a:pPr/>
              <a:t>14</a:t>
            </a:fld>
            <a:endParaRPr lang="en-US" dirty="0"/>
          </a:p>
        </p:txBody>
      </p:sp>
    </p:spTree>
    <p:extLst>
      <p:ext uri="{BB962C8B-B14F-4D97-AF65-F5344CB8AC3E}">
        <p14:creationId xmlns:p14="http://schemas.microsoft.com/office/powerpoint/2010/main" val="604532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Inherited deficiencies of factors I (fibrinogen), II (prothrombin), V, VII, X, XI, and XIII as well as combined factor V+ VIII and vitamin K-dependent factors are rare. They represent 3–5% of all congenital bleeding disorders and are usually transmitted as autosomal recessive.  Hemophilia is the most common disorder.</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15</a:t>
            </a:fld>
            <a:endParaRPr lang="en-US" dirty="0"/>
          </a:p>
        </p:txBody>
      </p:sp>
    </p:spTree>
    <p:extLst>
      <p:ext uri="{BB962C8B-B14F-4D97-AF65-F5344CB8AC3E}">
        <p14:creationId xmlns:p14="http://schemas.microsoft.com/office/powerpoint/2010/main" val="3661564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assessing the patient's bleeding history, it is important to characterize the type of bleeding.  </a:t>
            </a:r>
            <a:r>
              <a:rPr lang="en-US" dirty="0"/>
              <a:t>Bleeding disorders can be divided into 2 main broad categories: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Purpuric dysfunction (</a:t>
            </a:r>
            <a:r>
              <a:rPr lang="en-US" sz="1200" b="0" i="0" u="none" strike="noStrike" kern="1200" dirty="0">
                <a:solidFill>
                  <a:schemeClr val="tx1"/>
                </a:solidFill>
                <a:effectLst/>
                <a:latin typeface="+mn-lt"/>
                <a:ea typeface="+mn-ea"/>
                <a:cs typeface="+mn-cs"/>
              </a:rPr>
              <a:t>Disorders of platelets and blood vessels)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Coagulation Protein Disorders. </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Bleeding into the skin and mucous membranes is characteristic of disorders of platelets and their interaction with blood vessels </a:t>
            </a:r>
            <a:r>
              <a:rPr lang="en-US" sz="1200" b="1" i="0" u="none" strike="noStrike" kern="1200" dirty="0">
                <a:solidFill>
                  <a:schemeClr val="tx1"/>
                </a:solidFill>
                <a:effectLst/>
                <a:latin typeface="+mn-lt"/>
                <a:ea typeface="+mn-ea"/>
                <a:cs typeface="+mn-cs"/>
              </a:rPr>
              <a:t>(purpuric disorders) </a:t>
            </a:r>
            <a:r>
              <a:rPr lang="en-US" sz="1200" b="0" i="0" u="none" strike="noStrike" kern="1200" dirty="0">
                <a:solidFill>
                  <a:schemeClr val="tx1"/>
                </a:solidFill>
                <a:effectLst/>
                <a:latin typeface="+mn-lt"/>
                <a:ea typeface="+mn-ea"/>
                <a:cs typeface="+mn-cs"/>
              </a:rPr>
              <a:t>and may be manifested as petechiae and/or ecchymoses.  Bleeding into soft tissue, muscle, and joints suggests the presence of hemophilia or other disorders of </a:t>
            </a:r>
            <a:r>
              <a:rPr lang="en-US" sz="1200" b="1" i="0" u="none" strike="noStrike" kern="1200" dirty="0">
                <a:solidFill>
                  <a:schemeClr val="tx1"/>
                </a:solidFill>
                <a:effectLst/>
                <a:latin typeface="+mn-lt"/>
                <a:ea typeface="+mn-ea"/>
                <a:cs typeface="+mn-cs"/>
              </a:rPr>
              <a:t>coagulation proteins</a:t>
            </a:r>
            <a:r>
              <a:rPr lang="en-US" sz="1200" b="0" i="0" u="none" strike="noStrike"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16</a:t>
            </a:fld>
            <a:endParaRPr lang="en-US" dirty="0"/>
          </a:p>
        </p:txBody>
      </p:sp>
    </p:spTree>
    <p:extLst>
      <p:ext uri="{BB962C8B-B14F-4D97-AF65-F5344CB8AC3E}">
        <p14:creationId xmlns:p14="http://schemas.microsoft.com/office/powerpoint/2010/main" val="3602207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cases of suspected bleeding disorders in children, the following laboratory tests should be ordered first: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Complete blood cell (CBC) count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Peripheral blood smear (platelet size and shape)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Prothrombin time (PT)/INR - </a:t>
            </a:r>
            <a:r>
              <a:rPr lang="en-US" sz="1800" dirty="0"/>
              <a:t>Measures the extrinsic and common pathway. Sensitive to alterations in the vitamin K-dependent coagulation factors, factors II, VII, IX and X</a:t>
            </a:r>
            <a:endParaRPr lang="en-US" sz="1200" u="none" strike="noStrike"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activated partial thromboplastin time (</a:t>
            </a:r>
            <a:r>
              <a:rPr lang="en-US" sz="1200" u="none" strike="noStrike" kern="1200" dirty="0" err="1">
                <a:solidFill>
                  <a:schemeClr val="tx1"/>
                </a:solidFill>
                <a:effectLst/>
                <a:latin typeface="+mn-lt"/>
                <a:ea typeface="+mn-ea"/>
                <a:cs typeface="+mn-cs"/>
              </a:rPr>
              <a:t>aPTT</a:t>
            </a:r>
            <a:r>
              <a:rPr lang="en-US" sz="1200" u="none" strike="noStrike" kern="1200" dirty="0">
                <a:solidFill>
                  <a:schemeClr val="tx1"/>
                </a:solidFill>
                <a:effectLst/>
                <a:latin typeface="+mn-lt"/>
                <a:ea typeface="+mn-ea"/>
                <a:cs typeface="+mn-cs"/>
              </a:rPr>
              <a:t>) - </a:t>
            </a:r>
            <a:r>
              <a:rPr lang="en-US" sz="1200" dirty="0"/>
              <a:t>Measures the intrinsic and common pathways of coagulation</a:t>
            </a:r>
            <a:endParaRPr lang="en-US" sz="1200" u="none" strike="noStrike"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Fibrinogen.</a:t>
            </a: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17</a:t>
            </a:fld>
            <a:endParaRPr lang="en-US" dirty="0"/>
          </a:p>
        </p:txBody>
      </p:sp>
    </p:spTree>
    <p:extLst>
      <p:ext uri="{BB962C8B-B14F-4D97-AF65-F5344CB8AC3E}">
        <p14:creationId xmlns:p14="http://schemas.microsoft.com/office/powerpoint/2010/main" val="2283536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summarizes how platelet disorders, hemophilia, Von Willebrand Disease and DIC have different results with testing.  Note platelet disorders have low or normal platelet values, but the other tests are normal.  DIC is alone in the above conditions which results in a low fibrinogen level.  Hemophilia and VWF both have normal PT and prolonged </a:t>
            </a:r>
            <a:r>
              <a:rPr lang="en-US" dirty="0" err="1"/>
              <a:t>aPTT</a:t>
            </a:r>
            <a:r>
              <a:rPr lang="en-US" dirty="0"/>
              <a:t> emphasizing the effect of these conditions on the intrinsic and common coagulation pathways.</a:t>
            </a:r>
          </a:p>
        </p:txBody>
      </p:sp>
      <p:sp>
        <p:nvSpPr>
          <p:cNvPr id="4" name="Slide Number Placeholder 3"/>
          <p:cNvSpPr>
            <a:spLocks noGrp="1"/>
          </p:cNvSpPr>
          <p:nvPr>
            <p:ph type="sldNum" sz="quarter" idx="5"/>
          </p:nvPr>
        </p:nvSpPr>
        <p:spPr/>
        <p:txBody>
          <a:bodyPr/>
          <a:lstStyle/>
          <a:p>
            <a:fld id="{466F540C-E43C-ED4B-B383-2AF940B24F03}" type="slidenum">
              <a:rPr lang="en-US" smtClean="0"/>
              <a:pPr/>
              <a:t>18</a:t>
            </a:fld>
            <a:endParaRPr lang="en-US"/>
          </a:p>
        </p:txBody>
      </p:sp>
    </p:spTree>
    <p:extLst>
      <p:ext uri="{BB962C8B-B14F-4D97-AF65-F5344CB8AC3E}">
        <p14:creationId xmlns:p14="http://schemas.microsoft.com/office/powerpoint/2010/main" val="3513867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will now move on to discuss coagulation protein disorders by focusing on the most common disease of this type you will encounter: hemophilia</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19</a:t>
            </a:fld>
            <a:endParaRPr lang="en-US" dirty="0"/>
          </a:p>
        </p:txBody>
      </p:sp>
    </p:spTree>
    <p:extLst>
      <p:ext uri="{BB962C8B-B14F-4D97-AF65-F5344CB8AC3E}">
        <p14:creationId xmlns:p14="http://schemas.microsoft.com/office/powerpoint/2010/main" val="98210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Neither author has any conflicts of interest to disclose.</a:t>
            </a:r>
          </a:p>
          <a:p>
            <a:pPr eaLnBrk="1" hangingPunct="1">
              <a:spcBef>
                <a:spcPct val="0"/>
              </a:spcBef>
            </a:pPr>
            <a:endParaRPr lang="en-US" dirty="0">
              <a:latin typeface="Calibri" charset="0"/>
            </a:endParaRPr>
          </a:p>
          <a:p>
            <a:pPr eaLnBrk="1" hangingPunct="1">
              <a:spcBef>
                <a:spcPct val="0"/>
              </a:spcBef>
            </a:pPr>
            <a:r>
              <a:rPr lang="en-US" dirty="0">
                <a:latin typeface="Calibri" charset="0"/>
              </a:rPr>
              <a:t>All images provided by the authors, by the toolbox art staff, from openi.nlm.nih.gov</a:t>
            </a:r>
            <a:r>
              <a:rPr lang="en-US" baseline="0" dirty="0">
                <a:latin typeface="Calibri" charset="0"/>
              </a:rPr>
              <a:t>, or licensed from </a:t>
            </a:r>
            <a:r>
              <a:rPr lang="en-US" baseline="0" dirty="0" err="1">
                <a:latin typeface="Calibri" charset="0"/>
              </a:rPr>
              <a:t>Dreamstime</a:t>
            </a:r>
            <a:r>
              <a:rPr lang="en-US" baseline="0" dirty="0">
                <a:latin typeface="Calibri" charset="0"/>
              </a:rPr>
              <a:t> Inc, unless otherwise specifically cited. All images used for educational purposes only.</a:t>
            </a:r>
            <a:endParaRPr lang="en-US" dirty="0">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27" indent="-285741" eaLnBrk="0" hangingPunct="0">
              <a:defRPr sz="2400">
                <a:solidFill>
                  <a:schemeClr val="tx1"/>
                </a:solidFill>
                <a:latin typeface="News Gothic MT" charset="0"/>
                <a:ea typeface="ＭＳ Ｐゴシック" charset="0"/>
              </a:defRPr>
            </a:lvl2pPr>
            <a:lvl3pPr marL="1142965" indent="-228593" eaLnBrk="0" hangingPunct="0">
              <a:defRPr sz="2400">
                <a:solidFill>
                  <a:schemeClr val="tx1"/>
                </a:solidFill>
                <a:latin typeface="News Gothic MT" charset="0"/>
                <a:ea typeface="ＭＳ Ｐゴシック" charset="0"/>
              </a:defRPr>
            </a:lvl3pPr>
            <a:lvl4pPr marL="1600150" indent="-228593" eaLnBrk="0" hangingPunct="0">
              <a:defRPr sz="2400">
                <a:solidFill>
                  <a:schemeClr val="tx1"/>
                </a:solidFill>
                <a:latin typeface="News Gothic MT" charset="0"/>
                <a:ea typeface="ＭＳ Ｐゴシック" charset="0"/>
              </a:defRPr>
            </a:lvl4pPr>
            <a:lvl5pPr marL="2057336" indent="-228593" eaLnBrk="0" hangingPunct="0">
              <a:defRPr sz="2400">
                <a:solidFill>
                  <a:schemeClr val="tx1"/>
                </a:solidFill>
                <a:latin typeface="News Gothic MT" charset="0"/>
                <a:ea typeface="ＭＳ Ｐゴシック" charset="0"/>
              </a:defRPr>
            </a:lvl5pPr>
            <a:lvl6pPr marL="2514522" indent="-228593" eaLnBrk="0" fontAlgn="base" hangingPunct="0">
              <a:spcBef>
                <a:spcPct val="0"/>
              </a:spcBef>
              <a:spcAft>
                <a:spcPct val="0"/>
              </a:spcAft>
              <a:defRPr sz="2400">
                <a:solidFill>
                  <a:schemeClr val="tx1"/>
                </a:solidFill>
                <a:latin typeface="News Gothic MT" charset="0"/>
                <a:ea typeface="ＭＳ Ｐゴシック" charset="0"/>
              </a:defRPr>
            </a:lvl6pPr>
            <a:lvl7pPr marL="2971708" indent="-228593" eaLnBrk="0" fontAlgn="base" hangingPunct="0">
              <a:spcBef>
                <a:spcPct val="0"/>
              </a:spcBef>
              <a:spcAft>
                <a:spcPct val="0"/>
              </a:spcAft>
              <a:defRPr sz="2400">
                <a:solidFill>
                  <a:schemeClr val="tx1"/>
                </a:solidFill>
                <a:latin typeface="News Gothic MT" charset="0"/>
                <a:ea typeface="ＭＳ Ｐゴシック" charset="0"/>
              </a:defRPr>
            </a:lvl7pPr>
            <a:lvl8pPr marL="3428894" indent="-228593" eaLnBrk="0" fontAlgn="base" hangingPunct="0">
              <a:spcBef>
                <a:spcPct val="0"/>
              </a:spcBef>
              <a:spcAft>
                <a:spcPct val="0"/>
              </a:spcAft>
              <a:defRPr sz="2400">
                <a:solidFill>
                  <a:schemeClr val="tx1"/>
                </a:solidFill>
                <a:latin typeface="News Gothic MT" charset="0"/>
                <a:ea typeface="ＭＳ Ｐゴシック" charset="0"/>
              </a:defRPr>
            </a:lvl8pPr>
            <a:lvl9pPr marL="3886079" indent="-228593"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10500B62-C98A-AE4E-8EEF-20D141E3C34C}" type="slidenum">
              <a:rPr lang="en-US" sz="1200">
                <a:latin typeface="Calibri" charset="0"/>
              </a:rPr>
              <a:pPr eaLnBrk="1" fontAlgn="base" hangingPunct="1">
                <a:spcBef>
                  <a:spcPct val="0"/>
                </a:spcBef>
                <a:spcAft>
                  <a:spcPct val="0"/>
                </a:spcAft>
              </a:pPr>
              <a:t>2</a:t>
            </a:fld>
            <a:endParaRPr lang="en-US" sz="1200">
              <a:latin typeface="Calibri" charset="0"/>
            </a:endParaRPr>
          </a:p>
        </p:txBody>
      </p:sp>
    </p:spTree>
    <p:extLst>
      <p:ext uri="{BB962C8B-B14F-4D97-AF65-F5344CB8AC3E}">
        <p14:creationId xmlns:p14="http://schemas.microsoft.com/office/powerpoint/2010/main" val="744679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i="0" u="none" strike="noStrike" kern="1200" dirty="0">
                <a:solidFill>
                  <a:schemeClr val="tx1"/>
                </a:solidFill>
                <a:effectLst/>
                <a:latin typeface="+mn-lt"/>
                <a:ea typeface="+mn-ea"/>
                <a:cs typeface="+mn-cs"/>
              </a:rPr>
              <a:t>Hemophilia was one referred to the ”royal disease.”  This was likely due to Britain’s Queen Victoria passing the disease to multiple of her descendants across several royal families. </a:t>
            </a:r>
          </a:p>
          <a:p>
            <a:pPr lvl="0" rtl="0"/>
            <a:endParaRPr lang="en-US" sz="1200" i="0" u="none" strike="noStrike" kern="1200" dirty="0">
              <a:solidFill>
                <a:schemeClr val="tx1"/>
              </a:solidFill>
              <a:effectLst/>
              <a:latin typeface="+mn-lt"/>
              <a:ea typeface="+mn-ea"/>
              <a:cs typeface="+mn-cs"/>
            </a:endParaRPr>
          </a:p>
          <a:p>
            <a:pPr lvl="0" rtl="0"/>
            <a:r>
              <a:rPr lang="en-US" sz="1200" i="0" u="none" strike="noStrike" kern="1200" dirty="0">
                <a:solidFill>
                  <a:schemeClr val="tx1"/>
                </a:solidFill>
                <a:effectLst/>
                <a:latin typeface="+mn-lt"/>
                <a:ea typeface="+mn-ea"/>
                <a:cs typeface="+mn-cs"/>
              </a:rPr>
              <a:t>Image source:</a:t>
            </a:r>
          </a:p>
          <a:p>
            <a:pPr lvl="0" rtl="0"/>
            <a:r>
              <a:rPr lang="en-US" sz="1200" i="0" u="none" strike="noStrike" kern="1200" dirty="0">
                <a:solidFill>
                  <a:schemeClr val="tx1"/>
                </a:solidFill>
                <a:effectLst/>
                <a:latin typeface="+mn-lt"/>
                <a:ea typeface="+mn-ea"/>
                <a:cs typeface="+mn-cs"/>
              </a:rPr>
              <a:t>https://commons.wikimedia.org/wiki/File:Victoria_in_her_Coronation.jpg</a:t>
            </a:r>
          </a:p>
        </p:txBody>
      </p:sp>
      <p:sp>
        <p:nvSpPr>
          <p:cNvPr id="4" name="Slide Number Placeholder 3"/>
          <p:cNvSpPr>
            <a:spLocks noGrp="1"/>
          </p:cNvSpPr>
          <p:nvPr>
            <p:ph type="sldNum" sz="quarter" idx="5"/>
          </p:nvPr>
        </p:nvSpPr>
        <p:spPr/>
        <p:txBody>
          <a:bodyPr/>
          <a:lstStyle/>
          <a:p>
            <a:fld id="{466F540C-E43C-ED4B-B383-2AF940B24F03}" type="slidenum">
              <a:rPr lang="en-US" smtClean="0"/>
              <a:pPr/>
              <a:t>20</a:t>
            </a:fld>
            <a:endParaRPr lang="en-US" dirty="0"/>
          </a:p>
        </p:txBody>
      </p:sp>
    </p:spTree>
    <p:extLst>
      <p:ext uri="{BB962C8B-B14F-4D97-AF65-F5344CB8AC3E}">
        <p14:creationId xmlns:p14="http://schemas.microsoft.com/office/powerpoint/2010/main" val="1085184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i="0" u="none" strike="noStrike" kern="1200" dirty="0">
                <a:solidFill>
                  <a:schemeClr val="tx1"/>
                </a:solidFill>
                <a:effectLst/>
                <a:latin typeface="+mn-lt"/>
                <a:ea typeface="+mn-ea"/>
                <a:cs typeface="+mn-cs"/>
              </a:rPr>
              <a:t>Hemophilia A is characterized by deficiency or lack of coagulation factor VIII (FVIII)</a:t>
            </a:r>
          </a:p>
          <a:p>
            <a:pPr lvl="0" rtl="0"/>
            <a:r>
              <a:rPr lang="en-US" sz="1200" i="0" u="none" strike="noStrike" kern="1200" dirty="0">
                <a:solidFill>
                  <a:schemeClr val="tx1"/>
                </a:solidFill>
                <a:effectLst/>
                <a:latin typeface="+mn-lt"/>
                <a:ea typeface="+mn-ea"/>
                <a:cs typeface="+mn-cs"/>
              </a:rPr>
              <a:t>Hemophilia B is characterized by deficiency or lack of coagulation factor IX (FIX). </a:t>
            </a:r>
          </a:p>
          <a:p>
            <a:pPr lvl="0"/>
            <a:r>
              <a:rPr lang="en-US" sz="1200" i="0" u="none" strike="noStrike" kern="1200" dirty="0">
                <a:solidFill>
                  <a:schemeClr val="tx1"/>
                </a:solidFill>
                <a:effectLst/>
                <a:latin typeface="+mn-lt"/>
                <a:ea typeface="+mn-ea"/>
                <a:cs typeface="+mn-cs"/>
              </a:rPr>
              <a:t>Hemophilia C is an autosomal recessive disorder characterized by deficiency or lack of coagulation factor XI.</a:t>
            </a:r>
          </a:p>
          <a:p>
            <a:pPr lvl="0"/>
            <a:r>
              <a:rPr lang="en-US" sz="1200" i="0" u="none" strike="noStrike" kern="1200" dirty="0">
                <a:solidFill>
                  <a:schemeClr val="tx1"/>
                </a:solidFill>
                <a:effectLst/>
                <a:latin typeface="+mn-lt"/>
                <a:ea typeface="+mn-ea"/>
                <a:cs typeface="+mn-cs"/>
              </a:rPr>
              <a:t>Autoantibodies formed against FVIII can also lead to Acquired Hemophilia.</a:t>
            </a:r>
          </a:p>
        </p:txBody>
      </p:sp>
      <p:sp>
        <p:nvSpPr>
          <p:cNvPr id="4" name="Slide Number Placeholder 3"/>
          <p:cNvSpPr>
            <a:spLocks noGrp="1"/>
          </p:cNvSpPr>
          <p:nvPr>
            <p:ph type="sldNum" sz="quarter" idx="5"/>
          </p:nvPr>
        </p:nvSpPr>
        <p:spPr/>
        <p:txBody>
          <a:bodyPr/>
          <a:lstStyle/>
          <a:p>
            <a:fld id="{466F540C-E43C-ED4B-B383-2AF940B24F03}" type="slidenum">
              <a:rPr lang="en-US" smtClean="0"/>
              <a:pPr/>
              <a:t>21</a:t>
            </a:fld>
            <a:endParaRPr lang="en-US" dirty="0"/>
          </a:p>
        </p:txBody>
      </p:sp>
    </p:spTree>
    <p:extLst>
      <p:ext uri="{BB962C8B-B14F-4D97-AF65-F5344CB8AC3E}">
        <p14:creationId xmlns:p14="http://schemas.microsoft.com/office/powerpoint/2010/main" val="395295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i="0" u="none" strike="noStrike" kern="1200" dirty="0">
                <a:solidFill>
                  <a:schemeClr val="tx1"/>
                </a:solidFill>
                <a:effectLst/>
                <a:latin typeface="+mn-lt"/>
                <a:ea typeface="+mn-ea"/>
                <a:cs typeface="+mn-cs"/>
              </a:rPr>
              <a:t>Hemophilia A is characterized by deficiency or lack of coagulation factor VIII (FVIII) due to a </a:t>
            </a:r>
            <a:r>
              <a:rPr lang="en-US" sz="1200" i="0" u="none" strike="noStrike" kern="1200" dirty="0">
                <a:solidFill>
                  <a:schemeClr val="tx1"/>
                </a:solidFill>
                <a:effectLst/>
                <a:latin typeface="Trebuchet MS" panose="020B0603020202020204" pitchFamily="34" charset="0"/>
                <a:ea typeface="+mn-ea"/>
                <a:cs typeface="+mn-cs"/>
              </a:rPr>
              <a:t>m</a:t>
            </a:r>
            <a:r>
              <a:rPr lang="en-US" i="0" dirty="0">
                <a:latin typeface="Trebuchet MS" panose="020B0603020202020204" pitchFamily="34" charset="0"/>
              </a:rPr>
              <a:t>utation in the long arm of chromosome X at </a:t>
            </a:r>
            <a:r>
              <a:rPr lang="en-US" b="1" i="0" dirty="0">
                <a:latin typeface="Trebuchet MS" panose="020B0603020202020204" pitchFamily="34" charset="0"/>
              </a:rPr>
              <a:t>F8</a:t>
            </a:r>
            <a:r>
              <a:rPr lang="en-US" i="0" dirty="0">
                <a:latin typeface="Trebuchet MS" panose="020B0603020202020204" pitchFamily="34" charset="0"/>
              </a:rPr>
              <a:t> gene.  </a:t>
            </a:r>
            <a:r>
              <a:rPr lang="en-US" sz="1200" b="0" i="0" u="none" strike="noStrike" kern="1200" dirty="0">
                <a:solidFill>
                  <a:schemeClr val="tx1"/>
                </a:solidFill>
                <a:effectLst/>
                <a:latin typeface="+mn-lt"/>
                <a:ea typeface="+mn-ea"/>
                <a:cs typeface="+mn-cs"/>
              </a:rPr>
              <a:t>Hemophilia generally affects males on the maternal side. However, both F8 and F9 genes are prone to new mutations, and as many as 1/3 of all cases are the result of spontaneous mutation where there is no prior family history.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Approximately 20–30% and 1–6% of patients with severe hemophilia A and B, respectively, develop inhibitory antibodies that render replacement therapy ineffective, potentially leading to life‐threatening bleeding events.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1" dirty="0">
              <a:latin typeface="Trebuchet MS" panose="020B0603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22</a:t>
            </a:fld>
            <a:endParaRPr lang="en-US" dirty="0"/>
          </a:p>
        </p:txBody>
      </p:sp>
    </p:spTree>
    <p:extLst>
      <p:ext uri="{BB962C8B-B14F-4D97-AF65-F5344CB8AC3E}">
        <p14:creationId xmlns:p14="http://schemas.microsoft.com/office/powerpoint/2010/main" val="2809780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u="none" strike="noStrike" kern="1200" dirty="0">
                <a:solidFill>
                  <a:schemeClr val="tx1"/>
                </a:solidFill>
                <a:effectLst/>
                <a:latin typeface="+mn-lt"/>
                <a:ea typeface="+mn-ea"/>
                <a:cs typeface="+mn-cs"/>
              </a:rPr>
              <a:t>It is named after Stephen Christmas who was one of the first patients diagnosed with the disease in 1952 and was studied by researchers in Oxford, England. </a:t>
            </a:r>
            <a:r>
              <a:rPr lang="en-US" sz="1200" i="0" u="none" strike="noStrike" kern="1200" dirty="0">
                <a:solidFill>
                  <a:schemeClr val="tx1"/>
                </a:solidFill>
                <a:effectLst/>
                <a:latin typeface="+mn-lt"/>
                <a:ea typeface="+mn-ea"/>
                <a:cs typeface="+mn-cs"/>
              </a:rPr>
              <a:t>Hemophilia B is characterized by deficiency or lack of coagulation factor IX (FIX).  Hemophilia B is due to a </a:t>
            </a:r>
            <a:r>
              <a:rPr lang="en-US" sz="1200" i="0" u="none" strike="noStrike" kern="1200" dirty="0">
                <a:solidFill>
                  <a:schemeClr val="tx1"/>
                </a:solidFill>
                <a:effectLst/>
                <a:latin typeface="Trebuchet MS" panose="020B0603020202020204" pitchFamily="34" charset="0"/>
                <a:ea typeface="+mn-ea"/>
                <a:cs typeface="+mn-cs"/>
              </a:rPr>
              <a:t>m</a:t>
            </a:r>
            <a:r>
              <a:rPr lang="en-US" i="0" dirty="0">
                <a:latin typeface="Trebuchet MS" panose="020B0603020202020204" pitchFamily="34" charset="0"/>
              </a:rPr>
              <a:t>utation in the long arm of chromosome X at </a:t>
            </a:r>
            <a:r>
              <a:rPr lang="en-US" b="1" i="0" dirty="0">
                <a:solidFill>
                  <a:srgbClr val="FF0000"/>
                </a:solidFill>
                <a:latin typeface="Trebuchet MS" panose="020B0603020202020204" pitchFamily="34" charset="0"/>
              </a:rPr>
              <a:t>F9</a:t>
            </a:r>
            <a:r>
              <a:rPr lang="en-US" i="0" dirty="0">
                <a:latin typeface="Trebuchet MS" panose="020B0603020202020204" pitchFamily="34" charset="0"/>
              </a:rPr>
              <a:t> gene.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Hemophilia A and B are X-linked diseases that almost exclusively affect males, although females can be affected in some rare cases as shown above. Hemophilia A and B usually present in male children of carrier females.</a:t>
            </a:r>
            <a:endParaRPr lang="en-US" dirty="0"/>
          </a:p>
          <a:p>
            <a:pPr lvl="0" rtl="0"/>
            <a:endParaRPr lang="en-US" i="0" dirty="0">
              <a:latin typeface="Trebuchet MS" panose="020B0603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1" dirty="0">
              <a:latin typeface="Trebuchet MS" panose="020B0603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23</a:t>
            </a:fld>
            <a:endParaRPr lang="en-US" dirty="0"/>
          </a:p>
        </p:txBody>
      </p:sp>
    </p:spTree>
    <p:extLst>
      <p:ext uri="{BB962C8B-B14F-4D97-AF65-F5344CB8AC3E}">
        <p14:creationId xmlns:p14="http://schemas.microsoft.com/office/powerpoint/2010/main" val="557885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Hemophilia C is due to a factor XI deficiency.  It has a higher incidence in the Ashkenazi Jewish population</a:t>
            </a:r>
          </a:p>
          <a:p>
            <a:r>
              <a:rPr lang="en-US" dirty="0"/>
              <a:t>Hemophilia C is an autosomal recessive condition and factor XI levels are based on the genotype:</a:t>
            </a:r>
          </a:p>
          <a:p>
            <a:pPr marL="628650" lvl="1" indent="-171450">
              <a:buFont typeface="Arial" panose="020B0604020202020204" pitchFamily="34" charset="0"/>
              <a:buChar char="•"/>
            </a:pPr>
            <a:r>
              <a:rPr lang="en-US" dirty="0"/>
              <a:t>Homozygotes: &lt; 4% factor XI</a:t>
            </a:r>
          </a:p>
          <a:p>
            <a:pPr marL="628650" lvl="1" indent="-171450">
              <a:buFont typeface="Arial" panose="020B0604020202020204" pitchFamily="34" charset="0"/>
              <a:buChar char="•"/>
            </a:pPr>
            <a:r>
              <a:rPr lang="en-US" dirty="0"/>
              <a:t>Heterozygotes: 15-65% factor XI </a:t>
            </a:r>
          </a:p>
          <a:p>
            <a:endParaRPr lang="en-US" dirty="0"/>
          </a:p>
          <a:p>
            <a:r>
              <a:rPr lang="en-US" dirty="0"/>
              <a:t>Bleeding diathesis may not correlate well with factor concentrations. </a:t>
            </a:r>
            <a:r>
              <a:rPr lang="en-US" sz="1200" b="0" i="0" u="none" strike="noStrike" kern="1200" dirty="0">
                <a:solidFill>
                  <a:schemeClr val="tx1"/>
                </a:solidFill>
                <a:effectLst/>
                <a:latin typeface="+mn-lt"/>
                <a:ea typeface="+mn-ea"/>
                <a:cs typeface="+mn-cs"/>
              </a:rPr>
              <a:t>This is thought to be because the initial steps in hemostasis (</a:t>
            </a:r>
            <a:r>
              <a:rPr lang="en-US" sz="1200" b="0" i="0" u="none" strike="noStrike" kern="1200" dirty="0" err="1">
                <a:solidFill>
                  <a:schemeClr val="tx1"/>
                </a:solidFill>
                <a:effectLst/>
                <a:latin typeface="+mn-lt"/>
                <a:ea typeface="+mn-ea"/>
                <a:cs typeface="+mn-cs"/>
              </a:rPr>
              <a:t>eg</a:t>
            </a:r>
            <a:r>
              <a:rPr lang="en-US" sz="1200" b="0" i="0" u="none" strike="noStrike" kern="1200" dirty="0">
                <a:solidFill>
                  <a:schemeClr val="tx1"/>
                </a:solidFill>
                <a:effectLst/>
                <a:latin typeface="+mn-lt"/>
                <a:ea typeface="+mn-ea"/>
                <a:cs typeface="+mn-cs"/>
              </a:rPr>
              <a:t>, initial platelet plug and initial thrombin generation in response to tissue factor exposure) occur normally in individuals with factor XI deficiency, and only the subsequent amplification of the thrombin response and resistance of the clot to fibrinolysis are affected by lack of factor XI.</a:t>
            </a:r>
            <a:endParaRPr lang="en-US" b="1" dirty="0">
              <a:solidFill>
                <a:schemeClr val="tx1"/>
              </a:solidFill>
            </a:endParaRPr>
          </a:p>
          <a:p>
            <a:pPr lvl="0" rtl="0"/>
            <a:endParaRPr lang="en-US" b="1" i="1" dirty="0">
              <a:latin typeface="Trebuchet MS" panose="020B0603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24</a:t>
            </a:fld>
            <a:endParaRPr lang="en-US"/>
          </a:p>
        </p:txBody>
      </p:sp>
    </p:spTree>
    <p:extLst>
      <p:ext uri="{BB962C8B-B14F-4D97-AF65-F5344CB8AC3E}">
        <p14:creationId xmlns:p14="http://schemas.microsoft.com/office/powerpoint/2010/main" val="62729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Acquired hemophilia A (AHA) is a rare, </a:t>
            </a:r>
            <a:r>
              <a:rPr lang="en-US" sz="1200" dirty="0"/>
              <a:t>potentially life-threatening bleeding disorder,</a:t>
            </a:r>
            <a:r>
              <a:rPr lang="en-US" sz="1200" b="0" i="0" u="none" strike="noStrike" kern="1200" dirty="0">
                <a:solidFill>
                  <a:schemeClr val="tx1"/>
                </a:solidFill>
                <a:effectLst/>
                <a:latin typeface="+mn-lt"/>
                <a:ea typeface="+mn-ea"/>
                <a:cs typeface="+mn-cs"/>
              </a:rPr>
              <a:t> predominantly in the elderly, resulting from autoantibodies (inhibitors) against </a:t>
            </a:r>
            <a:r>
              <a:rPr lang="en-US" sz="1200" b="1" i="0" u="none" strike="noStrike" kern="1200" dirty="0">
                <a:solidFill>
                  <a:schemeClr val="tx1"/>
                </a:solidFill>
                <a:effectLst/>
                <a:latin typeface="+mn-lt"/>
                <a:ea typeface="+mn-ea"/>
                <a:cs typeface="+mn-cs"/>
              </a:rPr>
              <a:t>endogenous</a:t>
            </a:r>
            <a:r>
              <a:rPr lang="en-US" sz="1200" b="0" i="0" u="none" strike="noStrike" kern="1200" dirty="0">
                <a:solidFill>
                  <a:schemeClr val="tx1"/>
                </a:solidFill>
                <a:effectLst/>
                <a:latin typeface="+mn-lt"/>
                <a:ea typeface="+mn-ea"/>
                <a:cs typeface="+mn-cs"/>
              </a:rPr>
              <a:t> </a:t>
            </a:r>
            <a:r>
              <a:rPr lang="en-US" sz="1200" dirty="0"/>
              <a:t>plasma coagulation factors. </a:t>
            </a:r>
          </a:p>
          <a:p>
            <a:r>
              <a:rPr lang="en-US" sz="1200" dirty="0"/>
              <a:t>Acquired Hemophilia is different from Congenital Hemophilia with Inhibitors.</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25</a:t>
            </a:fld>
            <a:endParaRPr lang="en-US" dirty="0"/>
          </a:p>
        </p:txBody>
      </p:sp>
    </p:spTree>
    <p:extLst>
      <p:ext uri="{BB962C8B-B14F-4D97-AF65-F5344CB8AC3E}">
        <p14:creationId xmlns:p14="http://schemas.microsoft.com/office/powerpoint/2010/main" val="1092554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Inhibitors are anti-factor VIII or anti-factor IX allogeneic antibodies generated against factor VIII and factor IX in pharmaceutical preparations </a:t>
            </a:r>
            <a:r>
              <a:rPr lang="en-US" sz="1200" b="1" i="0" u="none" strike="noStrike" kern="1200" dirty="0">
                <a:solidFill>
                  <a:schemeClr val="tx1"/>
                </a:solidFill>
                <a:effectLst/>
                <a:latin typeface="+mn-lt"/>
                <a:ea typeface="+mn-ea"/>
                <a:cs typeface="+mn-cs"/>
              </a:rPr>
              <a:t>as a result of replacement therapy with coagulation factor preparations</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The incidence of Congenital hemophilia with inhibitors ranges from </a:t>
            </a:r>
            <a:r>
              <a:rPr lang="en-US" sz="1200" dirty="0">
                <a:solidFill>
                  <a:schemeClr val="tx1"/>
                </a:solidFill>
              </a:rPr>
              <a:t>10-20% with severe hemophilia A to 1-5% with severe hemophilia B (severe cases require more replacement therapy).</a:t>
            </a:r>
          </a:p>
          <a:p>
            <a:r>
              <a:rPr lang="en-US" sz="1200" b="0" i="0" u="none" strike="noStrike" kern="1200" dirty="0">
                <a:solidFill>
                  <a:schemeClr val="tx1"/>
                </a:solidFill>
                <a:effectLst/>
                <a:latin typeface="+mn-lt"/>
                <a:ea typeface="+mn-ea"/>
                <a:cs typeface="+mn-cs"/>
              </a:rPr>
              <a:t>Inhibitors are suspected when an increase in the frequency of bleeding occurs. </a:t>
            </a:r>
          </a:p>
        </p:txBody>
      </p:sp>
      <p:sp>
        <p:nvSpPr>
          <p:cNvPr id="4" name="Slide Number Placeholder 3"/>
          <p:cNvSpPr>
            <a:spLocks noGrp="1"/>
          </p:cNvSpPr>
          <p:nvPr>
            <p:ph type="sldNum" sz="quarter" idx="5"/>
          </p:nvPr>
        </p:nvSpPr>
        <p:spPr/>
        <p:txBody>
          <a:bodyPr/>
          <a:lstStyle/>
          <a:p>
            <a:fld id="{466F540C-E43C-ED4B-B383-2AF940B24F03}" type="slidenum">
              <a:rPr lang="en-US" smtClean="0"/>
              <a:pPr/>
              <a:t>26</a:t>
            </a:fld>
            <a:endParaRPr lang="en-US" dirty="0"/>
          </a:p>
        </p:txBody>
      </p:sp>
    </p:spTree>
    <p:extLst>
      <p:ext uri="{BB962C8B-B14F-4D97-AF65-F5344CB8AC3E}">
        <p14:creationId xmlns:p14="http://schemas.microsoft.com/office/powerpoint/2010/main" val="2044333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inhibitor titer is measured in Bethesda units (BU).  This number represents the amount of inhibitors in the person’s body.</a:t>
            </a:r>
          </a:p>
          <a:p>
            <a:r>
              <a:rPr lang="en-US" sz="1200" b="0" i="0" u="none" strike="noStrike" kern="1200" dirty="0">
                <a:solidFill>
                  <a:schemeClr val="tx1"/>
                </a:solidFill>
                <a:effectLst/>
                <a:latin typeface="+mn-lt"/>
                <a:ea typeface="+mn-ea"/>
                <a:cs typeface="+mn-cs"/>
              </a:rPr>
              <a:t>The amount of antibody that inactivates factor VIII or factor IX contained in 1 ml of normal plasma by 50% is defined as 1 Bethesda Unit/ml (BU/ml). </a:t>
            </a:r>
          </a:p>
          <a:p>
            <a:r>
              <a:rPr lang="en-US" sz="1200" b="0" i="0" u="none" strike="noStrike" kern="1200" dirty="0">
                <a:solidFill>
                  <a:schemeClr val="tx1"/>
                </a:solidFill>
                <a:effectLst/>
                <a:latin typeface="+mn-lt"/>
                <a:ea typeface="+mn-ea"/>
                <a:cs typeface="+mn-cs"/>
              </a:rPr>
              <a:t>Normally, greater than 0.6 BU/ml is judged to be positive for inhibitors.  A high responder has greater than 5 BU/ml.</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Anamnestic Response: </a:t>
            </a:r>
            <a:r>
              <a:rPr lang="en-US" sz="1200" b="0" i="0" u="none" strike="noStrike" kern="1200" dirty="0">
                <a:solidFill>
                  <a:schemeClr val="tx1"/>
                </a:solidFill>
                <a:effectLst/>
                <a:latin typeface="+mn-lt"/>
                <a:ea typeface="+mn-ea"/>
                <a:cs typeface="+mn-cs"/>
              </a:rPr>
              <a:t>Once an inhibitor is present, the strength with which the body reacts to further exposure of factor concentrate, also called anamnestic response, can further classify the inhibitor type.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Low Responder – when people with low-responding inhibitors receive factor VIII or factor IX, the inhibitor titer does not rise.  Because the titer stays low, they may be able to control bleeding by using larger quantities of those factor concentrates.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High Responder – when people with high-responding inhibitors are exposed to factor VIII or factor IX the immune system quickly triggers even more inhibitor development.</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27</a:t>
            </a:fld>
            <a:endParaRPr lang="en-US" dirty="0"/>
          </a:p>
        </p:txBody>
      </p:sp>
    </p:spTree>
    <p:extLst>
      <p:ext uri="{BB962C8B-B14F-4D97-AF65-F5344CB8AC3E}">
        <p14:creationId xmlns:p14="http://schemas.microsoft.com/office/powerpoint/2010/main" val="2842140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u="none" strike="noStrike" kern="1200" dirty="0">
                <a:solidFill>
                  <a:schemeClr val="tx1"/>
                </a:solidFill>
                <a:effectLst/>
                <a:latin typeface="+mn-lt"/>
                <a:ea typeface="+mn-ea"/>
                <a:cs typeface="+mn-cs"/>
              </a:rPr>
              <a:t>Patients with </a:t>
            </a:r>
            <a:r>
              <a:rPr lang="en-US" sz="1200" b="1" i="0" u="none" strike="noStrike" kern="1200" dirty="0">
                <a:solidFill>
                  <a:schemeClr val="tx1"/>
                </a:solidFill>
                <a:effectLst/>
                <a:latin typeface="+mn-lt"/>
                <a:ea typeface="+mn-ea"/>
                <a:cs typeface="+mn-cs"/>
              </a:rPr>
              <a:t>MILD to MODERATE </a:t>
            </a:r>
            <a:r>
              <a:rPr lang="en-US" sz="1200" i="0" u="none" strike="noStrike" kern="1200" dirty="0">
                <a:solidFill>
                  <a:schemeClr val="tx1"/>
                </a:solidFill>
                <a:effectLst/>
                <a:latin typeface="+mn-lt"/>
                <a:ea typeface="+mn-ea"/>
                <a:cs typeface="+mn-cs"/>
              </a:rPr>
              <a:t>hemophilia, can present later in life with bruising and bleeding after trauma/surgery.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u="none" strike="noStrike" kern="1200" dirty="0">
                <a:solidFill>
                  <a:schemeClr val="tx1"/>
                </a:solidFill>
                <a:effectLst/>
                <a:latin typeface="+mn-lt"/>
                <a:ea typeface="+mn-ea"/>
                <a:cs typeface="+mn-cs"/>
              </a:rPr>
              <a:t>Patients with </a:t>
            </a:r>
            <a:r>
              <a:rPr lang="en-US" sz="1200" b="1" i="0" u="none" strike="noStrike" kern="1200" dirty="0">
                <a:solidFill>
                  <a:schemeClr val="tx1"/>
                </a:solidFill>
                <a:effectLst/>
                <a:latin typeface="+mn-lt"/>
                <a:ea typeface="+mn-ea"/>
                <a:cs typeface="+mn-cs"/>
              </a:rPr>
              <a:t>SEVERE </a:t>
            </a:r>
            <a:r>
              <a:rPr lang="en-US" sz="1200" i="0" u="none" strike="noStrike" kern="1200" dirty="0">
                <a:solidFill>
                  <a:schemeClr val="tx1"/>
                </a:solidFill>
                <a:effectLst/>
                <a:latin typeface="+mn-lt"/>
                <a:ea typeface="+mn-ea"/>
                <a:cs typeface="+mn-cs"/>
              </a:rPr>
              <a:t>hemophilia usually present with spontaneous bleeding in the first two years of life.</a:t>
            </a:r>
            <a:endParaRPr lang="en-US" sz="1200" b="1"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28</a:t>
            </a:fld>
            <a:endParaRPr lang="en-US" dirty="0"/>
          </a:p>
        </p:txBody>
      </p:sp>
    </p:spTree>
    <p:extLst>
      <p:ext uri="{BB962C8B-B14F-4D97-AF65-F5344CB8AC3E}">
        <p14:creationId xmlns:p14="http://schemas.microsoft.com/office/powerpoint/2010/main" val="1759934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u="none" strike="noStrike" kern="1200" dirty="0">
                <a:solidFill>
                  <a:schemeClr val="tx1"/>
                </a:solidFill>
                <a:effectLst/>
                <a:latin typeface="+mn-lt"/>
                <a:ea typeface="+mn-ea"/>
                <a:cs typeface="+mn-cs"/>
              </a:rPr>
              <a:t>Patients with </a:t>
            </a:r>
            <a:r>
              <a:rPr lang="en-US" sz="1200" b="1" i="0" u="none" strike="noStrike" kern="1200" dirty="0">
                <a:solidFill>
                  <a:schemeClr val="tx1"/>
                </a:solidFill>
                <a:effectLst/>
                <a:latin typeface="+mn-lt"/>
                <a:ea typeface="+mn-ea"/>
                <a:cs typeface="+mn-cs"/>
              </a:rPr>
              <a:t>SEVERE </a:t>
            </a:r>
            <a:r>
              <a:rPr lang="en-US" sz="1200" i="0" u="none" strike="noStrike" kern="1200" dirty="0">
                <a:solidFill>
                  <a:schemeClr val="tx1"/>
                </a:solidFill>
                <a:effectLst/>
                <a:latin typeface="+mn-lt"/>
                <a:ea typeface="+mn-ea"/>
                <a:cs typeface="+mn-cs"/>
              </a:rPr>
              <a:t>hemophilia usually present with spontaneous bleeding in the first two years of life.</a:t>
            </a:r>
            <a:endParaRPr lang="en-US" sz="1200" b="1"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Newborn: </a:t>
            </a:r>
            <a:r>
              <a:rPr lang="en-US" sz="1200" b="0" i="0" u="none" strike="noStrike" kern="1200" dirty="0">
                <a:solidFill>
                  <a:schemeClr val="tx1"/>
                </a:solidFill>
                <a:effectLst/>
                <a:latin typeface="+mn-lt"/>
                <a:ea typeface="+mn-ea"/>
                <a:cs typeface="+mn-cs"/>
              </a:rPr>
              <a:t>Common sites of bleeding include the central nervous system and sites of medical interventions including 	circumcision and heel sticks.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Children: </a:t>
            </a:r>
            <a:r>
              <a:rPr lang="en-US" sz="1200" b="0" i="0" u="none" strike="noStrike" kern="1200" dirty="0">
                <a:solidFill>
                  <a:schemeClr val="tx1"/>
                </a:solidFill>
                <a:effectLst/>
                <a:latin typeface="+mn-lt"/>
                <a:ea typeface="+mn-ea"/>
                <a:cs typeface="+mn-cs"/>
              </a:rPr>
              <a:t>Bruising, joint bleeds, and other sites of musculoskeletal bleeding become more common once children begin 	walking.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Toddlers: </a:t>
            </a:r>
            <a:r>
              <a:rPr lang="en-US" sz="1200" b="0" i="0" u="none" strike="noStrike" kern="1200" dirty="0">
                <a:solidFill>
                  <a:schemeClr val="tx1"/>
                </a:solidFill>
                <a:effectLst/>
                <a:latin typeface="+mn-lt"/>
                <a:ea typeface="+mn-ea"/>
                <a:cs typeface="+mn-cs"/>
              </a:rPr>
              <a:t>Frenulum and oral injuries are common sites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Older Children and Adults: </a:t>
            </a:r>
            <a:r>
              <a:rPr lang="en-US" sz="1200" b="0" i="0" u="none" strike="noStrike" kern="1200" dirty="0">
                <a:solidFill>
                  <a:schemeClr val="tx1"/>
                </a:solidFill>
                <a:effectLst/>
                <a:latin typeface="+mn-lt"/>
                <a:ea typeface="+mn-ea"/>
                <a:cs typeface="+mn-cs"/>
              </a:rPr>
              <a:t>Hemarthrosis is the most common site for bleeding (80% of hemorrhages)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29</a:t>
            </a:fld>
            <a:endParaRPr lang="en-US" dirty="0"/>
          </a:p>
        </p:txBody>
      </p:sp>
    </p:spTree>
    <p:extLst>
      <p:ext uri="{BB962C8B-B14F-4D97-AF65-F5344CB8AC3E}">
        <p14:creationId xmlns:p14="http://schemas.microsoft.com/office/powerpoint/2010/main" val="230771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27" indent="-285741" eaLnBrk="0" hangingPunct="0">
              <a:defRPr sz="2400">
                <a:solidFill>
                  <a:schemeClr val="tx1"/>
                </a:solidFill>
                <a:latin typeface="News Gothic MT" charset="0"/>
                <a:ea typeface="ＭＳ Ｐゴシック" charset="0"/>
              </a:defRPr>
            </a:lvl2pPr>
            <a:lvl3pPr marL="1142965" indent="-228593" eaLnBrk="0" hangingPunct="0">
              <a:defRPr sz="2400">
                <a:solidFill>
                  <a:schemeClr val="tx1"/>
                </a:solidFill>
                <a:latin typeface="News Gothic MT" charset="0"/>
                <a:ea typeface="ＭＳ Ｐゴシック" charset="0"/>
              </a:defRPr>
            </a:lvl3pPr>
            <a:lvl4pPr marL="1600150" indent="-228593" eaLnBrk="0" hangingPunct="0">
              <a:defRPr sz="2400">
                <a:solidFill>
                  <a:schemeClr val="tx1"/>
                </a:solidFill>
                <a:latin typeface="News Gothic MT" charset="0"/>
                <a:ea typeface="ＭＳ Ｐゴシック" charset="0"/>
              </a:defRPr>
            </a:lvl4pPr>
            <a:lvl5pPr marL="2057336" indent="-228593" eaLnBrk="0" hangingPunct="0">
              <a:defRPr sz="2400">
                <a:solidFill>
                  <a:schemeClr val="tx1"/>
                </a:solidFill>
                <a:latin typeface="News Gothic MT" charset="0"/>
                <a:ea typeface="ＭＳ Ｐゴシック" charset="0"/>
              </a:defRPr>
            </a:lvl5pPr>
            <a:lvl6pPr marL="2514522" indent="-228593" eaLnBrk="0" fontAlgn="base" hangingPunct="0">
              <a:spcBef>
                <a:spcPct val="0"/>
              </a:spcBef>
              <a:spcAft>
                <a:spcPct val="0"/>
              </a:spcAft>
              <a:defRPr sz="2400">
                <a:solidFill>
                  <a:schemeClr val="tx1"/>
                </a:solidFill>
                <a:latin typeface="News Gothic MT" charset="0"/>
                <a:ea typeface="ＭＳ Ｐゴシック" charset="0"/>
              </a:defRPr>
            </a:lvl6pPr>
            <a:lvl7pPr marL="2971708" indent="-228593" eaLnBrk="0" fontAlgn="base" hangingPunct="0">
              <a:spcBef>
                <a:spcPct val="0"/>
              </a:spcBef>
              <a:spcAft>
                <a:spcPct val="0"/>
              </a:spcAft>
              <a:defRPr sz="2400">
                <a:solidFill>
                  <a:schemeClr val="tx1"/>
                </a:solidFill>
                <a:latin typeface="News Gothic MT" charset="0"/>
                <a:ea typeface="ＭＳ Ｐゴシック" charset="0"/>
              </a:defRPr>
            </a:lvl7pPr>
            <a:lvl8pPr marL="3428894" indent="-228593" eaLnBrk="0" fontAlgn="base" hangingPunct="0">
              <a:spcBef>
                <a:spcPct val="0"/>
              </a:spcBef>
              <a:spcAft>
                <a:spcPct val="0"/>
              </a:spcAft>
              <a:defRPr sz="2400">
                <a:solidFill>
                  <a:schemeClr val="tx1"/>
                </a:solidFill>
                <a:latin typeface="News Gothic MT" charset="0"/>
                <a:ea typeface="ＭＳ Ｐゴシック" charset="0"/>
              </a:defRPr>
            </a:lvl8pPr>
            <a:lvl9pPr marL="3886079" indent="-228593"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45C70A49-C084-7241-B68C-EBBAB3DAFE76}" type="slidenum">
              <a:rPr lang="en-US" sz="1200">
                <a:latin typeface="Calibri" charset="0"/>
              </a:rPr>
              <a:pPr eaLnBrk="1" fontAlgn="base" hangingPunct="1">
                <a:spcBef>
                  <a:spcPct val="0"/>
                </a:spcBef>
                <a:spcAft>
                  <a:spcPct val="0"/>
                </a:spcAft>
              </a:pPr>
              <a:t>3</a:t>
            </a:fld>
            <a:endParaRPr lang="en-US" sz="1200">
              <a:latin typeface="Calibri" charset="0"/>
            </a:endParaRPr>
          </a:p>
        </p:txBody>
      </p:sp>
    </p:spTree>
    <p:extLst>
      <p:ext uri="{BB962C8B-B14F-4D97-AF65-F5344CB8AC3E}">
        <p14:creationId xmlns:p14="http://schemas.microsoft.com/office/powerpoint/2010/main" val="4143962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u="none" strike="noStrike" kern="1200" dirty="0">
                <a:solidFill>
                  <a:schemeClr val="tx1"/>
                </a:solidFill>
                <a:effectLst/>
                <a:latin typeface="+mn-lt"/>
                <a:ea typeface="+mn-ea"/>
                <a:cs typeface="+mn-cs"/>
              </a:rPr>
              <a:t>Hemophilia severity is classified as mild, moderate, or severe. Patients with severe disease usually have less than 1% FVIII/FIX activity, patients with moderate disease have 1-5% FVIII/FIX activity and patients with mild hemophilia have more than 5% but less than 40% FVIII/FIX factor activity.</a:t>
            </a:r>
          </a:p>
          <a:p>
            <a:r>
              <a:rPr lang="en-US" sz="1200" kern="1200" dirty="0">
                <a:solidFill>
                  <a:schemeClr val="tx1"/>
                </a:solidFill>
                <a:effectLst/>
                <a:latin typeface="+mn-lt"/>
                <a:ea typeface="+mn-ea"/>
                <a:cs typeface="+mn-cs"/>
              </a:rPr>
              <a:t> </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30</a:t>
            </a:fld>
            <a:endParaRPr lang="en-US" dirty="0"/>
          </a:p>
        </p:txBody>
      </p:sp>
    </p:spTree>
    <p:extLst>
      <p:ext uri="{BB962C8B-B14F-4D97-AF65-F5344CB8AC3E}">
        <p14:creationId xmlns:p14="http://schemas.microsoft.com/office/powerpoint/2010/main" val="1338804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Hemophilia is characterized by normal platelet count, normal prothrombin time (PT) and prolonged activated partial thromboplastin time (</a:t>
            </a:r>
            <a:r>
              <a:rPr lang="en-US" sz="1200" b="0" i="0" u="none" strike="noStrike" kern="1200" dirty="0" err="1">
                <a:solidFill>
                  <a:schemeClr val="tx1"/>
                </a:solidFill>
                <a:effectLst/>
                <a:latin typeface="+mn-lt"/>
                <a:ea typeface="+mn-ea"/>
                <a:cs typeface="+mn-cs"/>
              </a:rPr>
              <a:t>aPTT</a:t>
            </a:r>
            <a:r>
              <a:rPr lang="en-US" sz="1200" b="0" i="0" u="none" strike="noStrike" kern="1200" dirty="0">
                <a:solidFill>
                  <a:schemeClr val="tx1"/>
                </a:solidFill>
                <a:effectLst/>
                <a:latin typeface="+mn-lt"/>
                <a:ea typeface="+mn-ea"/>
                <a:cs typeface="+mn-cs"/>
              </a:rPr>
              <a:t>). However, the </a:t>
            </a:r>
            <a:r>
              <a:rPr lang="en-US" sz="1200" b="0" i="0" u="none" strike="noStrike" kern="1200" dirty="0" err="1">
                <a:solidFill>
                  <a:schemeClr val="tx1"/>
                </a:solidFill>
                <a:effectLst/>
                <a:latin typeface="+mn-lt"/>
                <a:ea typeface="+mn-ea"/>
                <a:cs typeface="+mn-cs"/>
              </a:rPr>
              <a:t>aPTT</a:t>
            </a:r>
            <a:r>
              <a:rPr lang="en-US" sz="1200" b="0" i="0" u="none" strike="noStrike" kern="1200" dirty="0">
                <a:solidFill>
                  <a:schemeClr val="tx1"/>
                </a:solidFill>
                <a:effectLst/>
                <a:latin typeface="+mn-lt"/>
                <a:ea typeface="+mn-ea"/>
                <a:cs typeface="+mn-cs"/>
              </a:rPr>
              <a:t> may be normal in individuals with milder factor deficiencies (</a:t>
            </a:r>
            <a:r>
              <a:rPr lang="en-US" sz="1200" b="0" i="0" u="none" strike="noStrike" kern="1200" dirty="0" err="1">
                <a:solidFill>
                  <a:schemeClr val="tx1"/>
                </a:solidFill>
                <a:effectLst/>
                <a:latin typeface="+mn-lt"/>
                <a:ea typeface="+mn-ea"/>
                <a:cs typeface="+mn-cs"/>
              </a:rPr>
              <a:t>eg</a:t>
            </a:r>
            <a:r>
              <a:rPr lang="en-US" sz="1200" b="0" i="0" u="none" strike="noStrike" kern="1200" dirty="0">
                <a:solidFill>
                  <a:schemeClr val="tx1"/>
                </a:solidFill>
                <a:effectLst/>
                <a:latin typeface="+mn-lt"/>
                <a:ea typeface="+mn-ea"/>
                <a:cs typeface="+mn-cs"/>
              </a:rPr>
              <a:t>, factor activity level &gt;15%).</a:t>
            </a:r>
          </a:p>
          <a:p>
            <a:r>
              <a:rPr lang="en-US" sz="1200" b="0" i="0" u="none" strike="noStrike" kern="1200" dirty="0">
                <a:solidFill>
                  <a:schemeClr val="tx1"/>
                </a:solidFill>
                <a:effectLst/>
                <a:latin typeface="+mn-lt"/>
                <a:ea typeface="+mn-ea"/>
                <a:cs typeface="+mn-cs"/>
              </a:rPr>
              <a:t>In patients with hemophilia, the </a:t>
            </a:r>
            <a:r>
              <a:rPr lang="en-US" sz="1200" b="0" i="0" u="none" strike="noStrike" kern="1200" dirty="0" err="1">
                <a:solidFill>
                  <a:schemeClr val="tx1"/>
                </a:solidFill>
                <a:effectLst/>
                <a:latin typeface="+mn-lt"/>
                <a:ea typeface="+mn-ea"/>
                <a:cs typeface="+mn-cs"/>
              </a:rPr>
              <a:t>aPTT</a:t>
            </a:r>
            <a:r>
              <a:rPr lang="en-US" sz="1200" b="0" i="0" u="none" strike="noStrike" kern="1200" dirty="0">
                <a:solidFill>
                  <a:schemeClr val="tx1"/>
                </a:solidFill>
                <a:effectLst/>
                <a:latin typeface="+mn-lt"/>
                <a:ea typeface="+mn-ea"/>
                <a:cs typeface="+mn-cs"/>
              </a:rPr>
              <a:t> corrects in mixing studies, unless an inhibitor is present, which only applies to individuals who have received factor infusions or who have another autoantibody such as a lupus anticoagulant or an acquired factor inhibitor. Thus, mixing studies that do not show correction of a prolonged </a:t>
            </a:r>
            <a:r>
              <a:rPr lang="en-US" sz="1200" b="0" i="0" u="none" strike="noStrike" kern="1200" dirty="0" err="1">
                <a:solidFill>
                  <a:schemeClr val="tx1"/>
                </a:solidFill>
                <a:effectLst/>
                <a:latin typeface="+mn-lt"/>
                <a:ea typeface="+mn-ea"/>
                <a:cs typeface="+mn-cs"/>
              </a:rPr>
              <a:t>aPTT</a:t>
            </a:r>
            <a:r>
              <a:rPr lang="en-US" sz="1200" b="0" i="0" u="none" strike="noStrike" kern="1200" dirty="0">
                <a:solidFill>
                  <a:schemeClr val="tx1"/>
                </a:solidFill>
                <a:effectLst/>
                <a:latin typeface="+mn-lt"/>
                <a:ea typeface="+mn-ea"/>
                <a:cs typeface="+mn-cs"/>
              </a:rPr>
              <a:t> suggest an alternative diagnosis such as an acquired factor inhibitor.</a:t>
            </a:r>
          </a:p>
          <a:p>
            <a:r>
              <a:rPr lang="en-US" sz="1200" b="0" i="0" u="none" strike="noStrike" kern="1200" dirty="0">
                <a:solidFill>
                  <a:schemeClr val="tx1"/>
                </a:solidFill>
                <a:effectLst/>
                <a:latin typeface="+mn-lt"/>
                <a:ea typeface="+mn-ea"/>
                <a:cs typeface="+mn-cs"/>
              </a:rPr>
              <a:t>Measurement of the factor activity level shows a reduced level</a:t>
            </a:r>
          </a:p>
        </p:txBody>
      </p:sp>
      <p:sp>
        <p:nvSpPr>
          <p:cNvPr id="4" name="Slide Number Placeholder 3"/>
          <p:cNvSpPr>
            <a:spLocks noGrp="1"/>
          </p:cNvSpPr>
          <p:nvPr>
            <p:ph type="sldNum" sz="quarter" idx="5"/>
          </p:nvPr>
        </p:nvSpPr>
        <p:spPr/>
        <p:txBody>
          <a:bodyPr/>
          <a:lstStyle/>
          <a:p>
            <a:fld id="{466F540C-E43C-ED4B-B383-2AF940B24F03}" type="slidenum">
              <a:rPr lang="en-US" smtClean="0"/>
              <a:pPr/>
              <a:t>31</a:t>
            </a:fld>
            <a:endParaRPr lang="en-US" dirty="0"/>
          </a:p>
        </p:txBody>
      </p:sp>
    </p:spTree>
    <p:extLst>
      <p:ext uri="{BB962C8B-B14F-4D97-AF65-F5344CB8AC3E}">
        <p14:creationId xmlns:p14="http://schemas.microsoft.com/office/powerpoint/2010/main" val="825557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libri" panose="020F0502020204030204" pitchFamily="34" charset="0"/>
                <a:ea typeface="Calibri" panose="020F0502020204030204" pitchFamily="34" charset="0"/>
              </a:rPr>
              <a:t>Shown here are guidelines for desired perioperative factor levels in patients with hemophilia for major and minor surgical procedures. </a:t>
            </a:r>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32</a:t>
            </a:fld>
            <a:endParaRPr lang="en-US"/>
          </a:p>
        </p:txBody>
      </p:sp>
    </p:spTree>
    <p:extLst>
      <p:ext uri="{BB962C8B-B14F-4D97-AF65-F5344CB8AC3E}">
        <p14:creationId xmlns:p14="http://schemas.microsoft.com/office/powerpoint/2010/main" val="2943795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Mild to moderate hemophilia A is usually treated with desmopressin. Recall that hemophilia A is a Factor VIII deficiency and VWF helps to protect Factor VIII from degradation and helps to present it to the site of bleeding.  </a:t>
            </a:r>
            <a:r>
              <a:rPr lang="en-US" dirty="0" err="1"/>
              <a:t>Demospressin</a:t>
            </a:r>
            <a:r>
              <a:rPr lang="en-US" dirty="0"/>
              <a:t> is a useful agent as it poses no risk for infection and does not induce inhibitors. </a:t>
            </a:r>
          </a:p>
          <a:p>
            <a:r>
              <a:rPr lang="en-US" sz="1200" b="0" i="0" u="none" strike="noStrike" kern="1200" dirty="0">
                <a:solidFill>
                  <a:schemeClr val="tx1"/>
                </a:solidFill>
                <a:effectLst/>
                <a:latin typeface="+mn-lt"/>
                <a:ea typeface="+mn-ea"/>
                <a:cs typeface="+mn-cs"/>
              </a:rPr>
              <a:t>The World Federation of Hemophilia (WFH) strongly recommends the use of viral‐inactivated plasma‐derived or recombinant factor  concentrates in preference to cryoprecipitate or fresh frozen plasma for the treatment of severe hemophilia.</a:t>
            </a:r>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33</a:t>
            </a:fld>
            <a:endParaRPr lang="en-US"/>
          </a:p>
        </p:txBody>
      </p:sp>
    </p:spTree>
    <p:extLst>
      <p:ext uri="{BB962C8B-B14F-4D97-AF65-F5344CB8AC3E}">
        <p14:creationId xmlns:p14="http://schemas.microsoft.com/office/powerpoint/2010/main" val="2653199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DDAVP is effective in almost all patients with mild or moderate type 1 disease</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Nasal administration of high-dose desmopressin acetate (</a:t>
            </a:r>
            <a:r>
              <a:rPr lang="en-US" sz="1200" b="0" i="0" u="none" strike="noStrike" kern="1200" dirty="0" err="1">
                <a:solidFill>
                  <a:schemeClr val="tx1"/>
                </a:solidFill>
                <a:effectLst/>
                <a:latin typeface="+mn-lt"/>
                <a:ea typeface="+mn-ea"/>
                <a:cs typeface="+mn-cs"/>
              </a:rPr>
              <a:t>Stimate</a:t>
            </a:r>
            <a:r>
              <a:rPr lang="en-US" sz="1200" b="0" i="0" u="none" strike="noStrike" kern="1200" dirty="0">
                <a:solidFill>
                  <a:schemeClr val="tx1"/>
                </a:solidFill>
                <a:effectLst/>
                <a:latin typeface="+mn-lt"/>
                <a:ea typeface="+mn-ea"/>
                <a:cs typeface="+mn-cs"/>
              </a:rPr>
              <a:t>®) is often effective for minor bleeding, but intravenous administration is the preferred route for surgical bleeding prophylaxis and for treatment of major hemorrhage. </a:t>
            </a:r>
          </a:p>
          <a:p>
            <a:pPr marL="171450" lvl="0" indent="-171450">
              <a:buFont typeface="Arial" panose="020B0604020202020204" pitchFamily="34" charset="0"/>
              <a:buChar char="•"/>
            </a:pPr>
            <a:r>
              <a:rPr lang="en-US" sz="1200" i="0" dirty="0">
                <a:solidFill>
                  <a:schemeClr val="tx1"/>
                </a:solidFill>
              </a:rPr>
              <a:t>Intranasal dose for children older than 5 years and &lt;50 kg = 150 mcg and 300 mcg for patients who are &gt;50 kg. </a:t>
            </a:r>
          </a:p>
          <a:p>
            <a:pPr marL="171450" lvl="0" indent="-171450">
              <a:buFont typeface="Arial" panose="020B0604020202020204" pitchFamily="34" charset="0"/>
              <a:buChar char="•"/>
            </a:pPr>
            <a:r>
              <a:rPr lang="en-US" sz="1200" i="0" dirty="0">
                <a:solidFill>
                  <a:schemeClr val="tx1"/>
                </a:solidFill>
              </a:rPr>
              <a:t>The dosing for intravenous therapy is 0.3 mcg/kg (max of 20 mcg) diluted into 20 ml of saline and infused over 30 mins. </a:t>
            </a:r>
          </a:p>
          <a:p>
            <a:pPr marL="171450" lvl="0" indent="-171450">
              <a:buFont typeface="Arial" panose="020B0604020202020204" pitchFamily="34" charset="0"/>
              <a:buChar char="•"/>
            </a:pPr>
            <a:r>
              <a:rPr lang="en-US" sz="1200" i="0" dirty="0" err="1">
                <a:solidFill>
                  <a:schemeClr val="tx1"/>
                </a:solidFill>
              </a:rPr>
              <a:t>Tachyphylaxis</a:t>
            </a:r>
            <a:r>
              <a:rPr lang="en-US" sz="1200" i="0" dirty="0">
                <a:solidFill>
                  <a:schemeClr val="tx1"/>
                </a:solidFill>
              </a:rPr>
              <a:t> occurs inconsistently</a:t>
            </a:r>
            <a:r>
              <a:rPr lang="en-US" sz="1200" i="0" baseline="0" dirty="0">
                <a:solidFill>
                  <a:schemeClr val="tx1"/>
                </a:solidFill>
              </a:rPr>
              <a:t> to</a:t>
            </a:r>
            <a:r>
              <a:rPr lang="en-US" sz="1200" i="0" dirty="0">
                <a:solidFill>
                  <a:schemeClr val="tx1"/>
                </a:solidFill>
              </a:rPr>
              <a:t> patients who are dosed repeatedly at relatively short interval (12-24 hours for more than 2-3 days of therapy). </a:t>
            </a:r>
          </a:p>
          <a:p>
            <a:pPr marL="171450" lvl="0" indent="-171450">
              <a:buFont typeface="Arial" panose="020B0604020202020204" pitchFamily="34" charset="0"/>
              <a:buChar char="•"/>
            </a:pPr>
            <a:r>
              <a:rPr lang="en-US" dirty="0"/>
              <a:t>The development of tachyphylaxis is thought to occur due to partial or complete depletion of FVIII:C and VWF in the storage pool sites</a:t>
            </a:r>
            <a:endParaRPr lang="en-US" sz="1200" i="0" dirty="0">
              <a:solidFill>
                <a:schemeClr val="tx1"/>
              </a:solidFill>
            </a:endParaRP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Minor side effects of DDAVP are common and include: facial flushing, transient hypertension or hypotension, headache, or gastrointestinal upset. </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Water retention after a dose of DDAVP, with an increase in urinary osmolality, is common; however, decreased serum sodium in otherwise healthy adults is variable and is related to multiple dose. </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a:t>
            </a:r>
            <a:r>
              <a:rPr lang="en-US" sz="1200" i="0" dirty="0">
                <a:solidFill>
                  <a:schemeClr val="tx1"/>
                </a:solidFill>
              </a:rPr>
              <a:t>hildren less than 2 years old have a lower response to DDAVP in general and its use is NOT recommended. </a:t>
            </a:r>
            <a:r>
              <a:rPr lang="en-US" dirty="0"/>
              <a:t>Water retention, hyponatremia and seizures have been reported in young children and infants who received multiple doses of DDAVP and aggressive hydration</a:t>
            </a:r>
            <a:r>
              <a:rPr lang="en-US" sz="1200" u="none" strike="noStrike" kern="1200" dirty="0">
                <a:solidFill>
                  <a:schemeClr val="tx1"/>
                </a:solidFill>
                <a:effectLst/>
                <a:latin typeface="+mn-lt"/>
                <a:ea typeface="+mn-ea"/>
                <a:cs typeface="+mn-cs"/>
              </a:rPr>
              <a:t>.</a:t>
            </a:r>
            <a:endParaRPr lang="en-US" sz="1200" i="0" dirty="0">
              <a:solidFill>
                <a:schemeClr val="tx1"/>
              </a:solidFill>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34</a:t>
            </a:fld>
            <a:endParaRPr lang="en-US" dirty="0"/>
          </a:p>
        </p:txBody>
      </p:sp>
    </p:spTree>
    <p:extLst>
      <p:ext uri="{BB962C8B-B14F-4D97-AF65-F5344CB8AC3E}">
        <p14:creationId xmlns:p14="http://schemas.microsoft.com/office/powerpoint/2010/main" val="23564248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DDAVP is used in mild or moderate hemophilia A as well as carriers.  As mentioned earlier it has not value in hemophilia B.  DDAVP is </a:t>
            </a:r>
            <a:r>
              <a:rPr lang="en-US" sz="1200" b="0" i="0" u="none" strike="noStrike" kern="1200" dirty="0">
                <a:solidFill>
                  <a:schemeClr val="tx1"/>
                </a:solidFill>
                <a:effectLst/>
                <a:latin typeface="+mn-lt"/>
                <a:ea typeface="+mn-ea"/>
                <a:cs typeface="+mn-cs"/>
              </a:rPr>
              <a:t>diluted in 30-50 mL of normal saline and infused over 20 to 30 minutes.</a:t>
            </a:r>
          </a:p>
          <a:p>
            <a:pPr lvl="0"/>
            <a:r>
              <a:rPr lang="en-US" sz="1200" b="0" i="0" u="none" strike="noStrike" kern="1200" dirty="0">
                <a:solidFill>
                  <a:schemeClr val="tx1"/>
                </a:solidFill>
                <a:effectLst/>
                <a:latin typeface="+mn-lt"/>
                <a:ea typeface="+mn-ea"/>
                <a:cs typeface="+mn-cs"/>
              </a:rPr>
              <a:t>Tachyphylaxis and Hyponatremia can occur with prolonged treatment</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35</a:t>
            </a:fld>
            <a:endParaRPr lang="en-US" dirty="0"/>
          </a:p>
        </p:txBody>
      </p:sp>
    </p:spTree>
    <p:extLst>
      <p:ext uri="{BB962C8B-B14F-4D97-AF65-F5344CB8AC3E}">
        <p14:creationId xmlns:p14="http://schemas.microsoft.com/office/powerpoint/2010/main" val="2804377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there is no role for Desmopressin for the treatment of Hemophilia B</a:t>
            </a:r>
          </a:p>
        </p:txBody>
      </p:sp>
      <p:sp>
        <p:nvSpPr>
          <p:cNvPr id="4" name="Slide Number Placeholder 3"/>
          <p:cNvSpPr>
            <a:spLocks noGrp="1"/>
          </p:cNvSpPr>
          <p:nvPr>
            <p:ph type="sldNum" sz="quarter" idx="5"/>
          </p:nvPr>
        </p:nvSpPr>
        <p:spPr/>
        <p:txBody>
          <a:bodyPr/>
          <a:lstStyle/>
          <a:p>
            <a:fld id="{466F540C-E43C-ED4B-B383-2AF940B24F03}" type="slidenum">
              <a:rPr lang="en-US" smtClean="0"/>
              <a:pPr/>
              <a:t>36</a:t>
            </a:fld>
            <a:endParaRPr lang="en-US"/>
          </a:p>
        </p:txBody>
      </p:sp>
    </p:spTree>
    <p:extLst>
      <p:ext uri="{BB962C8B-B14F-4D97-AF65-F5344CB8AC3E}">
        <p14:creationId xmlns:p14="http://schemas.microsoft.com/office/powerpoint/2010/main" val="1796167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Factor VIII replacement remains the mainstay of therapy for patients with hemophilia A.  Due to advancements in coagulation factor preparations, hemophilia treatment has progressed from conventional bleeding replacement therapy to periodic replacement therapy. Historically, the aim has been to perform symptomatic treatment, but currently, the aim of treatment is preventive. </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FVIII concentrates come in several different forms (shown on the slide).</a:t>
            </a:r>
            <a:r>
              <a:rPr lang="en-US" sz="1100" b="0" i="0" u="none" strike="noStrike" kern="1200" dirty="0">
                <a:solidFill>
                  <a:schemeClr val="tx1"/>
                </a:solidFill>
                <a:effectLst/>
                <a:latin typeface="+mn-lt"/>
                <a:ea typeface="+mn-ea"/>
                <a:cs typeface="+mn-cs"/>
              </a:rPr>
              <a:t> </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Vials of factor concentrates are available in dosages ranging from approximately 250–3000 units each.  Ideally, the patient's factor level should be measured 15 min after the infusion to verify the calculated dose achieved the desired response. </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Porcine factor VIII is usually reserved for patients the inhibitors that are </a:t>
            </a:r>
            <a:r>
              <a:rPr lang="en-US" sz="2000" b="0" i="0" u="none" strike="noStrike" kern="1200" dirty="0">
                <a:solidFill>
                  <a:schemeClr val="tx1">
                    <a:lumMod val="65000"/>
                    <a:lumOff val="35000"/>
                  </a:schemeClr>
                </a:solidFill>
                <a:effectLst/>
                <a:latin typeface="+mn-lt"/>
                <a:ea typeface="+mn-ea"/>
                <a:cs typeface="+mn-cs"/>
              </a:rPr>
              <a:t>l</a:t>
            </a:r>
            <a:r>
              <a:rPr lang="en-US" sz="2000" dirty="0">
                <a:solidFill>
                  <a:schemeClr val="tx1">
                    <a:lumMod val="65000"/>
                    <a:lumOff val="35000"/>
                  </a:schemeClr>
                </a:solidFill>
              </a:rPr>
              <a:t>ow-titer/low-responders.  The dose is </a:t>
            </a:r>
            <a:r>
              <a:rPr lang="en-US" sz="2000" dirty="0">
                <a:solidFill>
                  <a:schemeClr val="tx1">
                    <a:lumMod val="65000"/>
                    <a:lumOff val="35000"/>
                  </a:schemeClr>
                </a:solidFill>
                <a:cs typeface="Times New Roman" pitchFamily="18" charset="0"/>
              </a:rPr>
              <a:t>50 – 100 U/kg q8h.</a:t>
            </a:r>
            <a:endParaRPr lang="en-US" dirty="0">
              <a:solidFill>
                <a:schemeClr val="tx1">
                  <a:lumMod val="65000"/>
                  <a:lumOff val="35000"/>
                </a:schemeClr>
              </a:solidFill>
              <a:cs typeface="Times New Roman" pitchFamily="18" charset="0"/>
            </a:endParaRP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endParaRPr lang="en-US" sz="1100" b="0" i="0"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37</a:t>
            </a:fld>
            <a:endParaRPr lang="en-US" dirty="0"/>
          </a:p>
        </p:txBody>
      </p:sp>
    </p:spTree>
    <p:extLst>
      <p:ext uri="{BB962C8B-B14F-4D97-AF65-F5344CB8AC3E}">
        <p14:creationId xmlns:p14="http://schemas.microsoft.com/office/powerpoint/2010/main" val="439116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Whenever possible, the use of </a:t>
            </a:r>
            <a:r>
              <a:rPr lang="en-US" sz="1200" b="1" i="0" u="none" strike="noStrike" kern="1200" dirty="0">
                <a:solidFill>
                  <a:schemeClr val="tx1"/>
                </a:solidFill>
                <a:effectLst/>
                <a:latin typeface="+mn-lt"/>
                <a:ea typeface="+mn-ea"/>
                <a:cs typeface="+mn-cs"/>
              </a:rPr>
              <a:t>pure FIX concentrates is preferable for the treatment of hemophilia B.</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FIX concentrates fall into two classes: Pure FIX concentrates, which may be plasma‐derived or recombinant, and </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FIX concentrates that also contain factors II, VII, IX, and X, also known as prothrombin complex concentrates (PCCs).  Vials of Factor IX concentrates are available in doses ranging from approximately 250–2000 units each.</a:t>
            </a:r>
          </a:p>
        </p:txBody>
      </p:sp>
      <p:sp>
        <p:nvSpPr>
          <p:cNvPr id="4" name="Slide Number Placeholder 3"/>
          <p:cNvSpPr>
            <a:spLocks noGrp="1"/>
          </p:cNvSpPr>
          <p:nvPr>
            <p:ph type="sldNum" sz="quarter" idx="5"/>
          </p:nvPr>
        </p:nvSpPr>
        <p:spPr/>
        <p:txBody>
          <a:bodyPr/>
          <a:lstStyle/>
          <a:p>
            <a:fld id="{466F540C-E43C-ED4B-B383-2AF940B24F03}" type="slidenum">
              <a:rPr lang="en-US" smtClean="0"/>
              <a:pPr/>
              <a:t>38</a:t>
            </a:fld>
            <a:endParaRPr lang="en-US" dirty="0"/>
          </a:p>
        </p:txBody>
      </p:sp>
    </p:spTree>
    <p:extLst>
      <p:ext uri="{BB962C8B-B14F-4D97-AF65-F5344CB8AC3E}">
        <p14:creationId xmlns:p14="http://schemas.microsoft.com/office/powerpoint/2010/main" val="3789938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the past, fresh-frozen plasma (FFP) and cryoprecipitate were used for hemorrhagic events. However, FFP is no longer used due to the large volume required for adequate hemostasis, the risk of transmission of infectious agents, and the limited rise in factor VIII levels. Cryoprecipitate and FFP are not subjected to viral inactivation procedures (such as heat or solvent/detergent treatment), leading to an increased risk of transmission of viral pathogens, which is significant with repeated infusions.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chemeClr val="tx1"/>
                </a:solidFill>
                <a:effectLst/>
                <a:latin typeface="+mn-lt"/>
                <a:ea typeface="+mn-ea"/>
                <a:cs typeface="+mn-cs"/>
              </a:rPr>
              <a:t>Cryoprecipitate can be used to attain normal levels of factor VIII. However, cryoprecipitate is pooled from multiple plasma products, and the actual level of factor VIII can only be estimated.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chemeClr val="tx1"/>
                </a:solidFill>
                <a:effectLst/>
                <a:latin typeface="+mn-lt"/>
                <a:ea typeface="+mn-ea"/>
                <a:cs typeface="+mn-cs"/>
              </a:rPr>
              <a:t>Roughly speaking, e</a:t>
            </a:r>
            <a:r>
              <a:rPr lang="en-US" sz="1100" b="0" u="none" dirty="0">
                <a:cs typeface="Times New Roman" pitchFamily="18" charset="0"/>
              </a:rPr>
              <a:t>ach unit (15ml) contains a minimum of 80 IU of factor VIII and at least 150 mg of fibrinogen, in addition to significant amounts of von Willebrand factor and factor XII.</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39</a:t>
            </a:fld>
            <a:endParaRPr lang="en-US" dirty="0"/>
          </a:p>
        </p:txBody>
      </p:sp>
    </p:spTree>
    <p:extLst>
      <p:ext uri="{BB962C8B-B14F-4D97-AF65-F5344CB8AC3E}">
        <p14:creationId xmlns:p14="http://schemas.microsoft.com/office/powerpoint/2010/main" val="414065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order for us to understand the diseases related to factor deficiencies in children, we must have a solid understanding of coagulation physiology.  </a:t>
            </a:r>
            <a:r>
              <a:rPr lang="en-US" sz="1200" b="0" i="0" u="none" strike="noStrike" kern="1200" dirty="0">
                <a:solidFill>
                  <a:schemeClr val="tx1"/>
                </a:solidFill>
                <a:effectLst/>
                <a:latin typeface="+mn-lt"/>
                <a:ea typeface="ＭＳ Ｐゴシック" charset="0"/>
                <a:cs typeface="ＭＳ Ｐゴシック" charset="0"/>
              </a:rPr>
              <a:t>Normal coagulation represents a balance between the pro coagulant pathway that is responsible for  clot formation and the inhibitory control of several inhibitors that limit clot formation thus avoiding thrombus propagation. Any imbalance in these pathways will lead to either poor or excessive formation of clot. Normally, the endothelial cells lining the vascular wall exhibit antithrombotic properties to prevent clot formation.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When a blood vessel is injured, the body tries to stop the bleeding to achieve “</a:t>
            </a:r>
            <a:r>
              <a:rPr lang="en-US" sz="1200" kern="1200" dirty="0" err="1">
                <a:solidFill>
                  <a:schemeClr val="tx1"/>
                </a:solidFill>
                <a:effectLst/>
                <a:latin typeface="+mn-lt"/>
                <a:ea typeface="+mn-ea"/>
                <a:cs typeface="+mn-cs"/>
              </a:rPr>
              <a:t>Hemostasis”.</a:t>
            </a:r>
            <a:r>
              <a:rPr lang="en-US" sz="1200" b="0" i="0" u="none" strike="noStrike" kern="1200" dirty="0" err="1">
                <a:solidFill>
                  <a:schemeClr val="tx1"/>
                </a:solidFill>
                <a:effectLst/>
                <a:latin typeface="+mn-lt"/>
                <a:ea typeface="+mn-ea"/>
                <a:cs typeface="+mn-cs"/>
              </a:rPr>
              <a:t>Hemostasis</a:t>
            </a:r>
            <a:r>
              <a:rPr lang="en-US" sz="1200" b="0" i="0" u="none" strike="noStrike" kern="1200" dirty="0">
                <a:solidFill>
                  <a:schemeClr val="tx1"/>
                </a:solidFill>
                <a:effectLst/>
                <a:latin typeface="+mn-lt"/>
                <a:ea typeface="+mn-ea"/>
                <a:cs typeface="+mn-cs"/>
              </a:rPr>
              <a:t>, defined as arrest of bleeding, comes from Greek, “heme” meaning blood and “stasis” meaning to stop.  </a:t>
            </a:r>
            <a:r>
              <a:rPr lang="en-US" b="0" u="none" dirty="0"/>
              <a:t>So how does the body achieve Hemostasis?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When a vascular injury is encountered:</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b="0" i="0" u="none" strike="noStrike" kern="1200" dirty="0">
                <a:solidFill>
                  <a:schemeClr val="tx1"/>
                </a:solidFill>
                <a:effectLst/>
                <a:latin typeface="+mn-lt"/>
                <a:ea typeface="+mn-ea"/>
                <a:cs typeface="+mn-cs"/>
              </a:rPr>
              <a:t>The affected vessel immediately spasms in an attempt to control bleeding.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b="0" i="0" u="none" strike="noStrike" kern="1200" dirty="0">
                <a:solidFill>
                  <a:schemeClr val="tx1"/>
                </a:solidFill>
                <a:effectLst/>
                <a:latin typeface="+mn-lt"/>
                <a:ea typeface="+mn-ea"/>
                <a:cs typeface="+mn-cs"/>
              </a:rPr>
              <a:t>A platelet plug is then formed within minutes at the site of injury (Primary Hemostasis).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b="0" i="0" u="none" strike="noStrike" kern="1200" dirty="0">
                <a:solidFill>
                  <a:schemeClr val="tx1"/>
                </a:solidFill>
                <a:effectLst/>
                <a:latin typeface="+mn-lt"/>
                <a:ea typeface="+mn-ea"/>
                <a:cs typeface="+mn-cs"/>
              </a:rPr>
              <a:t>With the formation of platelet plug a c</a:t>
            </a:r>
            <a:r>
              <a:rPr lang="en-US" b="0" dirty="0"/>
              <a:t>lotting cascade is triggered leading to generation of fibrin to reinforce the platelet plug (Secondary Hemostasis).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b="0" dirty="0"/>
              <a:t>Finally, this is eventually followed by removal of clot by fibrinolysis or what we call Vascular Remodeling.</a:t>
            </a:r>
          </a:p>
        </p:txBody>
      </p:sp>
      <p:sp>
        <p:nvSpPr>
          <p:cNvPr id="4" name="Slide Number Placeholder 3"/>
          <p:cNvSpPr>
            <a:spLocks noGrp="1"/>
          </p:cNvSpPr>
          <p:nvPr>
            <p:ph type="sldNum" sz="quarter" idx="5"/>
          </p:nvPr>
        </p:nvSpPr>
        <p:spPr/>
        <p:txBody>
          <a:bodyPr/>
          <a:lstStyle/>
          <a:p>
            <a:fld id="{466F540C-E43C-ED4B-B383-2AF940B24F03}" type="slidenum">
              <a:rPr lang="en-US" smtClean="0"/>
              <a:pPr/>
              <a:t>4</a:t>
            </a:fld>
            <a:endParaRPr lang="en-US"/>
          </a:p>
        </p:txBody>
      </p:sp>
    </p:spTree>
    <p:extLst>
      <p:ext uri="{BB962C8B-B14F-4D97-AF65-F5344CB8AC3E}">
        <p14:creationId xmlns:p14="http://schemas.microsoft.com/office/powerpoint/2010/main" val="3307171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Antifibrinolytic drugs like aminocaproic acid and tranexamic acid inhibit the conversion of plasminogen to plasmin, inhibiting fibrinolysis and thereby helping to stabilize clots that have formed.</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These are important adjuvant agents for hemorrhage prevention and treatment especially during oral and dental surgeries because they act by inhibiting the fibrinolytic action of salivary enzymes. </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Both drugs can cause nausea and vomiting</a:t>
            </a:r>
          </a:p>
          <a:p>
            <a:pPr marL="171450" lvl="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Both drugs are contraindicated in patients with factor VIII inhibitors being treated with prothrombin complex concentrate, due to the risk for thromboembolism.</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ＭＳ Ｐゴシック" charset="0"/>
                <a:cs typeface="ＭＳ Ｐゴシック" charset="0"/>
              </a:rPr>
              <a:t>As noted earlier, antifibrinolytics are used in the treatment of  von Willebrand's disease but are also used as adjunctive therapy for hemophilia.  These agents should not be given to patients receiving prothrombin complex concentrate because of the increased risk of thrombosis and thromboembolism</a:t>
            </a:r>
          </a:p>
          <a:p>
            <a:pPr marL="171450" lvl="0" indent="-171450">
              <a:buFont typeface="Arial" panose="020B0604020202020204" pitchFamily="34" charset="0"/>
              <a:buChar char="•"/>
            </a:pPr>
            <a:endParaRPr lang="en-US"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40</a:t>
            </a:fld>
            <a:endParaRPr lang="en-US" dirty="0"/>
          </a:p>
        </p:txBody>
      </p:sp>
    </p:spTree>
    <p:extLst>
      <p:ext uri="{BB962C8B-B14F-4D97-AF65-F5344CB8AC3E}">
        <p14:creationId xmlns:p14="http://schemas.microsoft.com/office/powerpoint/2010/main" val="83298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Tranexamic acid (TXA) is given intravenously at a dose of 10 mg/kg every 8 hours or orally at 25 mg PO q daily.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Epsilon aminocaproic acid may be orally or intravenously administered @ 50 mg/kg. Lower doses (25 mg/kg) can be used when gastrointestinal side effects interfere with therapy.  It has a shorter plasma half-life is lest potent than TXA.  </a:t>
            </a:r>
          </a:p>
          <a:p>
            <a:pPr lvl="0"/>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41</a:t>
            </a:fld>
            <a:endParaRPr lang="en-US" dirty="0"/>
          </a:p>
        </p:txBody>
      </p:sp>
    </p:spTree>
    <p:extLst>
      <p:ext uri="{BB962C8B-B14F-4D97-AF65-F5344CB8AC3E}">
        <p14:creationId xmlns:p14="http://schemas.microsoft.com/office/powerpoint/2010/main" val="2614528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Inhibitors usually only develop in those with severe disease due to multiple treatments with replacement therapy.  As mentioned earlier, testing can determine the presence of inhibitors.  A low responding inhibitor is defined as an inhibitor level that is persistently &lt;5 BU mL</a:t>
            </a:r>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whereas a high responding inhibitor is defined by a level ≥5 BU mL</a:t>
            </a:r>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Treatment of Low-titer/Low-responder inhibitors include the use of high dose of the factor or the recombinant </a:t>
            </a:r>
            <a:r>
              <a:rPr lang="en-US" sz="1200" b="0" i="0" u="none" strike="noStrike" kern="1200" dirty="0" err="1">
                <a:solidFill>
                  <a:schemeClr val="tx1"/>
                </a:solidFill>
                <a:effectLst/>
                <a:latin typeface="+mn-lt"/>
                <a:ea typeface="+mn-ea"/>
                <a:cs typeface="+mn-cs"/>
              </a:rPr>
              <a:t>procine</a:t>
            </a:r>
            <a:r>
              <a:rPr lang="en-US" sz="1200" b="0" i="0" u="none" strike="noStrike" kern="1200" dirty="0">
                <a:solidFill>
                  <a:schemeClr val="tx1"/>
                </a:solidFill>
                <a:effectLst/>
                <a:latin typeface="+mn-lt"/>
                <a:ea typeface="+mn-ea"/>
                <a:cs typeface="+mn-cs"/>
              </a:rPr>
              <a:t> factor. The porcine factor is sufficiently different from human FVIII to be unrecognized by the circulating inhibitors.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Treatment of High-titer/High-responder inhibitors include agents other than factor VIII (bypass products) and/or inhibitor ablation via immune tolerance induction.  Bypassing agents include recombinant factor VII and prothrombin complex concentrates.</a:t>
            </a: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42</a:t>
            </a:fld>
            <a:endParaRPr lang="en-US"/>
          </a:p>
        </p:txBody>
      </p:sp>
    </p:spTree>
    <p:extLst>
      <p:ext uri="{BB962C8B-B14F-4D97-AF65-F5344CB8AC3E}">
        <p14:creationId xmlns:p14="http://schemas.microsoft.com/office/powerpoint/2010/main" val="3372820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400050" algn="l">
              <a:buAutoNum type="romanUcPeriod"/>
            </a:pPr>
            <a:r>
              <a:rPr lang="en-US" dirty="0"/>
              <a:t>Low-titer &amp; Low-responding inhibitors. You can overcome with higher doses of FVIII</a:t>
            </a:r>
          </a:p>
          <a:p>
            <a:pPr marL="400050" indent="-400050" algn="l">
              <a:buAutoNum type="romanUcPeriod"/>
            </a:pPr>
            <a:r>
              <a:rPr lang="en-US" dirty="0"/>
              <a:t>High-titer/High-responding inhibitors must be treated with bypassing agents</a:t>
            </a:r>
            <a:endParaRPr lang="en-US" dirty="0">
              <a:solidFill>
                <a:schemeClr val="tx1"/>
              </a:solidFill>
            </a:endParaRPr>
          </a:p>
          <a:p>
            <a:pPr algn="l"/>
            <a:endParaRPr lang="en-US" dirty="0"/>
          </a:p>
          <a:p>
            <a:pPr algn="l"/>
            <a:r>
              <a:rPr lang="en-US" dirty="0"/>
              <a:t>Recombinant factor </a:t>
            </a:r>
            <a:r>
              <a:rPr lang="en-US" dirty="0" err="1"/>
              <a:t>VIIa</a:t>
            </a:r>
            <a:r>
              <a:rPr lang="en-US" dirty="0"/>
              <a:t> (</a:t>
            </a:r>
            <a:r>
              <a:rPr lang="en-US" dirty="0" err="1"/>
              <a:t>rFVIIa</a:t>
            </a:r>
            <a:r>
              <a:rPr lang="en-US" dirty="0"/>
              <a:t>, </a:t>
            </a:r>
            <a:r>
              <a:rPr lang="en-US" dirty="0" err="1"/>
              <a:t>NovoSeven</a:t>
            </a:r>
            <a:r>
              <a:rPr lang="en-US" baseline="30000" dirty="0"/>
              <a:t>®</a:t>
            </a:r>
            <a:r>
              <a:rPr lang="en-US" dirty="0"/>
              <a:t>) and activated prothrombin complex concentrate (</a:t>
            </a:r>
            <a:r>
              <a:rPr lang="en-US" dirty="0" err="1"/>
              <a:t>aPCC</a:t>
            </a:r>
            <a:r>
              <a:rPr lang="en-US" dirty="0"/>
              <a:t>, FEIBA</a:t>
            </a:r>
            <a:r>
              <a:rPr lang="en-US" baseline="30000" dirty="0"/>
              <a:t>®</a:t>
            </a:r>
            <a:r>
              <a:rPr lang="en-US" dirty="0"/>
              <a:t>—plasma‐derived, containing factors II, IX, and X and </a:t>
            </a:r>
            <a:r>
              <a:rPr lang="en-US" dirty="0" err="1"/>
              <a:t>VIIa</a:t>
            </a:r>
            <a:r>
              <a:rPr lang="en-US" dirty="0"/>
              <a:t>) are both appropriate first‐line bypassing treatments</a:t>
            </a:r>
            <a:endParaRPr lang="en-US" dirty="0">
              <a:solidFill>
                <a:schemeClr val="tx1"/>
              </a:solidFill>
            </a:endParaRPr>
          </a:p>
          <a:p>
            <a:pPr lvl="0"/>
            <a:endParaRPr lang="en-US" sz="1200" u="none" strike="noStrike" kern="1200" dirty="0">
              <a:solidFill>
                <a:schemeClr val="tx1"/>
              </a:solidFill>
              <a:effectLst/>
              <a:latin typeface="+mn-lt"/>
              <a:ea typeface="+mn-ea"/>
              <a:cs typeface="+mn-cs"/>
            </a:endParaRPr>
          </a:p>
          <a:p>
            <a:pPr lvl="0"/>
            <a:r>
              <a:rPr lang="en-US" sz="1200" b="0" i="0" u="none" strike="noStrike" kern="1200" dirty="0">
                <a:solidFill>
                  <a:schemeClr val="tx1"/>
                </a:solidFill>
                <a:effectLst/>
                <a:latin typeface="+mn-lt"/>
                <a:ea typeface="+mn-ea"/>
                <a:cs typeface="+mn-cs"/>
              </a:rPr>
              <a:t>Approximately 20% to 33% of moderate and severe hemophilia A patients develop factor VIII inhibiting antibodies. The development of such inhibitors complicates the management of hemophilia patients because it makes them refractory to factor VIII therapy. These patients may be divided in low and high response groups, as for the production of inhibitors. Treatment of factor inhibitors include the use of agents other than factor VIII (bypass products) and/or inhibitor ablation via immune tolerance induction. Bypass products would include: Prothrombin complex concentrate, therapy with activated factor VII</a:t>
            </a:r>
          </a:p>
          <a:p>
            <a:pPr lvl="0"/>
            <a:r>
              <a:rPr lang="en-US" sz="1200" b="0" i="0" u="none" strike="noStrike" kern="1200" dirty="0">
                <a:solidFill>
                  <a:schemeClr val="tx1"/>
                </a:solidFill>
                <a:effectLst/>
                <a:latin typeface="+mn-lt"/>
                <a:ea typeface="+mn-ea"/>
                <a:cs typeface="+mn-cs"/>
              </a:rPr>
              <a:t>Prothrombin complex concentrates and activated prothrombin complex concentrates contain proteases that account for their procoagulant activity. They are partially purified mixtures of the vitamin K-dependent clotting factors prepared from plasma.</a:t>
            </a:r>
          </a:p>
          <a:p>
            <a:pPr lvl="0"/>
            <a:endParaRPr lang="en-US" sz="1200" b="0" i="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43</a:t>
            </a:fld>
            <a:endParaRPr lang="en-US" dirty="0"/>
          </a:p>
        </p:txBody>
      </p:sp>
    </p:spTree>
    <p:extLst>
      <p:ext uri="{BB962C8B-B14F-4D97-AF65-F5344CB8AC3E}">
        <p14:creationId xmlns:p14="http://schemas.microsoft.com/office/powerpoint/2010/main" val="30147905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4BCC0C34-0EEB-9548-BC2B-6B11DC5442CD}" type="slidenum">
              <a:rPr lang="en-US" sz="1200">
                <a:latin typeface="Calibri" charset="0"/>
              </a:rPr>
              <a:pPr eaLnBrk="1" fontAlgn="base" hangingPunct="1">
                <a:spcBef>
                  <a:spcPct val="0"/>
                </a:spcBef>
                <a:spcAft>
                  <a:spcPct val="0"/>
                </a:spcAft>
              </a:pPr>
              <a:t>44</a:t>
            </a:fld>
            <a:endParaRPr lang="en-US" sz="1200">
              <a:latin typeface="Calibri" charset="0"/>
            </a:endParaRPr>
          </a:p>
        </p:txBody>
      </p:sp>
    </p:spTree>
    <p:extLst>
      <p:ext uri="{BB962C8B-B14F-4D97-AF65-F5344CB8AC3E}">
        <p14:creationId xmlns:p14="http://schemas.microsoft.com/office/powerpoint/2010/main" val="752180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primary functions of platelets in response to a vascular injury are to adhere to the damaged subendothelial surface, activate through the release of substances in dense and alpha granules, and to aggregate through platelet-platelet cohesion.</a:t>
            </a:r>
          </a:p>
        </p:txBody>
      </p:sp>
      <p:sp>
        <p:nvSpPr>
          <p:cNvPr id="4" name="Slide Number Placeholder 3"/>
          <p:cNvSpPr>
            <a:spLocks noGrp="1"/>
          </p:cNvSpPr>
          <p:nvPr>
            <p:ph type="sldNum" sz="quarter" idx="5"/>
          </p:nvPr>
        </p:nvSpPr>
        <p:spPr/>
        <p:txBody>
          <a:bodyPr/>
          <a:lstStyle/>
          <a:p>
            <a:fld id="{466F540C-E43C-ED4B-B383-2AF940B24F03}" type="slidenum">
              <a:rPr lang="en-US" smtClean="0"/>
              <a:pPr/>
              <a:t>5</a:t>
            </a:fld>
            <a:endParaRPr lang="en-US"/>
          </a:p>
        </p:txBody>
      </p:sp>
    </p:spTree>
    <p:extLst>
      <p:ext uri="{BB962C8B-B14F-4D97-AF65-F5344CB8AC3E}">
        <p14:creationId xmlns:p14="http://schemas.microsoft.com/office/powerpoint/2010/main" val="2979293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Platelet Adhesion: </a:t>
            </a:r>
          </a:p>
          <a:p>
            <a:r>
              <a:rPr lang="en-US" sz="1200" kern="1200" dirty="0">
                <a:solidFill>
                  <a:schemeClr val="tx1"/>
                </a:solidFill>
                <a:effectLst/>
                <a:latin typeface="+mn-lt"/>
                <a:ea typeface="ＭＳ Ｐゴシック" charset="0"/>
                <a:cs typeface="ＭＳ Ｐゴシック" charset="0"/>
              </a:rPr>
              <a:t>Normally, the endothelial cells lining the vascular wall exhibit antithrombotic properties to prevent clot formation.  When intimal injury occurs, “procoagulant” subendothelial elements such as collagen </a:t>
            </a:r>
            <a:r>
              <a:rPr lang="en-US" sz="1200" b="0" i="0" u="none" strike="noStrike" kern="1200" dirty="0">
                <a:solidFill>
                  <a:schemeClr val="tx1"/>
                </a:solidFill>
                <a:effectLst/>
                <a:latin typeface="+mn-lt"/>
                <a:ea typeface="ＭＳ Ｐゴシック" charset="0"/>
                <a:cs typeface="ＭＳ Ｐゴシック" charset="0"/>
              </a:rPr>
              <a:t>and</a:t>
            </a:r>
            <a:r>
              <a:rPr lang="en-US" sz="1200" kern="1200" dirty="0">
                <a:solidFill>
                  <a:schemeClr val="tx1"/>
                </a:solidFill>
                <a:effectLst/>
                <a:latin typeface="+mn-lt"/>
                <a:ea typeface="ＭＳ Ｐゴシック" charset="0"/>
                <a:cs typeface="ＭＳ Ｐゴシック" charset="0"/>
              </a:rPr>
              <a:t> von Willebrand Factor (VWF) are exposed leading to platelet adhesion at the site of vascular injury</a:t>
            </a:r>
            <a:r>
              <a:rPr lang="en-US" sz="1200" kern="120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VWF on the subendothelial surface is bound by platelet surface glycoprotein </a:t>
            </a:r>
            <a:r>
              <a:rPr lang="en-US" sz="1200" kern="1200" dirty="0" err="1">
                <a:solidFill>
                  <a:schemeClr val="tx1"/>
                </a:solidFill>
                <a:effectLst/>
                <a:latin typeface="+mn-lt"/>
                <a:ea typeface="ＭＳ Ｐゴシック" charset="0"/>
                <a:cs typeface="ＭＳ Ｐゴシック" charset="0"/>
              </a:rPr>
              <a:t>GPIb</a:t>
            </a:r>
            <a:r>
              <a:rPr lang="en-US" sz="1200" kern="1200" dirty="0">
                <a:solidFill>
                  <a:schemeClr val="tx1"/>
                </a:solidFill>
                <a:effectLst/>
                <a:latin typeface="+mn-lt"/>
                <a:ea typeface="ＭＳ Ｐゴシック" charset="0"/>
                <a:cs typeface="ＭＳ Ｐゴシック" charset="0"/>
              </a:rPr>
              <a:t>-IX-V</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Collagen on the subendothelial surface is bound by platelet integrins.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Of note, platelet glycoprotein deficiency can lead to certain inherited bleeding disorders like Glanzmann thrombo-asthenia (deficiency of IIb/IIIa) or Bernard-</a:t>
            </a:r>
            <a:r>
              <a:rPr lang="en-US" sz="1200" b="0" i="0" u="none" strike="noStrike" kern="1200" dirty="0" err="1">
                <a:solidFill>
                  <a:schemeClr val="tx1"/>
                </a:solidFill>
                <a:effectLst/>
                <a:latin typeface="+mn-lt"/>
                <a:ea typeface="ＭＳ Ｐゴシック" charset="0"/>
                <a:cs typeface="ＭＳ Ｐゴシック" charset="0"/>
              </a:rPr>
              <a:t>Soulier</a:t>
            </a:r>
            <a:r>
              <a:rPr lang="en-US" sz="1200" b="0" i="0" u="none" strike="noStrike" kern="1200" dirty="0">
                <a:solidFill>
                  <a:schemeClr val="tx1"/>
                </a:solidFill>
                <a:effectLst/>
                <a:latin typeface="+mn-lt"/>
                <a:ea typeface="ＭＳ Ｐゴシック" charset="0"/>
                <a:cs typeface="ＭＳ Ｐゴシック" charset="0"/>
              </a:rPr>
              <a:t> syndrome (deficiency of platelet glycoprotein </a:t>
            </a:r>
            <a:r>
              <a:rPr lang="en-US" sz="1200" b="0" i="0" u="none" strike="noStrike" kern="1200" dirty="0" err="1">
                <a:solidFill>
                  <a:schemeClr val="tx1"/>
                </a:solidFill>
                <a:effectLst/>
                <a:latin typeface="+mn-lt"/>
                <a:ea typeface="ＭＳ Ｐゴシック" charset="0"/>
                <a:cs typeface="ＭＳ Ｐゴシック" charset="0"/>
              </a:rPr>
              <a:t>Ib</a:t>
            </a:r>
            <a:r>
              <a:rPr lang="en-US" sz="1200" b="0" i="0" u="none" strike="noStrike" kern="1200" dirty="0">
                <a:solidFill>
                  <a:schemeClr val="tx1"/>
                </a:solidFill>
                <a:effectLst/>
                <a:latin typeface="+mn-lt"/>
                <a:ea typeface="ＭＳ Ｐゴシック" charset="0"/>
                <a:cs typeface="ＭＳ Ｐゴシック" charset="0"/>
              </a:rPr>
              <a:t>).</a:t>
            </a:r>
          </a:p>
        </p:txBody>
      </p:sp>
      <p:sp>
        <p:nvSpPr>
          <p:cNvPr id="4" name="Slide Number Placeholder 3"/>
          <p:cNvSpPr>
            <a:spLocks noGrp="1"/>
          </p:cNvSpPr>
          <p:nvPr>
            <p:ph type="sldNum" sz="quarter" idx="5"/>
          </p:nvPr>
        </p:nvSpPr>
        <p:spPr/>
        <p:txBody>
          <a:bodyPr/>
          <a:lstStyle/>
          <a:p>
            <a:fld id="{466F540C-E43C-ED4B-B383-2AF940B24F03}" type="slidenum">
              <a:rPr lang="en-US" smtClean="0"/>
              <a:pPr/>
              <a:t>6</a:t>
            </a:fld>
            <a:endParaRPr lang="en-US"/>
          </a:p>
        </p:txBody>
      </p:sp>
    </p:spTree>
    <p:extLst>
      <p:ext uri="{BB962C8B-B14F-4D97-AF65-F5344CB8AC3E}">
        <p14:creationId xmlns:p14="http://schemas.microsoft.com/office/powerpoint/2010/main" val="415789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ＭＳ Ｐゴシック" charset="0"/>
              </a:rPr>
              <a:t>Platelet Activation: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u="none" kern="1200" dirty="0">
                <a:solidFill>
                  <a:schemeClr val="tx1"/>
                </a:solidFill>
                <a:effectLst/>
                <a:latin typeface="+mn-lt"/>
                <a:ea typeface="ＭＳ Ｐゴシック" charset="0"/>
                <a:cs typeface="ＭＳ Ｐゴシック" charset="0"/>
              </a:rPr>
              <a:t>With platelet activation, </a:t>
            </a:r>
            <a:r>
              <a:rPr lang="en-US" sz="1200" kern="1200" dirty="0">
                <a:solidFill>
                  <a:schemeClr val="tx1"/>
                </a:solidFill>
                <a:effectLst/>
                <a:latin typeface="+mn-lt"/>
                <a:ea typeface="ＭＳ Ｐゴシック" charset="0"/>
                <a:cs typeface="ＭＳ Ｐゴシック" charset="0"/>
              </a:rPr>
              <a:t>compounds like fibrinogen, factor V, ADP and thromboxane A2 are released. Conformational and significant shape change occurs in platelets leading to production of elongated pseudopods that make the platelets extremely adhesive.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Platelet aggregation and Stabilization</a:t>
            </a:r>
          </a:p>
          <a:p>
            <a:pPr marL="0" lvl="0" indent="0" rtl="0">
              <a:buFont typeface="Arial" panose="020B0604020202020204" pitchFamily="34" charset="0"/>
              <a:buNone/>
            </a:pPr>
            <a:r>
              <a:rPr lang="en-US" sz="1200" kern="1200" dirty="0">
                <a:solidFill>
                  <a:schemeClr val="tx1"/>
                </a:solidFill>
                <a:effectLst/>
                <a:latin typeface="+mn-lt"/>
                <a:ea typeface="ＭＳ Ｐゴシック" charset="0"/>
                <a:cs typeface="ＭＳ Ｐゴシック" charset="0"/>
              </a:rPr>
              <a:t>VWF and fibrinogen serve as bridges between platelets leading to platelet aggregation. This is further enhanced by the </a:t>
            </a:r>
            <a:r>
              <a:rPr lang="en-US" sz="1200" i="0" kern="1200" dirty="0">
                <a:solidFill>
                  <a:schemeClr val="tx1"/>
                </a:solidFill>
                <a:effectLst/>
                <a:latin typeface="+mn-lt"/>
                <a:ea typeface="ＭＳ Ｐゴシック" charset="0"/>
                <a:cs typeface="ＭＳ Ｐゴシック" charset="0"/>
              </a:rPr>
              <a:t>Thromboxane A2 and ADP produced by the activated platelets providing stimulus for </a:t>
            </a:r>
            <a:r>
              <a:rPr lang="en-US" sz="1200" i="0" u="none" kern="1200" dirty="0">
                <a:solidFill>
                  <a:schemeClr val="tx1"/>
                </a:solidFill>
                <a:effectLst/>
                <a:latin typeface="+mn-lt"/>
                <a:ea typeface="ＭＳ Ｐゴシック" charset="0"/>
                <a:cs typeface="ＭＳ Ｐゴシック" charset="0"/>
              </a:rPr>
              <a:t>further platelet aggregation and formation of platelet plug. The c</a:t>
            </a:r>
            <a:r>
              <a:rPr lang="en-US" sz="1200" i="0" kern="1200" dirty="0">
                <a:solidFill>
                  <a:schemeClr val="tx1"/>
                </a:solidFill>
                <a:effectLst/>
                <a:latin typeface="+mn-lt"/>
                <a:ea typeface="ＭＳ Ｐゴシック" charset="0"/>
                <a:cs typeface="ＭＳ Ｐゴシック" charset="0"/>
              </a:rPr>
              <a:t>oagulation </a:t>
            </a:r>
            <a:r>
              <a:rPr lang="en-US" sz="1200" kern="1200" dirty="0">
                <a:solidFill>
                  <a:schemeClr val="tx1"/>
                </a:solidFill>
                <a:effectLst/>
                <a:latin typeface="+mn-lt"/>
                <a:ea typeface="ＭＳ Ｐゴシック" charset="0"/>
                <a:cs typeface="ＭＳ Ｐゴシック" charset="0"/>
              </a:rPr>
              <a:t>cascade is then triggered leading to fibrin deposition on the plug to reinforce it.</a:t>
            </a:r>
            <a:endParaRPr lang="en-US" sz="1200" b="0" i="0" u="none" strike="noStrike"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7</a:t>
            </a:fld>
            <a:endParaRPr lang="en-US"/>
          </a:p>
        </p:txBody>
      </p:sp>
    </p:spTree>
    <p:extLst>
      <p:ext uri="{BB962C8B-B14F-4D97-AF65-F5344CB8AC3E}">
        <p14:creationId xmlns:p14="http://schemas.microsoft.com/office/powerpoint/2010/main" val="85958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Platelet aggregation and Stabilization</a:t>
            </a:r>
          </a:p>
          <a:p>
            <a:pPr marL="0" lvl="0" indent="0" rtl="0">
              <a:buFont typeface="Arial" panose="020B0604020202020204" pitchFamily="34" charset="0"/>
              <a:buNone/>
            </a:pPr>
            <a:r>
              <a:rPr lang="en-US" sz="1200" kern="1200" dirty="0">
                <a:solidFill>
                  <a:schemeClr val="tx1"/>
                </a:solidFill>
                <a:effectLst/>
                <a:latin typeface="+mn-lt"/>
                <a:ea typeface="ＭＳ Ｐゴシック" charset="0"/>
                <a:cs typeface="ＭＳ Ｐゴシック" charset="0"/>
              </a:rPr>
              <a:t>VWF and fibrinogen serve as bridges between platelets leading to platelet aggregation. This is further enhanced by the </a:t>
            </a:r>
            <a:r>
              <a:rPr lang="en-US" sz="1200" i="0" kern="1200" dirty="0">
                <a:solidFill>
                  <a:schemeClr val="tx1"/>
                </a:solidFill>
                <a:effectLst/>
                <a:latin typeface="+mn-lt"/>
                <a:ea typeface="ＭＳ Ｐゴシック" charset="0"/>
                <a:cs typeface="ＭＳ Ｐゴシック" charset="0"/>
              </a:rPr>
              <a:t>Thromboxane A2 and ADP produced by the activated platelets providing stimulus for </a:t>
            </a:r>
            <a:r>
              <a:rPr lang="en-US" sz="1200" i="0" u="none" kern="1200" dirty="0">
                <a:solidFill>
                  <a:schemeClr val="tx1"/>
                </a:solidFill>
                <a:effectLst/>
                <a:latin typeface="+mn-lt"/>
                <a:ea typeface="ＭＳ Ｐゴシック" charset="0"/>
                <a:cs typeface="ＭＳ Ｐゴシック" charset="0"/>
              </a:rPr>
              <a:t>further platelet aggregation and formation of platelet plug. The c</a:t>
            </a:r>
            <a:r>
              <a:rPr lang="en-US" sz="1200" i="0" kern="1200" dirty="0">
                <a:solidFill>
                  <a:schemeClr val="tx1"/>
                </a:solidFill>
                <a:effectLst/>
                <a:latin typeface="+mn-lt"/>
                <a:ea typeface="ＭＳ Ｐゴシック" charset="0"/>
                <a:cs typeface="ＭＳ Ｐゴシック" charset="0"/>
              </a:rPr>
              <a:t>oagulation </a:t>
            </a:r>
            <a:r>
              <a:rPr lang="en-US" sz="1200" kern="1200" dirty="0">
                <a:solidFill>
                  <a:schemeClr val="tx1"/>
                </a:solidFill>
                <a:effectLst/>
                <a:latin typeface="+mn-lt"/>
                <a:ea typeface="ＭＳ Ｐゴシック" charset="0"/>
                <a:cs typeface="ＭＳ Ｐゴシック" charset="0"/>
              </a:rPr>
              <a:t>cascade is then triggered leading to fibrin deposition on the plug to reinforce it.</a:t>
            </a:r>
            <a:endParaRPr lang="en-US" sz="1200" b="0" i="0" u="none" strike="noStrike"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8</a:t>
            </a:fld>
            <a:endParaRPr lang="en-US"/>
          </a:p>
        </p:txBody>
      </p:sp>
    </p:spTree>
    <p:extLst>
      <p:ext uri="{BB962C8B-B14F-4D97-AF65-F5344CB8AC3E}">
        <p14:creationId xmlns:p14="http://schemas.microsoft.com/office/powerpoint/2010/main" val="413369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The classic coagulation cascade proposed in 1964: Two pathways, “extrinsic” and ”intrinsic”, operating in parallel with a common goal to activate Factor X via two separate mechanisms.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Extrinsic</a:t>
            </a:r>
            <a:r>
              <a:rPr lang="en-US" sz="1200" kern="1200" dirty="0">
                <a:solidFill>
                  <a:schemeClr val="tx1"/>
                </a:solidFill>
                <a:effectLst/>
                <a:latin typeface="+mn-lt"/>
                <a:ea typeface="+mn-ea"/>
                <a:cs typeface="+mn-cs"/>
              </a:rPr>
              <a:t> pathway is triggered by vascular injury leading to the </a:t>
            </a:r>
            <a:r>
              <a:rPr lang="en-US" sz="1200" u="none" kern="1200" dirty="0">
                <a:solidFill>
                  <a:schemeClr val="tx1"/>
                </a:solidFill>
                <a:effectLst/>
                <a:latin typeface="+mn-lt"/>
                <a:ea typeface="+mn-ea"/>
                <a:cs typeface="+mn-cs"/>
              </a:rPr>
              <a:t>exposure of </a:t>
            </a:r>
            <a:r>
              <a:rPr lang="en-US" sz="1200" u="sng" kern="1200" dirty="0">
                <a:solidFill>
                  <a:schemeClr val="tx1"/>
                </a:solidFill>
                <a:effectLst/>
                <a:latin typeface="+mn-lt"/>
                <a:ea typeface="+mn-ea"/>
                <a:cs typeface="+mn-cs"/>
              </a:rPr>
              <a:t>Tissue Factor </a:t>
            </a:r>
            <a:r>
              <a:rPr lang="en-US" sz="1200" u="none" kern="1200" dirty="0">
                <a:solidFill>
                  <a:schemeClr val="tx1"/>
                </a:solidFill>
                <a:effectLst/>
                <a:latin typeface="+mn-lt"/>
                <a:ea typeface="+mn-ea"/>
                <a:cs typeface="+mn-cs"/>
              </a:rPr>
              <a:t>(TF) or Factor III (FIII) (NOT usually found in the intravascular space) </a:t>
            </a:r>
            <a:r>
              <a:rPr lang="en-US" sz="1200" kern="1200" dirty="0">
                <a:solidFill>
                  <a:schemeClr val="tx1"/>
                </a:solidFill>
                <a:effectLst/>
                <a:latin typeface="+mn-lt"/>
                <a:ea typeface="+mn-ea"/>
                <a:cs typeface="+mn-cs"/>
              </a:rPr>
              <a:t>to </a:t>
            </a:r>
            <a:r>
              <a:rPr lang="en-US" sz="1200" u="sng" kern="1200" dirty="0">
                <a:solidFill>
                  <a:schemeClr val="tx1"/>
                </a:solidFill>
                <a:effectLst/>
                <a:latin typeface="+mn-lt"/>
                <a:ea typeface="+mn-ea"/>
                <a:cs typeface="+mn-cs"/>
              </a:rPr>
              <a:t>Factor </a:t>
            </a:r>
            <a:r>
              <a:rPr lang="en-US" sz="1200" u="sng" kern="1200" dirty="0" err="1">
                <a:solidFill>
                  <a:schemeClr val="tx1"/>
                </a:solidFill>
                <a:effectLst/>
                <a:latin typeface="+mn-lt"/>
                <a:ea typeface="+mn-ea"/>
                <a:cs typeface="+mn-cs"/>
              </a:rPr>
              <a:t>VIIa</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calcium, leading to activation of Factor X.</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Intrinsic </a:t>
            </a:r>
            <a:r>
              <a:rPr lang="en-US" sz="1200" b="0" kern="1200" dirty="0">
                <a:solidFill>
                  <a:schemeClr val="tx1"/>
                </a:solidFill>
                <a:effectLst/>
                <a:latin typeface="+mn-lt"/>
                <a:ea typeface="+mn-ea"/>
                <a:cs typeface="+mn-cs"/>
              </a:rPr>
              <a:t>pathway, </a:t>
            </a:r>
            <a:r>
              <a:rPr lang="en-US" sz="1200" kern="1200" dirty="0">
                <a:solidFill>
                  <a:schemeClr val="tx1"/>
                </a:solidFill>
                <a:effectLst/>
                <a:latin typeface="+mn-lt"/>
                <a:ea typeface="+mn-ea"/>
                <a:cs typeface="+mn-cs"/>
              </a:rPr>
              <a:t>on the other hand, depends on elements found in intravascular space. Contact activation of factor XII occurs when blood comes into contact with a surface containing negative electrical charges. The subsequent cascade involves factors XI, XI, VIII, each activating the next to ultimately activate Factor X and arrive at the Common pathway..</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Common </a:t>
            </a:r>
            <a:r>
              <a:rPr lang="en-US" sz="1200" b="0" kern="1200" dirty="0">
                <a:solidFill>
                  <a:schemeClr val="tx1"/>
                </a:solidFill>
                <a:effectLst/>
                <a:latin typeface="+mn-lt"/>
                <a:ea typeface="+mn-ea"/>
                <a:cs typeface="+mn-cs"/>
              </a:rPr>
              <a:t>pathway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Activated factor X (</a:t>
            </a:r>
            <a:r>
              <a:rPr lang="en-US" sz="1200" kern="1200" dirty="0" err="1">
                <a:solidFill>
                  <a:schemeClr val="tx1"/>
                </a:solidFill>
                <a:effectLst/>
                <a:latin typeface="+mn-lt"/>
                <a:ea typeface="+mn-ea"/>
                <a:cs typeface="+mn-cs"/>
              </a:rPr>
              <a:t>Fxa</a:t>
            </a:r>
            <a:r>
              <a:rPr lang="en-US" sz="1200" kern="1200" dirty="0">
                <a:solidFill>
                  <a:schemeClr val="tx1"/>
                </a:solidFill>
                <a:effectLst/>
                <a:latin typeface="+mn-lt"/>
                <a:ea typeface="+mn-ea"/>
                <a:cs typeface="+mn-cs"/>
              </a:rPr>
              <a:t>) along with factor V (FV), calcium (FIV), tissue phospholipids and platelet phospholipids form the prothrombinase complex (RED OVAL) which converts </a:t>
            </a:r>
            <a:r>
              <a:rPr lang="en-US" sz="1200" i="1" u="sng" kern="1200" dirty="0">
                <a:solidFill>
                  <a:schemeClr val="tx1"/>
                </a:solidFill>
                <a:effectLst/>
                <a:latin typeface="+mn-lt"/>
                <a:ea typeface="+mn-ea"/>
                <a:cs typeface="+mn-cs"/>
              </a:rPr>
              <a:t>prothrombin (FII) to thrombin (</a:t>
            </a:r>
            <a:r>
              <a:rPr lang="en-US" sz="1200" i="1" u="sng" kern="1200" dirty="0" err="1">
                <a:solidFill>
                  <a:schemeClr val="tx1"/>
                </a:solidFill>
                <a:effectLst/>
                <a:latin typeface="+mn-lt"/>
                <a:ea typeface="+mn-ea"/>
                <a:cs typeface="+mn-cs"/>
              </a:rPr>
              <a:t>FIIa</a:t>
            </a:r>
            <a:r>
              <a:rPr lang="en-US" sz="1200" i="1"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thrombin further cleaves circulating </a:t>
            </a:r>
            <a:r>
              <a:rPr lang="en-US" sz="1200" i="1" u="sng" kern="1200" dirty="0">
                <a:solidFill>
                  <a:schemeClr val="tx1"/>
                </a:solidFill>
                <a:effectLst/>
                <a:latin typeface="+mn-lt"/>
                <a:ea typeface="+mn-ea"/>
                <a:cs typeface="+mn-cs"/>
              </a:rPr>
              <a:t>fibrinogen (FI) to insoluble fibrin </a:t>
            </a:r>
            <a:r>
              <a:rPr lang="en-US" sz="1200" kern="1200" dirty="0">
                <a:solidFill>
                  <a:schemeClr val="tx1"/>
                </a:solidFill>
                <a:effectLst/>
                <a:latin typeface="+mn-lt"/>
                <a:ea typeface="+mn-ea"/>
                <a:cs typeface="+mn-cs"/>
              </a:rPr>
              <a:t>and activates factor XIII (FXIII - fibrin stabilizing factor). FXIII covalently crosslinks fibrin polymers incorporated in the platelet plug stabilizing the clot and forming a permanent secondary hemostatic plug.</a:t>
            </a: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9</a:t>
            </a:fld>
            <a:endParaRPr lang="en-US"/>
          </a:p>
        </p:txBody>
      </p:sp>
    </p:spTree>
    <p:extLst>
      <p:ext uri="{BB962C8B-B14F-4D97-AF65-F5344CB8AC3E}">
        <p14:creationId xmlns:p14="http://schemas.microsoft.com/office/powerpoint/2010/main" val="160870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defRPr/>
            </a:pPr>
            <a:fld id="{C4D526E4-BA16-D34B-90AA-613BAC2EA08B}" type="slidenum">
              <a:rPr lang="en-US" smtClean="0"/>
              <a:pPr>
                <a:defRPr/>
              </a:pPr>
              <a:t>‹#›</a:t>
            </a:fld>
            <a:endParaRPr lang="en-US"/>
          </a:p>
        </p:txBody>
      </p:sp>
      <p:pic>
        <p:nvPicPr>
          <p:cNvPr id="9" name="Picture 2"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812" y="157162"/>
            <a:ext cx="3733800" cy="37089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p:nvPr/>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72000" y="4953000"/>
            <a:ext cx="3368163" cy="1600200"/>
          </a:xfrm>
          <a:prstGeom prst="rect">
            <a:avLst/>
          </a:prstGeom>
          <a:ln>
            <a:solidFill>
              <a:schemeClr val="tx2">
                <a:lumMod val="50000"/>
              </a:schemeClr>
            </a:solidFill>
          </a:ln>
        </p:spPr>
      </p:pic>
    </p:spTree>
    <p:extLst>
      <p:ext uri="{BB962C8B-B14F-4D97-AF65-F5344CB8AC3E}">
        <p14:creationId xmlns:p14="http://schemas.microsoft.com/office/powerpoint/2010/main" val="173074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E6E58A3-F437-404B-84EA-18B4500EFEBD}" type="datetimeFigureOut">
              <a:rPr lang="en-US" smtClean="0"/>
              <a:pPr>
                <a:defRPr/>
              </a:pPr>
              <a:t>5/11/20</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5E5CF239-43D2-5A4B-8019-F202A0DD4ABE}"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5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E6E58A3-F437-404B-84EA-18B4500EFEBD}" type="datetimeFigureOut">
              <a:rPr lang="en-US" smtClean="0"/>
              <a:pPr>
                <a:defRPr/>
              </a:pPr>
              <a:t>5/11/20</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5E5CF239-43D2-5A4B-8019-F202A0DD4ABE}"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10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2288A55-760E-1F4E-B2BE-286CDE346088}" type="datetimeFigureOut">
              <a:rPr lang="en-US" smtClean="0"/>
              <a:pPr>
                <a:defRPr/>
              </a:pPr>
              <a:t>5/11/20</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13ABC3B9-1B9D-D04C-BC5F-90A90AA19BD6}"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51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8F16D18-A8E1-2842-9300-726FFA1BD6D0}" type="datetimeFigureOut">
              <a:rPr lang="en-US" smtClean="0"/>
              <a:pPr>
                <a:defRPr/>
              </a:pPr>
              <a:t>5/11/20</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0AD95438-9F2F-2349-918F-1759B4B8DA02}"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6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BF26D52-A2D8-8A40-B7AE-29988EA94593}" type="datetimeFigureOut">
              <a:rPr lang="en-US" smtClean="0"/>
              <a:pPr>
                <a:defRPr/>
              </a:pPr>
              <a:t>5/11/20</a:t>
            </a:fld>
            <a:endParaRPr lang="en-US"/>
          </a:p>
        </p:txBody>
      </p:sp>
      <p:sp>
        <p:nvSpPr>
          <p:cNvPr id="6" name="Footer Placeholder 5"/>
          <p:cNvSpPr>
            <a:spLocks noGrp="1"/>
          </p:cNvSpPr>
          <p:nvPr>
            <p:ph type="ftr" sz="quarter" idx="11"/>
          </p:nvPr>
        </p:nvSpPr>
        <p:spPr/>
        <p:txBody>
          <a:bodyPr/>
          <a:lstStyle/>
          <a:p>
            <a:pPr>
              <a:defRPr/>
            </a:pPr>
            <a:r>
              <a:rPr lang="en-US"/>
              <a:t>Society For Pediatric Anesthesia</a:t>
            </a:r>
          </a:p>
        </p:txBody>
      </p:sp>
      <p:sp>
        <p:nvSpPr>
          <p:cNvPr id="7" name="Slide Number Placeholder 6"/>
          <p:cNvSpPr>
            <a:spLocks noGrp="1"/>
          </p:cNvSpPr>
          <p:nvPr>
            <p:ph type="sldNum" sz="quarter" idx="12"/>
          </p:nvPr>
        </p:nvSpPr>
        <p:spPr/>
        <p:txBody>
          <a:bodyPr/>
          <a:lstStyle/>
          <a:p>
            <a:pPr>
              <a:defRPr/>
            </a:pPr>
            <a:fld id="{350980D5-1A18-C540-B54C-7B2749040CE7}" type="slidenum">
              <a:rPr lang="en-US" smtClean="0"/>
              <a:pPr>
                <a:defRPr/>
              </a:pPr>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4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15578B37-8450-CD41-B1F4-18B31338E652}" type="datetimeFigureOut">
              <a:rPr lang="en-US" smtClean="0"/>
              <a:pPr>
                <a:defRPr/>
              </a:pPr>
              <a:t>5/11/20</a:t>
            </a:fld>
            <a:endParaRPr lang="en-US"/>
          </a:p>
        </p:txBody>
      </p:sp>
      <p:sp>
        <p:nvSpPr>
          <p:cNvPr id="8" name="Footer Placeholder 7"/>
          <p:cNvSpPr>
            <a:spLocks noGrp="1"/>
          </p:cNvSpPr>
          <p:nvPr>
            <p:ph type="ftr" sz="quarter" idx="11"/>
          </p:nvPr>
        </p:nvSpPr>
        <p:spPr/>
        <p:txBody>
          <a:bodyPr/>
          <a:lstStyle/>
          <a:p>
            <a:pPr>
              <a:defRPr/>
            </a:pPr>
            <a:r>
              <a:rPr lang="en-US"/>
              <a:t>Society For Pediatric Anesthesia</a:t>
            </a:r>
          </a:p>
        </p:txBody>
      </p:sp>
      <p:sp>
        <p:nvSpPr>
          <p:cNvPr id="9" name="Slide Number Placeholder 8"/>
          <p:cNvSpPr>
            <a:spLocks noGrp="1"/>
          </p:cNvSpPr>
          <p:nvPr>
            <p:ph type="sldNum" sz="quarter" idx="12"/>
          </p:nvPr>
        </p:nvSpPr>
        <p:spPr/>
        <p:txBody>
          <a:bodyPr/>
          <a:lstStyle/>
          <a:p>
            <a:pPr>
              <a:defRPr/>
            </a:pPr>
            <a:fld id="{23F8D845-276B-2045-8DCD-C584B45EAB18}" type="slidenum">
              <a:rPr lang="en-US" smtClean="0"/>
              <a:pPr>
                <a:defRPr/>
              </a:pPr>
              <a:t>‹#›</a:t>
            </a:fld>
            <a:endParaRPr lang="en-US"/>
          </a:p>
        </p:txBody>
      </p:sp>
      <p:sp>
        <p:nvSpPr>
          <p:cNvPr id="10"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86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68C1F2A5-CCC8-AB40-9D04-9935464DB2F5}" type="datetimeFigureOut">
              <a:rPr lang="en-US" smtClean="0"/>
              <a:pPr>
                <a:defRPr/>
              </a:pPr>
              <a:t>5/11/20</a:t>
            </a:fld>
            <a:endParaRPr lang="en-US"/>
          </a:p>
        </p:txBody>
      </p:sp>
      <p:sp>
        <p:nvSpPr>
          <p:cNvPr id="4" name="Footer Placeholder 3"/>
          <p:cNvSpPr>
            <a:spLocks noGrp="1"/>
          </p:cNvSpPr>
          <p:nvPr>
            <p:ph type="ftr" sz="quarter" idx="11"/>
          </p:nvPr>
        </p:nvSpPr>
        <p:spPr/>
        <p:txBody>
          <a:bodyPr/>
          <a:lstStyle/>
          <a:p>
            <a:pPr>
              <a:defRPr/>
            </a:pPr>
            <a:r>
              <a:rPr lang="en-US"/>
              <a:t>Society For Pediatric Anesthesia</a:t>
            </a:r>
          </a:p>
        </p:txBody>
      </p:sp>
      <p:sp>
        <p:nvSpPr>
          <p:cNvPr id="5" name="Slide Number Placeholder 4"/>
          <p:cNvSpPr>
            <a:spLocks noGrp="1"/>
          </p:cNvSpPr>
          <p:nvPr>
            <p:ph type="sldNum" sz="quarter" idx="12"/>
          </p:nvPr>
        </p:nvSpPr>
        <p:spPr/>
        <p:txBody>
          <a:bodyPr/>
          <a:lstStyle/>
          <a:p>
            <a:pPr>
              <a:defRPr/>
            </a:pPr>
            <a:fld id="{D710E273-2676-3D43-BCC1-A126CD53BF0F}" type="slidenum">
              <a:rPr lang="en-US" smtClean="0"/>
              <a:pPr>
                <a:defRPr/>
              </a:pPr>
              <a:t>‹#›</a:t>
            </a:fld>
            <a:endParaRPr lang="en-US"/>
          </a:p>
        </p:txBody>
      </p:sp>
      <p:sp>
        <p:nvSpPr>
          <p:cNvPr id="6"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FF8FA2-4597-A94D-9493-D5C859F3324F}" type="datetimeFigureOut">
              <a:rPr lang="en-US" smtClean="0"/>
              <a:pPr>
                <a:defRPr/>
              </a:pPr>
              <a:t>5/11/20</a:t>
            </a:fld>
            <a:endParaRPr lang="en-US"/>
          </a:p>
        </p:txBody>
      </p:sp>
      <p:sp>
        <p:nvSpPr>
          <p:cNvPr id="3" name="Footer Placeholder 2"/>
          <p:cNvSpPr>
            <a:spLocks noGrp="1"/>
          </p:cNvSpPr>
          <p:nvPr>
            <p:ph type="ftr" sz="quarter" idx="11"/>
          </p:nvPr>
        </p:nvSpPr>
        <p:spPr/>
        <p:txBody>
          <a:bodyPr/>
          <a:lstStyle/>
          <a:p>
            <a:pPr>
              <a:defRPr/>
            </a:pPr>
            <a:r>
              <a:rPr lang="en-US"/>
              <a:t>Society For Pediatric Anesthesia</a:t>
            </a:r>
          </a:p>
        </p:txBody>
      </p:sp>
      <p:sp>
        <p:nvSpPr>
          <p:cNvPr id="4" name="Slide Number Placeholder 3"/>
          <p:cNvSpPr>
            <a:spLocks noGrp="1"/>
          </p:cNvSpPr>
          <p:nvPr>
            <p:ph type="sldNum" sz="quarter" idx="12"/>
          </p:nvPr>
        </p:nvSpPr>
        <p:spPr/>
        <p:txBody>
          <a:bodyPr/>
          <a:lstStyle/>
          <a:p>
            <a:pPr>
              <a:defRPr/>
            </a:pPr>
            <a:fld id="{D46DADC2-694A-F34A-A451-72C182DE3235}" type="slidenum">
              <a:rPr lang="en-US" smtClean="0"/>
              <a:pPr>
                <a:defRPr/>
              </a:pPr>
              <a:t>‹#›</a:t>
            </a:fld>
            <a:endParaRPr lang="en-US"/>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70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0AED48C-359C-1741-8065-D79324CF4230}" type="datetimeFigureOut">
              <a:rPr lang="en-US" smtClean="0"/>
              <a:pPr>
                <a:defRPr/>
              </a:pPr>
              <a:t>5/11/20</a:t>
            </a:fld>
            <a:endParaRPr lang="en-US"/>
          </a:p>
        </p:txBody>
      </p:sp>
      <p:sp>
        <p:nvSpPr>
          <p:cNvPr id="6" name="Footer Placeholder 5"/>
          <p:cNvSpPr>
            <a:spLocks noGrp="1"/>
          </p:cNvSpPr>
          <p:nvPr>
            <p:ph type="ftr" sz="quarter" idx="11"/>
          </p:nvPr>
        </p:nvSpPr>
        <p:spPr/>
        <p:txBody>
          <a:bodyPr/>
          <a:lstStyle/>
          <a:p>
            <a:pPr>
              <a:defRPr/>
            </a:pPr>
            <a:r>
              <a:rPr lang="en-US"/>
              <a:t>Society For Pediatric Anesthesia</a:t>
            </a:r>
          </a:p>
        </p:txBody>
      </p:sp>
      <p:sp>
        <p:nvSpPr>
          <p:cNvPr id="7" name="Slide Number Placeholder 6"/>
          <p:cNvSpPr>
            <a:spLocks noGrp="1"/>
          </p:cNvSpPr>
          <p:nvPr>
            <p:ph type="sldNum" sz="quarter" idx="12"/>
          </p:nvPr>
        </p:nvSpPr>
        <p:spPr/>
        <p:txBody>
          <a:bodyPr/>
          <a:lstStyle/>
          <a:p>
            <a:pPr>
              <a:defRPr/>
            </a:pPr>
            <a:fld id="{A213D5A3-5A86-0540-AC4B-C88170E93278}" type="slidenum">
              <a:rPr lang="en-US" smtClean="0"/>
              <a:pPr>
                <a:defRPr/>
              </a:pPr>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E6E58A3-F437-404B-84EA-18B4500EFEBD}" type="datetimeFigureOut">
              <a:rPr lang="en-US" smtClean="0"/>
              <a:pPr>
                <a:defRPr/>
              </a:pPr>
              <a:t>5/11/20</a:t>
            </a:fld>
            <a:endParaRPr lang="en-US"/>
          </a:p>
        </p:txBody>
      </p:sp>
      <p:sp>
        <p:nvSpPr>
          <p:cNvPr id="6" name="Footer Placeholder 5"/>
          <p:cNvSpPr>
            <a:spLocks noGrp="1"/>
          </p:cNvSpPr>
          <p:nvPr>
            <p:ph type="ftr" sz="quarter" idx="11"/>
          </p:nvPr>
        </p:nvSpPr>
        <p:spPr/>
        <p:txBody>
          <a:bodyPr/>
          <a:lstStyle/>
          <a:p>
            <a:pPr>
              <a:defRPr/>
            </a:pPr>
            <a:r>
              <a:rPr lang="en-US"/>
              <a:t>Society For Pediatric Anesthesia</a:t>
            </a:r>
          </a:p>
        </p:txBody>
      </p:sp>
      <p:sp>
        <p:nvSpPr>
          <p:cNvPr id="7" name="Slide Number Placeholder 6"/>
          <p:cNvSpPr>
            <a:spLocks noGrp="1"/>
          </p:cNvSpPr>
          <p:nvPr>
            <p:ph type="sldNum" sz="quarter" idx="12"/>
          </p:nvPr>
        </p:nvSpPr>
        <p:spPr/>
        <p:txBody>
          <a:bodyPr/>
          <a:lstStyle/>
          <a:p>
            <a:pPr>
              <a:defRPr/>
            </a:pPr>
            <a:fld id="{5E5CF239-43D2-5A4B-8019-F202A0DD4ABE}" type="slidenum">
              <a:rPr lang="en-US" smtClean="0"/>
              <a:pPr>
                <a:defRPr/>
              </a:pPr>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79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E6E58A3-F437-404B-84EA-18B4500EFEBD}" type="datetimeFigureOut">
              <a:rPr lang="en-US" smtClean="0"/>
              <a:pPr>
                <a:defRPr/>
              </a:pPr>
              <a:t>5/11/20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Society For Pediatric Anesthesia</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E5CF239-43D2-5A4B-8019-F202A0DD4ABE}" type="slidenum">
              <a:rPr lang="en-US" smtClean="0"/>
              <a:pPr>
                <a:defRPr/>
              </a:pPr>
              <a:t>‹#›</a:t>
            </a:fld>
            <a:endParaRPr lang="en-US"/>
          </a:p>
        </p:txBody>
      </p:sp>
    </p:spTree>
    <p:extLst>
      <p:ext uri="{BB962C8B-B14F-4D97-AF65-F5344CB8AC3E}">
        <p14:creationId xmlns:p14="http://schemas.microsoft.com/office/powerpoint/2010/main" val="75025925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creativecommons.org/licenses/by-nc-nd/2.0/?ref=ccsearch&amp;atype=rich" TargetMode="External"/><Relationship Id="rId5" Type="http://schemas.openxmlformats.org/officeDocument/2006/relationships/hyperlink" Target="https://www.flickr.com/photos/97048049@N00" TargetMode="External"/><Relationship Id="rId4" Type="http://schemas.openxmlformats.org/officeDocument/2006/relationships/hyperlink" Target="https://www.flickr.com/photos/97048049@N00/534116413"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flickr.com/photos/97048049@N00/534116413"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97048049@N0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flickr.com/photos/97048049@N00/534116413"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97048049@N0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creativecommons.org/licenses/by-nc-nd/2.0/?ref=ccsearch&amp;atype=rich" TargetMode="External"/><Relationship Id="rId5" Type="http://schemas.openxmlformats.org/officeDocument/2006/relationships/hyperlink" Target="https://www.flickr.com/photos/97048049@N00" TargetMode="External"/><Relationship Id="rId4" Type="http://schemas.openxmlformats.org/officeDocument/2006/relationships/hyperlink" Target="https://www.flickr.com/photos/97048049@N00/534116413"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hyperlink" Target="https://creativecommons.org/licenses/by-sa/4.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en.wikipedia.org/wiki/en:public_domai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ncbi.nlm.nih.gov/pubmed/?term=Kulkarni%20R%5bAuthor%5d&amp;cauthor=true&amp;cauthor_uid=22925397"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hyperlink" Target="https://www.ncbi.nlm.nih.gov/pubmed/22925397"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nc/4.0/?ref=ccsearch&amp;atype=rich" TargetMode="External"/><Relationship Id="rId4" Type="http://schemas.openxmlformats.org/officeDocument/2006/relationships/hyperlink" Target="https://www.behance.net/gallery/15997955/Blood-clott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4.0/?ref=ccsearch&amp;atype=rich" TargetMode="External"/><Relationship Id="rId4" Type="http://schemas.openxmlformats.org/officeDocument/2006/relationships/hyperlink" Target="https://www.behance.net/gallery/15997955/Blood-clott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838200"/>
            <a:ext cx="4953000" cy="2743200"/>
          </a:xfrm>
        </p:spPr>
        <p:txBody>
          <a:bodyPr anchor="ctr">
            <a:normAutofit/>
          </a:bodyPr>
          <a:lstStyle/>
          <a:p>
            <a:pPr fontAlgn="auto">
              <a:spcAft>
                <a:spcPts val="0"/>
              </a:spcAft>
              <a:defRPr/>
            </a:pPr>
            <a:r>
              <a:rPr lang="en-US" sz="4400" dirty="0">
                <a:latin typeface="+mn-lt"/>
              </a:rPr>
              <a:t>Inherited Coagulopathies in Children: Hemophilia</a:t>
            </a:r>
          </a:p>
        </p:txBody>
      </p:sp>
      <p:sp>
        <p:nvSpPr>
          <p:cNvPr id="6" name="Subtitle 3">
            <a:extLst>
              <a:ext uri="{FF2B5EF4-FFF2-40B4-BE49-F238E27FC236}">
                <a16:creationId xmlns:a16="http://schemas.microsoft.com/office/drawing/2014/main" id="{32DD4A58-32D5-4F1D-A7E4-9C2ADAC041FD}"/>
              </a:ext>
            </a:extLst>
          </p:cNvPr>
          <p:cNvSpPr>
            <a:spLocks noGrp="1"/>
          </p:cNvSpPr>
          <p:nvPr>
            <p:ph type="subTitle" idx="1"/>
          </p:nvPr>
        </p:nvSpPr>
        <p:spPr>
          <a:xfrm>
            <a:off x="304800" y="4267200"/>
            <a:ext cx="4114800" cy="1981200"/>
          </a:xfrm>
        </p:spPr>
        <p:txBody>
          <a:bodyPr anchor="ctr">
            <a:normAutofit/>
          </a:bodyPr>
          <a:lstStyle/>
          <a:p>
            <a:pPr algn="l"/>
            <a:r>
              <a:rPr lang="en-US" dirty="0"/>
              <a:t>Andrew J. </a:t>
            </a:r>
            <a:r>
              <a:rPr lang="en-US" dirty="0" err="1"/>
              <a:t>Costandi</a:t>
            </a:r>
            <a:r>
              <a:rPr lang="en-US" dirty="0"/>
              <a:t>, MD, MMM </a:t>
            </a:r>
          </a:p>
          <a:p>
            <a:pPr algn="l"/>
            <a:r>
              <a:rPr lang="en-US" sz="2000" dirty="0"/>
              <a:t>Children’s Hospital Los Angeles</a:t>
            </a:r>
          </a:p>
          <a:p>
            <a:pPr algn="l"/>
            <a:r>
              <a:rPr lang="en-US" sz="2000" dirty="0"/>
              <a:t>USC Keck School of Medicine</a:t>
            </a:r>
          </a:p>
        </p:txBody>
      </p:sp>
    </p:spTree>
    <p:extLst>
      <p:ext uri="{BB962C8B-B14F-4D97-AF65-F5344CB8AC3E}">
        <p14:creationId xmlns:p14="http://schemas.microsoft.com/office/powerpoint/2010/main" val="3898363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1354-F977-6A47-899C-F9E5C74F37A9}"/>
              </a:ext>
            </a:extLst>
          </p:cNvPr>
          <p:cNvSpPr>
            <a:spLocks noGrp="1"/>
          </p:cNvSpPr>
          <p:nvPr>
            <p:ph type="title"/>
          </p:nvPr>
        </p:nvSpPr>
        <p:spPr>
          <a:xfrm>
            <a:off x="76200" y="221876"/>
            <a:ext cx="8305799" cy="1340224"/>
          </a:xfrm>
        </p:spPr>
        <p:txBody>
          <a:bodyPr>
            <a:normAutofit/>
          </a:bodyPr>
          <a:lstStyle/>
          <a:p>
            <a:r>
              <a:rPr lang="en-US" dirty="0">
                <a:latin typeface="+mn-lt"/>
              </a:rPr>
              <a:t>Cell-based Model of Coagulation</a:t>
            </a:r>
          </a:p>
        </p:txBody>
      </p:sp>
      <p:sp>
        <p:nvSpPr>
          <p:cNvPr id="3" name="Content Placeholder 2">
            <a:extLst>
              <a:ext uri="{FF2B5EF4-FFF2-40B4-BE49-F238E27FC236}">
                <a16:creationId xmlns:a16="http://schemas.microsoft.com/office/drawing/2014/main" id="{C26E6161-F9E2-1543-8813-7B1147DD0E92}"/>
              </a:ext>
            </a:extLst>
          </p:cNvPr>
          <p:cNvSpPr>
            <a:spLocks noGrp="1"/>
          </p:cNvSpPr>
          <p:nvPr>
            <p:ph idx="1"/>
          </p:nvPr>
        </p:nvSpPr>
        <p:spPr>
          <a:xfrm>
            <a:off x="549275" y="1447800"/>
            <a:ext cx="2879725" cy="3886200"/>
          </a:xfrm>
        </p:spPr>
        <p:txBody>
          <a:bodyPr>
            <a:normAutofit/>
          </a:bodyPr>
          <a:lstStyle/>
          <a:p>
            <a:pPr marL="0" indent="0">
              <a:buNone/>
            </a:pPr>
            <a:endParaRPr lang="en-US" dirty="0"/>
          </a:p>
          <a:p>
            <a:pPr marL="0" indent="0">
              <a:buNone/>
            </a:pPr>
            <a:r>
              <a:rPr lang="en-US" sz="3000" dirty="0"/>
              <a:t>Simultaneous, interactive pathways that overlap to augment production of thrombin</a:t>
            </a:r>
          </a:p>
        </p:txBody>
      </p:sp>
      <p:graphicFrame>
        <p:nvGraphicFramePr>
          <p:cNvPr id="4" name="Diagram 3">
            <a:extLst>
              <a:ext uri="{FF2B5EF4-FFF2-40B4-BE49-F238E27FC236}">
                <a16:creationId xmlns:a16="http://schemas.microsoft.com/office/drawing/2014/main" id="{8F2C8260-ACF2-0644-9CC5-5FE0EA6DED25}"/>
              </a:ext>
            </a:extLst>
          </p:cNvPr>
          <p:cNvGraphicFramePr/>
          <p:nvPr/>
        </p:nvGraphicFramePr>
        <p:xfrm>
          <a:off x="3048000" y="18495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626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45385631-134D-45E7-9F68-E1F15C8C22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606" y="779646"/>
            <a:ext cx="8060882" cy="5713372"/>
          </a:xfrm>
          <a:prstGeom prst="rect">
            <a:avLst/>
          </a:prstGeom>
        </p:spPr>
      </p:pic>
      <p:sp>
        <p:nvSpPr>
          <p:cNvPr id="6" name="Rectangle 5">
            <a:extLst>
              <a:ext uri="{FF2B5EF4-FFF2-40B4-BE49-F238E27FC236}">
                <a16:creationId xmlns:a16="http://schemas.microsoft.com/office/drawing/2014/main" id="{A76A5E07-7C02-4161-85B7-CB575089590F}"/>
              </a:ext>
            </a:extLst>
          </p:cNvPr>
          <p:cNvSpPr/>
          <p:nvPr/>
        </p:nvSpPr>
        <p:spPr>
          <a:xfrm>
            <a:off x="5034013" y="1636774"/>
            <a:ext cx="1540042" cy="2271083"/>
          </a:xfrm>
          <a:prstGeom prst="rect">
            <a:avLst/>
          </a:prstGeom>
          <a:noFill/>
          <a:ln>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7" name="Rectangle 6">
            <a:extLst>
              <a:ext uri="{FF2B5EF4-FFF2-40B4-BE49-F238E27FC236}">
                <a16:creationId xmlns:a16="http://schemas.microsoft.com/office/drawing/2014/main" id="{534921FA-2DE4-44EE-8B07-C763580DA5DD}"/>
              </a:ext>
            </a:extLst>
          </p:cNvPr>
          <p:cNvSpPr/>
          <p:nvPr/>
        </p:nvSpPr>
        <p:spPr>
          <a:xfrm>
            <a:off x="3280609" y="3627752"/>
            <a:ext cx="1540042" cy="1348509"/>
          </a:xfrm>
          <a:prstGeom prst="rect">
            <a:avLst/>
          </a:prstGeom>
          <a:noFill/>
          <a:ln>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1A0465-FD01-4A0F-B1C3-E07C75708776}"/>
              </a:ext>
            </a:extLst>
          </p:cNvPr>
          <p:cNvSpPr/>
          <p:nvPr/>
        </p:nvSpPr>
        <p:spPr>
          <a:xfrm>
            <a:off x="2980619" y="2492943"/>
            <a:ext cx="1840031" cy="1086051"/>
          </a:xfrm>
          <a:prstGeom prst="rect">
            <a:avLst/>
          </a:prstGeom>
          <a:noFill/>
          <a:ln>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0E2B38-7617-4516-BDFD-B0C333B0E260}"/>
              </a:ext>
            </a:extLst>
          </p:cNvPr>
          <p:cNvSpPr/>
          <p:nvPr/>
        </p:nvSpPr>
        <p:spPr>
          <a:xfrm>
            <a:off x="4820650" y="1231893"/>
            <a:ext cx="1986441" cy="338554"/>
          </a:xfrm>
          <a:prstGeom prst="rect">
            <a:avLst/>
          </a:prstGeom>
        </p:spPr>
        <p:txBody>
          <a:bodyPr wrap="square">
            <a:spAutoFit/>
          </a:bodyPr>
          <a:lstStyle/>
          <a:p>
            <a:r>
              <a:rPr lang="en-US" sz="1600" b="1" dirty="0">
                <a:solidFill>
                  <a:schemeClr val="tx2">
                    <a:lumMod val="75000"/>
                    <a:lumOff val="25000"/>
                  </a:schemeClr>
                </a:solidFill>
                <a:latin typeface="Arial" panose="020B0604020202020204" pitchFamily="34" charset="0"/>
                <a:cs typeface="Arial" panose="020B0604020202020204" pitchFamily="34" charset="0"/>
              </a:rPr>
              <a:t>1. Extrinsic X-</a:t>
            </a:r>
            <a:r>
              <a:rPr lang="en-US" sz="1600" b="1" dirty="0" err="1">
                <a:solidFill>
                  <a:schemeClr val="tx2">
                    <a:lumMod val="75000"/>
                    <a:lumOff val="25000"/>
                  </a:schemeClr>
                </a:solidFill>
                <a:latin typeface="Arial" panose="020B0604020202020204" pitchFamily="34" charset="0"/>
                <a:cs typeface="Arial" panose="020B0604020202020204" pitchFamily="34" charset="0"/>
              </a:rPr>
              <a:t>ase</a:t>
            </a:r>
            <a:endParaRPr lang="en-US" sz="16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0FD5676-AEAE-4B18-99E2-BD52A3A4FBA0}"/>
              </a:ext>
            </a:extLst>
          </p:cNvPr>
          <p:cNvSpPr/>
          <p:nvPr/>
        </p:nvSpPr>
        <p:spPr>
          <a:xfrm>
            <a:off x="3038374" y="4919533"/>
            <a:ext cx="1986441" cy="338554"/>
          </a:xfrm>
          <a:prstGeom prst="rect">
            <a:avLst/>
          </a:prstGeom>
        </p:spPr>
        <p:txBody>
          <a:bodyPr wrap="none">
            <a:spAutoFit/>
          </a:bodyPr>
          <a:lstStyle/>
          <a:p>
            <a:r>
              <a:rPr lang="en-US" sz="1600" b="1" dirty="0">
                <a:solidFill>
                  <a:schemeClr val="tx2">
                    <a:lumMod val="75000"/>
                    <a:lumOff val="25000"/>
                  </a:schemeClr>
                </a:solidFill>
                <a:latin typeface="Arial" panose="020B0604020202020204" pitchFamily="34" charset="0"/>
                <a:cs typeface="Arial" panose="020B0604020202020204" pitchFamily="34" charset="0"/>
              </a:rPr>
              <a:t>2. Prothrombinase</a:t>
            </a:r>
          </a:p>
        </p:txBody>
      </p:sp>
      <p:sp>
        <p:nvSpPr>
          <p:cNvPr id="11" name="Rectangle 10">
            <a:extLst>
              <a:ext uri="{FF2B5EF4-FFF2-40B4-BE49-F238E27FC236}">
                <a16:creationId xmlns:a16="http://schemas.microsoft.com/office/drawing/2014/main" id="{1120FBFA-E9AC-4CBB-941A-98B6A1C00802}"/>
              </a:ext>
            </a:extLst>
          </p:cNvPr>
          <p:cNvSpPr/>
          <p:nvPr/>
        </p:nvSpPr>
        <p:spPr>
          <a:xfrm>
            <a:off x="3076530" y="2114606"/>
            <a:ext cx="1760418" cy="338554"/>
          </a:xfrm>
          <a:prstGeom prst="rect">
            <a:avLst/>
          </a:prstGeom>
        </p:spPr>
        <p:txBody>
          <a:bodyPr wrap="none">
            <a:spAutoFit/>
          </a:bodyPr>
          <a:lstStyle/>
          <a:p>
            <a:r>
              <a:rPr lang="en-US" sz="1600" b="1" dirty="0">
                <a:solidFill>
                  <a:schemeClr val="tx2">
                    <a:lumMod val="75000"/>
                    <a:lumOff val="25000"/>
                  </a:schemeClr>
                </a:solidFill>
                <a:latin typeface="Arial" panose="020B0604020202020204" pitchFamily="34" charset="0"/>
                <a:cs typeface="Arial" panose="020B0604020202020204" pitchFamily="34" charset="0"/>
              </a:rPr>
              <a:t>3.Intrinsic X-</a:t>
            </a:r>
            <a:r>
              <a:rPr lang="en-US" sz="1600" b="1" dirty="0" err="1">
                <a:solidFill>
                  <a:schemeClr val="tx2">
                    <a:lumMod val="75000"/>
                    <a:lumOff val="25000"/>
                  </a:schemeClr>
                </a:solidFill>
                <a:latin typeface="Arial" panose="020B0604020202020204" pitchFamily="34" charset="0"/>
                <a:cs typeface="Arial" panose="020B0604020202020204" pitchFamily="34" charset="0"/>
              </a:rPr>
              <a:t>ase</a:t>
            </a:r>
            <a:endParaRPr lang="en-US" sz="16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57168BE-FDC2-4452-ABA5-13BFD2D277D3}"/>
              </a:ext>
            </a:extLst>
          </p:cNvPr>
          <p:cNvSpPr/>
          <p:nvPr/>
        </p:nvSpPr>
        <p:spPr>
          <a:xfrm>
            <a:off x="1145406" y="5215287"/>
            <a:ext cx="2618071" cy="122401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049978-4BB4-458C-909B-653200722BA5}"/>
              </a:ext>
            </a:extLst>
          </p:cNvPr>
          <p:cNvSpPr/>
          <p:nvPr/>
        </p:nvSpPr>
        <p:spPr>
          <a:xfrm>
            <a:off x="1352351" y="6429094"/>
            <a:ext cx="2249334" cy="338554"/>
          </a:xfrm>
          <a:prstGeom prst="rect">
            <a:avLst/>
          </a:prstGeom>
        </p:spPr>
        <p:txBody>
          <a:bodyPr wrap="none">
            <a:spAutoFit/>
          </a:bodyPr>
          <a:lstStyle/>
          <a:p>
            <a:r>
              <a:rPr lang="en-US" sz="1600" b="1" dirty="0">
                <a:solidFill>
                  <a:schemeClr val="accent6"/>
                </a:solidFill>
                <a:latin typeface="Arial" panose="020B0604020202020204" pitchFamily="34" charset="0"/>
                <a:cs typeface="Arial" panose="020B0604020202020204" pitchFamily="34" charset="0"/>
              </a:rPr>
              <a:t>4. Protein C Complex</a:t>
            </a:r>
          </a:p>
        </p:txBody>
      </p:sp>
      <p:sp>
        <p:nvSpPr>
          <p:cNvPr id="2" name="Oval 1">
            <a:extLst>
              <a:ext uri="{FF2B5EF4-FFF2-40B4-BE49-F238E27FC236}">
                <a16:creationId xmlns:a16="http://schemas.microsoft.com/office/drawing/2014/main" id="{F9606B8F-C91C-45FA-AA26-B60D32FB07FD}"/>
              </a:ext>
            </a:extLst>
          </p:cNvPr>
          <p:cNvSpPr/>
          <p:nvPr/>
        </p:nvSpPr>
        <p:spPr>
          <a:xfrm>
            <a:off x="5585634" y="3941139"/>
            <a:ext cx="1332618" cy="425303"/>
          </a:xfrm>
          <a:prstGeom prst="ellipse">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4FECAA15-0EB6-483B-A7BB-CB5E05BDB898}"/>
              </a:ext>
            </a:extLst>
          </p:cNvPr>
          <p:cNvSpPr txBox="1">
            <a:spLocks/>
          </p:cNvSpPr>
          <p:nvPr/>
        </p:nvSpPr>
        <p:spPr>
          <a:xfrm>
            <a:off x="0" y="105166"/>
            <a:ext cx="6019800" cy="574226"/>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400" dirty="0">
                <a:solidFill>
                  <a:schemeClr val="tx1"/>
                </a:solidFill>
                <a:latin typeface="+mn-lt"/>
              </a:rPr>
              <a:t>Secondary Hemostasis</a:t>
            </a:r>
            <a:endParaRPr lang="en-US" sz="4400" u="sng" dirty="0">
              <a:solidFill>
                <a:schemeClr val="tx1"/>
              </a:solidFill>
              <a:latin typeface="+mn-lt"/>
            </a:endParaRPr>
          </a:p>
        </p:txBody>
      </p:sp>
      <p:sp>
        <p:nvSpPr>
          <p:cNvPr id="4" name="Rectangle 3">
            <a:extLst>
              <a:ext uri="{FF2B5EF4-FFF2-40B4-BE49-F238E27FC236}">
                <a16:creationId xmlns:a16="http://schemas.microsoft.com/office/drawing/2014/main" id="{6F8F1BE3-D1AF-4CF2-8AA1-0F67C7CF5E88}"/>
              </a:ext>
            </a:extLst>
          </p:cNvPr>
          <p:cNvSpPr/>
          <p:nvPr/>
        </p:nvSpPr>
        <p:spPr>
          <a:xfrm>
            <a:off x="4357322" y="6381724"/>
            <a:ext cx="4572000" cy="246221"/>
          </a:xfrm>
          <a:prstGeom prst="rect">
            <a:avLst/>
          </a:prstGeom>
        </p:spPr>
        <p:txBody>
          <a:bodyPr>
            <a:spAutoFit/>
          </a:bodyPr>
          <a:lstStyle/>
          <a:p>
            <a:pPr lvl="0" defTabSz="457200" fontAlgn="auto">
              <a:spcBef>
                <a:spcPts val="0"/>
              </a:spcBef>
              <a:spcAft>
                <a:spcPts val="0"/>
              </a:spcAft>
              <a:defRPr/>
            </a:pPr>
            <a:r>
              <a:rPr lang="en-US" sz="1000" dirty="0"/>
              <a:t>Joe D [CC BY-SA 3.0 (http://creativecommons.org/licenses/by-sa/3.0/)]</a:t>
            </a:r>
          </a:p>
        </p:txBody>
      </p:sp>
    </p:spTree>
    <p:extLst>
      <p:ext uri="{BB962C8B-B14F-4D97-AF65-F5344CB8AC3E}">
        <p14:creationId xmlns:p14="http://schemas.microsoft.com/office/powerpoint/2010/main" val="77494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DCD55A-0E7B-4C5F-851D-10B5F1F8ACA1}"/>
              </a:ext>
            </a:extLst>
          </p:cNvPr>
          <p:cNvSpPr txBox="1">
            <a:spLocks/>
          </p:cNvSpPr>
          <p:nvPr/>
        </p:nvSpPr>
        <p:spPr>
          <a:xfrm>
            <a:off x="685801" y="489980"/>
            <a:ext cx="6580706" cy="729220"/>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4400" dirty="0">
                <a:solidFill>
                  <a:schemeClr val="tx1"/>
                </a:solidFill>
                <a:latin typeface="+mn-lt"/>
              </a:rPr>
              <a:t>Tertiary Hemostasis</a:t>
            </a:r>
          </a:p>
        </p:txBody>
      </p:sp>
      <p:sp>
        <p:nvSpPr>
          <p:cNvPr id="6" name="Rectangle 5">
            <a:extLst>
              <a:ext uri="{FF2B5EF4-FFF2-40B4-BE49-F238E27FC236}">
                <a16:creationId xmlns:a16="http://schemas.microsoft.com/office/drawing/2014/main" id="{F0F2F9EF-2289-5C4D-8CBB-A139A8AF05D6}"/>
              </a:ext>
            </a:extLst>
          </p:cNvPr>
          <p:cNvSpPr/>
          <p:nvPr/>
        </p:nvSpPr>
        <p:spPr>
          <a:xfrm>
            <a:off x="685801" y="1676400"/>
            <a:ext cx="7238999" cy="954107"/>
          </a:xfrm>
          <a:prstGeom prst="rect">
            <a:avLst/>
          </a:prstGeom>
        </p:spPr>
        <p:txBody>
          <a:bodyPr wrap="square">
            <a:spAutoFit/>
          </a:bodyPr>
          <a:lstStyle/>
          <a:p>
            <a:pPr marL="0" lvl="2"/>
            <a:r>
              <a:rPr lang="en-US" sz="2800" dirty="0"/>
              <a:t>Tissue plasminogen activators activate plasminogen to plasmin              Fibrinolysis</a:t>
            </a:r>
          </a:p>
        </p:txBody>
      </p:sp>
      <p:sp>
        <p:nvSpPr>
          <p:cNvPr id="9" name="Arrow: Right 4">
            <a:extLst>
              <a:ext uri="{FF2B5EF4-FFF2-40B4-BE49-F238E27FC236}">
                <a16:creationId xmlns:a16="http://schemas.microsoft.com/office/drawing/2014/main" id="{41C87947-FCED-3943-B347-FF406EB16CA0}"/>
              </a:ext>
            </a:extLst>
          </p:cNvPr>
          <p:cNvSpPr/>
          <p:nvPr/>
        </p:nvSpPr>
        <p:spPr>
          <a:xfrm>
            <a:off x="4740317" y="2286000"/>
            <a:ext cx="974683" cy="2389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close up of a map&#10;&#10;Description automatically generated">
            <a:extLst>
              <a:ext uri="{FF2B5EF4-FFF2-40B4-BE49-F238E27FC236}">
                <a16:creationId xmlns:a16="http://schemas.microsoft.com/office/drawing/2014/main" id="{A956469C-3C72-4D1C-BA90-6C925DE69D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2599" y="2743200"/>
            <a:ext cx="5645591" cy="3784786"/>
          </a:xfrm>
          <a:prstGeom prst="rect">
            <a:avLst/>
          </a:prstGeom>
        </p:spPr>
      </p:pic>
    </p:spTree>
    <p:extLst>
      <p:ext uri="{BB962C8B-B14F-4D97-AF65-F5344CB8AC3E}">
        <p14:creationId xmlns:p14="http://schemas.microsoft.com/office/powerpoint/2010/main" val="158070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5018-FA6C-4EB5-AAA2-F3B1E997593E}"/>
              </a:ext>
            </a:extLst>
          </p:cNvPr>
          <p:cNvSpPr>
            <a:spLocks noGrp="1"/>
          </p:cNvSpPr>
          <p:nvPr>
            <p:ph type="title"/>
          </p:nvPr>
        </p:nvSpPr>
        <p:spPr>
          <a:xfrm>
            <a:off x="457200" y="190500"/>
            <a:ext cx="6181847" cy="1181100"/>
          </a:xfrm>
        </p:spPr>
        <p:txBody>
          <a:bodyPr>
            <a:noAutofit/>
          </a:bodyPr>
          <a:lstStyle/>
          <a:p>
            <a:r>
              <a:rPr lang="en-US" dirty="0">
                <a:latin typeface="+mn-lt"/>
              </a:rPr>
              <a:t>Neonatal Coagulation</a:t>
            </a:r>
          </a:p>
        </p:txBody>
      </p:sp>
      <p:sp>
        <p:nvSpPr>
          <p:cNvPr id="3" name="Content Placeholder 2">
            <a:extLst>
              <a:ext uri="{FF2B5EF4-FFF2-40B4-BE49-F238E27FC236}">
                <a16:creationId xmlns:a16="http://schemas.microsoft.com/office/drawing/2014/main" id="{43F6A69F-897F-4541-9AC5-AA426CE8E680}"/>
              </a:ext>
            </a:extLst>
          </p:cNvPr>
          <p:cNvSpPr>
            <a:spLocks noGrp="1"/>
          </p:cNvSpPr>
          <p:nvPr>
            <p:ph idx="1"/>
          </p:nvPr>
        </p:nvSpPr>
        <p:spPr>
          <a:xfrm>
            <a:off x="457200" y="1600200"/>
            <a:ext cx="7924800" cy="4876800"/>
          </a:xfrm>
        </p:spPr>
        <p:txBody>
          <a:bodyPr>
            <a:noAutofit/>
          </a:bodyPr>
          <a:lstStyle/>
          <a:p>
            <a:pPr marL="342900" indent="-342900">
              <a:lnSpc>
                <a:spcPct val="100000"/>
              </a:lnSpc>
              <a:spcBef>
                <a:spcPts val="1200"/>
              </a:spcBef>
              <a:buFont typeface="Arial" panose="020B0604020202020204" pitchFamily="34" charset="0"/>
              <a:buChar char="•"/>
            </a:pPr>
            <a:r>
              <a:rPr lang="en-US" sz="3400" dirty="0">
                <a:cs typeface="Times New Roman" panose="02020603050405020304" pitchFamily="18" charset="0"/>
              </a:rPr>
              <a:t>~ 50% adult levels at birth</a:t>
            </a:r>
          </a:p>
          <a:p>
            <a:pPr marL="679450" lvl="1" indent="-342900">
              <a:lnSpc>
                <a:spcPct val="100000"/>
              </a:lnSpc>
              <a:spcBef>
                <a:spcPts val="1200"/>
              </a:spcBef>
              <a:buFont typeface="System Font Regular"/>
              <a:buChar char="-"/>
            </a:pPr>
            <a:r>
              <a:rPr lang="en-US" sz="3000" dirty="0">
                <a:cs typeface="Times New Roman" panose="02020603050405020304" pitchFamily="18" charset="0"/>
              </a:rPr>
              <a:t>Decreased Vitamin K dependent factors (II, VII, IX, X)</a:t>
            </a:r>
          </a:p>
          <a:p>
            <a:pPr marL="679450" lvl="1" indent="-342900">
              <a:lnSpc>
                <a:spcPct val="100000"/>
              </a:lnSpc>
              <a:spcBef>
                <a:spcPts val="1200"/>
              </a:spcBef>
              <a:buFont typeface="System Font Regular"/>
              <a:buChar char="-"/>
            </a:pPr>
            <a:r>
              <a:rPr lang="en-US" sz="3000" dirty="0">
                <a:cs typeface="Times New Roman" panose="02020603050405020304" pitchFamily="18" charset="0"/>
              </a:rPr>
              <a:t>Decreased factor XI and XII, </a:t>
            </a:r>
            <a:r>
              <a:rPr lang="en-US" sz="3000" dirty="0" err="1">
                <a:cs typeface="Times New Roman" panose="02020603050405020304" pitchFamily="18" charset="0"/>
              </a:rPr>
              <a:t>Prekallikrein</a:t>
            </a:r>
            <a:r>
              <a:rPr lang="en-US" sz="3000" dirty="0">
                <a:cs typeface="Times New Roman" panose="02020603050405020304" pitchFamily="18" charset="0"/>
              </a:rPr>
              <a:t>, Kallikrein</a:t>
            </a:r>
          </a:p>
          <a:p>
            <a:pPr marL="679450" lvl="1" indent="-342900">
              <a:lnSpc>
                <a:spcPct val="100000"/>
              </a:lnSpc>
              <a:spcBef>
                <a:spcPts val="1200"/>
              </a:spcBef>
              <a:buFont typeface="System Font Regular"/>
              <a:buChar char="-"/>
            </a:pPr>
            <a:r>
              <a:rPr lang="en-US" sz="3000" dirty="0">
                <a:cs typeface="Times New Roman" panose="02020603050405020304" pitchFamily="18" charset="0"/>
              </a:rPr>
              <a:t>Decreased anticoagulant proteins (C, S, AT‐III) </a:t>
            </a:r>
          </a:p>
          <a:p>
            <a:pPr marL="336550" indent="-322263">
              <a:lnSpc>
                <a:spcPct val="100000"/>
              </a:lnSpc>
              <a:spcBef>
                <a:spcPts val="1200"/>
              </a:spcBef>
              <a:buFont typeface="Arial" panose="020B0604020202020204" pitchFamily="34" charset="0"/>
              <a:buChar char="•"/>
            </a:pPr>
            <a:r>
              <a:rPr lang="en-US" sz="3400" dirty="0"/>
              <a:t>Vitamin K critical for coagulation</a:t>
            </a:r>
          </a:p>
          <a:p>
            <a:pPr marL="336550" indent="-322263">
              <a:lnSpc>
                <a:spcPct val="100000"/>
              </a:lnSpc>
              <a:spcBef>
                <a:spcPts val="1200"/>
              </a:spcBef>
              <a:buFont typeface="Arial" panose="020B0604020202020204" pitchFamily="34" charset="0"/>
              <a:buChar char="•"/>
            </a:pPr>
            <a:r>
              <a:rPr lang="en-US" sz="3400" dirty="0"/>
              <a:t>Neonates have low Vitamin K</a:t>
            </a:r>
          </a:p>
          <a:p>
            <a:pPr marL="336550" indent="-457200">
              <a:lnSpc>
                <a:spcPct val="150000"/>
              </a:lnSpc>
              <a:spcBef>
                <a:spcPts val="1200"/>
              </a:spcBef>
              <a:buFont typeface="Arial" panose="020B0604020202020204" pitchFamily="34" charset="0"/>
              <a:buChar char="•"/>
            </a:pPr>
            <a:endParaRPr lang="en-US" b="1" dirty="0"/>
          </a:p>
          <a:p>
            <a:pPr marL="336550" indent="-457200">
              <a:lnSpc>
                <a:spcPct val="150000"/>
              </a:lnSpc>
              <a:spcBef>
                <a:spcPts val="1200"/>
              </a:spcBef>
              <a:buFont typeface="Arial" panose="020B0604020202020204" pitchFamily="34" charset="0"/>
              <a:buChar char="•"/>
            </a:pPr>
            <a:endParaRPr lang="en-US" dirty="0">
              <a:cs typeface="Times New Roman" panose="02020603050405020304" pitchFamily="18" charset="0"/>
            </a:endParaRPr>
          </a:p>
          <a:p>
            <a:pPr marL="679450" lvl="1" indent="-342900">
              <a:lnSpc>
                <a:spcPct val="150000"/>
              </a:lnSpc>
              <a:spcBef>
                <a:spcPts val="1200"/>
              </a:spcBef>
              <a:buFont typeface="System Font Regular"/>
              <a:buChar char="-"/>
            </a:pPr>
            <a:endParaRPr lang="en-US" sz="2800" dirty="0">
              <a:cs typeface="Times New Roman" panose="02020603050405020304" pitchFamily="18" charset="0"/>
            </a:endParaRPr>
          </a:p>
          <a:p>
            <a:pPr marL="222250" indent="-342900">
              <a:lnSpc>
                <a:spcPct val="150000"/>
              </a:lnSpc>
              <a:spcBef>
                <a:spcPts val="1200"/>
              </a:spcBef>
              <a:buFont typeface="System Font Regular"/>
              <a:buChar char="-"/>
            </a:pPr>
            <a:endParaRPr lang="en-US" b="1" dirty="0">
              <a:solidFill>
                <a:schemeClr val="accent6">
                  <a:lumMod val="75000"/>
                </a:schemeClr>
              </a:solidFill>
              <a:cs typeface="Times New Roman" panose="02020603050405020304" pitchFamily="18" charset="0"/>
            </a:endParaRPr>
          </a:p>
          <a:p>
            <a:pPr marL="0" indent="0" algn="ctr">
              <a:lnSpc>
                <a:spcPct val="150000"/>
              </a:lnSpc>
              <a:buNone/>
            </a:pPr>
            <a:endParaRPr lang="en-US" dirty="0"/>
          </a:p>
        </p:txBody>
      </p:sp>
    </p:spTree>
    <p:extLst>
      <p:ext uri="{BB962C8B-B14F-4D97-AF65-F5344CB8AC3E}">
        <p14:creationId xmlns:p14="http://schemas.microsoft.com/office/powerpoint/2010/main" val="342479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5018-FA6C-4EB5-AAA2-F3B1E997593E}"/>
              </a:ext>
            </a:extLst>
          </p:cNvPr>
          <p:cNvSpPr>
            <a:spLocks noGrp="1"/>
          </p:cNvSpPr>
          <p:nvPr>
            <p:ph type="title"/>
          </p:nvPr>
        </p:nvSpPr>
        <p:spPr>
          <a:xfrm>
            <a:off x="304800" y="381000"/>
            <a:ext cx="7418999" cy="1225966"/>
          </a:xfrm>
        </p:spPr>
        <p:txBody>
          <a:bodyPr>
            <a:noAutofit/>
          </a:bodyPr>
          <a:lstStyle/>
          <a:p>
            <a:r>
              <a:rPr lang="en-US" dirty="0">
                <a:latin typeface="+mn-lt"/>
              </a:rPr>
              <a:t>Bleeding Disorders In Children</a:t>
            </a:r>
            <a:br>
              <a:rPr lang="en-US" dirty="0">
                <a:latin typeface="+mn-lt"/>
              </a:rPr>
            </a:br>
            <a:r>
              <a:rPr lang="en-US" dirty="0">
                <a:latin typeface="+mn-lt"/>
              </a:rPr>
              <a:t>Coagulation Protein Disorders</a:t>
            </a:r>
          </a:p>
        </p:txBody>
      </p:sp>
      <p:sp>
        <p:nvSpPr>
          <p:cNvPr id="3" name="Content Placeholder 2">
            <a:extLst>
              <a:ext uri="{FF2B5EF4-FFF2-40B4-BE49-F238E27FC236}">
                <a16:creationId xmlns:a16="http://schemas.microsoft.com/office/drawing/2014/main" id="{43F6A69F-897F-4541-9AC5-AA426CE8E680}"/>
              </a:ext>
            </a:extLst>
          </p:cNvPr>
          <p:cNvSpPr>
            <a:spLocks noGrp="1"/>
          </p:cNvSpPr>
          <p:nvPr>
            <p:ph idx="1"/>
          </p:nvPr>
        </p:nvSpPr>
        <p:spPr>
          <a:xfrm>
            <a:off x="304800" y="1981200"/>
            <a:ext cx="8305800" cy="4343400"/>
          </a:xfrm>
        </p:spPr>
        <p:txBody>
          <a:bodyPr>
            <a:noAutofit/>
          </a:bodyPr>
          <a:lstStyle/>
          <a:p>
            <a:pPr marL="290513" lvl="1" indent="-290513">
              <a:spcBef>
                <a:spcPts val="1800"/>
              </a:spcBef>
              <a:buNone/>
            </a:pPr>
            <a:r>
              <a:rPr lang="en-US" sz="4000" dirty="0"/>
              <a:t>Acquired Disorders:</a:t>
            </a:r>
          </a:p>
          <a:p>
            <a:pPr marL="290513" lvl="2" indent="-276225">
              <a:spcBef>
                <a:spcPts val="1800"/>
              </a:spcBef>
            </a:pPr>
            <a:r>
              <a:rPr lang="en-US" sz="3200" dirty="0"/>
              <a:t>Vitamin K Deficiency Bleeding </a:t>
            </a:r>
          </a:p>
          <a:p>
            <a:pPr marL="290513" lvl="2" indent="-276225">
              <a:spcBef>
                <a:spcPts val="1800"/>
              </a:spcBef>
            </a:pPr>
            <a:r>
              <a:rPr lang="en-US" sz="3200" dirty="0"/>
              <a:t>Liver Disease</a:t>
            </a:r>
          </a:p>
          <a:p>
            <a:pPr marL="290513" lvl="2" indent="-276225">
              <a:spcBef>
                <a:spcPts val="1800"/>
              </a:spcBef>
            </a:pPr>
            <a:r>
              <a:rPr lang="en-US" sz="3200" dirty="0"/>
              <a:t>Chronic Kidney Disease</a:t>
            </a:r>
          </a:p>
          <a:p>
            <a:pPr marL="290513" lvl="2" indent="-276225">
              <a:spcBef>
                <a:spcPts val="1800"/>
              </a:spcBef>
            </a:pPr>
            <a:r>
              <a:rPr lang="en-US" sz="3200" dirty="0"/>
              <a:t>Coagulation Inhibitors</a:t>
            </a:r>
          </a:p>
          <a:p>
            <a:pPr marL="290513" lvl="2" indent="-276225">
              <a:spcBef>
                <a:spcPts val="1800"/>
              </a:spcBef>
            </a:pPr>
            <a:r>
              <a:rPr lang="en-US" sz="3200" dirty="0"/>
              <a:t>Disseminated intravascular coagulation (DIC)</a:t>
            </a:r>
          </a:p>
        </p:txBody>
      </p:sp>
    </p:spTree>
    <p:extLst>
      <p:ext uri="{BB962C8B-B14F-4D97-AF65-F5344CB8AC3E}">
        <p14:creationId xmlns:p14="http://schemas.microsoft.com/office/powerpoint/2010/main" val="1450483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5018-FA6C-4EB5-AAA2-F3B1E997593E}"/>
              </a:ext>
            </a:extLst>
          </p:cNvPr>
          <p:cNvSpPr>
            <a:spLocks noGrp="1"/>
          </p:cNvSpPr>
          <p:nvPr>
            <p:ph type="title"/>
          </p:nvPr>
        </p:nvSpPr>
        <p:spPr>
          <a:xfrm>
            <a:off x="304800" y="304800"/>
            <a:ext cx="7894333" cy="1302166"/>
          </a:xfrm>
        </p:spPr>
        <p:txBody>
          <a:bodyPr>
            <a:normAutofit/>
          </a:bodyPr>
          <a:lstStyle/>
          <a:p>
            <a:r>
              <a:rPr lang="en-US" dirty="0">
                <a:latin typeface="+mn-lt"/>
              </a:rPr>
              <a:t>Bleeding Disorders In Children</a:t>
            </a:r>
            <a:br>
              <a:rPr lang="en-US" dirty="0">
                <a:latin typeface="+mn-lt"/>
              </a:rPr>
            </a:br>
            <a:r>
              <a:rPr lang="en-US" dirty="0">
                <a:latin typeface="+mn-lt"/>
              </a:rPr>
              <a:t>Coagulation Protein Disorders</a:t>
            </a:r>
          </a:p>
        </p:txBody>
      </p:sp>
      <p:sp>
        <p:nvSpPr>
          <p:cNvPr id="3" name="Content Placeholder 2">
            <a:extLst>
              <a:ext uri="{FF2B5EF4-FFF2-40B4-BE49-F238E27FC236}">
                <a16:creationId xmlns:a16="http://schemas.microsoft.com/office/drawing/2014/main" id="{43F6A69F-897F-4541-9AC5-AA426CE8E680}"/>
              </a:ext>
            </a:extLst>
          </p:cNvPr>
          <p:cNvSpPr>
            <a:spLocks noGrp="1"/>
          </p:cNvSpPr>
          <p:nvPr>
            <p:ph idx="1"/>
          </p:nvPr>
        </p:nvSpPr>
        <p:spPr>
          <a:xfrm>
            <a:off x="457200" y="2083061"/>
            <a:ext cx="7924800" cy="3631939"/>
          </a:xfrm>
        </p:spPr>
        <p:txBody>
          <a:bodyPr>
            <a:normAutofit/>
          </a:bodyPr>
          <a:lstStyle/>
          <a:p>
            <a:pPr marL="17463" lvl="1" indent="-3175">
              <a:spcBef>
                <a:spcPts val="1200"/>
              </a:spcBef>
              <a:buNone/>
            </a:pPr>
            <a:r>
              <a:rPr lang="en-US" sz="3600" dirty="0"/>
              <a:t>Inherited  coagulation protein disorders</a:t>
            </a:r>
          </a:p>
          <a:p>
            <a:pPr marL="290513" indent="-290513">
              <a:spcBef>
                <a:spcPts val="1200"/>
              </a:spcBef>
            </a:pPr>
            <a:r>
              <a:rPr lang="en-US" sz="3200" dirty="0"/>
              <a:t>Rare (3-5% of congenital bleeding disorders)</a:t>
            </a:r>
          </a:p>
          <a:p>
            <a:pPr marL="290513" indent="-290513">
              <a:spcBef>
                <a:spcPts val="1200"/>
              </a:spcBef>
            </a:pPr>
            <a:r>
              <a:rPr lang="en-US" sz="3200" dirty="0"/>
              <a:t>Autosomal recessive</a:t>
            </a:r>
          </a:p>
          <a:p>
            <a:pPr marL="290513" indent="-290513">
              <a:spcBef>
                <a:spcPts val="1200"/>
              </a:spcBef>
            </a:pPr>
            <a:r>
              <a:rPr lang="en-US" sz="3200" dirty="0"/>
              <a:t>Isolated factor deficiency:</a:t>
            </a:r>
          </a:p>
          <a:p>
            <a:pPr marL="579438" lvl="3" indent="-288925">
              <a:spcBef>
                <a:spcPts val="1200"/>
              </a:spcBef>
              <a:buFont typeface="System Font Regular"/>
              <a:buChar char="-"/>
            </a:pPr>
            <a:r>
              <a:rPr lang="en-US" sz="2800" b="1" dirty="0">
                <a:solidFill>
                  <a:srgbClr val="FF0000"/>
                </a:solidFill>
              </a:rPr>
              <a:t>Hemophilia (VIII, IX)</a:t>
            </a:r>
          </a:p>
          <a:p>
            <a:pPr marL="579438" lvl="3" indent="-288925">
              <a:spcBef>
                <a:spcPts val="1200"/>
              </a:spcBef>
              <a:buFont typeface="System Font Regular"/>
              <a:buChar char="-"/>
            </a:pPr>
            <a:r>
              <a:rPr lang="en-US" sz="2800" dirty="0"/>
              <a:t>Other (I, II, V, VII, X, XI)</a:t>
            </a:r>
          </a:p>
          <a:p>
            <a:pPr marL="968375" lvl="3" indent="0">
              <a:buNone/>
            </a:pPr>
            <a:endParaRPr lang="en-US" sz="2800" dirty="0"/>
          </a:p>
          <a:p>
            <a:pPr lvl="3"/>
            <a:endParaRPr lang="en-US" sz="2800" dirty="0"/>
          </a:p>
        </p:txBody>
      </p:sp>
    </p:spTree>
    <p:extLst>
      <p:ext uri="{BB962C8B-B14F-4D97-AF65-F5344CB8AC3E}">
        <p14:creationId xmlns:p14="http://schemas.microsoft.com/office/powerpoint/2010/main" val="1158242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DB06E0-41F7-47A4-BA81-8E9FA526EB50}"/>
              </a:ext>
            </a:extLst>
          </p:cNvPr>
          <p:cNvSpPr>
            <a:spLocks noGrp="1"/>
          </p:cNvSpPr>
          <p:nvPr>
            <p:ph type="title"/>
          </p:nvPr>
        </p:nvSpPr>
        <p:spPr>
          <a:xfrm>
            <a:off x="438467" y="304800"/>
            <a:ext cx="6847579" cy="1828800"/>
          </a:xfrm>
        </p:spPr>
        <p:txBody>
          <a:bodyPr>
            <a:noAutofit/>
          </a:bodyPr>
          <a:lstStyle/>
          <a:p>
            <a:r>
              <a:rPr lang="en-US" dirty="0">
                <a:latin typeface="+mn-lt"/>
              </a:rPr>
              <a:t>Clinical Presentation of Coagulation Protein Disorders </a:t>
            </a:r>
          </a:p>
        </p:txBody>
      </p:sp>
      <p:sp>
        <p:nvSpPr>
          <p:cNvPr id="10" name="TextBox 9">
            <a:extLst>
              <a:ext uri="{FF2B5EF4-FFF2-40B4-BE49-F238E27FC236}">
                <a16:creationId xmlns:a16="http://schemas.microsoft.com/office/drawing/2014/main" id="{C506D84A-B7E2-4084-8362-503973EBB09D}"/>
              </a:ext>
            </a:extLst>
          </p:cNvPr>
          <p:cNvSpPr txBox="1"/>
          <p:nvPr/>
        </p:nvSpPr>
        <p:spPr>
          <a:xfrm>
            <a:off x="438467" y="2351544"/>
            <a:ext cx="8204720" cy="2308324"/>
          </a:xfrm>
          <a:prstGeom prst="rect">
            <a:avLst/>
          </a:prstGeom>
          <a:noFill/>
        </p:spPr>
        <p:txBody>
          <a:bodyPr wrap="square" rtlCol="0">
            <a:spAutoFit/>
          </a:bodyPr>
          <a:lstStyle/>
          <a:p>
            <a:pPr marL="342900" indent="-342900">
              <a:buFont typeface="Arial" panose="020B0604020202020204" pitchFamily="34" charset="0"/>
              <a:buChar char="•"/>
            </a:pPr>
            <a:r>
              <a:rPr lang="en-US" sz="3600" dirty="0">
                <a:latin typeface="+mn-lt"/>
                <a:cs typeface="Arial" panose="020B0604020202020204" pitchFamily="34" charset="0"/>
              </a:rPr>
              <a:t>Large ecchymoses</a:t>
            </a:r>
          </a:p>
          <a:p>
            <a:pPr marL="342900" indent="-342900">
              <a:buFont typeface="Arial" panose="020B0604020202020204" pitchFamily="34" charset="0"/>
              <a:buChar char="•"/>
            </a:pPr>
            <a:r>
              <a:rPr lang="en-US" sz="3600" dirty="0">
                <a:latin typeface="+mn-lt"/>
                <a:cs typeface="Arial" panose="020B0604020202020204" pitchFamily="34" charset="0"/>
              </a:rPr>
              <a:t>Hemarthrosis</a:t>
            </a:r>
          </a:p>
          <a:p>
            <a:pPr marL="342900" indent="-342900">
              <a:buFont typeface="Arial" panose="020B0604020202020204" pitchFamily="34" charset="0"/>
              <a:buChar char="•"/>
            </a:pPr>
            <a:r>
              <a:rPr lang="en-US" sz="3600" dirty="0">
                <a:latin typeface="+mn-lt"/>
                <a:cs typeface="Arial" panose="020B0604020202020204" pitchFamily="34" charset="0"/>
              </a:rPr>
              <a:t>Soft tissue hematomas</a:t>
            </a:r>
          </a:p>
          <a:p>
            <a:pPr marL="342900" indent="-342900">
              <a:buFont typeface="Arial" panose="020B0604020202020204" pitchFamily="34" charset="0"/>
              <a:buChar char="•"/>
            </a:pPr>
            <a:r>
              <a:rPr lang="en-US" sz="3600" dirty="0">
                <a:latin typeface="+mn-lt"/>
                <a:cs typeface="Arial" panose="020B0604020202020204" pitchFamily="34" charset="0"/>
              </a:rPr>
              <a:t>Excessive bleeding after surgery</a:t>
            </a:r>
          </a:p>
        </p:txBody>
      </p:sp>
    </p:spTree>
    <p:extLst>
      <p:ext uri="{BB962C8B-B14F-4D97-AF65-F5344CB8AC3E}">
        <p14:creationId xmlns:p14="http://schemas.microsoft.com/office/powerpoint/2010/main" val="4213303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5018-FA6C-4EB5-AAA2-F3B1E997593E}"/>
              </a:ext>
            </a:extLst>
          </p:cNvPr>
          <p:cNvSpPr>
            <a:spLocks noGrp="1"/>
          </p:cNvSpPr>
          <p:nvPr>
            <p:ph type="title"/>
          </p:nvPr>
        </p:nvSpPr>
        <p:spPr>
          <a:xfrm>
            <a:off x="539803" y="338378"/>
            <a:ext cx="7404274" cy="1033221"/>
          </a:xfrm>
        </p:spPr>
        <p:txBody>
          <a:bodyPr>
            <a:noAutofit/>
          </a:bodyPr>
          <a:lstStyle/>
          <a:p>
            <a:r>
              <a:rPr lang="en-US" sz="5400" dirty="0">
                <a:latin typeface="+mn-lt"/>
              </a:rPr>
              <a:t>Laboratory Tests</a:t>
            </a:r>
          </a:p>
        </p:txBody>
      </p:sp>
      <p:sp>
        <p:nvSpPr>
          <p:cNvPr id="3" name="Content Placeholder 2">
            <a:extLst>
              <a:ext uri="{FF2B5EF4-FFF2-40B4-BE49-F238E27FC236}">
                <a16:creationId xmlns:a16="http://schemas.microsoft.com/office/drawing/2014/main" id="{43F6A69F-897F-4541-9AC5-AA426CE8E680}"/>
              </a:ext>
            </a:extLst>
          </p:cNvPr>
          <p:cNvSpPr>
            <a:spLocks noGrp="1"/>
          </p:cNvSpPr>
          <p:nvPr>
            <p:ph idx="1"/>
          </p:nvPr>
        </p:nvSpPr>
        <p:spPr>
          <a:xfrm>
            <a:off x="539802" y="1799517"/>
            <a:ext cx="5403797" cy="4720104"/>
          </a:xfrm>
        </p:spPr>
        <p:txBody>
          <a:bodyPr>
            <a:normAutofit/>
          </a:bodyPr>
          <a:lstStyle/>
          <a:p>
            <a:pPr marL="288925" indent="-288925"/>
            <a:r>
              <a:rPr lang="en-US" sz="3600" dirty="0"/>
              <a:t>CBC and platelets</a:t>
            </a:r>
          </a:p>
          <a:p>
            <a:pPr marL="288925" indent="-288925"/>
            <a:r>
              <a:rPr lang="en-US" sz="3600" dirty="0"/>
              <a:t>Peripheral blood smear</a:t>
            </a:r>
          </a:p>
          <a:p>
            <a:pPr marL="288925" indent="-288925"/>
            <a:r>
              <a:rPr lang="en-US" sz="3600" dirty="0"/>
              <a:t>Coagulation Studies </a:t>
            </a:r>
          </a:p>
          <a:p>
            <a:pPr marL="579438" lvl="1" indent="-290513">
              <a:buFont typeface="System Font Regular"/>
              <a:buChar char="-"/>
            </a:pPr>
            <a:r>
              <a:rPr lang="en-US" sz="3200" dirty="0"/>
              <a:t>PTT (INR)</a:t>
            </a:r>
          </a:p>
          <a:p>
            <a:pPr marL="579438" lvl="1" indent="-290513">
              <a:buFont typeface="System Font Regular"/>
              <a:buChar char="-"/>
            </a:pPr>
            <a:r>
              <a:rPr lang="en-US" sz="3200" dirty="0" err="1"/>
              <a:t>aPTT</a:t>
            </a:r>
            <a:r>
              <a:rPr lang="en-US" sz="3200" dirty="0"/>
              <a:t> </a:t>
            </a:r>
          </a:p>
          <a:p>
            <a:pPr marL="579438" lvl="1" indent="-290513">
              <a:buFont typeface="System Font Regular"/>
              <a:buChar char="-"/>
            </a:pPr>
            <a:r>
              <a:rPr lang="en-US" sz="3200" dirty="0"/>
              <a:t>Fibrinogen</a:t>
            </a:r>
          </a:p>
          <a:p>
            <a:pPr lvl="2"/>
            <a:endParaRPr lang="en-US" sz="2800" dirty="0">
              <a:solidFill>
                <a:schemeClr val="tx1"/>
              </a:solidFill>
            </a:endParaRPr>
          </a:p>
        </p:txBody>
      </p:sp>
    </p:spTree>
    <p:extLst>
      <p:ext uri="{BB962C8B-B14F-4D97-AF65-F5344CB8AC3E}">
        <p14:creationId xmlns:p14="http://schemas.microsoft.com/office/powerpoint/2010/main" val="3743815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830C82-AED8-4995-B09E-904099009D5F}"/>
              </a:ext>
            </a:extLst>
          </p:cNvPr>
          <p:cNvGraphicFramePr>
            <a:graphicFrameLocks noGrp="1"/>
          </p:cNvGraphicFramePr>
          <p:nvPr>
            <p:extLst>
              <p:ext uri="{D42A27DB-BD31-4B8C-83A1-F6EECF244321}">
                <p14:modId xmlns:p14="http://schemas.microsoft.com/office/powerpoint/2010/main" val="1100712318"/>
              </p:ext>
            </p:extLst>
          </p:nvPr>
        </p:nvGraphicFramePr>
        <p:xfrm>
          <a:off x="233680" y="1429570"/>
          <a:ext cx="8676640" cy="5276030"/>
        </p:xfrm>
        <a:graphic>
          <a:graphicData uri="http://schemas.openxmlformats.org/drawingml/2006/table">
            <a:tbl>
              <a:tblPr firstRow="1" firstCol="1" bandRow="1">
                <a:tableStyleId>{5C22544A-7EE6-4342-B048-85BDC9FD1C3A}</a:tableStyleId>
              </a:tblPr>
              <a:tblGrid>
                <a:gridCol w="2511933">
                  <a:extLst>
                    <a:ext uri="{9D8B030D-6E8A-4147-A177-3AD203B41FA5}">
                      <a16:colId xmlns:a16="http://schemas.microsoft.com/office/drawing/2014/main" val="1387280210"/>
                    </a:ext>
                  </a:extLst>
                </a:gridCol>
                <a:gridCol w="1633346">
                  <a:extLst>
                    <a:ext uri="{9D8B030D-6E8A-4147-A177-3AD203B41FA5}">
                      <a16:colId xmlns:a16="http://schemas.microsoft.com/office/drawing/2014/main" val="3396859341"/>
                    </a:ext>
                  </a:extLst>
                </a:gridCol>
                <a:gridCol w="1295400">
                  <a:extLst>
                    <a:ext uri="{9D8B030D-6E8A-4147-A177-3AD203B41FA5}">
                      <a16:colId xmlns:a16="http://schemas.microsoft.com/office/drawing/2014/main" val="1200532126"/>
                    </a:ext>
                  </a:extLst>
                </a:gridCol>
                <a:gridCol w="1752600">
                  <a:extLst>
                    <a:ext uri="{9D8B030D-6E8A-4147-A177-3AD203B41FA5}">
                      <a16:colId xmlns:a16="http://schemas.microsoft.com/office/drawing/2014/main" val="3763069242"/>
                    </a:ext>
                  </a:extLst>
                </a:gridCol>
                <a:gridCol w="1483361">
                  <a:extLst>
                    <a:ext uri="{9D8B030D-6E8A-4147-A177-3AD203B41FA5}">
                      <a16:colId xmlns:a16="http://schemas.microsoft.com/office/drawing/2014/main" val="3524557382"/>
                    </a:ext>
                  </a:extLst>
                </a:gridCol>
              </a:tblGrid>
              <a:tr h="1143000">
                <a:tc>
                  <a:txBody>
                    <a:bodyPr/>
                    <a:lstStyle/>
                    <a:p>
                      <a:pPr marL="0" marR="0" algn="ctr">
                        <a:lnSpc>
                          <a:spcPct val="107000"/>
                        </a:lnSpc>
                        <a:spcBef>
                          <a:spcPts val="0"/>
                        </a:spcBef>
                        <a:spcAft>
                          <a:spcPts val="800"/>
                        </a:spcAft>
                      </a:pPr>
                      <a:r>
                        <a:rPr lang="en-US" sz="3200" b="0" dirty="0">
                          <a:effectLst/>
                          <a:latin typeface="Calibri" panose="020F0502020204030204" pitchFamily="34" charset="0"/>
                          <a:ea typeface="Calibri" panose="020F0502020204030204" pitchFamily="34" charset="0"/>
                          <a:cs typeface="Arial" panose="020B0604020202020204" pitchFamily="34" charset="0"/>
                        </a:rPr>
                        <a:t>Disorder</a:t>
                      </a:r>
                    </a:p>
                  </a:txBody>
                  <a:tcPr marL="61952" marR="61952" marT="0" marB="0" anchor="ctr"/>
                </a:tc>
                <a:tc>
                  <a:txBody>
                    <a:bodyPr/>
                    <a:lstStyle/>
                    <a:p>
                      <a:pPr marL="0" marR="0" algn="ctr">
                        <a:lnSpc>
                          <a:spcPct val="107000"/>
                        </a:lnSpc>
                        <a:spcBef>
                          <a:spcPts val="0"/>
                        </a:spcBef>
                        <a:spcAft>
                          <a:spcPts val="800"/>
                        </a:spcAft>
                      </a:pPr>
                      <a:r>
                        <a:rPr lang="en-US" sz="2400" b="0" dirty="0">
                          <a:effectLst/>
                        </a:rPr>
                        <a:t>Platelet Count</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2400" b="0" dirty="0">
                          <a:effectLst/>
                        </a:rPr>
                        <a:t>PT/INR</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2400" b="0" dirty="0" err="1">
                          <a:effectLst/>
                        </a:rPr>
                        <a:t>aPTT</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2400" b="0" dirty="0">
                          <a:effectLst/>
                        </a:rPr>
                        <a:t>Fibrinogen</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extLst>
                  <a:ext uri="{0D108BD9-81ED-4DB2-BD59-A6C34878D82A}">
                    <a16:rowId xmlns:a16="http://schemas.microsoft.com/office/drawing/2014/main" val="835414430"/>
                  </a:ext>
                </a:extLst>
              </a:tr>
              <a:tr h="826606">
                <a:tc>
                  <a:txBody>
                    <a:bodyPr/>
                    <a:lstStyle/>
                    <a:p>
                      <a:pPr marL="0" marR="0" algn="ctr">
                        <a:lnSpc>
                          <a:spcPct val="100000"/>
                        </a:lnSpc>
                        <a:spcBef>
                          <a:spcPts val="0"/>
                        </a:spcBef>
                        <a:spcAft>
                          <a:spcPts val="800"/>
                        </a:spcAft>
                      </a:pPr>
                      <a:r>
                        <a:rPr lang="en-US" sz="2000" dirty="0">
                          <a:effectLst/>
                        </a:rPr>
                        <a:t>Qualitative Platelet Disorder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b="1" dirty="0">
                          <a:solidFill>
                            <a:srgbClr val="FF0000"/>
                          </a:solidFill>
                          <a:effectLst/>
                        </a:rPr>
                        <a:t>Normal/Low</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a:effectLst/>
                        </a:rPr>
                        <a:t>Normal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dirty="0">
                          <a:effectLst/>
                        </a:rPr>
                        <a:t>Normal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dirty="0">
                          <a:effectLst/>
                        </a:rPr>
                        <a:t>Normal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extLst>
                  <a:ext uri="{0D108BD9-81ED-4DB2-BD59-A6C34878D82A}">
                    <a16:rowId xmlns:a16="http://schemas.microsoft.com/office/drawing/2014/main" val="103664640"/>
                  </a:ext>
                </a:extLst>
              </a:tr>
              <a:tr h="826606">
                <a:tc>
                  <a:txBody>
                    <a:bodyPr/>
                    <a:lstStyle/>
                    <a:p>
                      <a:pPr marL="0" marR="0" algn="ctr">
                        <a:lnSpc>
                          <a:spcPct val="107000"/>
                        </a:lnSpc>
                        <a:spcBef>
                          <a:spcPts val="0"/>
                        </a:spcBef>
                        <a:spcAft>
                          <a:spcPts val="800"/>
                        </a:spcAft>
                      </a:pPr>
                      <a:r>
                        <a:rPr lang="en-US" sz="2000" dirty="0">
                          <a:effectLst/>
                        </a:rPr>
                        <a:t>Quantitative Platelet Disorder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b="1" dirty="0">
                          <a:solidFill>
                            <a:srgbClr val="FF0000"/>
                          </a:solidFill>
                          <a:effectLst/>
                        </a:rPr>
                        <a:t>Low</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a:effectLst/>
                        </a:rPr>
                        <a:t>Normal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a:effectLst/>
                        </a:rPr>
                        <a:t>Normal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dirty="0">
                          <a:effectLst/>
                        </a:rPr>
                        <a:t>Normal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extLst>
                  <a:ext uri="{0D108BD9-81ED-4DB2-BD59-A6C34878D82A}">
                    <a16:rowId xmlns:a16="http://schemas.microsoft.com/office/drawing/2014/main" val="1798836784"/>
                  </a:ext>
                </a:extLst>
              </a:tr>
              <a:tr h="826606">
                <a:tc>
                  <a:txBody>
                    <a:bodyPr/>
                    <a:lstStyle/>
                    <a:p>
                      <a:pPr marL="0" marR="0" algn="ctr">
                        <a:lnSpc>
                          <a:spcPct val="107000"/>
                        </a:lnSpc>
                        <a:spcBef>
                          <a:spcPts val="0"/>
                        </a:spcBef>
                        <a:spcAft>
                          <a:spcPts val="800"/>
                        </a:spcAft>
                      </a:pPr>
                      <a:r>
                        <a:rPr lang="en-US" sz="2000" dirty="0">
                          <a:effectLst/>
                        </a:rPr>
                        <a:t>Hemophilia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a:effectLst/>
                        </a:rPr>
                        <a:t>Normal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b="1" dirty="0">
                          <a:solidFill>
                            <a:srgbClr val="FF0000"/>
                          </a:solidFill>
                          <a:effectLst/>
                        </a:rPr>
                        <a:t>Normal</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b="1">
                          <a:solidFill>
                            <a:srgbClr val="FF0000"/>
                          </a:solidFill>
                          <a:effectLst/>
                        </a:rPr>
                        <a:t>Prolonged</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a:effectLst/>
                        </a:rPr>
                        <a:t>Normal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extLst>
                  <a:ext uri="{0D108BD9-81ED-4DB2-BD59-A6C34878D82A}">
                    <a16:rowId xmlns:a16="http://schemas.microsoft.com/office/drawing/2014/main" val="2558813585"/>
                  </a:ext>
                </a:extLst>
              </a:tr>
              <a:tr h="826606">
                <a:tc>
                  <a:txBody>
                    <a:bodyPr/>
                    <a:lstStyle/>
                    <a:p>
                      <a:pPr marL="0" marR="0" algn="ctr">
                        <a:lnSpc>
                          <a:spcPct val="107000"/>
                        </a:lnSpc>
                        <a:spcBef>
                          <a:spcPts val="0"/>
                        </a:spcBef>
                        <a:spcAft>
                          <a:spcPts val="800"/>
                        </a:spcAft>
                      </a:pPr>
                      <a:r>
                        <a:rPr lang="en-US" sz="2000" dirty="0">
                          <a:effectLst/>
                        </a:rPr>
                        <a:t>Von Willebrand Disease (VWD)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a:effectLst/>
                        </a:rPr>
                        <a:t>Normal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b="1">
                          <a:solidFill>
                            <a:srgbClr val="FF0000"/>
                          </a:solidFill>
                          <a:effectLst/>
                        </a:rPr>
                        <a:t>Normal</a:t>
                      </a:r>
                      <a:endParaRPr lang="en-US" sz="16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b="1" dirty="0">
                          <a:solidFill>
                            <a:srgbClr val="FF0000"/>
                          </a:solidFill>
                          <a:effectLst/>
                        </a:rPr>
                        <a:t>Normal/Prolonged</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a:effectLst/>
                        </a:rPr>
                        <a:t>Normal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extLst>
                  <a:ext uri="{0D108BD9-81ED-4DB2-BD59-A6C34878D82A}">
                    <a16:rowId xmlns:a16="http://schemas.microsoft.com/office/drawing/2014/main" val="3892399209"/>
                  </a:ext>
                </a:extLst>
              </a:tr>
              <a:tr h="826606">
                <a:tc>
                  <a:txBody>
                    <a:bodyPr/>
                    <a:lstStyle/>
                    <a:p>
                      <a:pPr marL="0" marR="0" algn="ctr">
                        <a:lnSpc>
                          <a:spcPct val="107000"/>
                        </a:lnSpc>
                        <a:spcBef>
                          <a:spcPts val="0"/>
                        </a:spcBef>
                        <a:spcAft>
                          <a:spcPts val="800"/>
                        </a:spcAft>
                      </a:pPr>
                      <a:r>
                        <a:rPr lang="en-US" sz="2000" dirty="0">
                          <a:effectLst/>
                        </a:rPr>
                        <a:t>DIC</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dirty="0">
                          <a:effectLst/>
                        </a:rPr>
                        <a:t>Low</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dirty="0">
                          <a:effectLst/>
                        </a:rPr>
                        <a:t>Prolonged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dirty="0">
                          <a:effectLst/>
                        </a:rPr>
                        <a:t>Prolonged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600" b="1" dirty="0">
                          <a:solidFill>
                            <a:srgbClr val="FF0000"/>
                          </a:solidFill>
                          <a:effectLst/>
                        </a:rPr>
                        <a:t>Low</a:t>
                      </a:r>
                      <a:endPar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extLst>
                  <a:ext uri="{0D108BD9-81ED-4DB2-BD59-A6C34878D82A}">
                    <a16:rowId xmlns:a16="http://schemas.microsoft.com/office/drawing/2014/main" val="3715778121"/>
                  </a:ext>
                </a:extLst>
              </a:tr>
            </a:tbl>
          </a:graphicData>
        </a:graphic>
      </p:graphicFrame>
      <p:sp>
        <p:nvSpPr>
          <p:cNvPr id="7" name="Title 1">
            <a:extLst>
              <a:ext uri="{FF2B5EF4-FFF2-40B4-BE49-F238E27FC236}">
                <a16:creationId xmlns:a16="http://schemas.microsoft.com/office/drawing/2014/main" id="{37696A36-2979-4082-9D96-2F61D8E71560}"/>
              </a:ext>
            </a:extLst>
          </p:cNvPr>
          <p:cNvSpPr>
            <a:spLocks noGrp="1"/>
          </p:cNvSpPr>
          <p:nvPr>
            <p:ph type="title"/>
          </p:nvPr>
        </p:nvSpPr>
        <p:spPr>
          <a:xfrm>
            <a:off x="228600" y="152400"/>
            <a:ext cx="7710397" cy="1143000"/>
          </a:xfrm>
        </p:spPr>
        <p:txBody>
          <a:bodyPr>
            <a:noAutofit/>
          </a:bodyPr>
          <a:lstStyle/>
          <a:p>
            <a:r>
              <a:rPr lang="en-US" sz="5400" dirty="0">
                <a:latin typeface="+mn-lt"/>
              </a:rPr>
              <a:t>Laboratory Tests</a:t>
            </a:r>
          </a:p>
        </p:txBody>
      </p:sp>
    </p:spTree>
    <p:extLst>
      <p:ext uri="{BB962C8B-B14F-4D97-AF65-F5344CB8AC3E}">
        <p14:creationId xmlns:p14="http://schemas.microsoft.com/office/powerpoint/2010/main" val="3581353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5018-FA6C-4EB5-AAA2-F3B1E997593E}"/>
              </a:ext>
            </a:extLst>
          </p:cNvPr>
          <p:cNvSpPr>
            <a:spLocks noGrp="1"/>
          </p:cNvSpPr>
          <p:nvPr>
            <p:ph type="title"/>
          </p:nvPr>
        </p:nvSpPr>
        <p:spPr>
          <a:xfrm>
            <a:off x="381001" y="381001"/>
            <a:ext cx="7239000" cy="1066800"/>
          </a:xfrm>
        </p:spPr>
        <p:txBody>
          <a:bodyPr anchor="ctr">
            <a:normAutofit/>
          </a:bodyPr>
          <a:lstStyle/>
          <a:p>
            <a:r>
              <a:rPr lang="en-US" sz="4400" dirty="0">
                <a:latin typeface="+mn-lt"/>
              </a:rPr>
              <a:t>Coagulation Protein Disorders</a:t>
            </a:r>
          </a:p>
        </p:txBody>
      </p:sp>
      <p:sp>
        <p:nvSpPr>
          <p:cNvPr id="3" name="Content Placeholder 2">
            <a:extLst>
              <a:ext uri="{FF2B5EF4-FFF2-40B4-BE49-F238E27FC236}">
                <a16:creationId xmlns:a16="http://schemas.microsoft.com/office/drawing/2014/main" id="{43F6A69F-897F-4541-9AC5-AA426CE8E680}"/>
              </a:ext>
            </a:extLst>
          </p:cNvPr>
          <p:cNvSpPr>
            <a:spLocks noGrp="1"/>
          </p:cNvSpPr>
          <p:nvPr>
            <p:ph idx="1"/>
          </p:nvPr>
        </p:nvSpPr>
        <p:spPr>
          <a:xfrm>
            <a:off x="457200" y="1838320"/>
            <a:ext cx="7287382" cy="4714879"/>
          </a:xfrm>
        </p:spPr>
        <p:txBody>
          <a:bodyPr>
            <a:normAutofit lnSpcReduction="10000"/>
          </a:bodyPr>
          <a:lstStyle/>
          <a:p>
            <a:pPr marL="344488" indent="-344488">
              <a:spcBef>
                <a:spcPts val="1200"/>
              </a:spcBef>
            </a:pPr>
            <a:r>
              <a:rPr lang="en-US" sz="3600" b="1" dirty="0"/>
              <a:t>Hemophilia</a:t>
            </a:r>
          </a:p>
          <a:p>
            <a:pPr marL="344488" indent="-344488">
              <a:spcBef>
                <a:spcPts val="1200"/>
              </a:spcBef>
            </a:pPr>
            <a:r>
              <a:rPr lang="en-US" sz="3600" dirty="0"/>
              <a:t>Isolated Factor Deficiency:</a:t>
            </a:r>
          </a:p>
          <a:p>
            <a:pPr marL="635000" lvl="1" indent="-290513">
              <a:spcBef>
                <a:spcPts val="1200"/>
              </a:spcBef>
              <a:buFont typeface="System Font Regular"/>
              <a:buChar char="-"/>
            </a:pPr>
            <a:r>
              <a:rPr lang="en-US" sz="3200" dirty="0"/>
              <a:t>Fibrinogen,</a:t>
            </a:r>
          </a:p>
          <a:p>
            <a:pPr marL="635000" lvl="1" indent="-290513">
              <a:spcBef>
                <a:spcPts val="1200"/>
              </a:spcBef>
              <a:buFont typeface="System Font Regular"/>
              <a:buChar char="-"/>
            </a:pPr>
            <a:r>
              <a:rPr lang="en-US" sz="3200" dirty="0"/>
              <a:t>Factor VII</a:t>
            </a:r>
          </a:p>
          <a:p>
            <a:pPr marL="635000" lvl="1" indent="-290513">
              <a:spcBef>
                <a:spcPts val="1200"/>
              </a:spcBef>
              <a:buFont typeface="System Font Regular"/>
              <a:buChar char="-"/>
            </a:pPr>
            <a:r>
              <a:rPr lang="en-US" sz="3200" dirty="0"/>
              <a:t>Factor V</a:t>
            </a:r>
          </a:p>
          <a:p>
            <a:pPr marL="635000" lvl="1" indent="-290513">
              <a:spcBef>
                <a:spcPts val="1200"/>
              </a:spcBef>
              <a:buFont typeface="System Font Regular"/>
              <a:buChar char="-"/>
            </a:pPr>
            <a:r>
              <a:rPr lang="en-US" sz="3200" dirty="0"/>
              <a:t>Factor II</a:t>
            </a:r>
          </a:p>
          <a:p>
            <a:pPr marL="635000" lvl="1" indent="-290513">
              <a:spcBef>
                <a:spcPts val="1200"/>
              </a:spcBef>
              <a:buFont typeface="System Font Regular"/>
              <a:buChar char="-"/>
            </a:pPr>
            <a:r>
              <a:rPr lang="en-US" sz="3200" dirty="0"/>
              <a:t>Factor X</a:t>
            </a:r>
          </a:p>
          <a:p>
            <a:pPr marL="635000" lvl="1" indent="-290513">
              <a:spcBef>
                <a:spcPts val="1200"/>
              </a:spcBef>
              <a:buFont typeface="System Font Regular"/>
              <a:buChar char="-"/>
            </a:pPr>
            <a:r>
              <a:rPr lang="en-US" sz="3200" dirty="0"/>
              <a:t>Factor XIII</a:t>
            </a:r>
          </a:p>
        </p:txBody>
      </p:sp>
      <p:sp>
        <p:nvSpPr>
          <p:cNvPr id="5" name="Arrow: Striped Right 4">
            <a:extLst>
              <a:ext uri="{FF2B5EF4-FFF2-40B4-BE49-F238E27FC236}">
                <a16:creationId xmlns:a16="http://schemas.microsoft.com/office/drawing/2014/main" id="{8C1FFB51-C6DA-41A3-BF88-75D09C76FA5B}"/>
              </a:ext>
            </a:extLst>
          </p:cNvPr>
          <p:cNvSpPr/>
          <p:nvPr/>
        </p:nvSpPr>
        <p:spPr>
          <a:xfrm rot="10800000">
            <a:off x="3267074" y="1924050"/>
            <a:ext cx="2066926" cy="361950"/>
          </a:xfrm>
          <a:prstGeom prst="striped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4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title"/>
          </p:nvPr>
        </p:nvSpPr>
        <p:spPr>
          <a:xfrm>
            <a:off x="549275" y="349320"/>
            <a:ext cx="8061325" cy="1022280"/>
          </a:xfrm>
        </p:spPr>
        <p:txBody>
          <a:bodyPr/>
          <a:lstStyle/>
          <a:p>
            <a:pPr eaLnBrk="1" hangingPunct="1"/>
            <a:r>
              <a:rPr lang="en-US" sz="4400" dirty="0">
                <a:latin typeface="+mn-lt"/>
                <a:cs typeface="Arial" charset="0"/>
              </a:rPr>
              <a:t>Faculty Disclosures</a:t>
            </a:r>
            <a:endParaRPr lang="en-US" sz="4400" i="1" dirty="0">
              <a:latin typeface="+mn-lt"/>
              <a:cs typeface="Arial" charset="0"/>
            </a:endParaRPr>
          </a:p>
        </p:txBody>
      </p:sp>
      <p:sp>
        <p:nvSpPr>
          <p:cNvPr id="17410" name="Content Placeholder 1"/>
          <p:cNvSpPr>
            <a:spLocks noGrp="1"/>
          </p:cNvSpPr>
          <p:nvPr>
            <p:ph sz="half" idx="1"/>
          </p:nvPr>
        </p:nvSpPr>
        <p:spPr>
          <a:xfrm>
            <a:off x="549275" y="1600200"/>
            <a:ext cx="8061325" cy="1022280"/>
          </a:xfrm>
        </p:spPr>
        <p:txBody>
          <a:bodyPr>
            <a:normAutofit/>
          </a:bodyPr>
          <a:lstStyle/>
          <a:p>
            <a:pPr eaLnBrk="1" hangingPunct="1"/>
            <a:r>
              <a:rPr lang="en-US" dirty="0">
                <a:solidFill>
                  <a:srgbClr val="000000"/>
                </a:solidFill>
              </a:rPr>
              <a:t>None</a:t>
            </a:r>
          </a:p>
        </p:txBody>
      </p:sp>
    </p:spTree>
    <p:extLst>
      <p:ext uri="{BB962C8B-B14F-4D97-AF65-F5344CB8AC3E}">
        <p14:creationId xmlns:p14="http://schemas.microsoft.com/office/powerpoint/2010/main" val="2057399962"/>
      </p:ext>
    </p:extLst>
  </p:cSld>
  <p:clrMapOvr>
    <a:masterClrMapping/>
  </p:clrMapOvr>
  <p:transition spd="slow"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4419600" y="457200"/>
            <a:ext cx="4552572" cy="990601"/>
          </a:xfrm>
        </p:spPr>
        <p:txBody>
          <a:bodyPr anchor="ctr">
            <a:normAutofit/>
          </a:bodyPr>
          <a:lstStyle/>
          <a:p>
            <a:r>
              <a:rPr lang="en-US" sz="4400" dirty="0">
                <a:latin typeface="+mn-lt"/>
              </a:rPr>
              <a:t>Hemophilia</a:t>
            </a:r>
            <a:r>
              <a:rPr lang="en-US" b="1" dirty="0"/>
              <a:t> </a:t>
            </a:r>
          </a:p>
        </p:txBody>
      </p:sp>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4419600" y="1981200"/>
            <a:ext cx="4184074" cy="2692686"/>
          </a:xfrm>
        </p:spPr>
        <p:txBody>
          <a:bodyPr>
            <a:noAutofit/>
          </a:bodyPr>
          <a:lstStyle/>
          <a:p>
            <a:pPr marL="285750" indent="-285750" algn="l">
              <a:spcBef>
                <a:spcPts val="1800"/>
              </a:spcBef>
              <a:buFont typeface="Arial" panose="020B0604020202020204" pitchFamily="34" charset="0"/>
              <a:buChar char="•"/>
            </a:pPr>
            <a:r>
              <a:rPr lang="en-US" sz="3600" dirty="0"/>
              <a:t>X‐linked bleeding disorder</a:t>
            </a:r>
          </a:p>
          <a:p>
            <a:pPr marL="285750" indent="-285750" algn="l">
              <a:spcBef>
                <a:spcPts val="1800"/>
              </a:spcBef>
              <a:buFont typeface="Arial" panose="020B0604020202020204" pitchFamily="34" charset="0"/>
              <a:buChar char="•"/>
            </a:pPr>
            <a:r>
              <a:rPr lang="en-US" sz="3600" dirty="0"/>
              <a:t>1 in 10,000 births</a:t>
            </a:r>
          </a:p>
        </p:txBody>
      </p:sp>
      <p:pic>
        <p:nvPicPr>
          <p:cNvPr id="7" name="Picture 6" descr="A person wearing a costume&#10;&#10;Description generated with very high confidence">
            <a:extLst>
              <a:ext uri="{FF2B5EF4-FFF2-40B4-BE49-F238E27FC236}">
                <a16:creationId xmlns:a16="http://schemas.microsoft.com/office/drawing/2014/main" id="{FCE4E95C-9D7D-465B-B030-7B501A5DA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026" y="731940"/>
            <a:ext cx="3547872" cy="53941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53417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198431" y="216394"/>
            <a:ext cx="8559756" cy="1243612"/>
          </a:xfrm>
        </p:spPr>
        <p:txBody>
          <a:bodyPr>
            <a:noAutofit/>
          </a:bodyPr>
          <a:lstStyle/>
          <a:p>
            <a:r>
              <a:rPr lang="en-US" sz="4400" dirty="0">
                <a:latin typeface="+mn-lt"/>
              </a:rPr>
              <a:t>Types of Hemophilia</a:t>
            </a:r>
            <a:br>
              <a:rPr lang="en-US" sz="4400" dirty="0">
                <a:latin typeface="+mn-lt"/>
              </a:rPr>
            </a:br>
            <a:r>
              <a:rPr lang="en-US" sz="4400" dirty="0">
                <a:latin typeface="+mn-lt"/>
              </a:rPr>
              <a:t>(based on factor deficiency)</a:t>
            </a:r>
          </a:p>
        </p:txBody>
      </p:sp>
      <p:sp>
        <p:nvSpPr>
          <p:cNvPr id="5" name="Text Placeholder 3">
            <a:extLst>
              <a:ext uri="{FF2B5EF4-FFF2-40B4-BE49-F238E27FC236}">
                <a16:creationId xmlns:a16="http://schemas.microsoft.com/office/drawing/2014/main" id="{254F8623-B4A9-478C-ADAA-79368A17EF43}"/>
              </a:ext>
            </a:extLst>
          </p:cNvPr>
          <p:cNvSpPr>
            <a:spLocks noGrp="1"/>
          </p:cNvSpPr>
          <p:nvPr>
            <p:ph type="body" sz="half" idx="2"/>
          </p:nvPr>
        </p:nvSpPr>
        <p:spPr>
          <a:xfrm>
            <a:off x="335591" y="1676400"/>
            <a:ext cx="4541209" cy="4713888"/>
          </a:xfrm>
        </p:spPr>
        <p:txBody>
          <a:bodyPr>
            <a:noAutofit/>
          </a:bodyPr>
          <a:lstStyle/>
          <a:p>
            <a:pPr marL="288925" lvl="1" indent="-271463">
              <a:lnSpc>
                <a:spcPct val="100000"/>
              </a:lnSpc>
              <a:spcBef>
                <a:spcPts val="1800"/>
              </a:spcBef>
              <a:buFont typeface="Arial" panose="020B0604020202020204" pitchFamily="34" charset="0"/>
              <a:buChar char="•"/>
            </a:pPr>
            <a:r>
              <a:rPr lang="en-US" sz="3600" dirty="0"/>
              <a:t>Hemophilia A</a:t>
            </a:r>
          </a:p>
          <a:p>
            <a:pPr marL="288925" lvl="1" indent="-271463">
              <a:lnSpc>
                <a:spcPct val="100000"/>
              </a:lnSpc>
              <a:spcBef>
                <a:spcPts val="1800"/>
              </a:spcBef>
              <a:buFont typeface="Arial" panose="020B0604020202020204" pitchFamily="34" charset="0"/>
              <a:buChar char="•"/>
            </a:pPr>
            <a:r>
              <a:rPr lang="en-US" sz="3600" dirty="0"/>
              <a:t>Hemophilia B</a:t>
            </a:r>
          </a:p>
          <a:p>
            <a:pPr marL="288925" lvl="1" indent="-271463">
              <a:lnSpc>
                <a:spcPct val="100000"/>
              </a:lnSpc>
              <a:spcBef>
                <a:spcPts val="1800"/>
              </a:spcBef>
              <a:buFont typeface="Arial" panose="020B0604020202020204" pitchFamily="34" charset="0"/>
              <a:buChar char="•"/>
            </a:pPr>
            <a:r>
              <a:rPr lang="en-US" sz="3600" dirty="0"/>
              <a:t>Hemophilia C</a:t>
            </a:r>
          </a:p>
          <a:p>
            <a:pPr marL="288925" lvl="1" indent="-271463">
              <a:lnSpc>
                <a:spcPct val="100000"/>
              </a:lnSpc>
              <a:spcBef>
                <a:spcPts val="1800"/>
              </a:spcBef>
              <a:buFont typeface="Arial" panose="020B0604020202020204" pitchFamily="34" charset="0"/>
              <a:buChar char="•"/>
            </a:pPr>
            <a:r>
              <a:rPr lang="en-US" sz="3600" dirty="0"/>
              <a:t>Acquired Hemophilia</a:t>
            </a:r>
          </a:p>
          <a:p>
            <a:pPr marL="288925" lvl="1" indent="-271463">
              <a:lnSpc>
                <a:spcPct val="100000"/>
              </a:lnSpc>
              <a:spcBef>
                <a:spcPts val="1800"/>
              </a:spcBef>
              <a:buFont typeface="Arial" panose="020B0604020202020204" pitchFamily="34" charset="0"/>
              <a:buChar char="•"/>
            </a:pPr>
            <a:r>
              <a:rPr lang="en-US" sz="3600" dirty="0"/>
              <a:t>+/- Congenital Hemophilia with Inhibitors ?</a:t>
            </a:r>
          </a:p>
        </p:txBody>
      </p:sp>
      <p:pic>
        <p:nvPicPr>
          <p:cNvPr id="6" name="Picture 5" descr="A can next to a sign&#10;&#10;Description automatically generated">
            <a:extLst>
              <a:ext uri="{FF2B5EF4-FFF2-40B4-BE49-F238E27FC236}">
                <a16:creationId xmlns:a16="http://schemas.microsoft.com/office/drawing/2014/main" id="{B6282C82-296B-428D-B0C1-C61BEA443D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0" y="1839313"/>
            <a:ext cx="3105221" cy="2949960"/>
          </a:xfrm>
          <a:prstGeom prst="rect">
            <a:avLst/>
          </a:prstGeom>
        </p:spPr>
      </p:pic>
      <p:sp>
        <p:nvSpPr>
          <p:cNvPr id="7" name="Rectangle 6">
            <a:extLst>
              <a:ext uri="{FF2B5EF4-FFF2-40B4-BE49-F238E27FC236}">
                <a16:creationId xmlns:a16="http://schemas.microsoft.com/office/drawing/2014/main" id="{8583A032-6586-4789-99CB-E22801563F9B}"/>
              </a:ext>
            </a:extLst>
          </p:cNvPr>
          <p:cNvSpPr/>
          <p:nvPr/>
        </p:nvSpPr>
        <p:spPr>
          <a:xfrm>
            <a:off x="5334000" y="5638800"/>
            <a:ext cx="3209925" cy="276999"/>
          </a:xfrm>
          <a:prstGeom prst="rect">
            <a:avLst/>
          </a:prstGeom>
        </p:spPr>
        <p:txBody>
          <a:bodyPr wrap="square">
            <a:spAutoFit/>
          </a:bodyPr>
          <a:lstStyle/>
          <a:p>
            <a:r>
              <a:rPr lang="fr-FR" sz="1200" dirty="0">
                <a:latin typeface="source sans pro" panose="020B0503030403020204" pitchFamily="34" charset="0"/>
                <a:ea typeface="source sans pro" panose="020B0503030403020204" pitchFamily="34" charset="0"/>
              </a:rPr>
              <a:t>CC0 1.0 Universal (CC0 1.0) Public Domain</a:t>
            </a:r>
            <a:endParaRPr lang="en-US" sz="1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87793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282202" y="187459"/>
            <a:ext cx="8606667" cy="1412741"/>
          </a:xfrm>
        </p:spPr>
        <p:txBody>
          <a:bodyPr anchor="ctr">
            <a:normAutofit/>
          </a:bodyPr>
          <a:lstStyle/>
          <a:p>
            <a:r>
              <a:rPr lang="en-US" sz="5400" dirty="0">
                <a:latin typeface="+mn-lt"/>
              </a:rPr>
              <a:t>Hemophilia A</a:t>
            </a:r>
          </a:p>
        </p:txBody>
      </p:sp>
      <p:sp>
        <p:nvSpPr>
          <p:cNvPr id="3" name="Content Placeholder 2">
            <a:extLst>
              <a:ext uri="{FF2B5EF4-FFF2-40B4-BE49-F238E27FC236}">
                <a16:creationId xmlns:a16="http://schemas.microsoft.com/office/drawing/2014/main" id="{643C3580-6126-4B2C-A9E7-1BD7D852AEF3}"/>
              </a:ext>
            </a:extLst>
          </p:cNvPr>
          <p:cNvSpPr>
            <a:spLocks noGrp="1"/>
          </p:cNvSpPr>
          <p:nvPr>
            <p:ph idx="1"/>
          </p:nvPr>
        </p:nvSpPr>
        <p:spPr>
          <a:xfrm>
            <a:off x="282203" y="1447800"/>
            <a:ext cx="5127998" cy="5181600"/>
          </a:xfrm>
        </p:spPr>
        <p:txBody>
          <a:bodyPr>
            <a:normAutofit/>
          </a:bodyPr>
          <a:lstStyle/>
          <a:p>
            <a:pPr>
              <a:spcBef>
                <a:spcPts val="1800"/>
              </a:spcBef>
            </a:pPr>
            <a:r>
              <a:rPr lang="en-US" dirty="0"/>
              <a:t>Mutation in the long arm of chromosome X at F8 gene</a:t>
            </a:r>
          </a:p>
          <a:p>
            <a:pPr>
              <a:spcBef>
                <a:spcPts val="1800"/>
              </a:spcBef>
            </a:pPr>
            <a:r>
              <a:rPr lang="en-US" dirty="0"/>
              <a:t>Deficiency or lack of factor VIII (FVIII) </a:t>
            </a:r>
          </a:p>
          <a:p>
            <a:pPr>
              <a:spcBef>
                <a:spcPts val="1800"/>
              </a:spcBef>
            </a:pPr>
            <a:r>
              <a:rPr lang="en-US" dirty="0"/>
              <a:t>80-85% of the total hemophilia population</a:t>
            </a:r>
          </a:p>
          <a:p>
            <a:pPr>
              <a:spcBef>
                <a:spcPts val="1800"/>
              </a:spcBef>
            </a:pPr>
            <a:r>
              <a:rPr lang="en-US" dirty="0"/>
              <a:t>1 in 5000 males</a:t>
            </a:r>
          </a:p>
          <a:p>
            <a:pPr>
              <a:spcBef>
                <a:spcPts val="1800"/>
              </a:spcBef>
            </a:pPr>
            <a:r>
              <a:rPr lang="en-US" dirty="0"/>
              <a:t>20-30% develop inhibitory antibodies</a:t>
            </a:r>
          </a:p>
        </p:txBody>
      </p:sp>
      <p:pic>
        <p:nvPicPr>
          <p:cNvPr id="9" name="Picture 8" descr="A close up of a logo&#10;&#10;Description automatically generated">
            <a:extLst>
              <a:ext uri="{FF2B5EF4-FFF2-40B4-BE49-F238E27FC236}">
                <a16:creationId xmlns:a16="http://schemas.microsoft.com/office/drawing/2014/main" id="{A706A476-E288-4DF1-A7FB-C656532F87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78944" y="1873672"/>
            <a:ext cx="2985084" cy="2853738"/>
          </a:xfrm>
          <a:prstGeom prst="rect">
            <a:avLst/>
          </a:prstGeom>
        </p:spPr>
      </p:pic>
      <p:sp>
        <p:nvSpPr>
          <p:cNvPr id="10" name="Rectangle 9">
            <a:extLst>
              <a:ext uri="{FF2B5EF4-FFF2-40B4-BE49-F238E27FC236}">
                <a16:creationId xmlns:a16="http://schemas.microsoft.com/office/drawing/2014/main" id="{FF6324F0-B165-4E8B-940D-714EC3E056D5}"/>
              </a:ext>
            </a:extLst>
          </p:cNvPr>
          <p:cNvSpPr/>
          <p:nvPr/>
        </p:nvSpPr>
        <p:spPr>
          <a:xfrm>
            <a:off x="5678944" y="5625458"/>
            <a:ext cx="3209925" cy="276999"/>
          </a:xfrm>
          <a:prstGeom prst="rect">
            <a:avLst/>
          </a:prstGeom>
        </p:spPr>
        <p:txBody>
          <a:bodyPr wrap="square">
            <a:spAutoFit/>
          </a:bodyPr>
          <a:lstStyle/>
          <a:p>
            <a:r>
              <a:rPr lang="fr-FR" sz="1200" dirty="0">
                <a:latin typeface="source sans pro" panose="020B0503030403020204" pitchFamily="34" charset="0"/>
                <a:ea typeface="source sans pro" panose="020B0503030403020204" pitchFamily="34" charset="0"/>
              </a:rPr>
              <a:t>CC0 1.0 Universal (CC0 1.0) Public Domain</a:t>
            </a:r>
            <a:endParaRPr lang="en-US" sz="1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36331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190245" y="304800"/>
            <a:ext cx="8763509" cy="1334184"/>
          </a:xfrm>
        </p:spPr>
        <p:txBody>
          <a:bodyPr>
            <a:noAutofit/>
          </a:bodyPr>
          <a:lstStyle/>
          <a:p>
            <a:r>
              <a:rPr lang="en-US" sz="4400" dirty="0">
                <a:latin typeface="+mn-lt"/>
              </a:rPr>
              <a:t>Hemophilia B:</a:t>
            </a:r>
            <a:br>
              <a:rPr lang="en-US" sz="4400" dirty="0">
                <a:latin typeface="+mn-lt"/>
              </a:rPr>
            </a:br>
            <a:r>
              <a:rPr lang="en-US" sz="4400" dirty="0">
                <a:latin typeface="+mn-lt"/>
              </a:rPr>
              <a:t>Christmas Disease</a:t>
            </a:r>
          </a:p>
        </p:txBody>
      </p:sp>
      <p:sp>
        <p:nvSpPr>
          <p:cNvPr id="3" name="Content Placeholder 2">
            <a:extLst>
              <a:ext uri="{FF2B5EF4-FFF2-40B4-BE49-F238E27FC236}">
                <a16:creationId xmlns:a16="http://schemas.microsoft.com/office/drawing/2014/main" id="{643C3580-6126-4B2C-A9E7-1BD7D852AEF3}"/>
              </a:ext>
            </a:extLst>
          </p:cNvPr>
          <p:cNvSpPr>
            <a:spLocks noGrp="1"/>
          </p:cNvSpPr>
          <p:nvPr>
            <p:ph idx="1"/>
          </p:nvPr>
        </p:nvSpPr>
        <p:spPr>
          <a:xfrm>
            <a:off x="304800" y="1981200"/>
            <a:ext cx="4786484" cy="4305109"/>
          </a:xfrm>
        </p:spPr>
        <p:txBody>
          <a:bodyPr>
            <a:normAutofit lnSpcReduction="10000"/>
          </a:bodyPr>
          <a:lstStyle/>
          <a:p>
            <a:pPr marL="288925" indent="-288925">
              <a:lnSpc>
                <a:spcPct val="100000"/>
              </a:lnSpc>
            </a:pPr>
            <a:r>
              <a:rPr lang="en-US" dirty="0"/>
              <a:t>Mutation in the long arm of chromosome X at F9 gene</a:t>
            </a:r>
          </a:p>
          <a:p>
            <a:pPr marL="288925" indent="-288925">
              <a:lnSpc>
                <a:spcPct val="100000"/>
              </a:lnSpc>
            </a:pPr>
            <a:r>
              <a:rPr lang="en-US" dirty="0"/>
              <a:t>Deficiency or lack of coagulation factor IX (FIX)</a:t>
            </a:r>
          </a:p>
          <a:p>
            <a:pPr marL="288925" indent="-288925">
              <a:lnSpc>
                <a:spcPct val="100000"/>
              </a:lnSpc>
            </a:pPr>
            <a:r>
              <a:rPr lang="en-US" dirty="0"/>
              <a:t>1 in 25,000 males</a:t>
            </a:r>
          </a:p>
          <a:p>
            <a:pPr marL="288925" indent="-288925">
              <a:lnSpc>
                <a:spcPct val="100000"/>
              </a:lnSpc>
            </a:pPr>
            <a:r>
              <a:rPr lang="en-US" dirty="0"/>
              <a:t>1-6% develop inhibitory antibodies</a:t>
            </a:r>
          </a:p>
        </p:txBody>
      </p:sp>
      <p:pic>
        <p:nvPicPr>
          <p:cNvPr id="6" name="Picture 5" descr="A picture containing container&#10;&#10;Description automatically generated">
            <a:extLst>
              <a:ext uri="{FF2B5EF4-FFF2-40B4-BE49-F238E27FC236}">
                <a16:creationId xmlns:a16="http://schemas.microsoft.com/office/drawing/2014/main" id="{86DA5B6D-01C8-4CDD-99FE-B81623D38FB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62600" y="1981200"/>
            <a:ext cx="3009847" cy="2871394"/>
          </a:xfrm>
          <a:prstGeom prst="rect">
            <a:avLst/>
          </a:prstGeom>
        </p:spPr>
      </p:pic>
      <p:sp>
        <p:nvSpPr>
          <p:cNvPr id="7" name="Rectangle 6">
            <a:extLst>
              <a:ext uri="{FF2B5EF4-FFF2-40B4-BE49-F238E27FC236}">
                <a16:creationId xmlns:a16="http://schemas.microsoft.com/office/drawing/2014/main" id="{E0B5A081-E947-4D96-9A8B-39B94A6E344B}"/>
              </a:ext>
            </a:extLst>
          </p:cNvPr>
          <p:cNvSpPr/>
          <p:nvPr/>
        </p:nvSpPr>
        <p:spPr>
          <a:xfrm>
            <a:off x="5362522" y="5939685"/>
            <a:ext cx="3209925" cy="276999"/>
          </a:xfrm>
          <a:prstGeom prst="rect">
            <a:avLst/>
          </a:prstGeom>
        </p:spPr>
        <p:txBody>
          <a:bodyPr wrap="square">
            <a:spAutoFit/>
          </a:bodyPr>
          <a:lstStyle/>
          <a:p>
            <a:r>
              <a:rPr lang="fr-FR" sz="1200" dirty="0">
                <a:latin typeface="source sans pro" panose="020B0503030403020204" pitchFamily="34" charset="0"/>
                <a:ea typeface="source sans pro" panose="020B0503030403020204" pitchFamily="34" charset="0"/>
              </a:rPr>
              <a:t>CC0 1.0 Universal (CC0 1.0) Public Domain</a:t>
            </a:r>
            <a:endParaRPr lang="en-US" sz="1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09410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228600" y="533885"/>
            <a:ext cx="4343400" cy="990116"/>
          </a:xfrm>
        </p:spPr>
        <p:txBody>
          <a:bodyPr anchor="ctr">
            <a:normAutofit/>
          </a:bodyPr>
          <a:lstStyle/>
          <a:p>
            <a:r>
              <a:rPr lang="en-US" sz="5400" dirty="0">
                <a:latin typeface="+mn-lt"/>
              </a:rPr>
              <a:t>Hemophilia C</a:t>
            </a:r>
          </a:p>
        </p:txBody>
      </p:sp>
      <p:sp>
        <p:nvSpPr>
          <p:cNvPr id="3" name="Content Placeholder 2">
            <a:extLst>
              <a:ext uri="{FF2B5EF4-FFF2-40B4-BE49-F238E27FC236}">
                <a16:creationId xmlns:a16="http://schemas.microsoft.com/office/drawing/2014/main" id="{643C3580-6126-4B2C-A9E7-1BD7D852AEF3}"/>
              </a:ext>
            </a:extLst>
          </p:cNvPr>
          <p:cNvSpPr>
            <a:spLocks noGrp="1"/>
          </p:cNvSpPr>
          <p:nvPr>
            <p:ph idx="1"/>
          </p:nvPr>
        </p:nvSpPr>
        <p:spPr>
          <a:xfrm>
            <a:off x="285749" y="1676400"/>
            <a:ext cx="8572501" cy="4724400"/>
          </a:xfrm>
        </p:spPr>
        <p:txBody>
          <a:bodyPr>
            <a:normAutofit fontScale="92500" lnSpcReduction="20000"/>
          </a:bodyPr>
          <a:lstStyle/>
          <a:p>
            <a:pPr marL="288925" indent="-288925">
              <a:lnSpc>
                <a:spcPct val="110000"/>
              </a:lnSpc>
            </a:pPr>
            <a:r>
              <a:rPr lang="en-US" sz="3900" dirty="0"/>
              <a:t>Factor XI deficiency</a:t>
            </a:r>
          </a:p>
          <a:p>
            <a:pPr marL="635000" lvl="1" indent="-290513">
              <a:lnSpc>
                <a:spcPct val="110000"/>
              </a:lnSpc>
              <a:buFont typeface="System Font Regular"/>
              <a:buChar char="-"/>
            </a:pPr>
            <a:r>
              <a:rPr lang="en-US" sz="3500" dirty="0"/>
              <a:t>Homozygotes: &lt; 4% factor XI</a:t>
            </a:r>
          </a:p>
          <a:p>
            <a:pPr marL="635000" lvl="1" indent="-290513">
              <a:lnSpc>
                <a:spcPct val="110000"/>
              </a:lnSpc>
              <a:buFont typeface="System Font Regular"/>
              <a:buChar char="-"/>
            </a:pPr>
            <a:r>
              <a:rPr lang="en-US" sz="3500" dirty="0"/>
              <a:t>Heterozygotes: 15-65% factor XI </a:t>
            </a:r>
          </a:p>
          <a:p>
            <a:pPr marL="288925" indent="-288925">
              <a:lnSpc>
                <a:spcPct val="110000"/>
              </a:lnSpc>
            </a:pPr>
            <a:r>
              <a:rPr lang="en-US" sz="3900" dirty="0"/>
              <a:t>Autosomal recessive </a:t>
            </a:r>
          </a:p>
          <a:p>
            <a:pPr marL="288925" indent="-288925">
              <a:lnSpc>
                <a:spcPct val="110000"/>
              </a:lnSpc>
            </a:pPr>
            <a:r>
              <a:rPr lang="en-US" sz="3900" dirty="0"/>
              <a:t>Higher Incidence in Ashkenazi Jewish population</a:t>
            </a:r>
          </a:p>
          <a:p>
            <a:pPr marL="288925" indent="-288925">
              <a:lnSpc>
                <a:spcPct val="110000"/>
              </a:lnSpc>
            </a:pPr>
            <a:r>
              <a:rPr lang="en-US" sz="3900" dirty="0"/>
              <a:t>Bleeding diathesis may not correlate well with factor concentrations </a:t>
            </a:r>
            <a:endParaRPr lang="en-US" sz="3900" b="1" dirty="0">
              <a:solidFill>
                <a:schemeClr val="tx1"/>
              </a:solidFill>
            </a:endParaRPr>
          </a:p>
        </p:txBody>
      </p:sp>
    </p:spTree>
    <p:extLst>
      <p:ext uri="{BB962C8B-B14F-4D97-AF65-F5344CB8AC3E}">
        <p14:creationId xmlns:p14="http://schemas.microsoft.com/office/powerpoint/2010/main" val="3483674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457199" y="147002"/>
            <a:ext cx="6248401" cy="1376998"/>
          </a:xfrm>
        </p:spPr>
        <p:txBody>
          <a:bodyPr anchor="ctr">
            <a:normAutofit/>
          </a:bodyPr>
          <a:lstStyle/>
          <a:p>
            <a:r>
              <a:rPr lang="en-US" sz="5400" dirty="0">
                <a:latin typeface="+mn-lt"/>
              </a:rPr>
              <a:t>Acquired Hemophilia </a:t>
            </a:r>
          </a:p>
        </p:txBody>
      </p:sp>
      <p:sp>
        <p:nvSpPr>
          <p:cNvPr id="3" name="Content Placeholder 2">
            <a:extLst>
              <a:ext uri="{FF2B5EF4-FFF2-40B4-BE49-F238E27FC236}">
                <a16:creationId xmlns:a16="http://schemas.microsoft.com/office/drawing/2014/main" id="{643C3580-6126-4B2C-A9E7-1BD7D852AEF3}"/>
              </a:ext>
            </a:extLst>
          </p:cNvPr>
          <p:cNvSpPr>
            <a:spLocks noGrp="1"/>
          </p:cNvSpPr>
          <p:nvPr>
            <p:ph idx="1"/>
          </p:nvPr>
        </p:nvSpPr>
        <p:spPr>
          <a:xfrm>
            <a:off x="457199" y="1828800"/>
            <a:ext cx="8695200" cy="3865548"/>
          </a:xfrm>
        </p:spPr>
        <p:txBody>
          <a:bodyPr>
            <a:noAutofit/>
          </a:bodyPr>
          <a:lstStyle/>
          <a:p>
            <a:pPr marL="290513" indent="-290513">
              <a:lnSpc>
                <a:spcPct val="100000"/>
              </a:lnSpc>
            </a:pPr>
            <a:r>
              <a:rPr lang="en-US" sz="3600" dirty="0"/>
              <a:t>Rare</a:t>
            </a:r>
          </a:p>
          <a:p>
            <a:pPr marL="290513" indent="-290513">
              <a:lnSpc>
                <a:spcPct val="100000"/>
              </a:lnSpc>
            </a:pPr>
            <a:r>
              <a:rPr lang="en-US" sz="3600" dirty="0"/>
              <a:t>Potentially life-threatening bleeding disorder</a:t>
            </a:r>
          </a:p>
          <a:p>
            <a:pPr marL="290513" indent="-290513">
              <a:lnSpc>
                <a:spcPct val="100000"/>
              </a:lnSpc>
            </a:pPr>
            <a:r>
              <a:rPr lang="en-US" sz="3600" dirty="0"/>
              <a:t>Autoantibodies against </a:t>
            </a:r>
            <a:r>
              <a:rPr lang="en-US" sz="3600" i="1" dirty="0"/>
              <a:t>endogenous</a:t>
            </a:r>
            <a:r>
              <a:rPr lang="en-US" sz="3600" dirty="0"/>
              <a:t> plasma coagulation factors</a:t>
            </a:r>
            <a:endParaRPr lang="en-US" sz="3600" dirty="0">
              <a:solidFill>
                <a:schemeClr val="tx1"/>
              </a:solidFill>
            </a:endParaRPr>
          </a:p>
          <a:p>
            <a:pPr marL="0" indent="0">
              <a:lnSpc>
                <a:spcPct val="100000"/>
              </a:lnSpc>
              <a:buNone/>
            </a:pPr>
            <a:endParaRPr lang="en-US" sz="2800" b="1" dirty="0">
              <a:solidFill>
                <a:schemeClr val="tx1"/>
              </a:solidFill>
            </a:endParaRPr>
          </a:p>
        </p:txBody>
      </p:sp>
    </p:spTree>
    <p:extLst>
      <p:ext uri="{BB962C8B-B14F-4D97-AF65-F5344CB8AC3E}">
        <p14:creationId xmlns:p14="http://schemas.microsoft.com/office/powerpoint/2010/main" val="2997707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304800" y="304800"/>
            <a:ext cx="7391400" cy="1524000"/>
          </a:xfrm>
        </p:spPr>
        <p:txBody>
          <a:bodyPr>
            <a:noAutofit/>
          </a:bodyPr>
          <a:lstStyle/>
          <a:p>
            <a:r>
              <a:rPr lang="en-US" sz="4800" dirty="0">
                <a:latin typeface="+mn-lt"/>
              </a:rPr>
              <a:t>Congenital Hemophilia</a:t>
            </a:r>
            <a:br>
              <a:rPr lang="en-US" sz="4800" dirty="0">
                <a:latin typeface="+mn-lt"/>
              </a:rPr>
            </a:br>
            <a:r>
              <a:rPr lang="en-US" sz="4800" dirty="0">
                <a:latin typeface="+mn-lt"/>
              </a:rPr>
              <a:t>with Inhibitors </a:t>
            </a:r>
          </a:p>
        </p:txBody>
      </p:sp>
      <p:sp>
        <p:nvSpPr>
          <p:cNvPr id="3" name="Content Placeholder 2">
            <a:extLst>
              <a:ext uri="{FF2B5EF4-FFF2-40B4-BE49-F238E27FC236}">
                <a16:creationId xmlns:a16="http://schemas.microsoft.com/office/drawing/2014/main" id="{643C3580-6126-4B2C-A9E7-1BD7D852AEF3}"/>
              </a:ext>
            </a:extLst>
          </p:cNvPr>
          <p:cNvSpPr>
            <a:spLocks noGrp="1"/>
          </p:cNvSpPr>
          <p:nvPr>
            <p:ph idx="1"/>
          </p:nvPr>
        </p:nvSpPr>
        <p:spPr>
          <a:xfrm>
            <a:off x="337127" y="2057400"/>
            <a:ext cx="8523303" cy="4343400"/>
          </a:xfrm>
        </p:spPr>
        <p:txBody>
          <a:bodyPr>
            <a:normAutofit lnSpcReduction="10000"/>
          </a:bodyPr>
          <a:lstStyle/>
          <a:p>
            <a:pPr marL="290513" indent="-290513">
              <a:lnSpc>
                <a:spcPct val="100000"/>
              </a:lnSpc>
            </a:pPr>
            <a:r>
              <a:rPr lang="en-US" sz="3600" dirty="0"/>
              <a:t>Development of IgG Ab against </a:t>
            </a:r>
            <a:r>
              <a:rPr lang="en-US" sz="3600" b="1" dirty="0"/>
              <a:t>exogenous</a:t>
            </a:r>
            <a:r>
              <a:rPr lang="en-US" sz="3600" dirty="0"/>
              <a:t> factor</a:t>
            </a:r>
          </a:p>
          <a:p>
            <a:pPr marL="290513" indent="-290513">
              <a:lnSpc>
                <a:spcPct val="100000"/>
              </a:lnSpc>
            </a:pPr>
            <a:r>
              <a:rPr lang="en-US" sz="3600" dirty="0"/>
              <a:t>10-20% with severe hemophilia A</a:t>
            </a:r>
          </a:p>
          <a:p>
            <a:pPr marL="290513" indent="-290513">
              <a:lnSpc>
                <a:spcPct val="100000"/>
              </a:lnSpc>
            </a:pPr>
            <a:r>
              <a:rPr lang="en-US" sz="3600" dirty="0"/>
              <a:t>1-5% with severe hemophilia B</a:t>
            </a:r>
          </a:p>
          <a:p>
            <a:pPr marL="290513" indent="-290513">
              <a:lnSpc>
                <a:spcPct val="100000"/>
              </a:lnSpc>
            </a:pPr>
            <a:r>
              <a:rPr lang="en-US" sz="3600" dirty="0"/>
              <a:t>Median age of 3 years</a:t>
            </a:r>
          </a:p>
          <a:p>
            <a:pPr marL="290513" indent="-290513">
              <a:lnSpc>
                <a:spcPct val="100000"/>
              </a:lnSpc>
            </a:pPr>
            <a:r>
              <a:rPr lang="en-US" sz="3600" dirty="0"/>
              <a:t>Suspected when an increase in the frequency of bleeding occurs</a:t>
            </a:r>
          </a:p>
        </p:txBody>
      </p:sp>
    </p:spTree>
    <p:extLst>
      <p:ext uri="{BB962C8B-B14F-4D97-AF65-F5344CB8AC3E}">
        <p14:creationId xmlns:p14="http://schemas.microsoft.com/office/powerpoint/2010/main" val="112121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304800" y="304800"/>
            <a:ext cx="7391400" cy="1524000"/>
          </a:xfrm>
        </p:spPr>
        <p:txBody>
          <a:bodyPr>
            <a:noAutofit/>
          </a:bodyPr>
          <a:lstStyle/>
          <a:p>
            <a:r>
              <a:rPr lang="en-US" sz="4800" dirty="0">
                <a:latin typeface="+mn-lt"/>
              </a:rPr>
              <a:t>Congenital Hemophilia</a:t>
            </a:r>
            <a:br>
              <a:rPr lang="en-US" sz="4800" dirty="0">
                <a:latin typeface="+mn-lt"/>
              </a:rPr>
            </a:br>
            <a:r>
              <a:rPr lang="en-US" sz="4800" dirty="0">
                <a:latin typeface="+mn-lt"/>
              </a:rPr>
              <a:t>with Inhibitors </a:t>
            </a:r>
          </a:p>
        </p:txBody>
      </p:sp>
      <p:sp>
        <p:nvSpPr>
          <p:cNvPr id="3" name="Content Placeholder 2">
            <a:extLst>
              <a:ext uri="{FF2B5EF4-FFF2-40B4-BE49-F238E27FC236}">
                <a16:creationId xmlns:a16="http://schemas.microsoft.com/office/drawing/2014/main" id="{643C3580-6126-4B2C-A9E7-1BD7D852AEF3}"/>
              </a:ext>
            </a:extLst>
          </p:cNvPr>
          <p:cNvSpPr>
            <a:spLocks noGrp="1"/>
          </p:cNvSpPr>
          <p:nvPr>
            <p:ph idx="1"/>
          </p:nvPr>
        </p:nvSpPr>
        <p:spPr>
          <a:xfrm>
            <a:off x="337127" y="2057400"/>
            <a:ext cx="7892473" cy="4343400"/>
          </a:xfrm>
        </p:spPr>
        <p:txBody>
          <a:bodyPr>
            <a:normAutofit/>
          </a:bodyPr>
          <a:lstStyle/>
          <a:p>
            <a:pPr lvl="0"/>
            <a:r>
              <a:rPr lang="en-US" sz="3600" dirty="0"/>
              <a:t>Bethesda units (BU) = amount of inhibitors present</a:t>
            </a:r>
          </a:p>
          <a:p>
            <a:pPr lvl="0"/>
            <a:r>
              <a:rPr lang="en-US" sz="3600" dirty="0"/>
              <a:t>1 BU = 50% inactivation of:</a:t>
            </a:r>
          </a:p>
          <a:p>
            <a:pPr marL="0" lvl="0" indent="0">
              <a:buNone/>
            </a:pPr>
            <a:r>
              <a:rPr lang="en-US" sz="3600" dirty="0"/>
              <a:t>	factor VIII or IX in 1 mL of plasma</a:t>
            </a:r>
          </a:p>
          <a:p>
            <a:pPr lvl="0"/>
            <a:r>
              <a:rPr lang="en-US" sz="3600" dirty="0"/>
              <a:t>Positive for inhibition </a:t>
            </a:r>
            <a:r>
              <a:rPr lang="en-US" sz="3600" dirty="0">
                <a:sym typeface="Wingdings" pitchFamily="2" charset="2"/>
              </a:rPr>
              <a:t> </a:t>
            </a:r>
            <a:r>
              <a:rPr lang="en-US" sz="3600" dirty="0"/>
              <a:t>0.6 BU/mL</a:t>
            </a:r>
          </a:p>
          <a:p>
            <a:pPr lvl="0"/>
            <a:r>
              <a:rPr lang="en-US" sz="3600" dirty="0"/>
              <a:t>High responder </a:t>
            </a:r>
            <a:r>
              <a:rPr lang="en-US" sz="3600" dirty="0">
                <a:sym typeface="Wingdings" pitchFamily="2" charset="2"/>
              </a:rPr>
              <a:t> </a:t>
            </a:r>
            <a:r>
              <a:rPr lang="en-US" sz="3600" dirty="0"/>
              <a:t>5BU/mL </a:t>
            </a:r>
          </a:p>
        </p:txBody>
      </p:sp>
    </p:spTree>
    <p:extLst>
      <p:ext uri="{BB962C8B-B14F-4D97-AF65-F5344CB8AC3E}">
        <p14:creationId xmlns:p14="http://schemas.microsoft.com/office/powerpoint/2010/main" val="1443482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93875A3-927E-451C-9B88-EDD177919FEA}"/>
              </a:ext>
            </a:extLst>
          </p:cNvPr>
          <p:cNvGraphicFramePr>
            <a:graphicFrameLocks noGrp="1"/>
          </p:cNvGraphicFramePr>
          <p:nvPr>
            <p:extLst>
              <p:ext uri="{D42A27DB-BD31-4B8C-83A1-F6EECF244321}">
                <p14:modId xmlns:p14="http://schemas.microsoft.com/office/powerpoint/2010/main" val="1248903813"/>
              </p:ext>
            </p:extLst>
          </p:nvPr>
        </p:nvGraphicFramePr>
        <p:xfrm>
          <a:off x="214951" y="2971800"/>
          <a:ext cx="8714097" cy="3733800"/>
        </p:xfrm>
        <a:graphic>
          <a:graphicData uri="http://schemas.openxmlformats.org/drawingml/2006/table">
            <a:tbl>
              <a:tblPr/>
              <a:tblGrid>
                <a:gridCol w="4890449">
                  <a:extLst>
                    <a:ext uri="{9D8B030D-6E8A-4147-A177-3AD203B41FA5}">
                      <a16:colId xmlns:a16="http://schemas.microsoft.com/office/drawing/2014/main" val="4115255924"/>
                    </a:ext>
                  </a:extLst>
                </a:gridCol>
                <a:gridCol w="3823648">
                  <a:extLst>
                    <a:ext uri="{9D8B030D-6E8A-4147-A177-3AD203B41FA5}">
                      <a16:colId xmlns:a16="http://schemas.microsoft.com/office/drawing/2014/main" val="1121412198"/>
                    </a:ext>
                  </a:extLst>
                </a:gridCol>
              </a:tblGrid>
              <a:tr h="896764">
                <a:tc>
                  <a:txBody>
                    <a:bodyPr/>
                    <a:lstStyle/>
                    <a:p>
                      <a:pPr algn="ctr" fontAlgn="t"/>
                      <a:r>
                        <a:rPr lang="en-US" sz="2800" b="1" dirty="0">
                          <a:solidFill>
                            <a:schemeClr val="tx1"/>
                          </a:solidFill>
                          <a:effectLst/>
                        </a:rPr>
                        <a:t>Serious</a:t>
                      </a:r>
                    </a:p>
                  </a:txBody>
                  <a:tcPr marL="50800" marR="50800"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2800" b="1" dirty="0">
                          <a:solidFill>
                            <a:schemeClr val="tx1"/>
                          </a:solidFill>
                          <a:effectLst/>
                        </a:rPr>
                        <a:t>Life‐threatening</a:t>
                      </a:r>
                    </a:p>
                  </a:txBody>
                  <a:tcPr marL="50800" marR="50800" marT="50800" marB="5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79919871"/>
                  </a:ext>
                </a:extLst>
              </a:tr>
              <a:tr h="2837036">
                <a:tc>
                  <a:txBody>
                    <a:bodyPr/>
                    <a:lstStyle/>
                    <a:p>
                      <a:pPr marL="407988" indent="-233363" algn="l" fontAlgn="t">
                        <a:spcBef>
                          <a:spcPts val="600"/>
                        </a:spcBef>
                        <a:buFont typeface="Arial" panose="020B0604020202020204" pitchFamily="34" charset="0"/>
                        <a:buChar char="•"/>
                        <a:tabLst/>
                      </a:pPr>
                      <a:r>
                        <a:rPr lang="en-US" sz="2600" b="0" dirty="0">
                          <a:solidFill>
                            <a:schemeClr val="tx1"/>
                          </a:solidFill>
                          <a:effectLst/>
                        </a:rPr>
                        <a:t>Joints (hemarthrosis)</a:t>
                      </a:r>
                    </a:p>
                    <a:p>
                      <a:pPr marL="407988" indent="-233363" algn="l" fontAlgn="t">
                        <a:spcBef>
                          <a:spcPts val="600"/>
                        </a:spcBef>
                        <a:buFont typeface="Arial" panose="020B0604020202020204" pitchFamily="34" charset="0"/>
                        <a:buChar char="•"/>
                        <a:tabLst/>
                      </a:pPr>
                      <a:r>
                        <a:rPr lang="en-US" sz="2600" b="0" dirty="0">
                          <a:solidFill>
                            <a:schemeClr val="tx1"/>
                          </a:solidFill>
                          <a:effectLst/>
                        </a:rPr>
                        <a:t>Muscles (deep compartments calf and forearm) </a:t>
                      </a:r>
                    </a:p>
                    <a:p>
                      <a:pPr marL="407988" indent="-233363" algn="l" fontAlgn="t">
                        <a:spcBef>
                          <a:spcPts val="600"/>
                        </a:spcBef>
                        <a:buFont typeface="Arial" panose="020B0604020202020204" pitchFamily="34" charset="0"/>
                        <a:buChar char="•"/>
                        <a:tabLst/>
                      </a:pPr>
                      <a:r>
                        <a:rPr lang="en-US" sz="2600" b="0" dirty="0">
                          <a:solidFill>
                            <a:schemeClr val="tx1"/>
                          </a:solidFill>
                          <a:effectLst/>
                        </a:rPr>
                        <a:t>Mucous membranes in the mouth, gums, nose, and genitourinary tract</a:t>
                      </a:r>
                    </a:p>
                  </a:txBody>
                  <a:tcPr marL="76200" marR="76200" marT="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66725" indent="-233363" algn="l" fontAlgn="t">
                        <a:spcBef>
                          <a:spcPts val="600"/>
                        </a:spcBef>
                        <a:buFont typeface="Arial" panose="020B0604020202020204" pitchFamily="34" charset="0"/>
                        <a:buChar char="•"/>
                        <a:tabLst/>
                      </a:pPr>
                      <a:r>
                        <a:rPr lang="en-US" sz="2600" b="0" dirty="0">
                          <a:solidFill>
                            <a:schemeClr val="tx1"/>
                          </a:solidFill>
                          <a:effectLst/>
                        </a:rPr>
                        <a:t>Intracranial</a:t>
                      </a:r>
                    </a:p>
                    <a:p>
                      <a:pPr marL="466725" indent="-233363" algn="l" fontAlgn="t">
                        <a:spcBef>
                          <a:spcPts val="600"/>
                        </a:spcBef>
                        <a:buFont typeface="Arial" panose="020B0604020202020204" pitchFamily="34" charset="0"/>
                        <a:buChar char="•"/>
                        <a:tabLst/>
                      </a:pPr>
                      <a:r>
                        <a:rPr lang="en-US" sz="2600" b="0" dirty="0">
                          <a:solidFill>
                            <a:schemeClr val="tx1"/>
                          </a:solidFill>
                          <a:effectLst/>
                        </a:rPr>
                        <a:t>Neck/throat</a:t>
                      </a:r>
                    </a:p>
                    <a:p>
                      <a:pPr marL="466725" indent="-233363" algn="l" fontAlgn="t">
                        <a:spcBef>
                          <a:spcPts val="600"/>
                        </a:spcBef>
                        <a:buFont typeface="Arial" panose="020B0604020202020204" pitchFamily="34" charset="0"/>
                        <a:buChar char="•"/>
                        <a:tabLst/>
                      </a:pPr>
                      <a:r>
                        <a:rPr lang="en-US" sz="2600" b="0" dirty="0">
                          <a:solidFill>
                            <a:schemeClr val="tx1"/>
                          </a:solidFill>
                          <a:effectLst/>
                        </a:rPr>
                        <a:t>Gastrointestinal</a:t>
                      </a:r>
                    </a:p>
                  </a:txBody>
                  <a:tcPr marL="76200" marR="76200" marT="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155067"/>
                  </a:ext>
                </a:extLst>
              </a:tr>
            </a:tbl>
          </a:graphicData>
        </a:graphic>
      </p:graphicFrame>
      <p:sp>
        <p:nvSpPr>
          <p:cNvPr id="4" name="Title 1">
            <a:extLst>
              <a:ext uri="{FF2B5EF4-FFF2-40B4-BE49-F238E27FC236}">
                <a16:creationId xmlns:a16="http://schemas.microsoft.com/office/drawing/2014/main" id="{FFAD6A10-28CC-4A61-88CE-88FF8C22C2B0}"/>
              </a:ext>
            </a:extLst>
          </p:cNvPr>
          <p:cNvSpPr>
            <a:spLocks noGrp="1"/>
          </p:cNvSpPr>
          <p:nvPr>
            <p:ph type="title"/>
          </p:nvPr>
        </p:nvSpPr>
        <p:spPr>
          <a:xfrm>
            <a:off x="214951" y="228601"/>
            <a:ext cx="8714097" cy="914400"/>
          </a:xfrm>
        </p:spPr>
        <p:txBody>
          <a:bodyPr anchor="ctr">
            <a:normAutofit/>
          </a:bodyPr>
          <a:lstStyle/>
          <a:p>
            <a:r>
              <a:rPr lang="en-US" sz="4200" dirty="0">
                <a:latin typeface="+mn-lt"/>
              </a:rPr>
              <a:t>Hemophilia: Clinical Presentation</a:t>
            </a:r>
          </a:p>
        </p:txBody>
      </p:sp>
      <p:sp>
        <p:nvSpPr>
          <p:cNvPr id="5" name="Rectangle 4">
            <a:extLst>
              <a:ext uri="{FF2B5EF4-FFF2-40B4-BE49-F238E27FC236}">
                <a16:creationId xmlns:a16="http://schemas.microsoft.com/office/drawing/2014/main" id="{8B4FB19B-5CF1-4FC7-98AF-978E476788C7}"/>
              </a:ext>
            </a:extLst>
          </p:cNvPr>
          <p:cNvSpPr/>
          <p:nvPr/>
        </p:nvSpPr>
        <p:spPr>
          <a:xfrm>
            <a:off x="214951" y="1191620"/>
            <a:ext cx="8042273" cy="1646605"/>
          </a:xfrm>
          <a:prstGeom prst="rect">
            <a:avLst/>
          </a:prstGeom>
        </p:spPr>
        <p:txBody>
          <a:bodyPr wrap="square">
            <a:spAutoFit/>
          </a:bodyPr>
          <a:lstStyle/>
          <a:p>
            <a:pPr marL="342900" indent="-342900">
              <a:spcBef>
                <a:spcPts val="600"/>
              </a:spcBef>
              <a:buFont typeface="Arial" panose="020B0604020202020204" pitchFamily="34" charset="0"/>
              <a:buChar char="•"/>
            </a:pPr>
            <a:r>
              <a:rPr lang="en-US" sz="3200" b="1" dirty="0">
                <a:latin typeface="+mn-lt"/>
              </a:rPr>
              <a:t>Mild and Moderate Deficiency: </a:t>
            </a:r>
            <a:r>
              <a:rPr lang="en-US" sz="3200" dirty="0">
                <a:latin typeface="+mn-lt"/>
              </a:rPr>
              <a:t>bleeding after trauma or surgery</a:t>
            </a:r>
          </a:p>
          <a:p>
            <a:pPr marL="342900" indent="-342900">
              <a:spcBef>
                <a:spcPts val="600"/>
              </a:spcBef>
              <a:buFont typeface="Arial" panose="020B0604020202020204" pitchFamily="34" charset="0"/>
              <a:buChar char="•"/>
            </a:pPr>
            <a:r>
              <a:rPr lang="en-US" sz="3200" b="1" dirty="0">
                <a:latin typeface="+mn-lt"/>
              </a:rPr>
              <a:t>Severe Deficiency: </a:t>
            </a:r>
            <a:r>
              <a:rPr lang="en-US" sz="3200" dirty="0">
                <a:latin typeface="+mn-lt"/>
              </a:rPr>
              <a:t>Spontaneous bleeding</a:t>
            </a:r>
          </a:p>
        </p:txBody>
      </p:sp>
    </p:spTree>
    <p:extLst>
      <p:ext uri="{BB962C8B-B14F-4D97-AF65-F5344CB8AC3E}">
        <p14:creationId xmlns:p14="http://schemas.microsoft.com/office/powerpoint/2010/main" val="3828599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AD6A10-28CC-4A61-88CE-88FF8C22C2B0}"/>
              </a:ext>
            </a:extLst>
          </p:cNvPr>
          <p:cNvSpPr>
            <a:spLocks noGrp="1"/>
          </p:cNvSpPr>
          <p:nvPr>
            <p:ph type="title"/>
          </p:nvPr>
        </p:nvSpPr>
        <p:spPr>
          <a:xfrm>
            <a:off x="214951" y="394969"/>
            <a:ext cx="7786049" cy="1357631"/>
          </a:xfrm>
        </p:spPr>
        <p:txBody>
          <a:bodyPr anchor="ctr">
            <a:normAutofit/>
          </a:bodyPr>
          <a:lstStyle/>
          <a:p>
            <a:r>
              <a:rPr lang="en-US" sz="4400" dirty="0">
                <a:latin typeface="+mn-lt"/>
              </a:rPr>
              <a:t>Clinical Presentation of Severe Hemophilia</a:t>
            </a:r>
          </a:p>
        </p:txBody>
      </p:sp>
      <p:sp>
        <p:nvSpPr>
          <p:cNvPr id="5" name="Rectangle 4">
            <a:extLst>
              <a:ext uri="{FF2B5EF4-FFF2-40B4-BE49-F238E27FC236}">
                <a16:creationId xmlns:a16="http://schemas.microsoft.com/office/drawing/2014/main" id="{8B4FB19B-5CF1-4FC7-98AF-978E476788C7}"/>
              </a:ext>
            </a:extLst>
          </p:cNvPr>
          <p:cNvSpPr/>
          <p:nvPr/>
        </p:nvSpPr>
        <p:spPr>
          <a:xfrm>
            <a:off x="228600" y="1898571"/>
            <a:ext cx="8763000" cy="3816429"/>
          </a:xfrm>
          <a:prstGeom prst="rect">
            <a:avLst/>
          </a:prstGeom>
        </p:spPr>
        <p:txBody>
          <a:bodyPr wrap="square">
            <a:spAutoFit/>
          </a:bodyPr>
          <a:lstStyle/>
          <a:p>
            <a:pPr marL="344488" lvl="1" indent="-327025">
              <a:spcBef>
                <a:spcPts val="600"/>
              </a:spcBef>
              <a:buFont typeface="Arial" panose="020B0604020202020204" pitchFamily="34" charset="0"/>
              <a:buChar char="•"/>
            </a:pPr>
            <a:r>
              <a:rPr lang="en-US" sz="3200" dirty="0">
                <a:latin typeface="+mn-lt"/>
              </a:rPr>
              <a:t>Spontaneous bleeding in the first two years of life</a:t>
            </a:r>
          </a:p>
          <a:p>
            <a:pPr marL="344488" lvl="1" indent="-327025">
              <a:spcBef>
                <a:spcPts val="600"/>
              </a:spcBef>
              <a:buFont typeface="Arial" panose="020B0604020202020204" pitchFamily="34" charset="0"/>
              <a:buChar char="•"/>
            </a:pPr>
            <a:r>
              <a:rPr lang="en-US" sz="3200" dirty="0">
                <a:latin typeface="+mn-lt"/>
              </a:rPr>
              <a:t>Common sites of bleeding </a:t>
            </a:r>
          </a:p>
          <a:p>
            <a:pPr marL="579438" lvl="2" indent="-234950">
              <a:spcBef>
                <a:spcPts val="600"/>
              </a:spcBef>
              <a:buFont typeface="System Font Regular"/>
              <a:buChar char="-"/>
            </a:pPr>
            <a:r>
              <a:rPr lang="en-US" sz="2800" dirty="0">
                <a:latin typeface="+mn-lt"/>
              </a:rPr>
              <a:t>Newborn: central nervous system or sites of medical intervention (circumcision, heel stick)</a:t>
            </a:r>
          </a:p>
          <a:p>
            <a:pPr marL="579438" lvl="1" indent="-234950">
              <a:spcBef>
                <a:spcPts val="0"/>
              </a:spcBef>
              <a:buFont typeface="System Font Regular"/>
              <a:buChar char="-"/>
            </a:pPr>
            <a:r>
              <a:rPr lang="en-US" sz="2800" dirty="0">
                <a:latin typeface="+mn-lt"/>
              </a:rPr>
              <a:t>Toddler: frenulum or oral injury</a:t>
            </a:r>
          </a:p>
          <a:p>
            <a:pPr marL="579438" lvl="1" indent="-234950">
              <a:spcBef>
                <a:spcPts val="0"/>
              </a:spcBef>
              <a:buFont typeface="System Font Regular"/>
              <a:buChar char="-"/>
            </a:pPr>
            <a:r>
              <a:rPr lang="en-US" sz="2800" dirty="0">
                <a:latin typeface="+mn-lt"/>
              </a:rPr>
              <a:t>Children: bruising or bleeding into joints</a:t>
            </a:r>
          </a:p>
          <a:p>
            <a:pPr marL="579438" lvl="1" indent="-234950">
              <a:spcBef>
                <a:spcPts val="0"/>
              </a:spcBef>
              <a:buFont typeface="System Font Regular"/>
              <a:buChar char="-"/>
            </a:pPr>
            <a:r>
              <a:rPr lang="en-US" sz="2800" dirty="0">
                <a:latin typeface="+mn-lt"/>
              </a:rPr>
              <a:t>Older children and Adults: hemarthrosis (80% of hemorrhages)</a:t>
            </a:r>
            <a:endParaRPr lang="en-US" sz="2400" dirty="0">
              <a:latin typeface="+mn-lt"/>
            </a:endParaRPr>
          </a:p>
        </p:txBody>
      </p:sp>
    </p:spTree>
    <p:extLst>
      <p:ext uri="{BB962C8B-B14F-4D97-AF65-F5344CB8AC3E}">
        <p14:creationId xmlns:p14="http://schemas.microsoft.com/office/powerpoint/2010/main" val="2557365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3862" y="290830"/>
            <a:ext cx="8760138" cy="1162384"/>
          </a:xfrm>
        </p:spPr>
        <p:txBody>
          <a:bodyPr>
            <a:normAutofit/>
          </a:bodyPr>
          <a:lstStyle/>
          <a:p>
            <a:pPr eaLnBrk="1" hangingPunct="1"/>
            <a:r>
              <a:rPr lang="en-US" sz="4800" dirty="0">
                <a:latin typeface="+mn-lt"/>
              </a:rPr>
              <a:t>Learning Objectives</a:t>
            </a:r>
          </a:p>
        </p:txBody>
      </p:sp>
      <p:sp>
        <p:nvSpPr>
          <p:cNvPr id="19458" name="TextBox 2"/>
          <p:cNvSpPr txBox="1">
            <a:spLocks noChangeArrowheads="1"/>
          </p:cNvSpPr>
          <p:nvPr/>
        </p:nvSpPr>
        <p:spPr bwMode="auto">
          <a:xfrm>
            <a:off x="462924" y="1752600"/>
            <a:ext cx="7919076" cy="464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marL="0" indent="0" eaLnBrk="1" hangingPunct="1">
              <a:spcBef>
                <a:spcPts val="600"/>
              </a:spcBef>
              <a:spcAft>
                <a:spcPts val="600"/>
              </a:spcAft>
            </a:pPr>
            <a:r>
              <a:rPr lang="en-US" sz="3600" dirty="0">
                <a:latin typeface="+mn-lt"/>
              </a:rPr>
              <a:t>Upon completion of this activity, participants will be able to:</a:t>
            </a:r>
          </a:p>
          <a:p>
            <a:pPr eaLnBrk="1" hangingPunct="1">
              <a:spcBef>
                <a:spcPts val="600"/>
              </a:spcBef>
              <a:spcAft>
                <a:spcPts val="600"/>
              </a:spcAft>
              <a:buFont typeface="Arial" panose="020B0604020202020204" pitchFamily="34" charset="0"/>
              <a:buChar char="•"/>
            </a:pPr>
            <a:r>
              <a:rPr lang="en-US" sz="3200" dirty="0">
                <a:latin typeface="+mn-lt"/>
              </a:rPr>
              <a:t>Describe the physiology of hemostasis in the pediatric patient</a:t>
            </a:r>
          </a:p>
          <a:p>
            <a:pPr lvl="0">
              <a:buFont typeface="Arial" panose="020B0604020202020204" pitchFamily="34" charset="0"/>
              <a:buChar char="•"/>
            </a:pPr>
            <a:r>
              <a:rPr lang="en-US" sz="3200" dirty="0">
                <a:latin typeface="+mn-lt"/>
              </a:rPr>
              <a:t>Describe the pathophysiology of various types of Hemophilia </a:t>
            </a:r>
          </a:p>
          <a:p>
            <a:pPr>
              <a:buFont typeface="Arial" panose="020B0604020202020204" pitchFamily="34" charset="0"/>
              <a:buChar char="•"/>
            </a:pPr>
            <a:r>
              <a:rPr lang="en-US" sz="3200" dirty="0">
                <a:latin typeface="+mn-lt"/>
              </a:rPr>
              <a:t>Discuss appropriate perioperative management of children with Hemophilia</a:t>
            </a:r>
          </a:p>
          <a:p>
            <a:pPr eaLnBrk="1" hangingPunct="1">
              <a:spcBef>
                <a:spcPts val="600"/>
              </a:spcBef>
              <a:spcAft>
                <a:spcPts val="60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138172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6BBF1B6-3210-426D-8A54-FC6E15BDAE16}"/>
              </a:ext>
            </a:extLst>
          </p:cNvPr>
          <p:cNvGraphicFramePr>
            <a:graphicFrameLocks noGrp="1"/>
          </p:cNvGraphicFramePr>
          <p:nvPr>
            <p:extLst>
              <p:ext uri="{D42A27DB-BD31-4B8C-83A1-F6EECF244321}">
                <p14:modId xmlns:p14="http://schemas.microsoft.com/office/powerpoint/2010/main" val="1614858838"/>
              </p:ext>
            </p:extLst>
          </p:nvPr>
        </p:nvGraphicFramePr>
        <p:xfrm>
          <a:off x="304799" y="1447800"/>
          <a:ext cx="8534402" cy="5166288"/>
        </p:xfrm>
        <a:graphic>
          <a:graphicData uri="http://schemas.openxmlformats.org/drawingml/2006/table">
            <a:tbl>
              <a:tblPr firstRow="1" firstCol="1" bandRow="1">
                <a:tableStyleId>{5C22544A-7EE6-4342-B048-85BDC9FD1C3A}</a:tableStyleId>
              </a:tblPr>
              <a:tblGrid>
                <a:gridCol w="1695599">
                  <a:extLst>
                    <a:ext uri="{9D8B030D-6E8A-4147-A177-3AD203B41FA5}">
                      <a16:colId xmlns:a16="http://schemas.microsoft.com/office/drawing/2014/main" val="1500263199"/>
                    </a:ext>
                  </a:extLst>
                </a:gridCol>
                <a:gridCol w="1851554">
                  <a:extLst>
                    <a:ext uri="{9D8B030D-6E8A-4147-A177-3AD203B41FA5}">
                      <a16:colId xmlns:a16="http://schemas.microsoft.com/office/drawing/2014/main" val="2798040017"/>
                    </a:ext>
                  </a:extLst>
                </a:gridCol>
                <a:gridCol w="3029513">
                  <a:extLst>
                    <a:ext uri="{9D8B030D-6E8A-4147-A177-3AD203B41FA5}">
                      <a16:colId xmlns:a16="http://schemas.microsoft.com/office/drawing/2014/main" val="2714608580"/>
                    </a:ext>
                  </a:extLst>
                </a:gridCol>
                <a:gridCol w="1957736">
                  <a:extLst>
                    <a:ext uri="{9D8B030D-6E8A-4147-A177-3AD203B41FA5}">
                      <a16:colId xmlns:a16="http://schemas.microsoft.com/office/drawing/2014/main" val="3747807264"/>
                    </a:ext>
                  </a:extLst>
                </a:gridCol>
              </a:tblGrid>
              <a:tr h="1340119">
                <a:tc>
                  <a:txBody>
                    <a:bodyPr/>
                    <a:lstStyle/>
                    <a:p>
                      <a:pPr marL="0" marR="0" algn="ctr">
                        <a:lnSpc>
                          <a:spcPct val="107000"/>
                        </a:lnSpc>
                        <a:spcBef>
                          <a:spcPts val="1655"/>
                        </a:spcBef>
                        <a:spcAft>
                          <a:spcPts val="800"/>
                        </a:spcAft>
                      </a:pPr>
                      <a:r>
                        <a:rPr lang="en-US" sz="2800" b="1" dirty="0">
                          <a:effectLst/>
                        </a:rPr>
                        <a:t>Severity</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tc>
                  <a:txBody>
                    <a:bodyPr/>
                    <a:lstStyle/>
                    <a:p>
                      <a:pPr marL="0" marR="0" algn="ctr">
                        <a:lnSpc>
                          <a:spcPct val="107000"/>
                        </a:lnSpc>
                        <a:spcBef>
                          <a:spcPts val="1655"/>
                        </a:spcBef>
                        <a:spcAft>
                          <a:spcPts val="800"/>
                        </a:spcAft>
                      </a:pPr>
                      <a:r>
                        <a:rPr lang="en-US" sz="2800" b="1" dirty="0">
                          <a:effectLst/>
                        </a:rPr>
                        <a:t>Factor Activity</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tc>
                  <a:txBody>
                    <a:bodyPr/>
                    <a:lstStyle/>
                    <a:p>
                      <a:pPr marL="0" marR="0" algn="ctr">
                        <a:lnSpc>
                          <a:spcPct val="107000"/>
                        </a:lnSpc>
                        <a:spcBef>
                          <a:spcPts val="1655"/>
                        </a:spcBef>
                        <a:spcAft>
                          <a:spcPts val="800"/>
                        </a:spcAft>
                      </a:pPr>
                      <a:r>
                        <a:rPr lang="en-US" sz="2800" b="1" dirty="0">
                          <a:effectLst/>
                        </a:rPr>
                        <a:t>Symptoms</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tc>
                  <a:txBody>
                    <a:bodyPr/>
                    <a:lstStyle/>
                    <a:p>
                      <a:pPr marL="0" marR="0" algn="ctr">
                        <a:lnSpc>
                          <a:spcPct val="107000"/>
                        </a:lnSpc>
                        <a:spcBef>
                          <a:spcPts val="1655"/>
                        </a:spcBef>
                        <a:spcAft>
                          <a:spcPts val="800"/>
                        </a:spcAft>
                      </a:pPr>
                      <a:r>
                        <a:rPr lang="en-US" sz="2800" b="1" dirty="0">
                          <a:effectLst/>
                        </a:rPr>
                        <a:t>Age at Diagnosis</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extLst>
                  <a:ext uri="{0D108BD9-81ED-4DB2-BD59-A6C34878D82A}">
                    <a16:rowId xmlns:a16="http://schemas.microsoft.com/office/drawing/2014/main" val="2256753179"/>
                  </a:ext>
                </a:extLst>
              </a:tr>
              <a:tr h="1302119">
                <a:tc>
                  <a:txBody>
                    <a:bodyPr/>
                    <a:lstStyle/>
                    <a:p>
                      <a:pPr marL="0" marR="0" algn="ctr">
                        <a:lnSpc>
                          <a:spcPct val="107000"/>
                        </a:lnSpc>
                        <a:spcBef>
                          <a:spcPts val="1655"/>
                        </a:spcBef>
                        <a:spcAft>
                          <a:spcPts val="800"/>
                        </a:spcAft>
                      </a:pPr>
                      <a:r>
                        <a:rPr lang="en-US" sz="2400" b="1" dirty="0">
                          <a:effectLst/>
                        </a:rPr>
                        <a:t>Severe</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tc>
                  <a:txBody>
                    <a:bodyPr/>
                    <a:lstStyle/>
                    <a:p>
                      <a:pPr marL="0" marR="0" algn="ctr">
                        <a:lnSpc>
                          <a:spcPct val="107000"/>
                        </a:lnSpc>
                        <a:spcBef>
                          <a:spcPts val="1655"/>
                        </a:spcBef>
                        <a:spcAft>
                          <a:spcPts val="800"/>
                        </a:spcAft>
                      </a:pPr>
                      <a:r>
                        <a:rPr lang="en-US" sz="1800" dirty="0">
                          <a:solidFill>
                            <a:schemeClr val="tx1"/>
                          </a:solidFill>
                          <a:effectLst/>
                        </a:rPr>
                        <a:t>&lt; 1%</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tc>
                  <a:txBody>
                    <a:bodyPr/>
                    <a:lstStyle/>
                    <a:p>
                      <a:pPr marL="0" marR="0" algn="ctr">
                        <a:lnSpc>
                          <a:spcPct val="107000"/>
                        </a:lnSpc>
                        <a:spcBef>
                          <a:spcPts val="1655"/>
                        </a:spcBef>
                        <a:spcAft>
                          <a:spcPts val="800"/>
                        </a:spcAft>
                      </a:pPr>
                      <a:r>
                        <a:rPr lang="en-US" sz="1800" dirty="0">
                          <a:solidFill>
                            <a:schemeClr val="tx1"/>
                          </a:solidFill>
                          <a:effectLst/>
                        </a:rPr>
                        <a:t>Frequent spontaneous bleeding; abnormal bleeding after minor injuries, surgery, or tooth extractions</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tc>
                  <a:txBody>
                    <a:bodyPr/>
                    <a:lstStyle/>
                    <a:p>
                      <a:pPr marL="0" marR="0" algn="ctr">
                        <a:lnSpc>
                          <a:spcPct val="107000"/>
                        </a:lnSpc>
                        <a:spcBef>
                          <a:spcPts val="1655"/>
                        </a:spcBef>
                        <a:spcAft>
                          <a:spcPts val="800"/>
                        </a:spcAft>
                      </a:pPr>
                      <a:r>
                        <a:rPr lang="en-US" sz="1800" dirty="0">
                          <a:solidFill>
                            <a:schemeClr val="tx1"/>
                          </a:solidFill>
                          <a:effectLst/>
                        </a:rPr>
                        <a:t>Age ≤2 years </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extLst>
                  <a:ext uri="{0D108BD9-81ED-4DB2-BD59-A6C34878D82A}">
                    <a16:rowId xmlns:a16="http://schemas.microsoft.com/office/drawing/2014/main" val="3219502779"/>
                  </a:ext>
                </a:extLst>
              </a:tr>
              <a:tr h="1302119">
                <a:tc>
                  <a:txBody>
                    <a:bodyPr/>
                    <a:lstStyle/>
                    <a:p>
                      <a:pPr marL="0" marR="0" algn="ctr">
                        <a:lnSpc>
                          <a:spcPct val="107000"/>
                        </a:lnSpc>
                        <a:spcBef>
                          <a:spcPts val="1655"/>
                        </a:spcBef>
                        <a:spcAft>
                          <a:spcPts val="800"/>
                        </a:spcAft>
                      </a:pPr>
                      <a:r>
                        <a:rPr lang="en-US" sz="2400" b="1" dirty="0">
                          <a:effectLst/>
                        </a:rPr>
                        <a:t>Moderate</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tc>
                  <a:txBody>
                    <a:bodyPr/>
                    <a:lstStyle/>
                    <a:p>
                      <a:pPr marL="0" marR="0" algn="ctr">
                        <a:lnSpc>
                          <a:spcPct val="107000"/>
                        </a:lnSpc>
                        <a:spcBef>
                          <a:spcPts val="1655"/>
                        </a:spcBef>
                        <a:spcAft>
                          <a:spcPts val="800"/>
                        </a:spcAft>
                      </a:pPr>
                      <a:r>
                        <a:rPr lang="en-US" sz="1800" dirty="0">
                          <a:solidFill>
                            <a:schemeClr val="tx1"/>
                          </a:solidFill>
                          <a:effectLst/>
                        </a:rPr>
                        <a:t>1% - 5%</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tc>
                  <a:txBody>
                    <a:bodyPr/>
                    <a:lstStyle/>
                    <a:p>
                      <a:pPr marL="0" marR="0" algn="ctr">
                        <a:lnSpc>
                          <a:spcPct val="107000"/>
                        </a:lnSpc>
                        <a:spcBef>
                          <a:spcPts val="1655"/>
                        </a:spcBef>
                        <a:spcAft>
                          <a:spcPts val="800"/>
                        </a:spcAft>
                      </a:pPr>
                      <a:r>
                        <a:rPr lang="en-US" sz="1800" dirty="0">
                          <a:solidFill>
                            <a:schemeClr val="tx1"/>
                          </a:solidFill>
                          <a:effectLst/>
                        </a:rPr>
                        <a:t>Rare spontaneous bleeding; abnormal bleeding after minor injuries, surgery, or tooth extractions</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tc>
                  <a:txBody>
                    <a:bodyPr/>
                    <a:lstStyle/>
                    <a:p>
                      <a:pPr marL="0" marR="0" algn="ctr">
                        <a:lnSpc>
                          <a:spcPct val="107000"/>
                        </a:lnSpc>
                        <a:spcBef>
                          <a:spcPts val="1655"/>
                        </a:spcBef>
                        <a:spcAft>
                          <a:spcPts val="800"/>
                        </a:spcAft>
                      </a:pPr>
                      <a:r>
                        <a:rPr lang="en-US" sz="1800" dirty="0">
                          <a:solidFill>
                            <a:schemeClr val="tx1"/>
                          </a:solidFill>
                          <a:effectLst/>
                        </a:rPr>
                        <a:t>Age &lt;5-6 years</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extLst>
                  <a:ext uri="{0D108BD9-81ED-4DB2-BD59-A6C34878D82A}">
                    <a16:rowId xmlns:a16="http://schemas.microsoft.com/office/drawing/2014/main" val="1243800149"/>
                  </a:ext>
                </a:extLst>
              </a:tr>
              <a:tr h="1161042">
                <a:tc>
                  <a:txBody>
                    <a:bodyPr/>
                    <a:lstStyle/>
                    <a:p>
                      <a:pPr marL="0" marR="0" algn="ctr">
                        <a:lnSpc>
                          <a:spcPct val="107000"/>
                        </a:lnSpc>
                        <a:spcBef>
                          <a:spcPts val="1655"/>
                        </a:spcBef>
                        <a:spcAft>
                          <a:spcPts val="800"/>
                        </a:spcAft>
                      </a:pPr>
                      <a:r>
                        <a:rPr lang="en-US" sz="2400" b="1" dirty="0">
                          <a:effectLst/>
                        </a:rPr>
                        <a:t>Mild</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tc>
                  <a:txBody>
                    <a:bodyPr/>
                    <a:lstStyle/>
                    <a:p>
                      <a:pPr marL="0" marR="0" algn="ctr">
                        <a:lnSpc>
                          <a:spcPct val="107000"/>
                        </a:lnSpc>
                        <a:spcBef>
                          <a:spcPts val="1655"/>
                        </a:spcBef>
                        <a:spcAft>
                          <a:spcPts val="800"/>
                        </a:spcAft>
                      </a:pPr>
                      <a:r>
                        <a:rPr lang="en-US" sz="1800" dirty="0">
                          <a:solidFill>
                            <a:schemeClr val="tx1"/>
                          </a:solidFill>
                          <a:effectLst/>
                        </a:rPr>
                        <a:t>&gt; 5% - 40%</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tc>
                  <a:txBody>
                    <a:bodyPr/>
                    <a:lstStyle/>
                    <a:p>
                      <a:pPr marL="0" marR="0" algn="ctr">
                        <a:lnSpc>
                          <a:spcPct val="107000"/>
                        </a:lnSpc>
                        <a:spcBef>
                          <a:spcPts val="1655"/>
                        </a:spcBef>
                        <a:spcAft>
                          <a:spcPts val="800"/>
                        </a:spcAft>
                      </a:pPr>
                      <a:r>
                        <a:rPr lang="en-US" sz="1800" dirty="0">
                          <a:solidFill>
                            <a:schemeClr val="tx1"/>
                          </a:solidFill>
                          <a:effectLst/>
                        </a:rPr>
                        <a:t>No spontaneous bleeding; abnormal bleeding after major injuries, surgery, or tooth extractions</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tc>
                  <a:txBody>
                    <a:bodyPr/>
                    <a:lstStyle/>
                    <a:p>
                      <a:pPr marL="0" marR="0" algn="ctr">
                        <a:lnSpc>
                          <a:spcPct val="107000"/>
                        </a:lnSpc>
                        <a:spcBef>
                          <a:spcPts val="1655"/>
                        </a:spcBef>
                        <a:spcAft>
                          <a:spcPts val="800"/>
                        </a:spcAft>
                      </a:pPr>
                      <a:r>
                        <a:rPr lang="en-US" sz="1800" dirty="0">
                          <a:solidFill>
                            <a:schemeClr val="tx1"/>
                          </a:solidFill>
                          <a:effectLst/>
                        </a:rPr>
                        <a:t>Often later in life, depending on hemostatic challenges</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480" marR="30480" marT="30480" marB="30480" anchor="ctr"/>
                </a:tc>
                <a:extLst>
                  <a:ext uri="{0D108BD9-81ED-4DB2-BD59-A6C34878D82A}">
                    <a16:rowId xmlns:a16="http://schemas.microsoft.com/office/drawing/2014/main" val="2283754168"/>
                  </a:ext>
                </a:extLst>
              </a:tr>
            </a:tbl>
          </a:graphicData>
        </a:graphic>
      </p:graphicFrame>
      <p:sp>
        <p:nvSpPr>
          <p:cNvPr id="6" name="Title 1">
            <a:extLst>
              <a:ext uri="{FF2B5EF4-FFF2-40B4-BE49-F238E27FC236}">
                <a16:creationId xmlns:a16="http://schemas.microsoft.com/office/drawing/2014/main" id="{59002BC8-738A-49B5-80BC-47D5C2D71BA6}"/>
              </a:ext>
            </a:extLst>
          </p:cNvPr>
          <p:cNvSpPr>
            <a:spLocks noGrp="1"/>
          </p:cNvSpPr>
          <p:nvPr>
            <p:ph type="title"/>
          </p:nvPr>
        </p:nvSpPr>
        <p:spPr>
          <a:xfrm>
            <a:off x="304799" y="171654"/>
            <a:ext cx="7964177" cy="1123746"/>
          </a:xfrm>
        </p:spPr>
        <p:txBody>
          <a:bodyPr anchor="ctr">
            <a:normAutofit/>
          </a:bodyPr>
          <a:lstStyle/>
          <a:p>
            <a:r>
              <a:rPr lang="en-US" sz="4800" dirty="0">
                <a:latin typeface="+mn-lt"/>
              </a:rPr>
              <a:t>Hemophilia: Classification</a:t>
            </a:r>
          </a:p>
        </p:txBody>
      </p:sp>
    </p:spTree>
    <p:extLst>
      <p:ext uri="{BB962C8B-B14F-4D97-AF65-F5344CB8AC3E}">
        <p14:creationId xmlns:p14="http://schemas.microsoft.com/office/powerpoint/2010/main" val="3243261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279646" y="291350"/>
            <a:ext cx="8584707" cy="927850"/>
          </a:xfrm>
        </p:spPr>
        <p:txBody>
          <a:bodyPr anchor="ctr">
            <a:noAutofit/>
          </a:bodyPr>
          <a:lstStyle/>
          <a:p>
            <a:r>
              <a:rPr lang="en-US" sz="5400" dirty="0">
                <a:latin typeface="+mn-lt"/>
              </a:rPr>
              <a:t>Hemophilia: Diagnosis</a:t>
            </a:r>
          </a:p>
        </p:txBody>
      </p:sp>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381000" y="1676400"/>
            <a:ext cx="8305800" cy="4572000"/>
          </a:xfrm>
        </p:spPr>
        <p:txBody>
          <a:bodyPr>
            <a:noAutofit/>
          </a:bodyPr>
          <a:lstStyle/>
          <a:p>
            <a:pPr algn="l"/>
            <a:r>
              <a:rPr lang="en-US" sz="3600" dirty="0"/>
              <a:t>Laboratory Test Results with Hemophilia</a:t>
            </a:r>
          </a:p>
          <a:p>
            <a:pPr marL="285750" indent="-285750" algn="l">
              <a:spcBef>
                <a:spcPts val="1200"/>
              </a:spcBef>
              <a:buFont typeface="Arial" panose="020B0604020202020204" pitchFamily="34" charset="0"/>
              <a:buChar char="•"/>
            </a:pPr>
            <a:r>
              <a:rPr lang="en-US" sz="3200" dirty="0"/>
              <a:t>Prolonged bleeding time </a:t>
            </a:r>
          </a:p>
          <a:p>
            <a:pPr marL="285750" indent="-285750" algn="l">
              <a:spcBef>
                <a:spcPts val="1200"/>
              </a:spcBef>
              <a:buFont typeface="Arial" panose="020B0604020202020204" pitchFamily="34" charset="0"/>
              <a:buChar char="•"/>
            </a:pPr>
            <a:r>
              <a:rPr lang="en-US" sz="3200" dirty="0"/>
              <a:t>Normal platelet count</a:t>
            </a:r>
          </a:p>
          <a:p>
            <a:pPr marL="285750" indent="-285750" algn="l">
              <a:spcBef>
                <a:spcPts val="1200"/>
              </a:spcBef>
              <a:buFont typeface="Arial" panose="020B0604020202020204" pitchFamily="34" charset="0"/>
              <a:buChar char="•"/>
            </a:pPr>
            <a:r>
              <a:rPr lang="en-US" sz="3200" dirty="0"/>
              <a:t>Normal PT </a:t>
            </a:r>
          </a:p>
          <a:p>
            <a:pPr marL="285750" indent="-285750" algn="l">
              <a:spcBef>
                <a:spcPts val="1200"/>
              </a:spcBef>
              <a:buFont typeface="Arial" panose="020B0604020202020204" pitchFamily="34" charset="0"/>
              <a:buChar char="•"/>
            </a:pPr>
            <a:r>
              <a:rPr lang="en-US" sz="3200" dirty="0"/>
              <a:t>Prolonged or normal </a:t>
            </a:r>
            <a:r>
              <a:rPr lang="en-US" sz="3200" dirty="0" err="1"/>
              <a:t>aPTT</a:t>
            </a:r>
            <a:endParaRPr lang="en-US" sz="2800" dirty="0"/>
          </a:p>
          <a:p>
            <a:pPr algn="l">
              <a:spcBef>
                <a:spcPts val="1200"/>
              </a:spcBef>
            </a:pPr>
            <a:r>
              <a:rPr lang="en-US" sz="3200" i="1" dirty="0"/>
              <a:t>Diagnosis confirmed with Factor assay (FVIII, FIX)</a:t>
            </a:r>
          </a:p>
          <a:p>
            <a:pPr algn="l"/>
            <a:endParaRPr lang="en-US" sz="2800" b="1" u="sng" dirty="0">
              <a:solidFill>
                <a:schemeClr val="tx1"/>
              </a:solidFill>
            </a:endParaRPr>
          </a:p>
          <a:p>
            <a:pPr algn="l"/>
            <a:endParaRPr lang="en-US" sz="2800" b="1" u="sng" dirty="0">
              <a:solidFill>
                <a:schemeClr val="tx1"/>
              </a:solidFill>
            </a:endParaRPr>
          </a:p>
        </p:txBody>
      </p:sp>
    </p:spTree>
    <p:extLst>
      <p:ext uri="{BB962C8B-B14F-4D97-AF65-F5344CB8AC3E}">
        <p14:creationId xmlns:p14="http://schemas.microsoft.com/office/powerpoint/2010/main" val="2600489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png">
            <a:extLst>
              <a:ext uri="{FF2B5EF4-FFF2-40B4-BE49-F238E27FC236}">
                <a16:creationId xmlns:a16="http://schemas.microsoft.com/office/drawing/2014/main" id="{B2AF28A0-2A3F-4D73-B0B0-EDD872465A8D}"/>
              </a:ext>
            </a:extLst>
          </p:cNvPr>
          <p:cNvPicPr/>
          <p:nvPr/>
        </p:nvPicPr>
        <p:blipFill>
          <a:blip r:embed="rId3"/>
          <a:srcRect/>
          <a:stretch>
            <a:fillRect/>
          </a:stretch>
        </p:blipFill>
        <p:spPr>
          <a:xfrm>
            <a:off x="381000" y="1371601"/>
            <a:ext cx="8021481" cy="4705543"/>
          </a:xfrm>
          <a:prstGeom prst="rect">
            <a:avLst/>
          </a:prstGeom>
          <a:ln/>
        </p:spPr>
      </p:pic>
      <p:sp>
        <p:nvSpPr>
          <p:cNvPr id="3" name="Rectangle 2">
            <a:extLst>
              <a:ext uri="{FF2B5EF4-FFF2-40B4-BE49-F238E27FC236}">
                <a16:creationId xmlns:a16="http://schemas.microsoft.com/office/drawing/2014/main" id="{1A68A99D-D9AD-49BC-987C-C3CFA6338007}"/>
              </a:ext>
            </a:extLst>
          </p:cNvPr>
          <p:cNvSpPr/>
          <p:nvPr/>
        </p:nvSpPr>
        <p:spPr>
          <a:xfrm>
            <a:off x="513157" y="6077144"/>
            <a:ext cx="8117683" cy="571888"/>
          </a:xfrm>
          <a:prstGeom prst="rect">
            <a:avLst/>
          </a:prstGeom>
        </p:spPr>
        <p:txBody>
          <a:bodyPr wrap="square">
            <a:spAutoFit/>
          </a:bodyPr>
          <a:lstStyle/>
          <a:p>
            <a:pPr>
              <a:lnSpc>
                <a:spcPct val="115000"/>
              </a:lnSpc>
            </a:pPr>
            <a:r>
              <a:rPr lang="en-US" sz="1400" dirty="0">
                <a:solidFill>
                  <a:srgbClr val="000000"/>
                </a:solidFill>
                <a:latin typeface="Calibri" panose="020F0502020204030204" pitchFamily="34" charset="0"/>
                <a:ea typeface="Calibri" panose="020F0502020204030204" pitchFamily="34" charset="0"/>
              </a:rPr>
              <a:t>Guidelines for perioperative factor levels in patients with hemophilia for major and minor surgical procedures. </a:t>
            </a:r>
            <a:r>
              <a:rPr lang="en-US" sz="1400" dirty="0">
                <a:solidFill>
                  <a:srgbClr val="000000"/>
                </a:solidFill>
                <a:latin typeface="Calibri" panose="020F0502020204030204" pitchFamily="34" charset="0"/>
                <a:ea typeface="Arial" panose="020B0604020202020204" pitchFamily="34" charset="0"/>
              </a:rPr>
              <a:t>Source: </a:t>
            </a:r>
            <a:r>
              <a:rPr lang="en-US" sz="1400" dirty="0" err="1">
                <a:solidFill>
                  <a:srgbClr val="000000"/>
                </a:solidFill>
                <a:latin typeface="Calibri" panose="020F0502020204030204" pitchFamily="34" charset="0"/>
                <a:ea typeface="Arial" panose="020B0604020202020204" pitchFamily="34" charset="0"/>
              </a:rPr>
              <a:t>Srivstava</a:t>
            </a:r>
            <a:r>
              <a:rPr lang="en-US" sz="1400" dirty="0">
                <a:solidFill>
                  <a:srgbClr val="000000"/>
                </a:solidFill>
                <a:latin typeface="Calibri" panose="020F0502020204030204" pitchFamily="34" charset="0"/>
                <a:ea typeface="Arial" panose="020B0604020202020204" pitchFamily="34" charset="0"/>
              </a:rPr>
              <a:t> A, Brewer AK, Mauser-</a:t>
            </a:r>
            <a:r>
              <a:rPr lang="en-US" sz="1400" dirty="0" err="1">
                <a:solidFill>
                  <a:srgbClr val="000000"/>
                </a:solidFill>
                <a:latin typeface="Calibri" panose="020F0502020204030204" pitchFamily="34" charset="0"/>
                <a:ea typeface="Arial" panose="020B0604020202020204" pitchFamily="34" charset="0"/>
              </a:rPr>
              <a:t>Bunschoten</a:t>
            </a:r>
            <a:r>
              <a:rPr lang="en-US" sz="1400" dirty="0">
                <a:solidFill>
                  <a:srgbClr val="000000"/>
                </a:solidFill>
                <a:latin typeface="Calibri" panose="020F0502020204030204" pitchFamily="34" charset="0"/>
                <a:ea typeface="Arial" panose="020B0604020202020204" pitchFamily="34" charset="0"/>
              </a:rPr>
              <a:t> et al. </a:t>
            </a:r>
            <a:r>
              <a:rPr lang="en-US" sz="1400" dirty="0" err="1">
                <a:solidFill>
                  <a:srgbClr val="000000"/>
                </a:solidFill>
                <a:latin typeface="Calibri" panose="020F0502020204030204" pitchFamily="34" charset="0"/>
                <a:ea typeface="Arial" panose="020B0604020202020204" pitchFamily="34" charset="0"/>
              </a:rPr>
              <a:t>Haemophilia</a:t>
            </a:r>
            <a:r>
              <a:rPr lang="en-US" sz="1400" dirty="0">
                <a:solidFill>
                  <a:srgbClr val="000000"/>
                </a:solidFill>
                <a:latin typeface="Calibri" panose="020F0502020204030204" pitchFamily="34" charset="0"/>
                <a:ea typeface="Arial" panose="020B0604020202020204" pitchFamily="34" charset="0"/>
              </a:rPr>
              <a:t>. 2013 Jan;19:e1-47.</a:t>
            </a:r>
            <a:endParaRPr lang="en-US" sz="1400" dirty="0">
              <a:effectLst/>
              <a:latin typeface="Arial" panose="020B0604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28BAE583-B490-48B8-BC1C-F26A911A6DDE}"/>
              </a:ext>
            </a:extLst>
          </p:cNvPr>
          <p:cNvSpPr txBox="1">
            <a:spLocks/>
          </p:cNvSpPr>
          <p:nvPr/>
        </p:nvSpPr>
        <p:spPr>
          <a:xfrm>
            <a:off x="381001" y="324054"/>
            <a:ext cx="8114804" cy="818945"/>
          </a:xfrm>
          <a:prstGeom prst="rect">
            <a:avLst/>
          </a:prstGeom>
        </p:spPr>
        <p:txBody>
          <a:bodyPr anchor="ct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4400" dirty="0">
                <a:solidFill>
                  <a:schemeClr val="tx1"/>
                </a:solidFill>
                <a:latin typeface="+mn-lt"/>
              </a:rPr>
              <a:t>Hemophilia: Treatment</a:t>
            </a:r>
          </a:p>
        </p:txBody>
      </p:sp>
    </p:spTree>
    <p:extLst>
      <p:ext uri="{BB962C8B-B14F-4D97-AF65-F5344CB8AC3E}">
        <p14:creationId xmlns:p14="http://schemas.microsoft.com/office/powerpoint/2010/main" val="3429452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4EF75C-21F5-45AD-AC5C-111FEE2223EC}"/>
              </a:ext>
            </a:extLst>
          </p:cNvPr>
          <p:cNvSpPr>
            <a:spLocks noGrp="1"/>
          </p:cNvSpPr>
          <p:nvPr>
            <p:ph idx="1"/>
          </p:nvPr>
        </p:nvSpPr>
        <p:spPr>
          <a:xfrm>
            <a:off x="264410" y="1676400"/>
            <a:ext cx="5755390" cy="5105400"/>
          </a:xfrm>
        </p:spPr>
        <p:txBody>
          <a:bodyPr>
            <a:noAutofit/>
          </a:bodyPr>
          <a:lstStyle/>
          <a:p>
            <a:pPr marL="288925" indent="-288925">
              <a:buFont typeface="Arial" panose="020B0604020202020204" pitchFamily="34" charset="0"/>
              <a:buChar char="•"/>
            </a:pPr>
            <a:r>
              <a:rPr lang="en-US" sz="3200" b="1" dirty="0"/>
              <a:t>Mild - Moderate: </a:t>
            </a:r>
            <a:r>
              <a:rPr lang="en-US" sz="3200" dirty="0"/>
              <a:t>Desmopressin (DDAVP)</a:t>
            </a:r>
            <a:endParaRPr lang="en-US" sz="1400" b="1" dirty="0"/>
          </a:p>
          <a:p>
            <a:pPr marL="288925" indent="-288925">
              <a:buFont typeface="Arial" panose="020B0604020202020204" pitchFamily="34" charset="0"/>
              <a:buChar char="•"/>
            </a:pPr>
            <a:r>
              <a:rPr lang="en-US" b="1" dirty="0"/>
              <a:t>Severe</a:t>
            </a:r>
          </a:p>
          <a:p>
            <a:pPr marL="635000" lvl="1" indent="-290513">
              <a:buFont typeface="System Font Regular"/>
              <a:buChar char="-"/>
            </a:pPr>
            <a:r>
              <a:rPr lang="en-US" sz="2800" dirty="0"/>
              <a:t>Factor replacement</a:t>
            </a:r>
          </a:p>
          <a:p>
            <a:pPr marL="635000" lvl="2" indent="-290513">
              <a:buFont typeface="System Font Regular"/>
              <a:buChar char="-"/>
            </a:pPr>
            <a:r>
              <a:rPr lang="en-US" sz="2400" dirty="0"/>
              <a:t>Viral inactivated plasma-derived</a:t>
            </a:r>
          </a:p>
          <a:p>
            <a:pPr marL="635000" lvl="2" indent="-290513">
              <a:buFont typeface="System Font Regular"/>
              <a:buChar char="-"/>
            </a:pPr>
            <a:r>
              <a:rPr lang="en-US" sz="2400" dirty="0"/>
              <a:t>Recombinant factor concentrates</a:t>
            </a:r>
          </a:p>
          <a:p>
            <a:pPr marL="635000" lvl="1" indent="-290513">
              <a:buFont typeface="System Font Regular"/>
              <a:buChar char="-"/>
            </a:pPr>
            <a:r>
              <a:rPr lang="en-US" sz="2800" dirty="0"/>
              <a:t>Cryoprecipitate</a:t>
            </a:r>
          </a:p>
          <a:p>
            <a:pPr marL="635000" lvl="1" indent="-290513">
              <a:buFont typeface="System Font Regular"/>
              <a:buChar char="-"/>
            </a:pPr>
            <a:r>
              <a:rPr lang="en-US" sz="2800" dirty="0"/>
              <a:t>Fresh Frozen Plasma</a:t>
            </a:r>
            <a:endParaRPr lang="en-US" sz="2000" b="1" dirty="0"/>
          </a:p>
          <a:p>
            <a:pPr marL="288925" indent="-288925">
              <a:buFont typeface="Arial" panose="020B0604020202020204" pitchFamily="34" charset="0"/>
              <a:buChar char="•"/>
            </a:pPr>
            <a:r>
              <a:rPr lang="en-US" b="1" dirty="0"/>
              <a:t>Severe with Inhibitors</a:t>
            </a:r>
          </a:p>
          <a:p>
            <a:pPr marL="635000" lvl="1" indent="-290513">
              <a:buFont typeface="System Font Regular"/>
              <a:buChar char="-"/>
            </a:pPr>
            <a:r>
              <a:rPr lang="en-US" sz="2400" dirty="0"/>
              <a:t>Factor replacement</a:t>
            </a:r>
          </a:p>
          <a:p>
            <a:pPr marL="635000" lvl="1" indent="-290513">
              <a:buFont typeface="System Font Regular"/>
              <a:buChar char="-"/>
            </a:pPr>
            <a:r>
              <a:rPr lang="en-US" sz="2400" dirty="0"/>
              <a:t>Bypassing agents</a:t>
            </a:r>
          </a:p>
        </p:txBody>
      </p:sp>
      <p:sp>
        <p:nvSpPr>
          <p:cNvPr id="6" name="Title 1">
            <a:extLst>
              <a:ext uri="{FF2B5EF4-FFF2-40B4-BE49-F238E27FC236}">
                <a16:creationId xmlns:a16="http://schemas.microsoft.com/office/drawing/2014/main" id="{B8525A37-DB73-4C22-80B7-C8DBF0B820E0}"/>
              </a:ext>
            </a:extLst>
          </p:cNvPr>
          <p:cNvSpPr txBox="1">
            <a:spLocks/>
          </p:cNvSpPr>
          <p:nvPr/>
        </p:nvSpPr>
        <p:spPr>
          <a:xfrm>
            <a:off x="264410" y="334402"/>
            <a:ext cx="6822191" cy="1113397"/>
          </a:xfrm>
          <a:prstGeom prst="rect">
            <a:avLst/>
          </a:prstGeom>
        </p:spPr>
        <p:txBody>
          <a:bodyPr anchor="ct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4800" dirty="0">
                <a:solidFill>
                  <a:schemeClr val="tx1"/>
                </a:solidFill>
                <a:latin typeface="+mn-lt"/>
              </a:rPr>
              <a:t>Hemophilia A: Treatment</a:t>
            </a:r>
          </a:p>
        </p:txBody>
      </p:sp>
      <p:pic>
        <p:nvPicPr>
          <p:cNvPr id="5" name="Picture 4" descr="A picture containing sitting, indoor, small, cup&#10;&#10;Description automatically generated">
            <a:extLst>
              <a:ext uri="{FF2B5EF4-FFF2-40B4-BE49-F238E27FC236}">
                <a16:creationId xmlns:a16="http://schemas.microsoft.com/office/drawing/2014/main" id="{EDFB9F91-6875-4915-92C4-CA1C372103E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4054" t="8510" r="30167" b="8510"/>
          <a:stretch/>
        </p:blipFill>
        <p:spPr>
          <a:xfrm>
            <a:off x="6019800" y="2286000"/>
            <a:ext cx="2285507" cy="2971800"/>
          </a:xfrm>
          <a:prstGeom prst="rect">
            <a:avLst/>
          </a:prstGeom>
        </p:spPr>
      </p:pic>
      <p:sp>
        <p:nvSpPr>
          <p:cNvPr id="7" name="Rectangle 6">
            <a:extLst>
              <a:ext uri="{FF2B5EF4-FFF2-40B4-BE49-F238E27FC236}">
                <a16:creationId xmlns:a16="http://schemas.microsoft.com/office/drawing/2014/main" id="{EDBC6473-5B27-4AF0-8228-47BFE18A42C7}"/>
              </a:ext>
            </a:extLst>
          </p:cNvPr>
          <p:cNvSpPr/>
          <p:nvPr/>
        </p:nvSpPr>
        <p:spPr>
          <a:xfrm>
            <a:off x="5867400" y="5638800"/>
            <a:ext cx="2895600" cy="430887"/>
          </a:xfrm>
          <a:prstGeom prst="rect">
            <a:avLst/>
          </a:prstGeom>
        </p:spPr>
        <p:txBody>
          <a:bodyPr wrap="square">
            <a:spAutoFit/>
          </a:bodyPr>
          <a:lstStyle/>
          <a:p>
            <a:pPr algn="ctr"/>
            <a:r>
              <a:rPr lang="en-US" sz="1100" i="1" u="sng" dirty="0">
                <a:latin typeface="source sans pro" panose="020B0503030403020204" pitchFamily="34" charset="0"/>
                <a:hlinkClick r:id="rId4">
                  <a:extLst>
                    <a:ext uri="{A12FA001-AC4F-418D-AE19-62706E023703}">
                      <ahyp:hlinkClr xmlns:ahyp="http://schemas.microsoft.com/office/drawing/2018/hyperlinkcolor" val="tx"/>
                    </a:ext>
                  </a:extLst>
                </a:hlinkClick>
              </a:rPr>
              <a:t>"DDAVP"</a:t>
            </a:r>
            <a:r>
              <a:rPr lang="en-US" sz="1100" i="1" u="sng" dirty="0">
                <a:latin typeface="source sans pro" panose="020B0503030403020204" pitchFamily="34" charset="0"/>
              </a:rPr>
              <a:t> by </a:t>
            </a:r>
            <a:r>
              <a:rPr lang="en-US" sz="1100" i="1" u="sng" dirty="0" err="1">
                <a:latin typeface="source sans pro" panose="020B0503030403020204" pitchFamily="34" charset="0"/>
                <a:hlinkClick r:id="rId5">
                  <a:extLst>
                    <a:ext uri="{A12FA001-AC4F-418D-AE19-62706E023703}">
                      <ahyp:hlinkClr xmlns:ahyp="http://schemas.microsoft.com/office/drawing/2018/hyperlinkcolor" val="tx"/>
                    </a:ext>
                  </a:extLst>
                </a:hlinkClick>
              </a:rPr>
              <a:t>ballookey</a:t>
            </a:r>
            <a:r>
              <a:rPr lang="en-US" sz="1100" i="1" u="sng" dirty="0">
                <a:latin typeface="source sans pro" panose="020B0503030403020204" pitchFamily="34" charset="0"/>
              </a:rPr>
              <a:t> is licensed under </a:t>
            </a:r>
            <a:r>
              <a:rPr lang="en-US" sz="1100" i="1" u="sng" cap="all" dirty="0">
                <a:latin typeface="source sans pro" panose="020B0503030403020204" pitchFamily="34" charset="0"/>
                <a:hlinkClick r:id="rId6">
                  <a:extLst>
                    <a:ext uri="{A12FA001-AC4F-418D-AE19-62706E023703}">
                      <ahyp:hlinkClr xmlns:ahyp="http://schemas.microsoft.com/office/drawing/2018/hyperlinkcolor" val="tx"/>
                    </a:ext>
                  </a:extLst>
                </a:hlinkClick>
              </a:rPr>
              <a:t>CC BY-NC-ND 2.0 </a:t>
            </a:r>
            <a:endParaRPr lang="en-US" sz="1100" u="sng" dirty="0"/>
          </a:p>
        </p:txBody>
      </p:sp>
    </p:spTree>
    <p:extLst>
      <p:ext uri="{BB962C8B-B14F-4D97-AF65-F5344CB8AC3E}">
        <p14:creationId xmlns:p14="http://schemas.microsoft.com/office/powerpoint/2010/main" val="3781997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457200" y="1323126"/>
            <a:ext cx="6477000" cy="4666064"/>
          </a:xfrm>
        </p:spPr>
        <p:txBody>
          <a:bodyPr>
            <a:normAutofit lnSpcReduction="10000"/>
          </a:bodyPr>
          <a:lstStyle/>
          <a:p>
            <a:pPr lvl="1"/>
            <a:endParaRPr lang="en-US" sz="2800" dirty="0">
              <a:solidFill>
                <a:schemeClr val="tx1"/>
              </a:solidFill>
            </a:endParaRPr>
          </a:p>
          <a:p>
            <a:pPr marL="800100" lvl="1" indent="-342900">
              <a:spcBef>
                <a:spcPts val="1200"/>
              </a:spcBef>
              <a:buFont typeface="Arial" panose="020B0604020202020204" pitchFamily="34" charset="0"/>
              <a:buChar char="•"/>
            </a:pPr>
            <a:r>
              <a:rPr lang="en-US" sz="2800" dirty="0"/>
              <a:t>Protects factor VIII from degradation</a:t>
            </a:r>
          </a:p>
          <a:p>
            <a:pPr marL="800100" lvl="1" indent="-342900">
              <a:spcBef>
                <a:spcPts val="1200"/>
              </a:spcBef>
              <a:buFont typeface="Arial" panose="020B0604020202020204" pitchFamily="34" charset="0"/>
              <a:buChar char="•"/>
            </a:pPr>
            <a:r>
              <a:rPr lang="en-US" sz="2800" dirty="0"/>
              <a:t>Presents Factor VIII to site of bleeding</a:t>
            </a:r>
          </a:p>
          <a:p>
            <a:pPr marL="800100" lvl="1" indent="-342900">
              <a:spcBef>
                <a:spcPts val="1200"/>
              </a:spcBef>
              <a:buFont typeface="Arial" panose="020B0604020202020204" pitchFamily="34" charset="0"/>
              <a:buChar char="•"/>
            </a:pPr>
            <a:r>
              <a:rPr lang="en-US" sz="2800" dirty="0"/>
              <a:t>Produces </a:t>
            </a:r>
            <a:r>
              <a:rPr lang="en-US" sz="2800" b="1" dirty="0"/>
              <a:t>3</a:t>
            </a:r>
            <a:r>
              <a:rPr lang="en-US" sz="2800" dirty="0"/>
              <a:t>-5 fold increase in VWF:FVIII</a:t>
            </a:r>
          </a:p>
          <a:p>
            <a:pPr marL="800100" lvl="1" indent="-342900">
              <a:spcBef>
                <a:spcPts val="1200"/>
              </a:spcBef>
              <a:buFont typeface="Arial" panose="020B0604020202020204" pitchFamily="34" charset="0"/>
              <a:buChar char="•"/>
            </a:pPr>
            <a:r>
              <a:rPr lang="en-US" sz="2800" dirty="0"/>
              <a:t>Peak @ </a:t>
            </a:r>
            <a:r>
              <a:rPr lang="en-US" sz="2800" b="1" dirty="0"/>
              <a:t>30</a:t>
            </a:r>
            <a:r>
              <a:rPr lang="en-US" sz="2800" dirty="0"/>
              <a:t>-90 mins</a:t>
            </a:r>
          </a:p>
          <a:p>
            <a:pPr marL="800100" lvl="1" indent="-342900">
              <a:spcBef>
                <a:spcPts val="1200"/>
              </a:spcBef>
              <a:buFont typeface="Arial" panose="020B0604020202020204" pitchFamily="34" charset="0"/>
              <a:buChar char="•"/>
            </a:pPr>
            <a:r>
              <a:rPr lang="en-US" sz="2800" dirty="0"/>
              <a:t>Duration of 8-12 hours</a:t>
            </a:r>
          </a:p>
          <a:p>
            <a:pPr marL="800100" lvl="1" indent="-342900">
              <a:spcBef>
                <a:spcPts val="1200"/>
              </a:spcBef>
              <a:buFont typeface="Arial" panose="020B0604020202020204" pitchFamily="34" charset="0"/>
              <a:buChar char="•"/>
            </a:pPr>
            <a:r>
              <a:rPr lang="en-US" sz="2800" dirty="0"/>
              <a:t>Intranasal dose = 150 mcg &lt; 50 kg or 			       </a:t>
            </a:r>
            <a:r>
              <a:rPr lang="en-US" sz="2800" b="1" dirty="0"/>
              <a:t>3</a:t>
            </a:r>
            <a:r>
              <a:rPr lang="en-US" sz="2800" dirty="0"/>
              <a:t>00 mcg &gt; 50 kg</a:t>
            </a:r>
          </a:p>
          <a:p>
            <a:pPr marL="800100" lvl="1" indent="-342900">
              <a:spcBef>
                <a:spcPts val="1200"/>
              </a:spcBef>
              <a:buFont typeface="Arial" panose="020B0604020202020204" pitchFamily="34" charset="0"/>
              <a:buChar char="•"/>
            </a:pPr>
            <a:r>
              <a:rPr lang="en-US" sz="2800" dirty="0"/>
              <a:t>IV dose =  </a:t>
            </a:r>
            <a:r>
              <a:rPr lang="en-US" sz="2800" b="1" dirty="0"/>
              <a:t>0.3</a:t>
            </a:r>
            <a:r>
              <a:rPr lang="en-US" sz="2800" dirty="0"/>
              <a:t> mcg/kg (max 20mcg) </a:t>
            </a:r>
          </a:p>
          <a:p>
            <a:pPr marL="800100" lvl="1" indent="-342900">
              <a:spcBef>
                <a:spcPts val="1200"/>
              </a:spcBef>
              <a:buFont typeface="Arial" panose="020B0604020202020204" pitchFamily="34" charset="0"/>
              <a:buChar char="•"/>
            </a:pPr>
            <a:endParaRPr lang="en-US" sz="2800" dirty="0"/>
          </a:p>
          <a:p>
            <a:pPr marL="800100" lvl="1" indent="-342900">
              <a:spcBef>
                <a:spcPts val="1200"/>
              </a:spcBef>
              <a:buFont typeface="Arial" panose="020B0604020202020204" pitchFamily="34" charset="0"/>
              <a:buChar char="•"/>
            </a:pPr>
            <a:endParaRPr lang="en-US" sz="2400" dirty="0"/>
          </a:p>
        </p:txBody>
      </p:sp>
      <p:sp>
        <p:nvSpPr>
          <p:cNvPr id="6" name="Title 1">
            <a:extLst>
              <a:ext uri="{FF2B5EF4-FFF2-40B4-BE49-F238E27FC236}">
                <a16:creationId xmlns:a16="http://schemas.microsoft.com/office/drawing/2014/main" id="{9402667D-4BCB-4C8C-8F64-A0966D01B9BF}"/>
              </a:ext>
            </a:extLst>
          </p:cNvPr>
          <p:cNvSpPr>
            <a:spLocks noGrp="1"/>
          </p:cNvSpPr>
          <p:nvPr>
            <p:ph type="title"/>
          </p:nvPr>
        </p:nvSpPr>
        <p:spPr>
          <a:xfrm>
            <a:off x="279643" y="519287"/>
            <a:ext cx="8584707" cy="552134"/>
          </a:xfrm>
        </p:spPr>
        <p:txBody>
          <a:bodyPr>
            <a:noAutofit/>
          </a:bodyPr>
          <a:lstStyle/>
          <a:p>
            <a:r>
              <a:rPr lang="en-US" sz="4400" dirty="0">
                <a:latin typeface="+mn-lt"/>
              </a:rPr>
              <a:t>Desmopressin (DDAVP)</a:t>
            </a:r>
            <a:endParaRPr lang="en-US" sz="4400" dirty="0">
              <a:solidFill>
                <a:schemeClr val="accent6">
                  <a:lumMod val="75000"/>
                </a:schemeClr>
              </a:solidFill>
              <a:latin typeface="+mn-lt"/>
            </a:endParaRPr>
          </a:p>
        </p:txBody>
      </p:sp>
      <p:sp>
        <p:nvSpPr>
          <p:cNvPr id="7" name="Rectangle 6">
            <a:extLst>
              <a:ext uri="{FF2B5EF4-FFF2-40B4-BE49-F238E27FC236}">
                <a16:creationId xmlns:a16="http://schemas.microsoft.com/office/drawing/2014/main" id="{684502EB-72D8-4C7F-A1A5-FA8CB0DEC311}"/>
              </a:ext>
            </a:extLst>
          </p:cNvPr>
          <p:cNvSpPr/>
          <p:nvPr/>
        </p:nvSpPr>
        <p:spPr>
          <a:xfrm>
            <a:off x="5486400" y="6200213"/>
            <a:ext cx="3657600" cy="276999"/>
          </a:xfrm>
          <a:prstGeom prst="rect">
            <a:avLst/>
          </a:prstGeom>
        </p:spPr>
        <p:txBody>
          <a:bodyPr wrap="square">
            <a:spAutoFit/>
          </a:bodyPr>
          <a:lstStyle/>
          <a:p>
            <a:pPr algn="ctr"/>
            <a:r>
              <a:rPr lang="en-US" sz="1200" i="1" u="sng" dirty="0">
                <a:latin typeface="source sans pro" panose="020B0503030403020204" pitchFamily="34" charset="0"/>
                <a:hlinkClick r:id="rId3">
                  <a:extLst>
                    <a:ext uri="{A12FA001-AC4F-418D-AE19-62706E023703}">
                      <ahyp:hlinkClr xmlns:ahyp="http://schemas.microsoft.com/office/drawing/2018/hyperlinkcolor" val="tx"/>
                    </a:ext>
                  </a:extLst>
                </a:hlinkClick>
              </a:rPr>
              <a:t>"DDAVP"</a:t>
            </a:r>
            <a:r>
              <a:rPr lang="en-US" sz="1200" i="1" u="sng" dirty="0">
                <a:latin typeface="source sans pro" panose="020B0503030403020204" pitchFamily="34" charset="0"/>
              </a:rPr>
              <a:t> by </a:t>
            </a:r>
            <a:r>
              <a:rPr lang="en-US" sz="1200" i="1" u="sng" dirty="0" err="1">
                <a:latin typeface="source sans pro" panose="020B0503030403020204" pitchFamily="34" charset="0"/>
                <a:hlinkClick r:id="rId4">
                  <a:extLst>
                    <a:ext uri="{A12FA001-AC4F-418D-AE19-62706E023703}">
                      <ahyp:hlinkClr xmlns:ahyp="http://schemas.microsoft.com/office/drawing/2018/hyperlinkcolor" val="tx"/>
                    </a:ext>
                  </a:extLst>
                </a:hlinkClick>
              </a:rPr>
              <a:t>ballookey</a:t>
            </a:r>
            <a:r>
              <a:rPr lang="en-US" sz="1200" i="1" u="sng" dirty="0">
                <a:latin typeface="source sans pro" panose="020B0503030403020204" pitchFamily="34" charset="0"/>
              </a:rPr>
              <a:t> is licensed under </a:t>
            </a:r>
            <a:r>
              <a:rPr lang="en-US" sz="1200" i="1" u="sng" cap="all" dirty="0">
                <a:latin typeface="source sans pro" panose="020B0503030403020204" pitchFamily="34" charset="0"/>
                <a:hlinkClick r:id="rId5">
                  <a:extLst>
                    <a:ext uri="{A12FA001-AC4F-418D-AE19-62706E023703}">
                      <ahyp:hlinkClr xmlns:ahyp="http://schemas.microsoft.com/office/drawing/2018/hyperlinkcolor" val="tx"/>
                    </a:ext>
                  </a:extLst>
                </a:hlinkClick>
              </a:rPr>
              <a:t>CC BY-NC-ND 2.0 </a:t>
            </a:r>
            <a:endParaRPr lang="en-US" sz="1200" u="sng" dirty="0"/>
          </a:p>
        </p:txBody>
      </p:sp>
      <p:pic>
        <p:nvPicPr>
          <p:cNvPr id="8" name="Picture 7" descr="A picture containing sitting, indoor, small, cup&#10;&#10;Description automatically generated">
            <a:extLst>
              <a:ext uri="{FF2B5EF4-FFF2-40B4-BE49-F238E27FC236}">
                <a16:creationId xmlns:a16="http://schemas.microsoft.com/office/drawing/2014/main" id="{E6A7F037-5230-A745-8020-B934A9A343CF}"/>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24054" t="8510" r="30167" b="8510"/>
          <a:stretch/>
        </p:blipFill>
        <p:spPr>
          <a:xfrm>
            <a:off x="6019800" y="2286000"/>
            <a:ext cx="2285507" cy="2971800"/>
          </a:xfrm>
          <a:prstGeom prst="rect">
            <a:avLst/>
          </a:prstGeom>
        </p:spPr>
      </p:pic>
    </p:spTree>
    <p:extLst>
      <p:ext uri="{BB962C8B-B14F-4D97-AF65-F5344CB8AC3E}">
        <p14:creationId xmlns:p14="http://schemas.microsoft.com/office/powerpoint/2010/main" val="3160848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228600" y="1295400"/>
            <a:ext cx="5715000" cy="5715000"/>
          </a:xfrm>
        </p:spPr>
        <p:txBody>
          <a:bodyPr>
            <a:noAutofit/>
          </a:bodyPr>
          <a:lstStyle/>
          <a:p>
            <a:pPr marL="288925" lvl="1" indent="-271463">
              <a:lnSpc>
                <a:spcPct val="100000"/>
              </a:lnSpc>
              <a:spcBef>
                <a:spcPts val="600"/>
              </a:spcBef>
              <a:buFont typeface="Arial" panose="020B0604020202020204" pitchFamily="34" charset="0"/>
              <a:buChar char="•"/>
            </a:pPr>
            <a:r>
              <a:rPr lang="en-US" sz="3200" dirty="0"/>
              <a:t>Mild or Moderate hemophilia A</a:t>
            </a:r>
          </a:p>
          <a:p>
            <a:pPr marL="288925" lvl="1" indent="-271463">
              <a:lnSpc>
                <a:spcPct val="100000"/>
              </a:lnSpc>
              <a:spcBef>
                <a:spcPts val="600"/>
              </a:spcBef>
              <a:buFont typeface="Arial" panose="020B0604020202020204" pitchFamily="34" charset="0"/>
              <a:buChar char="•"/>
            </a:pPr>
            <a:r>
              <a:rPr lang="en-US" sz="3200" dirty="0"/>
              <a:t>No value in hemophilia B</a:t>
            </a:r>
            <a:endParaRPr lang="en-US" sz="3200" u="sng" dirty="0"/>
          </a:p>
          <a:p>
            <a:pPr marL="288925" lvl="1" indent="-271463">
              <a:lnSpc>
                <a:spcPct val="100000"/>
              </a:lnSpc>
              <a:spcBef>
                <a:spcPts val="600"/>
              </a:spcBef>
              <a:buFont typeface="Arial" panose="020B0604020202020204" pitchFamily="34" charset="0"/>
              <a:buChar char="•"/>
            </a:pPr>
            <a:r>
              <a:rPr lang="en-US" sz="3200" dirty="0"/>
              <a:t>Low cost</a:t>
            </a:r>
          </a:p>
          <a:p>
            <a:pPr marL="288925" lvl="1" indent="-271463">
              <a:lnSpc>
                <a:spcPct val="100000"/>
              </a:lnSpc>
              <a:spcBef>
                <a:spcPts val="600"/>
              </a:spcBef>
              <a:buFont typeface="Arial" panose="020B0604020202020204" pitchFamily="34" charset="0"/>
              <a:buChar char="•"/>
            </a:pPr>
            <a:r>
              <a:rPr lang="en-US" sz="3200" dirty="0"/>
              <a:t>No risk of transmission of viral infections</a:t>
            </a:r>
          </a:p>
          <a:p>
            <a:pPr marL="288925" lvl="1" indent="-271463">
              <a:lnSpc>
                <a:spcPct val="100000"/>
              </a:lnSpc>
              <a:spcBef>
                <a:spcPts val="600"/>
              </a:spcBef>
              <a:buFont typeface="Arial" panose="020B0604020202020204" pitchFamily="34" charset="0"/>
              <a:buChar char="•"/>
            </a:pPr>
            <a:r>
              <a:rPr lang="en-US" sz="3200" dirty="0"/>
              <a:t>Complications of prolonged treatment:</a:t>
            </a:r>
          </a:p>
          <a:p>
            <a:pPr marL="579438" lvl="2" indent="-234950">
              <a:lnSpc>
                <a:spcPct val="100000"/>
              </a:lnSpc>
              <a:spcBef>
                <a:spcPts val="600"/>
              </a:spcBef>
              <a:buFont typeface="System Font Regular"/>
              <a:buChar char="-"/>
            </a:pPr>
            <a:r>
              <a:rPr lang="en-US" sz="2800" dirty="0"/>
              <a:t>Tachyphylaxis</a:t>
            </a:r>
          </a:p>
          <a:p>
            <a:pPr marL="579438" lvl="2" indent="-234950">
              <a:lnSpc>
                <a:spcPct val="100000"/>
              </a:lnSpc>
              <a:spcBef>
                <a:spcPts val="600"/>
              </a:spcBef>
              <a:buFont typeface="System Font Regular"/>
              <a:buChar char="-"/>
            </a:pPr>
            <a:r>
              <a:rPr lang="en-US" sz="2800" dirty="0"/>
              <a:t>Hyponatremia</a:t>
            </a:r>
          </a:p>
          <a:p>
            <a:pPr lvl="1">
              <a:lnSpc>
                <a:spcPct val="110000"/>
              </a:lnSpc>
            </a:pPr>
            <a:endParaRPr lang="en-US" sz="2800" dirty="0">
              <a:solidFill>
                <a:schemeClr val="tx1"/>
              </a:solidFill>
            </a:endParaRPr>
          </a:p>
        </p:txBody>
      </p:sp>
      <p:sp>
        <p:nvSpPr>
          <p:cNvPr id="7" name="Title 1">
            <a:extLst>
              <a:ext uri="{FF2B5EF4-FFF2-40B4-BE49-F238E27FC236}">
                <a16:creationId xmlns:a16="http://schemas.microsoft.com/office/drawing/2014/main" id="{E0C6B118-5856-47E1-B805-EB39FE30A298}"/>
              </a:ext>
            </a:extLst>
          </p:cNvPr>
          <p:cNvSpPr txBox="1">
            <a:spLocks/>
          </p:cNvSpPr>
          <p:nvPr/>
        </p:nvSpPr>
        <p:spPr>
          <a:xfrm>
            <a:off x="0" y="144592"/>
            <a:ext cx="5715000" cy="691226"/>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400" dirty="0">
                <a:solidFill>
                  <a:schemeClr val="tx1"/>
                </a:solidFill>
                <a:latin typeface="+mn-lt"/>
              </a:rPr>
              <a:t>Desmopressin (DDAVP)</a:t>
            </a:r>
          </a:p>
        </p:txBody>
      </p:sp>
      <p:sp>
        <p:nvSpPr>
          <p:cNvPr id="6" name="Rectangle 5">
            <a:extLst>
              <a:ext uri="{FF2B5EF4-FFF2-40B4-BE49-F238E27FC236}">
                <a16:creationId xmlns:a16="http://schemas.microsoft.com/office/drawing/2014/main" id="{84C6FF52-BE1F-497D-9B36-4B004DF4BC64}"/>
              </a:ext>
            </a:extLst>
          </p:cNvPr>
          <p:cNvSpPr/>
          <p:nvPr/>
        </p:nvSpPr>
        <p:spPr>
          <a:xfrm>
            <a:off x="5452909" y="6180579"/>
            <a:ext cx="3656455" cy="276999"/>
          </a:xfrm>
          <a:prstGeom prst="rect">
            <a:avLst/>
          </a:prstGeom>
        </p:spPr>
        <p:txBody>
          <a:bodyPr wrap="square">
            <a:spAutoFit/>
          </a:bodyPr>
          <a:lstStyle/>
          <a:p>
            <a:pPr algn="ctr"/>
            <a:r>
              <a:rPr lang="en-US" sz="1200" i="1" u="sng" dirty="0">
                <a:latin typeface="source sans pro" panose="020B0503030403020204" pitchFamily="34" charset="0"/>
                <a:hlinkClick r:id="rId3">
                  <a:extLst>
                    <a:ext uri="{A12FA001-AC4F-418D-AE19-62706E023703}">
                      <ahyp:hlinkClr xmlns:ahyp="http://schemas.microsoft.com/office/drawing/2018/hyperlinkcolor" val="tx"/>
                    </a:ext>
                  </a:extLst>
                </a:hlinkClick>
              </a:rPr>
              <a:t>"DDAVP"</a:t>
            </a:r>
            <a:r>
              <a:rPr lang="en-US" sz="1200" i="1" u="sng" dirty="0">
                <a:latin typeface="source sans pro" panose="020B0503030403020204" pitchFamily="34" charset="0"/>
              </a:rPr>
              <a:t> by </a:t>
            </a:r>
            <a:r>
              <a:rPr lang="en-US" sz="1200" i="1" u="sng" dirty="0" err="1">
                <a:latin typeface="source sans pro" panose="020B0503030403020204" pitchFamily="34" charset="0"/>
                <a:hlinkClick r:id="rId4">
                  <a:extLst>
                    <a:ext uri="{A12FA001-AC4F-418D-AE19-62706E023703}">
                      <ahyp:hlinkClr xmlns:ahyp="http://schemas.microsoft.com/office/drawing/2018/hyperlinkcolor" val="tx"/>
                    </a:ext>
                  </a:extLst>
                </a:hlinkClick>
              </a:rPr>
              <a:t>ballookey</a:t>
            </a:r>
            <a:r>
              <a:rPr lang="en-US" sz="1200" i="1" u="sng" dirty="0">
                <a:latin typeface="source sans pro" panose="020B0503030403020204" pitchFamily="34" charset="0"/>
              </a:rPr>
              <a:t> is licensed under </a:t>
            </a:r>
            <a:r>
              <a:rPr lang="en-US" sz="1200" i="1" u="sng" cap="all" dirty="0">
                <a:latin typeface="source sans pro" panose="020B0503030403020204" pitchFamily="34" charset="0"/>
                <a:hlinkClick r:id="rId5">
                  <a:extLst>
                    <a:ext uri="{A12FA001-AC4F-418D-AE19-62706E023703}">
                      <ahyp:hlinkClr xmlns:ahyp="http://schemas.microsoft.com/office/drawing/2018/hyperlinkcolor" val="tx"/>
                    </a:ext>
                  </a:extLst>
                </a:hlinkClick>
              </a:rPr>
              <a:t>CC BY-NC-ND 2.0 </a:t>
            </a:r>
            <a:endParaRPr lang="en-US" sz="1200" u="sng" dirty="0"/>
          </a:p>
        </p:txBody>
      </p:sp>
      <p:pic>
        <p:nvPicPr>
          <p:cNvPr id="9" name="Picture 8" descr="A picture containing sitting, indoor, small, cup&#10;&#10;Description automatically generated">
            <a:extLst>
              <a:ext uri="{FF2B5EF4-FFF2-40B4-BE49-F238E27FC236}">
                <a16:creationId xmlns:a16="http://schemas.microsoft.com/office/drawing/2014/main" id="{36F48908-D650-A647-92D8-90D66614AA27}"/>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24054" t="8510" r="30167" b="8510"/>
          <a:stretch/>
        </p:blipFill>
        <p:spPr>
          <a:xfrm>
            <a:off x="6138382" y="1981200"/>
            <a:ext cx="2285507" cy="2971800"/>
          </a:xfrm>
          <a:prstGeom prst="rect">
            <a:avLst/>
          </a:prstGeom>
        </p:spPr>
      </p:pic>
    </p:spTree>
    <p:extLst>
      <p:ext uri="{BB962C8B-B14F-4D97-AF65-F5344CB8AC3E}">
        <p14:creationId xmlns:p14="http://schemas.microsoft.com/office/powerpoint/2010/main" val="1299817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itting, indoor, small, cup&#10;&#10;Description automatically generated">
            <a:extLst>
              <a:ext uri="{FF2B5EF4-FFF2-40B4-BE49-F238E27FC236}">
                <a16:creationId xmlns:a16="http://schemas.microsoft.com/office/drawing/2014/main" id="{04828C41-21B9-F54E-B180-08E56EE54D1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4054" t="8510" r="30167" b="8510"/>
          <a:stretch/>
        </p:blipFill>
        <p:spPr>
          <a:xfrm>
            <a:off x="6116440" y="2199072"/>
            <a:ext cx="2285507" cy="2971800"/>
          </a:xfrm>
          <a:prstGeom prst="rect">
            <a:avLst/>
          </a:prstGeom>
        </p:spPr>
      </p:pic>
      <p:sp>
        <p:nvSpPr>
          <p:cNvPr id="3" name="Content Placeholder 2">
            <a:extLst>
              <a:ext uri="{FF2B5EF4-FFF2-40B4-BE49-F238E27FC236}">
                <a16:creationId xmlns:a16="http://schemas.microsoft.com/office/drawing/2014/main" id="{D34EF75C-21F5-45AD-AC5C-111FEE2223EC}"/>
              </a:ext>
            </a:extLst>
          </p:cNvPr>
          <p:cNvSpPr>
            <a:spLocks noGrp="1"/>
          </p:cNvSpPr>
          <p:nvPr>
            <p:ph idx="1"/>
          </p:nvPr>
        </p:nvSpPr>
        <p:spPr>
          <a:xfrm>
            <a:off x="457200" y="2271314"/>
            <a:ext cx="5517232" cy="2315372"/>
          </a:xfrm>
        </p:spPr>
        <p:txBody>
          <a:bodyPr>
            <a:noAutofit/>
          </a:bodyPr>
          <a:lstStyle/>
          <a:p>
            <a:pPr marL="17463" lvl="1" indent="0">
              <a:buNone/>
            </a:pPr>
            <a:r>
              <a:rPr lang="en-US" sz="4000" b="1" dirty="0"/>
              <a:t>Mild, Moderate &amp; Severe</a:t>
            </a:r>
          </a:p>
          <a:p>
            <a:pPr marL="288925" indent="-271463"/>
            <a:r>
              <a:rPr lang="en-US" sz="3600" dirty="0"/>
              <a:t>Factor Replacement</a:t>
            </a:r>
          </a:p>
          <a:p>
            <a:pPr marL="288925" indent="-271463"/>
            <a:r>
              <a:rPr lang="en-US" sz="3600" dirty="0"/>
              <a:t>Fresh Frozen Plasma</a:t>
            </a:r>
          </a:p>
        </p:txBody>
      </p:sp>
      <p:sp>
        <p:nvSpPr>
          <p:cNvPr id="6" name="Title 1">
            <a:extLst>
              <a:ext uri="{FF2B5EF4-FFF2-40B4-BE49-F238E27FC236}">
                <a16:creationId xmlns:a16="http://schemas.microsoft.com/office/drawing/2014/main" id="{B8525A37-DB73-4C22-80B7-C8DBF0B820E0}"/>
              </a:ext>
            </a:extLst>
          </p:cNvPr>
          <p:cNvSpPr txBox="1">
            <a:spLocks/>
          </p:cNvSpPr>
          <p:nvPr/>
        </p:nvSpPr>
        <p:spPr>
          <a:xfrm>
            <a:off x="457200" y="340006"/>
            <a:ext cx="6477000" cy="1274880"/>
          </a:xfrm>
          <a:prstGeom prst="rect">
            <a:avLst/>
          </a:prstGeom>
        </p:spPr>
        <p:txBody>
          <a:bodyPr anchor="ct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4800" dirty="0">
                <a:solidFill>
                  <a:schemeClr val="tx1"/>
                </a:solidFill>
                <a:latin typeface="+mn-lt"/>
              </a:rPr>
              <a:t>Hemophilia B: Treatment</a:t>
            </a:r>
          </a:p>
        </p:txBody>
      </p:sp>
      <p:sp>
        <p:nvSpPr>
          <p:cNvPr id="2" name="Multiplication Sign 1">
            <a:extLst>
              <a:ext uri="{FF2B5EF4-FFF2-40B4-BE49-F238E27FC236}">
                <a16:creationId xmlns:a16="http://schemas.microsoft.com/office/drawing/2014/main" id="{D3800AE5-3EE5-4C86-97A2-9B557F9B33AC}"/>
              </a:ext>
            </a:extLst>
          </p:cNvPr>
          <p:cNvSpPr/>
          <p:nvPr/>
        </p:nvSpPr>
        <p:spPr>
          <a:xfrm>
            <a:off x="6045435" y="1989643"/>
            <a:ext cx="2427515" cy="2315371"/>
          </a:xfrm>
          <a:prstGeom prst="mathMultiply">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26C9419-F8FA-4D8D-BEE8-679AD94BAA96}"/>
              </a:ext>
            </a:extLst>
          </p:cNvPr>
          <p:cNvSpPr/>
          <p:nvPr/>
        </p:nvSpPr>
        <p:spPr>
          <a:xfrm>
            <a:off x="1371600" y="6338713"/>
            <a:ext cx="6019800" cy="276999"/>
          </a:xfrm>
          <a:prstGeom prst="rect">
            <a:avLst/>
          </a:prstGeom>
        </p:spPr>
        <p:txBody>
          <a:bodyPr wrap="square">
            <a:spAutoFit/>
          </a:bodyPr>
          <a:lstStyle/>
          <a:p>
            <a:pPr algn="ctr"/>
            <a:r>
              <a:rPr lang="en-US" sz="1200" i="1" u="sng" dirty="0">
                <a:latin typeface="source sans pro" panose="020B0503030403020204" pitchFamily="34" charset="0"/>
                <a:hlinkClick r:id="rId4">
                  <a:extLst>
                    <a:ext uri="{A12FA001-AC4F-418D-AE19-62706E023703}">
                      <ahyp:hlinkClr xmlns:ahyp="http://schemas.microsoft.com/office/drawing/2018/hyperlinkcolor" val="tx"/>
                    </a:ext>
                  </a:extLst>
                </a:hlinkClick>
              </a:rPr>
              <a:t>"DDAVP"</a:t>
            </a:r>
            <a:r>
              <a:rPr lang="en-US" sz="1200" i="1" u="sng" dirty="0">
                <a:latin typeface="source sans pro" panose="020B0503030403020204" pitchFamily="34" charset="0"/>
              </a:rPr>
              <a:t> by </a:t>
            </a:r>
            <a:r>
              <a:rPr lang="en-US" sz="1200" i="1" u="sng" dirty="0" err="1">
                <a:latin typeface="source sans pro" panose="020B0503030403020204" pitchFamily="34" charset="0"/>
                <a:hlinkClick r:id="rId5">
                  <a:extLst>
                    <a:ext uri="{A12FA001-AC4F-418D-AE19-62706E023703}">
                      <ahyp:hlinkClr xmlns:ahyp="http://schemas.microsoft.com/office/drawing/2018/hyperlinkcolor" val="tx"/>
                    </a:ext>
                  </a:extLst>
                </a:hlinkClick>
              </a:rPr>
              <a:t>ballookey</a:t>
            </a:r>
            <a:r>
              <a:rPr lang="en-US" sz="1200" i="1" u="sng" dirty="0">
                <a:latin typeface="source sans pro" panose="020B0503030403020204" pitchFamily="34" charset="0"/>
              </a:rPr>
              <a:t> is licensed under </a:t>
            </a:r>
            <a:r>
              <a:rPr lang="en-US" sz="1200" i="1" u="sng" cap="all" dirty="0">
                <a:latin typeface="source sans pro" panose="020B0503030403020204" pitchFamily="34" charset="0"/>
                <a:hlinkClick r:id="rId6">
                  <a:extLst>
                    <a:ext uri="{A12FA001-AC4F-418D-AE19-62706E023703}">
                      <ahyp:hlinkClr xmlns:ahyp="http://schemas.microsoft.com/office/drawing/2018/hyperlinkcolor" val="tx"/>
                    </a:ext>
                  </a:extLst>
                </a:hlinkClick>
              </a:rPr>
              <a:t>CC BY-NC-ND 2.0 </a:t>
            </a:r>
            <a:endParaRPr lang="en-US" sz="1200" u="sng" dirty="0"/>
          </a:p>
        </p:txBody>
      </p:sp>
    </p:spTree>
    <p:extLst>
      <p:ext uri="{BB962C8B-B14F-4D97-AF65-F5344CB8AC3E}">
        <p14:creationId xmlns:p14="http://schemas.microsoft.com/office/powerpoint/2010/main" val="740086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4FB19B-5CF1-4FC7-98AF-978E476788C7}"/>
              </a:ext>
            </a:extLst>
          </p:cNvPr>
          <p:cNvSpPr/>
          <p:nvPr/>
        </p:nvSpPr>
        <p:spPr>
          <a:xfrm>
            <a:off x="180109" y="1371600"/>
            <a:ext cx="8506691" cy="4893647"/>
          </a:xfrm>
          <a:prstGeom prst="rect">
            <a:avLst/>
          </a:prstGeom>
        </p:spPr>
        <p:txBody>
          <a:bodyPr wrap="square">
            <a:spAutoFit/>
          </a:bodyPr>
          <a:lstStyle/>
          <a:p>
            <a:pPr marL="342900" indent="-342900">
              <a:buFont typeface="Arial" panose="020B0604020202020204" pitchFamily="34" charset="0"/>
              <a:buChar char="•"/>
            </a:pPr>
            <a:r>
              <a:rPr lang="en-US" sz="3200" dirty="0">
                <a:latin typeface="+mn-lt"/>
              </a:rPr>
              <a:t>Recombinant FVIII (</a:t>
            </a:r>
            <a:r>
              <a:rPr lang="en-US" sz="3200" dirty="0" err="1">
                <a:latin typeface="+mn-lt"/>
              </a:rPr>
              <a:t>Recombinate</a:t>
            </a:r>
            <a:r>
              <a:rPr lang="en-US" sz="3200" dirty="0">
                <a:latin typeface="+mn-lt"/>
              </a:rPr>
              <a:t>)</a:t>
            </a:r>
            <a:endParaRPr lang="en-US" sz="3200" b="1" u="sng" dirty="0">
              <a:latin typeface="+mn-lt"/>
            </a:endParaRPr>
          </a:p>
          <a:p>
            <a:pPr marL="635000" lvl="1" indent="-290513">
              <a:spcBef>
                <a:spcPts val="1200"/>
              </a:spcBef>
              <a:buFont typeface="System Font Regular"/>
              <a:buChar char="-"/>
            </a:pPr>
            <a:r>
              <a:rPr lang="en-US" sz="2800" dirty="0">
                <a:latin typeface="+mn-lt"/>
              </a:rPr>
              <a:t>Number of units of FVIII required = </a:t>
            </a:r>
          </a:p>
          <a:p>
            <a:pPr marL="344487" lvl="1">
              <a:spcBef>
                <a:spcPts val="1200"/>
              </a:spcBef>
            </a:pPr>
            <a:r>
              <a:rPr lang="en-US" sz="2800" dirty="0">
                <a:latin typeface="+mn-lt"/>
              </a:rPr>
              <a:t>      Weight of patient x % factor level desired x 0.5</a:t>
            </a:r>
          </a:p>
          <a:p>
            <a:pPr marL="635000" lvl="1" indent="-290513">
              <a:spcBef>
                <a:spcPts val="1200"/>
              </a:spcBef>
              <a:buFont typeface="System Font Regular"/>
              <a:buChar char="-"/>
            </a:pPr>
            <a:r>
              <a:rPr lang="en-US" sz="2800" dirty="0">
                <a:latin typeface="+mn-lt"/>
              </a:rPr>
              <a:t>1 Unit/Kg IV will raise the plasma FVIII level by 2%</a:t>
            </a:r>
          </a:p>
          <a:p>
            <a:pPr marL="635000" lvl="1" indent="-290513">
              <a:spcBef>
                <a:spcPts val="1200"/>
              </a:spcBef>
              <a:buFont typeface="System Font Regular"/>
              <a:buChar char="-"/>
            </a:pPr>
            <a:r>
              <a:rPr lang="en-US" sz="2800" dirty="0">
                <a:latin typeface="+mn-lt"/>
              </a:rPr>
              <a:t>Half life of FVIII: 8-12 hours</a:t>
            </a:r>
            <a:endParaRPr lang="en-US" sz="2800" u="sng" dirty="0">
              <a:latin typeface="+mn-lt"/>
            </a:endParaRPr>
          </a:p>
          <a:p>
            <a:pPr marL="342900" indent="-342900">
              <a:buFont typeface="Arial" panose="020B0604020202020204" pitchFamily="34" charset="0"/>
              <a:buChar char="•"/>
            </a:pPr>
            <a:r>
              <a:rPr lang="en-US" sz="3200" dirty="0">
                <a:latin typeface="+mn-lt"/>
                <a:cs typeface="Times New Roman" pitchFamily="18" charset="0"/>
              </a:rPr>
              <a:t>Plasma derived factor VIII (</a:t>
            </a:r>
            <a:r>
              <a:rPr lang="en-US" sz="3200" dirty="0" err="1">
                <a:latin typeface="+mn-lt"/>
                <a:cs typeface="Times New Roman" pitchFamily="18" charset="0"/>
              </a:rPr>
              <a:t>Monoclate</a:t>
            </a:r>
            <a:r>
              <a:rPr lang="en-US" sz="3200" dirty="0">
                <a:latin typeface="+mn-lt"/>
                <a:cs typeface="Times New Roman" pitchFamily="18" charset="0"/>
              </a:rPr>
              <a:t> P &amp; </a:t>
            </a:r>
            <a:r>
              <a:rPr lang="en-US" sz="3200" dirty="0" err="1">
                <a:latin typeface="+mn-lt"/>
                <a:cs typeface="Times New Roman" pitchFamily="18" charset="0"/>
              </a:rPr>
              <a:t>Hemofil</a:t>
            </a:r>
            <a:r>
              <a:rPr lang="en-US" sz="3200" dirty="0">
                <a:latin typeface="+mn-lt"/>
                <a:cs typeface="Times New Roman" pitchFamily="18" charset="0"/>
              </a:rPr>
              <a:t>-M)</a:t>
            </a:r>
          </a:p>
          <a:p>
            <a:pPr marL="342900" indent="-342900">
              <a:buFont typeface="Arial" panose="020B0604020202020204" pitchFamily="34" charset="0"/>
              <a:buChar char="•"/>
            </a:pPr>
            <a:r>
              <a:rPr lang="en-US" sz="3200" dirty="0">
                <a:latin typeface="+mn-lt"/>
                <a:cs typeface="Times New Roman" pitchFamily="18" charset="0"/>
              </a:rPr>
              <a:t>Plasma derived factor VIII-VWF (Humate P)</a:t>
            </a:r>
          </a:p>
          <a:p>
            <a:pPr marL="342900" indent="-342900">
              <a:buFont typeface="Arial" panose="020B0604020202020204" pitchFamily="34" charset="0"/>
              <a:buChar char="•"/>
            </a:pPr>
            <a:r>
              <a:rPr lang="en-US" sz="3200" dirty="0">
                <a:latin typeface="+mn-lt"/>
                <a:cs typeface="Times New Roman" pitchFamily="18" charset="0"/>
              </a:rPr>
              <a:t>Porcine factor VIII concentrates</a:t>
            </a:r>
          </a:p>
        </p:txBody>
      </p:sp>
      <p:sp>
        <p:nvSpPr>
          <p:cNvPr id="6" name="Title 1">
            <a:extLst>
              <a:ext uri="{FF2B5EF4-FFF2-40B4-BE49-F238E27FC236}">
                <a16:creationId xmlns:a16="http://schemas.microsoft.com/office/drawing/2014/main" id="{A9B3CC02-16AC-4F88-8EA8-F913DF4FAA60}"/>
              </a:ext>
            </a:extLst>
          </p:cNvPr>
          <p:cNvSpPr txBox="1">
            <a:spLocks/>
          </p:cNvSpPr>
          <p:nvPr/>
        </p:nvSpPr>
        <p:spPr>
          <a:xfrm>
            <a:off x="228600" y="304800"/>
            <a:ext cx="7391400" cy="971346"/>
          </a:xfrm>
          <a:prstGeom prst="rect">
            <a:avLst/>
          </a:prstGeom>
        </p:spPr>
        <p:txBody>
          <a:bodyPr anchor="ct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5400" dirty="0">
                <a:solidFill>
                  <a:schemeClr val="tx1"/>
                </a:solidFill>
                <a:latin typeface="+mn-lt"/>
              </a:rPr>
              <a:t>Factor VIII Concentrates</a:t>
            </a:r>
          </a:p>
        </p:txBody>
      </p:sp>
    </p:spTree>
    <p:extLst>
      <p:ext uri="{BB962C8B-B14F-4D97-AF65-F5344CB8AC3E}">
        <p14:creationId xmlns:p14="http://schemas.microsoft.com/office/powerpoint/2010/main" val="3942835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4FB19B-5CF1-4FC7-98AF-978E476788C7}"/>
              </a:ext>
            </a:extLst>
          </p:cNvPr>
          <p:cNvSpPr/>
          <p:nvPr/>
        </p:nvSpPr>
        <p:spPr>
          <a:xfrm>
            <a:off x="266700" y="1447800"/>
            <a:ext cx="8572500" cy="4739759"/>
          </a:xfrm>
          <a:prstGeom prst="rect">
            <a:avLst/>
          </a:prstGeom>
        </p:spPr>
        <p:txBody>
          <a:bodyPr wrap="square">
            <a:spAutoFit/>
          </a:bodyPr>
          <a:lstStyle/>
          <a:p>
            <a:pPr marL="285750" indent="-285750">
              <a:spcBef>
                <a:spcPts val="600"/>
              </a:spcBef>
              <a:buFont typeface="Arial" panose="020B0604020202020204" pitchFamily="34" charset="0"/>
              <a:buChar char="•"/>
            </a:pPr>
            <a:r>
              <a:rPr lang="en-US" sz="3200" dirty="0">
                <a:latin typeface="+mn-lt"/>
              </a:rPr>
              <a:t>Recombinant Factor IX Concentrate (</a:t>
            </a:r>
            <a:r>
              <a:rPr lang="en-US" sz="3200" dirty="0" err="1">
                <a:latin typeface="+mn-lt"/>
              </a:rPr>
              <a:t>BeneFIX</a:t>
            </a:r>
            <a:r>
              <a:rPr lang="en-US" sz="3200" dirty="0">
                <a:latin typeface="+mn-lt"/>
              </a:rPr>
              <a:t>)</a:t>
            </a:r>
            <a:endParaRPr lang="en-US" sz="3200" u="sng" dirty="0">
              <a:latin typeface="+mn-lt"/>
            </a:endParaRPr>
          </a:p>
          <a:p>
            <a:pPr marL="635000" lvl="1" indent="-290513">
              <a:spcBef>
                <a:spcPts val="600"/>
              </a:spcBef>
              <a:buFont typeface="System Font Regular"/>
              <a:buChar char="-"/>
            </a:pPr>
            <a:r>
              <a:rPr lang="en-US" sz="2800" b="1" dirty="0">
                <a:latin typeface="+mn-lt"/>
              </a:rPr>
              <a:t>Number of units of FVIII required = </a:t>
            </a:r>
          </a:p>
          <a:p>
            <a:pPr marL="635000" lvl="1" indent="-290513">
              <a:spcBef>
                <a:spcPts val="600"/>
              </a:spcBef>
            </a:pPr>
            <a:r>
              <a:rPr lang="en-US" sz="2800" b="1" dirty="0">
                <a:latin typeface="+mn-lt"/>
              </a:rPr>
              <a:t>      Weight of patient x % factor level desired x 1</a:t>
            </a:r>
          </a:p>
          <a:p>
            <a:pPr marL="635000" lvl="1" indent="-290513">
              <a:spcBef>
                <a:spcPts val="600"/>
              </a:spcBef>
              <a:buFont typeface="System Font Regular"/>
              <a:buChar char="-"/>
            </a:pPr>
            <a:r>
              <a:rPr lang="en-US" sz="2800" dirty="0">
                <a:latin typeface="+mn-lt"/>
              </a:rPr>
              <a:t>1 Unit/Kg IV will raise the plasma FVIII level by 1%</a:t>
            </a:r>
          </a:p>
          <a:p>
            <a:pPr marL="635000" lvl="1" indent="-290513">
              <a:spcBef>
                <a:spcPts val="600"/>
              </a:spcBef>
              <a:buFont typeface="System Font Regular"/>
              <a:buChar char="-"/>
            </a:pPr>
            <a:r>
              <a:rPr lang="en-US" sz="2800" dirty="0">
                <a:latin typeface="+mn-lt"/>
              </a:rPr>
              <a:t>Half time FIX: 18–24 hours</a:t>
            </a:r>
            <a:endParaRPr lang="en-US" sz="2800" i="1" u="sng" dirty="0">
              <a:latin typeface="+mn-lt"/>
            </a:endParaRPr>
          </a:p>
          <a:p>
            <a:pPr marL="285750" indent="-285750">
              <a:spcBef>
                <a:spcPts val="600"/>
              </a:spcBef>
              <a:buFont typeface="Arial" panose="020B0604020202020204" pitchFamily="34" charset="0"/>
              <a:buChar char="•"/>
            </a:pPr>
            <a:r>
              <a:rPr lang="en-US" sz="3200" dirty="0">
                <a:latin typeface="+mn-lt"/>
              </a:rPr>
              <a:t>Plasma-derived Factor IX Concentrate (</a:t>
            </a:r>
            <a:r>
              <a:rPr lang="en-US" sz="3200" dirty="0" err="1">
                <a:latin typeface="+mn-lt"/>
              </a:rPr>
              <a:t>Alphanite</a:t>
            </a:r>
            <a:r>
              <a:rPr lang="en-US" sz="3200" dirty="0">
                <a:latin typeface="+mn-lt"/>
              </a:rPr>
              <a:t>)</a:t>
            </a:r>
          </a:p>
          <a:p>
            <a:pPr marL="285750" indent="-285750">
              <a:spcBef>
                <a:spcPts val="600"/>
              </a:spcBef>
              <a:buFont typeface="Arial" panose="020B0604020202020204" pitchFamily="34" charset="0"/>
              <a:buChar char="•"/>
            </a:pPr>
            <a:r>
              <a:rPr lang="en-US" sz="3200" dirty="0">
                <a:latin typeface="+mn-lt"/>
              </a:rPr>
              <a:t>Prothrombin complex concentrates (PCCs): contain factors II, VII, IX and X</a:t>
            </a:r>
          </a:p>
        </p:txBody>
      </p:sp>
      <p:sp>
        <p:nvSpPr>
          <p:cNvPr id="6" name="Title 1">
            <a:extLst>
              <a:ext uri="{FF2B5EF4-FFF2-40B4-BE49-F238E27FC236}">
                <a16:creationId xmlns:a16="http://schemas.microsoft.com/office/drawing/2014/main" id="{1A624BE0-81BE-4096-A132-8771162A496C}"/>
              </a:ext>
            </a:extLst>
          </p:cNvPr>
          <p:cNvSpPr txBox="1">
            <a:spLocks/>
          </p:cNvSpPr>
          <p:nvPr/>
        </p:nvSpPr>
        <p:spPr>
          <a:xfrm>
            <a:off x="228600" y="304800"/>
            <a:ext cx="6553199" cy="1047545"/>
          </a:xfrm>
          <a:prstGeom prst="rect">
            <a:avLst/>
          </a:prstGeom>
        </p:spPr>
        <p:txBody>
          <a:bodyPr anchor="ct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4800" dirty="0">
                <a:solidFill>
                  <a:schemeClr val="tx1"/>
                </a:solidFill>
                <a:latin typeface="+mn-lt"/>
              </a:rPr>
              <a:t>Factor IX Concentrates</a:t>
            </a:r>
          </a:p>
        </p:txBody>
      </p:sp>
    </p:spTree>
    <p:extLst>
      <p:ext uri="{BB962C8B-B14F-4D97-AF65-F5344CB8AC3E}">
        <p14:creationId xmlns:p14="http://schemas.microsoft.com/office/powerpoint/2010/main" val="3716772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4FB19B-5CF1-4FC7-98AF-978E476788C7}"/>
              </a:ext>
            </a:extLst>
          </p:cNvPr>
          <p:cNvSpPr/>
          <p:nvPr/>
        </p:nvSpPr>
        <p:spPr>
          <a:xfrm>
            <a:off x="427853" y="1524000"/>
            <a:ext cx="5668148" cy="4047262"/>
          </a:xfrm>
          <a:prstGeom prst="rect">
            <a:avLst/>
          </a:prstGeom>
        </p:spPr>
        <p:txBody>
          <a:bodyPr wrap="square">
            <a:spAutoFit/>
          </a:bodyPr>
          <a:lstStyle/>
          <a:p>
            <a:r>
              <a:rPr lang="en-US" sz="3600" dirty="0">
                <a:latin typeface="+mn-lt"/>
                <a:cs typeface="Times New Roman" pitchFamily="18" charset="0"/>
              </a:rPr>
              <a:t>Cryoprecipitate:</a:t>
            </a:r>
            <a:endParaRPr lang="en-US" sz="3600" b="1" dirty="0">
              <a:latin typeface="+mn-lt"/>
              <a:cs typeface="Times New Roman" pitchFamily="18" charset="0"/>
            </a:endParaRPr>
          </a:p>
          <a:p>
            <a:pPr marL="288925" indent="-288925">
              <a:buFont typeface="Arial" panose="020B0604020202020204" pitchFamily="34" charset="0"/>
              <a:buChar char="•"/>
            </a:pPr>
            <a:r>
              <a:rPr lang="en-US" sz="2800" dirty="0">
                <a:latin typeface="+mn-lt"/>
              </a:rPr>
              <a:t>1 ml = 3-5 U FVIII + VWF + Fibrinogen + FXIII, but not FIX or FXI</a:t>
            </a:r>
          </a:p>
          <a:p>
            <a:pPr marL="288925" indent="-288925">
              <a:buFont typeface="Arial" panose="020B0604020202020204" pitchFamily="34" charset="0"/>
              <a:buChar char="•"/>
            </a:pPr>
            <a:r>
              <a:rPr lang="en-US" sz="2800" dirty="0">
                <a:latin typeface="+mn-lt"/>
                <a:cs typeface="Times New Roman" pitchFamily="18" charset="0"/>
              </a:rPr>
              <a:t>Risk of viral pathogen transmission</a:t>
            </a:r>
          </a:p>
          <a:p>
            <a:pPr lvl="1">
              <a:spcBef>
                <a:spcPts val="1200"/>
              </a:spcBef>
            </a:pPr>
            <a:endParaRPr lang="en-US" sz="500" b="1" dirty="0">
              <a:latin typeface="+mn-lt"/>
              <a:cs typeface="Times New Roman" pitchFamily="18" charset="0"/>
            </a:endParaRPr>
          </a:p>
          <a:p>
            <a:r>
              <a:rPr lang="en-US" sz="3600" dirty="0">
                <a:latin typeface="+mn-lt"/>
                <a:cs typeface="Times New Roman" pitchFamily="18" charset="0"/>
              </a:rPr>
              <a:t>Fresh frozen plasma</a:t>
            </a:r>
          </a:p>
          <a:p>
            <a:pPr marL="342900" indent="-342900">
              <a:buFont typeface="Arial" panose="020B0604020202020204" pitchFamily="34" charset="0"/>
              <a:buChar char="•"/>
            </a:pPr>
            <a:r>
              <a:rPr lang="en-US" sz="2800" dirty="0">
                <a:latin typeface="+mn-lt"/>
                <a:cs typeface="Times New Roman" pitchFamily="18" charset="0"/>
              </a:rPr>
              <a:t>Large volume needed</a:t>
            </a:r>
          </a:p>
          <a:p>
            <a:pPr marL="342900" indent="-342900">
              <a:buFont typeface="Arial" panose="020B0604020202020204" pitchFamily="34" charset="0"/>
              <a:buChar char="•"/>
            </a:pPr>
            <a:r>
              <a:rPr lang="en-US" sz="2800" dirty="0">
                <a:latin typeface="+mn-lt"/>
                <a:cs typeface="Times New Roman" pitchFamily="18" charset="0"/>
              </a:rPr>
              <a:t>Risk of viral pathogen transmission</a:t>
            </a:r>
          </a:p>
          <a:p>
            <a:pPr marL="342900" indent="-342900">
              <a:buFont typeface="Arial" panose="020B0604020202020204" pitchFamily="34" charset="0"/>
              <a:buChar char="•"/>
            </a:pPr>
            <a:r>
              <a:rPr lang="en-US" sz="2800" dirty="0">
                <a:latin typeface="+mn-lt"/>
                <a:cs typeface="Times New Roman" pitchFamily="18" charset="0"/>
              </a:rPr>
              <a:t>Limited rise of FVIII levels</a:t>
            </a:r>
            <a:endParaRPr lang="en-US" sz="2800" dirty="0">
              <a:latin typeface="+mn-lt"/>
            </a:endParaRPr>
          </a:p>
        </p:txBody>
      </p:sp>
      <p:sp>
        <p:nvSpPr>
          <p:cNvPr id="6" name="Title 1">
            <a:extLst>
              <a:ext uri="{FF2B5EF4-FFF2-40B4-BE49-F238E27FC236}">
                <a16:creationId xmlns:a16="http://schemas.microsoft.com/office/drawing/2014/main" id="{25D31EBF-1F91-4D1D-B366-D42837A8D42A}"/>
              </a:ext>
            </a:extLst>
          </p:cNvPr>
          <p:cNvSpPr txBox="1">
            <a:spLocks/>
          </p:cNvSpPr>
          <p:nvPr/>
        </p:nvSpPr>
        <p:spPr>
          <a:xfrm>
            <a:off x="427853" y="324054"/>
            <a:ext cx="8067952" cy="1047545"/>
          </a:xfrm>
          <a:prstGeom prst="rect">
            <a:avLst/>
          </a:prstGeom>
        </p:spPr>
        <p:txBody>
          <a:bodyPr anchor="ct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4800" dirty="0">
                <a:solidFill>
                  <a:schemeClr val="tx1"/>
                </a:solidFill>
                <a:latin typeface="+mn-lt"/>
              </a:rPr>
              <a:t>Cryoprecipitate or FFP?</a:t>
            </a:r>
          </a:p>
        </p:txBody>
      </p:sp>
      <p:pic>
        <p:nvPicPr>
          <p:cNvPr id="4" name="Picture 3">
            <a:extLst>
              <a:ext uri="{FF2B5EF4-FFF2-40B4-BE49-F238E27FC236}">
                <a16:creationId xmlns:a16="http://schemas.microsoft.com/office/drawing/2014/main" id="{6652F230-FEA4-834D-B762-73EBBD8ED3F1}"/>
              </a:ext>
            </a:extLst>
          </p:cNvPr>
          <p:cNvPicPr>
            <a:picLocks noChangeAspect="1"/>
          </p:cNvPicPr>
          <p:nvPr/>
        </p:nvPicPr>
        <p:blipFill>
          <a:blip r:embed="rId3"/>
          <a:stretch>
            <a:fillRect/>
          </a:stretch>
        </p:blipFill>
        <p:spPr>
          <a:xfrm>
            <a:off x="6324600" y="1981200"/>
            <a:ext cx="2411664" cy="3229907"/>
          </a:xfrm>
          <a:prstGeom prst="rect">
            <a:avLst/>
          </a:prstGeom>
        </p:spPr>
      </p:pic>
    </p:spTree>
    <p:extLst>
      <p:ext uri="{BB962C8B-B14F-4D97-AF65-F5344CB8AC3E}">
        <p14:creationId xmlns:p14="http://schemas.microsoft.com/office/powerpoint/2010/main" val="312054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F61E29-A1EA-4BDD-A1BC-1B8E20CF1400}"/>
              </a:ext>
            </a:extLst>
          </p:cNvPr>
          <p:cNvSpPr/>
          <p:nvPr/>
        </p:nvSpPr>
        <p:spPr>
          <a:xfrm>
            <a:off x="2057400" y="1287482"/>
            <a:ext cx="4648200" cy="4154984"/>
          </a:xfrm>
          <a:prstGeom prst="rect">
            <a:avLst/>
          </a:prstGeom>
        </p:spPr>
        <p:txBody>
          <a:bodyPr wrap="square">
            <a:spAutoFit/>
          </a:bodyPr>
          <a:lstStyle/>
          <a:p>
            <a:r>
              <a:rPr lang="en-US" sz="3200" b="1" dirty="0">
                <a:latin typeface="+mn-lt"/>
              </a:rPr>
              <a:t>Primary Hemostasis</a:t>
            </a:r>
          </a:p>
          <a:p>
            <a:pPr marL="800100" lvl="1" indent="-342900">
              <a:buFont typeface="Arial" panose="020B0604020202020204" pitchFamily="34" charset="0"/>
              <a:buChar char="•"/>
            </a:pPr>
            <a:r>
              <a:rPr lang="en-US" sz="2800" dirty="0">
                <a:latin typeface="+mn-lt"/>
              </a:rPr>
              <a:t>Vascular spasm</a:t>
            </a:r>
          </a:p>
          <a:p>
            <a:pPr marL="800100" lvl="1" indent="-342900">
              <a:buFont typeface="Arial" panose="020B0604020202020204" pitchFamily="34" charset="0"/>
              <a:buChar char="•"/>
            </a:pPr>
            <a:r>
              <a:rPr lang="en-US" sz="2800" dirty="0">
                <a:latin typeface="+mn-lt"/>
              </a:rPr>
              <a:t>Platelet plug formation</a:t>
            </a:r>
          </a:p>
          <a:p>
            <a:r>
              <a:rPr lang="en-US" sz="3200" b="1" dirty="0">
                <a:latin typeface="+mn-lt"/>
              </a:rPr>
              <a:t>Secondary Hemostasis</a:t>
            </a:r>
          </a:p>
          <a:p>
            <a:pPr marL="800100" lvl="1" indent="-342900">
              <a:buFont typeface="Arial" panose="020B0604020202020204" pitchFamily="34" charset="0"/>
              <a:buChar char="•"/>
            </a:pPr>
            <a:r>
              <a:rPr lang="en-US" sz="2800" dirty="0">
                <a:latin typeface="+mn-lt"/>
              </a:rPr>
              <a:t>Coagulation Cascade</a:t>
            </a:r>
          </a:p>
          <a:p>
            <a:pPr marL="800100" lvl="1" indent="-342900">
              <a:buFont typeface="Arial" panose="020B0604020202020204" pitchFamily="34" charset="0"/>
              <a:buChar char="•"/>
            </a:pPr>
            <a:r>
              <a:rPr lang="en-US" sz="2800" dirty="0">
                <a:latin typeface="+mn-lt"/>
              </a:rPr>
              <a:t>Formation of blood clot</a:t>
            </a:r>
          </a:p>
          <a:p>
            <a:r>
              <a:rPr lang="en-US" sz="3200" b="1" dirty="0">
                <a:latin typeface="+mn-lt"/>
              </a:rPr>
              <a:t>Tertiary Hemostasis</a:t>
            </a:r>
          </a:p>
          <a:p>
            <a:pPr marL="800100" lvl="1" indent="-342900">
              <a:buFont typeface="Arial" panose="020B0604020202020204" pitchFamily="34" charset="0"/>
              <a:buChar char="•"/>
            </a:pPr>
            <a:r>
              <a:rPr lang="en-US" sz="2800" dirty="0">
                <a:latin typeface="+mn-lt"/>
              </a:rPr>
              <a:t>Clot lysis</a:t>
            </a:r>
          </a:p>
          <a:p>
            <a:pPr marL="800100" lvl="1" indent="-342900">
              <a:buFont typeface="Arial" panose="020B0604020202020204" pitchFamily="34" charset="0"/>
              <a:buChar char="•"/>
            </a:pPr>
            <a:r>
              <a:rPr lang="en-US" sz="2800" dirty="0">
                <a:latin typeface="+mn-lt"/>
              </a:rPr>
              <a:t>Vascular remodeling</a:t>
            </a:r>
          </a:p>
        </p:txBody>
      </p:sp>
      <p:sp>
        <p:nvSpPr>
          <p:cNvPr id="8" name="Title 1">
            <a:extLst>
              <a:ext uri="{FF2B5EF4-FFF2-40B4-BE49-F238E27FC236}">
                <a16:creationId xmlns:a16="http://schemas.microsoft.com/office/drawing/2014/main" id="{0CF5DA43-A677-4300-99B7-627D6E54E3AD}"/>
              </a:ext>
            </a:extLst>
          </p:cNvPr>
          <p:cNvSpPr txBox="1">
            <a:spLocks/>
          </p:cNvSpPr>
          <p:nvPr/>
        </p:nvSpPr>
        <p:spPr>
          <a:xfrm>
            <a:off x="-1295400" y="228600"/>
            <a:ext cx="6248400" cy="717571"/>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400" dirty="0">
                <a:solidFill>
                  <a:schemeClr val="tx1"/>
                </a:solidFill>
                <a:latin typeface="+mn-lt"/>
              </a:rPr>
              <a:t>Hemostasis</a:t>
            </a:r>
            <a:r>
              <a:rPr lang="en-US" sz="4400" dirty="0">
                <a:latin typeface="+mn-lt"/>
              </a:rPr>
              <a:t> </a:t>
            </a:r>
          </a:p>
        </p:txBody>
      </p:sp>
    </p:spTree>
    <p:extLst>
      <p:ext uri="{BB962C8B-B14F-4D97-AF65-F5344CB8AC3E}">
        <p14:creationId xmlns:p14="http://schemas.microsoft.com/office/powerpoint/2010/main" val="2329725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152399" y="1676400"/>
            <a:ext cx="8534401" cy="5105400"/>
          </a:xfrm>
        </p:spPr>
        <p:txBody>
          <a:bodyPr>
            <a:noAutofit/>
          </a:bodyPr>
          <a:lstStyle/>
          <a:p>
            <a:pPr marL="288925" indent="-271463">
              <a:spcBef>
                <a:spcPts val="1800"/>
              </a:spcBef>
              <a:buFont typeface="Arial" panose="020B0604020202020204" pitchFamily="34" charset="0"/>
              <a:buChar char="•"/>
            </a:pPr>
            <a:r>
              <a:rPr lang="en-US" sz="3200" dirty="0"/>
              <a:t>Promotes clot stability by inhibiting the conversion of plasminogen to plasmin </a:t>
            </a:r>
            <a:r>
              <a:rPr lang="en-US" sz="3200" dirty="0">
                <a:sym typeface="Wingdings" pitchFamily="2" charset="2"/>
              </a:rPr>
              <a:t></a:t>
            </a:r>
            <a:r>
              <a:rPr lang="en-US" sz="3200" dirty="0"/>
              <a:t> inhibiting fibrinolysis </a:t>
            </a:r>
          </a:p>
          <a:p>
            <a:pPr marL="288925" indent="-271463">
              <a:spcBef>
                <a:spcPts val="1800"/>
              </a:spcBef>
              <a:buFont typeface="Arial" panose="020B0604020202020204" pitchFamily="34" charset="0"/>
              <a:buChar char="•"/>
            </a:pPr>
            <a:r>
              <a:rPr lang="en-US" sz="3200" b="1" dirty="0"/>
              <a:t>Adjunctive therapy in VWD and Hemophilia</a:t>
            </a:r>
          </a:p>
          <a:p>
            <a:pPr marL="288925" indent="-271463">
              <a:spcBef>
                <a:spcPts val="1800"/>
              </a:spcBef>
              <a:buFont typeface="Arial" panose="020B0604020202020204" pitchFamily="34" charset="0"/>
              <a:buChar char="•"/>
            </a:pPr>
            <a:r>
              <a:rPr lang="en-US" sz="3200" dirty="0"/>
              <a:t>Valuable in oral and dental surgery </a:t>
            </a:r>
          </a:p>
          <a:p>
            <a:pPr marL="288925" indent="-271463">
              <a:spcBef>
                <a:spcPts val="1800"/>
              </a:spcBef>
              <a:buFont typeface="Arial" panose="020B0604020202020204" pitchFamily="34" charset="0"/>
              <a:buChar char="•"/>
            </a:pPr>
            <a:r>
              <a:rPr lang="en-US" sz="3200" dirty="0"/>
              <a:t>Can cause nausea and vomiting</a:t>
            </a:r>
          </a:p>
          <a:p>
            <a:pPr marL="288925" indent="-271463">
              <a:spcBef>
                <a:spcPts val="1800"/>
              </a:spcBef>
              <a:buFont typeface="Arial" panose="020B0604020202020204" pitchFamily="34" charset="0"/>
              <a:buChar char="•"/>
            </a:pPr>
            <a:r>
              <a:rPr lang="en-US" sz="3200" dirty="0">
                <a:solidFill>
                  <a:srgbClr val="FF0000"/>
                </a:solidFill>
              </a:rPr>
              <a:t>Contraindicated in patients treated with PCC</a:t>
            </a:r>
          </a:p>
        </p:txBody>
      </p:sp>
      <p:sp>
        <p:nvSpPr>
          <p:cNvPr id="6" name="Title 1">
            <a:extLst>
              <a:ext uri="{FF2B5EF4-FFF2-40B4-BE49-F238E27FC236}">
                <a16:creationId xmlns:a16="http://schemas.microsoft.com/office/drawing/2014/main" id="{3DB607DB-04DE-4F01-A787-FB1558666EC3}"/>
              </a:ext>
            </a:extLst>
          </p:cNvPr>
          <p:cNvSpPr>
            <a:spLocks noGrp="1"/>
          </p:cNvSpPr>
          <p:nvPr>
            <p:ph type="title"/>
          </p:nvPr>
        </p:nvSpPr>
        <p:spPr>
          <a:xfrm>
            <a:off x="152400" y="228600"/>
            <a:ext cx="8711954" cy="1252192"/>
          </a:xfrm>
        </p:spPr>
        <p:txBody>
          <a:bodyPr anchor="ctr">
            <a:normAutofit/>
          </a:bodyPr>
          <a:lstStyle/>
          <a:p>
            <a:r>
              <a:rPr lang="en-US" sz="4400" dirty="0">
                <a:latin typeface="+mn-lt"/>
              </a:rPr>
              <a:t>Clot Stabilizers Antifibrinolytics</a:t>
            </a:r>
            <a:endParaRPr lang="en-US" sz="4400" dirty="0">
              <a:solidFill>
                <a:schemeClr val="accent6">
                  <a:lumMod val="75000"/>
                </a:schemeClr>
              </a:solidFill>
              <a:latin typeface="+mn-lt"/>
            </a:endParaRPr>
          </a:p>
        </p:txBody>
      </p:sp>
    </p:spTree>
    <p:extLst>
      <p:ext uri="{BB962C8B-B14F-4D97-AF65-F5344CB8AC3E}">
        <p14:creationId xmlns:p14="http://schemas.microsoft.com/office/powerpoint/2010/main" val="4069930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304800" y="1676400"/>
            <a:ext cx="5105400" cy="4648200"/>
          </a:xfrm>
        </p:spPr>
        <p:txBody>
          <a:bodyPr>
            <a:normAutofit/>
          </a:bodyPr>
          <a:lstStyle/>
          <a:p>
            <a:pPr marL="288925" lvl="1" indent="-271463"/>
            <a:r>
              <a:rPr lang="en-US" sz="3400" b="1" dirty="0"/>
              <a:t>Tranexamic acid (TXA)</a:t>
            </a:r>
            <a:endParaRPr lang="en-US" sz="3400" dirty="0"/>
          </a:p>
          <a:p>
            <a:pPr marL="288925" lvl="1" indent="-271463">
              <a:buFont typeface="Arial" panose="020B0604020202020204" pitchFamily="34" charset="0"/>
              <a:buChar char="•"/>
            </a:pPr>
            <a:r>
              <a:rPr lang="en-US" sz="3200" dirty="0"/>
              <a:t>10 mg/kg IV q8h</a:t>
            </a:r>
          </a:p>
          <a:p>
            <a:pPr marL="288925" lvl="1" indent="-271463">
              <a:buFont typeface="Arial" panose="020B0604020202020204" pitchFamily="34" charset="0"/>
              <a:buChar char="•"/>
            </a:pPr>
            <a:r>
              <a:rPr lang="en-US" sz="3200" dirty="0"/>
              <a:t>25 mg/kg PO daily</a:t>
            </a:r>
          </a:p>
          <a:p>
            <a:pPr marL="288925" lvl="1" indent="-271463">
              <a:buFont typeface="Arial" panose="020B0604020202020204" pitchFamily="34" charset="0"/>
              <a:buChar char="•"/>
            </a:pPr>
            <a:endParaRPr lang="en-US" sz="2800" b="1" dirty="0"/>
          </a:p>
          <a:p>
            <a:pPr marL="288925" lvl="1" indent="-271463"/>
            <a:r>
              <a:rPr lang="en-US" sz="3400" b="1" dirty="0"/>
              <a:t>Epsilon aminocaproic acid</a:t>
            </a:r>
          </a:p>
          <a:p>
            <a:pPr marL="288925" lvl="1" indent="-271463">
              <a:buFont typeface="Arial" panose="020B0604020202020204" pitchFamily="34" charset="0"/>
              <a:buChar char="•"/>
            </a:pPr>
            <a:r>
              <a:rPr lang="en-US" sz="3200" dirty="0"/>
              <a:t>50 mg/kg IV or PO</a:t>
            </a:r>
          </a:p>
          <a:p>
            <a:pPr marL="288925" lvl="1" indent="-271463">
              <a:buFont typeface="Arial" panose="020B0604020202020204" pitchFamily="34" charset="0"/>
              <a:buChar char="•"/>
            </a:pPr>
            <a:r>
              <a:rPr lang="en-US" sz="3200" dirty="0"/>
              <a:t>Shorter plasma half-life</a:t>
            </a:r>
          </a:p>
          <a:p>
            <a:pPr marL="288925" lvl="1" indent="-271463">
              <a:buFont typeface="Arial" panose="020B0604020202020204" pitchFamily="34" charset="0"/>
              <a:buChar char="•"/>
            </a:pPr>
            <a:r>
              <a:rPr lang="en-US" sz="3200" dirty="0"/>
              <a:t>Less potent than TXA</a:t>
            </a:r>
          </a:p>
        </p:txBody>
      </p:sp>
      <p:sp>
        <p:nvSpPr>
          <p:cNvPr id="7" name="Title 1">
            <a:extLst>
              <a:ext uri="{FF2B5EF4-FFF2-40B4-BE49-F238E27FC236}">
                <a16:creationId xmlns:a16="http://schemas.microsoft.com/office/drawing/2014/main" id="{CB34B913-DE45-4001-A28F-D5C0162F42B5}"/>
              </a:ext>
            </a:extLst>
          </p:cNvPr>
          <p:cNvSpPr txBox="1">
            <a:spLocks/>
          </p:cNvSpPr>
          <p:nvPr/>
        </p:nvSpPr>
        <p:spPr>
          <a:xfrm>
            <a:off x="152400" y="381000"/>
            <a:ext cx="7624458" cy="897384"/>
          </a:xfrm>
          <a:prstGeom prst="rect">
            <a:avLst/>
          </a:prstGeom>
        </p:spPr>
        <p:txBody>
          <a:bodyPr anchor="ct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4400" dirty="0">
                <a:solidFill>
                  <a:schemeClr val="tx1"/>
                </a:solidFill>
                <a:latin typeface="+mn-lt"/>
              </a:rPr>
              <a:t>Clot Stabilizers: Antifibrinolytics</a:t>
            </a:r>
          </a:p>
        </p:txBody>
      </p:sp>
      <p:pic>
        <p:nvPicPr>
          <p:cNvPr id="5" name="Picture 4" descr="A close up of a bottle&#10;&#10;Description automatically generated">
            <a:extLst>
              <a:ext uri="{FF2B5EF4-FFF2-40B4-BE49-F238E27FC236}">
                <a16:creationId xmlns:a16="http://schemas.microsoft.com/office/drawing/2014/main" id="{B47F1234-3C41-40F8-BD7F-DC197EA32FA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1124" r="17125"/>
          <a:stretch/>
        </p:blipFill>
        <p:spPr>
          <a:xfrm>
            <a:off x="5410200" y="1676400"/>
            <a:ext cx="2895600" cy="3962400"/>
          </a:xfrm>
          <a:prstGeom prst="rect">
            <a:avLst/>
          </a:prstGeom>
        </p:spPr>
      </p:pic>
      <p:sp>
        <p:nvSpPr>
          <p:cNvPr id="6" name="Rectangle 5">
            <a:extLst>
              <a:ext uri="{FF2B5EF4-FFF2-40B4-BE49-F238E27FC236}">
                <a16:creationId xmlns:a16="http://schemas.microsoft.com/office/drawing/2014/main" id="{4034E5E9-9522-4274-A18D-B96CC1647B2E}"/>
              </a:ext>
            </a:extLst>
          </p:cNvPr>
          <p:cNvSpPr/>
          <p:nvPr/>
        </p:nvSpPr>
        <p:spPr>
          <a:xfrm>
            <a:off x="6248400" y="6324600"/>
            <a:ext cx="990977" cy="276999"/>
          </a:xfrm>
          <a:prstGeom prst="rect">
            <a:avLst/>
          </a:prstGeom>
        </p:spPr>
        <p:txBody>
          <a:bodyPr wrap="none">
            <a:spAutoFit/>
          </a:bodyPr>
          <a:lstStyle/>
          <a:p>
            <a:r>
              <a:rPr lang="en-US" sz="1200" dirty="0">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CC BY-SA 4.0</a:t>
            </a:r>
            <a:endParaRPr lang="en-US" sz="1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297303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4EF75C-21F5-45AD-AC5C-111FEE2223EC}"/>
              </a:ext>
            </a:extLst>
          </p:cNvPr>
          <p:cNvSpPr>
            <a:spLocks noGrp="1"/>
          </p:cNvSpPr>
          <p:nvPr>
            <p:ph idx="1"/>
          </p:nvPr>
        </p:nvSpPr>
        <p:spPr>
          <a:xfrm>
            <a:off x="304800" y="1516170"/>
            <a:ext cx="6158345" cy="4160730"/>
          </a:xfrm>
        </p:spPr>
        <p:txBody>
          <a:bodyPr>
            <a:noAutofit/>
          </a:bodyPr>
          <a:lstStyle/>
          <a:p>
            <a:pPr marL="12700" indent="0">
              <a:lnSpc>
                <a:spcPct val="100000"/>
              </a:lnSpc>
              <a:buNone/>
            </a:pPr>
            <a:r>
              <a:rPr lang="en-US" sz="3200" b="1" dirty="0"/>
              <a:t>Low Titers/Low Responders:</a:t>
            </a:r>
          </a:p>
          <a:p>
            <a:pPr marL="344488" lvl="1" indent="-344488">
              <a:lnSpc>
                <a:spcPct val="100000"/>
              </a:lnSpc>
            </a:pPr>
            <a:r>
              <a:rPr lang="en-US" sz="2800" dirty="0"/>
              <a:t>Defined as Inhibitor level &lt; 5 BU/ml</a:t>
            </a:r>
          </a:p>
          <a:p>
            <a:pPr marL="344488" lvl="1" indent="-344488">
              <a:lnSpc>
                <a:spcPct val="100000"/>
              </a:lnSpc>
            </a:pPr>
            <a:r>
              <a:rPr lang="en-US" sz="2800" dirty="0"/>
              <a:t>High Dose Factor Replacement</a:t>
            </a:r>
          </a:p>
          <a:p>
            <a:pPr marL="344488" lvl="1" indent="-344488">
              <a:lnSpc>
                <a:spcPct val="100000"/>
              </a:lnSpc>
            </a:pPr>
            <a:r>
              <a:rPr lang="en-US" sz="2800" dirty="0"/>
              <a:t>Porcine Factor VIII</a:t>
            </a:r>
          </a:p>
          <a:p>
            <a:pPr lvl="1">
              <a:lnSpc>
                <a:spcPct val="100000"/>
              </a:lnSpc>
            </a:pPr>
            <a:endParaRPr lang="en-US" sz="600" dirty="0"/>
          </a:p>
          <a:p>
            <a:pPr marL="0" indent="0">
              <a:lnSpc>
                <a:spcPct val="100000"/>
              </a:lnSpc>
              <a:buNone/>
            </a:pPr>
            <a:r>
              <a:rPr lang="en-US" sz="3200" b="1" dirty="0"/>
              <a:t>High Titers/High Responders</a:t>
            </a:r>
          </a:p>
          <a:p>
            <a:pPr marL="344488" lvl="1" indent="-327025">
              <a:lnSpc>
                <a:spcPct val="100000"/>
              </a:lnSpc>
            </a:pPr>
            <a:r>
              <a:rPr lang="en-US" sz="2800" dirty="0"/>
              <a:t>Defined as Inhibitor level ≥ 5 BU/ml</a:t>
            </a:r>
          </a:p>
          <a:p>
            <a:pPr marL="344488" lvl="1" indent="-327025">
              <a:lnSpc>
                <a:spcPct val="100000"/>
              </a:lnSpc>
            </a:pPr>
            <a:r>
              <a:rPr lang="en-US" sz="2800" dirty="0"/>
              <a:t>Bypassing Agent (</a:t>
            </a:r>
            <a:r>
              <a:rPr lang="en-US" sz="2800" dirty="0" err="1"/>
              <a:t>rFVIIa</a:t>
            </a:r>
            <a:r>
              <a:rPr lang="en-US" sz="2800" dirty="0"/>
              <a:t> and </a:t>
            </a:r>
            <a:r>
              <a:rPr lang="en-US" sz="2800" dirty="0" err="1"/>
              <a:t>aPCC</a:t>
            </a:r>
            <a:r>
              <a:rPr lang="en-US" sz="2800" dirty="0"/>
              <a:t>)</a:t>
            </a:r>
          </a:p>
        </p:txBody>
      </p:sp>
      <p:sp>
        <p:nvSpPr>
          <p:cNvPr id="6" name="Title 1">
            <a:extLst>
              <a:ext uri="{FF2B5EF4-FFF2-40B4-BE49-F238E27FC236}">
                <a16:creationId xmlns:a16="http://schemas.microsoft.com/office/drawing/2014/main" id="{B8525A37-DB73-4C22-80B7-C8DBF0B820E0}"/>
              </a:ext>
            </a:extLst>
          </p:cNvPr>
          <p:cNvSpPr txBox="1">
            <a:spLocks/>
          </p:cNvSpPr>
          <p:nvPr/>
        </p:nvSpPr>
        <p:spPr>
          <a:xfrm>
            <a:off x="304800" y="304800"/>
            <a:ext cx="6858001" cy="1020870"/>
          </a:xfrm>
          <a:prstGeom prst="rect">
            <a:avLst/>
          </a:prstGeom>
        </p:spPr>
        <p:txBody>
          <a:bodyPr anchor="ct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4800" dirty="0">
                <a:solidFill>
                  <a:schemeClr val="tx1"/>
                </a:solidFill>
                <a:latin typeface="+mn-lt"/>
              </a:rPr>
              <a:t>Hemophilia with Inhibitors</a:t>
            </a:r>
          </a:p>
        </p:txBody>
      </p:sp>
      <p:pic>
        <p:nvPicPr>
          <p:cNvPr id="5" name="Picture 4">
            <a:extLst>
              <a:ext uri="{FF2B5EF4-FFF2-40B4-BE49-F238E27FC236}">
                <a16:creationId xmlns:a16="http://schemas.microsoft.com/office/drawing/2014/main" id="{B9AF29EC-4DAB-45FB-8FE5-32E5EE56EA9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0" y="2057400"/>
            <a:ext cx="2514600" cy="2895600"/>
          </a:xfrm>
          <a:prstGeom prst="rect">
            <a:avLst/>
          </a:prstGeom>
        </p:spPr>
      </p:pic>
      <p:sp>
        <p:nvSpPr>
          <p:cNvPr id="7" name="Rectangle 6">
            <a:extLst>
              <a:ext uri="{FF2B5EF4-FFF2-40B4-BE49-F238E27FC236}">
                <a16:creationId xmlns:a16="http://schemas.microsoft.com/office/drawing/2014/main" id="{D65C202E-AD89-47BF-8C8B-3043AB42D9F1}"/>
              </a:ext>
            </a:extLst>
          </p:cNvPr>
          <p:cNvSpPr/>
          <p:nvPr/>
        </p:nvSpPr>
        <p:spPr>
          <a:xfrm>
            <a:off x="6771920" y="5334000"/>
            <a:ext cx="1152880" cy="276999"/>
          </a:xfrm>
          <a:prstGeom prst="rect">
            <a:avLst/>
          </a:prstGeom>
        </p:spPr>
        <p:txBody>
          <a:bodyPr wrap="none">
            <a:spAutoFit/>
          </a:bodyPr>
          <a:lstStyle/>
          <a:p>
            <a:r>
              <a:rPr lang="en-US" sz="1200" dirty="0">
                <a:latin typeface="source sans pro" panose="020B0503030403020204" pitchFamily="34" charset="0"/>
                <a:ea typeface="source sans pro" panose="020B0503030403020204" pitchFamily="34" charset="0"/>
                <a:hlinkClick r:id="rId4" tooltip="w:en:public domain">
                  <a:extLst>
                    <a:ext uri="{A12FA001-AC4F-418D-AE19-62706E023703}">
                      <ahyp:hlinkClr xmlns:ahyp="http://schemas.microsoft.com/office/drawing/2018/hyperlinkcolor" val="tx"/>
                    </a:ext>
                  </a:extLst>
                </a:hlinkClick>
              </a:rPr>
              <a:t>Public domain</a:t>
            </a:r>
            <a:r>
              <a:rPr lang="en-US" sz="1200" dirty="0">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1884303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8C52F8-4320-4F0E-A98E-397154CA8C1F}"/>
              </a:ext>
            </a:extLst>
          </p:cNvPr>
          <p:cNvSpPr>
            <a:spLocks noGrp="1"/>
          </p:cNvSpPr>
          <p:nvPr>
            <p:ph type="title"/>
          </p:nvPr>
        </p:nvSpPr>
        <p:spPr>
          <a:xfrm>
            <a:off x="9236" y="142875"/>
            <a:ext cx="8601075" cy="817470"/>
          </a:xfrm>
        </p:spPr>
        <p:txBody>
          <a:bodyPr anchor="ctr">
            <a:noAutofit/>
          </a:bodyPr>
          <a:lstStyle/>
          <a:p>
            <a:r>
              <a:rPr lang="en-US" sz="3600" dirty="0">
                <a:latin typeface="+mn-lt"/>
              </a:rPr>
              <a:t>Hemophilia With Inhibitors: Treatment</a:t>
            </a:r>
          </a:p>
        </p:txBody>
      </p:sp>
      <p:sp>
        <p:nvSpPr>
          <p:cNvPr id="8" name="Text Placeholder 7">
            <a:extLst>
              <a:ext uri="{FF2B5EF4-FFF2-40B4-BE49-F238E27FC236}">
                <a16:creationId xmlns:a16="http://schemas.microsoft.com/office/drawing/2014/main" id="{E46F589A-B9A2-4797-A4E1-16000D3B4774}"/>
              </a:ext>
            </a:extLst>
          </p:cNvPr>
          <p:cNvSpPr>
            <a:spLocks noGrp="1"/>
          </p:cNvSpPr>
          <p:nvPr>
            <p:ph type="body" sz="half" idx="2"/>
          </p:nvPr>
        </p:nvSpPr>
        <p:spPr>
          <a:xfrm>
            <a:off x="9236" y="830917"/>
            <a:ext cx="7315200" cy="487455"/>
          </a:xfrm>
        </p:spPr>
        <p:txBody>
          <a:bodyPr anchor="ctr">
            <a:normAutofit/>
          </a:bodyPr>
          <a:lstStyle/>
          <a:p>
            <a:pPr algn="l"/>
            <a:r>
              <a:rPr lang="en-US" sz="2400" b="1" dirty="0"/>
              <a:t>High-titer/High-responding inhibitors: </a:t>
            </a:r>
            <a:r>
              <a:rPr lang="en-US" sz="2400" dirty="0"/>
              <a:t>Bypassing Agents</a:t>
            </a:r>
          </a:p>
        </p:txBody>
      </p:sp>
      <p:graphicFrame>
        <p:nvGraphicFramePr>
          <p:cNvPr id="9" name="Table 8">
            <a:extLst>
              <a:ext uri="{FF2B5EF4-FFF2-40B4-BE49-F238E27FC236}">
                <a16:creationId xmlns:a16="http://schemas.microsoft.com/office/drawing/2014/main" id="{C0E3E50F-87EA-40B5-9BF6-D9DBEC445DA0}"/>
              </a:ext>
            </a:extLst>
          </p:cNvPr>
          <p:cNvGraphicFramePr>
            <a:graphicFrameLocks noGrp="1"/>
          </p:cNvGraphicFramePr>
          <p:nvPr>
            <p:extLst>
              <p:ext uri="{D42A27DB-BD31-4B8C-83A1-F6EECF244321}">
                <p14:modId xmlns:p14="http://schemas.microsoft.com/office/powerpoint/2010/main" val="3548107829"/>
              </p:ext>
            </p:extLst>
          </p:nvPr>
        </p:nvGraphicFramePr>
        <p:xfrm>
          <a:off x="228600" y="1600199"/>
          <a:ext cx="8519774" cy="4541845"/>
        </p:xfrm>
        <a:graphic>
          <a:graphicData uri="http://schemas.openxmlformats.org/drawingml/2006/table">
            <a:tbl>
              <a:tblPr firstRow="1" firstCol="1" bandRow="1">
                <a:tableStyleId>{912C8C85-51F0-491E-9774-3900AFEF0FD7}</a:tableStyleId>
              </a:tblPr>
              <a:tblGrid>
                <a:gridCol w="2998961">
                  <a:extLst>
                    <a:ext uri="{9D8B030D-6E8A-4147-A177-3AD203B41FA5}">
                      <a16:colId xmlns:a16="http://schemas.microsoft.com/office/drawing/2014/main" val="1081981547"/>
                    </a:ext>
                  </a:extLst>
                </a:gridCol>
                <a:gridCol w="1801639">
                  <a:extLst>
                    <a:ext uri="{9D8B030D-6E8A-4147-A177-3AD203B41FA5}">
                      <a16:colId xmlns:a16="http://schemas.microsoft.com/office/drawing/2014/main" val="443915377"/>
                    </a:ext>
                  </a:extLst>
                </a:gridCol>
                <a:gridCol w="2209800">
                  <a:extLst>
                    <a:ext uri="{9D8B030D-6E8A-4147-A177-3AD203B41FA5}">
                      <a16:colId xmlns:a16="http://schemas.microsoft.com/office/drawing/2014/main" val="4097161966"/>
                    </a:ext>
                  </a:extLst>
                </a:gridCol>
                <a:gridCol w="1509374">
                  <a:extLst>
                    <a:ext uri="{9D8B030D-6E8A-4147-A177-3AD203B41FA5}">
                      <a16:colId xmlns:a16="http://schemas.microsoft.com/office/drawing/2014/main" val="1200160313"/>
                    </a:ext>
                  </a:extLst>
                </a:gridCol>
              </a:tblGrid>
              <a:tr h="25129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6">
                        <a:lumMod val="75000"/>
                      </a:schemeClr>
                    </a:solidFill>
                  </a:tcPr>
                </a:tc>
                <a:tc rowSpan="2">
                  <a:txBody>
                    <a:bodyPr/>
                    <a:lstStyle/>
                    <a:p>
                      <a:pPr marL="0" marR="0" algn="ctr">
                        <a:spcBef>
                          <a:spcPts val="0"/>
                        </a:spcBef>
                        <a:spcAft>
                          <a:spcPts val="0"/>
                        </a:spcAft>
                      </a:pPr>
                      <a:r>
                        <a:rPr lang="en-US" sz="1800" dirty="0">
                          <a:effectLst/>
                        </a:rPr>
                        <a:t>Preoperative</a:t>
                      </a:r>
                    </a:p>
                    <a:p>
                      <a:pPr marL="0" marR="0" algn="ctr">
                        <a:spcBef>
                          <a:spcPts val="0"/>
                        </a:spcBef>
                        <a:spcAft>
                          <a:spcPts val="0"/>
                        </a:spcAft>
                      </a:pPr>
                      <a:r>
                        <a:rPr lang="en-US" sz="1800" dirty="0">
                          <a:effectLst/>
                        </a:rPr>
                        <a:t>dosing</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6">
                        <a:lumMod val="75000"/>
                      </a:schemeClr>
                    </a:solidFill>
                  </a:tcPr>
                </a:tc>
                <a:tc gridSpan="2">
                  <a:txBody>
                    <a:bodyPr/>
                    <a:lstStyle/>
                    <a:p>
                      <a:pPr marL="0" marR="0" algn="ctr">
                        <a:spcBef>
                          <a:spcPts val="0"/>
                        </a:spcBef>
                        <a:spcAft>
                          <a:spcPts val="0"/>
                        </a:spcAft>
                      </a:pPr>
                      <a:r>
                        <a:rPr lang="en-US" sz="1800" dirty="0">
                          <a:effectLst/>
                        </a:rPr>
                        <a:t>Postoperative dosing</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6">
                        <a:lumMod val="75000"/>
                      </a:schemeClr>
                    </a:solidFill>
                  </a:tcPr>
                </a:tc>
                <a:tc hMerge="1">
                  <a: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6">
                        <a:lumMod val="75000"/>
                      </a:schemeClr>
                    </a:solidFill>
                  </a:tcPr>
                </a:tc>
                <a:extLst>
                  <a:ext uri="{0D108BD9-81ED-4DB2-BD59-A6C34878D82A}">
                    <a16:rowId xmlns:a16="http://schemas.microsoft.com/office/drawing/2014/main" val="2899040784"/>
                  </a:ext>
                </a:extLst>
              </a:tr>
              <a:tr h="251298">
                <a:tc vMerge="1">
                  <a:txBody>
                    <a:bodyPr/>
                    <a:lstStyle/>
                    <a:p>
                      <a:endParaRPr lang="en-US"/>
                    </a:p>
                  </a:txBody>
                  <a:tcPr/>
                </a:tc>
                <a:tc vMerge="1">
                  <a:txBody>
                    <a:bodyPr/>
                    <a:lstStyle/>
                    <a:p>
                      <a:endParaRPr lang="en-US"/>
                    </a:p>
                  </a:txBody>
                  <a:tcPr/>
                </a:tc>
                <a:tc>
                  <a:txBody>
                    <a:bodyPr/>
                    <a:lstStyle/>
                    <a:p>
                      <a:pPr algn="ctr"/>
                      <a:r>
                        <a:rPr lang="en-US" sz="1800" dirty="0">
                          <a:effectLst/>
                        </a:rPr>
                        <a:t>Days 1–5</a:t>
                      </a:r>
                      <a:endParaRPr lang="en-US" sz="1800" dirty="0"/>
                    </a:p>
                  </a:txBody>
                  <a:tcPr marL="68580" marR="68580" marT="0" marB="0" anchor="ctr"/>
                </a:tc>
                <a:tc>
                  <a:txBody>
                    <a:bodyPr/>
                    <a:lstStyle/>
                    <a:p>
                      <a:pPr marL="0" marR="0" algn="ctr">
                        <a:spcBef>
                          <a:spcPts val="0"/>
                        </a:spcBef>
                        <a:spcAft>
                          <a:spcPts val="0"/>
                        </a:spcAft>
                      </a:pPr>
                      <a:r>
                        <a:rPr lang="en-US" sz="1800" dirty="0">
                          <a:effectLst/>
                        </a:rPr>
                        <a:t>Days 6–14</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408335209"/>
                  </a:ext>
                </a:extLst>
              </a:tr>
              <a:tr h="301556">
                <a:tc gridSpan="4">
                  <a:txBody>
                    <a:bodyPr/>
                    <a:lstStyle/>
                    <a:p>
                      <a:pPr marL="0" marR="0">
                        <a:spcBef>
                          <a:spcPts val="0"/>
                        </a:spcBef>
                        <a:spcAft>
                          <a:spcPts val="0"/>
                        </a:spcAft>
                      </a:pPr>
                      <a:r>
                        <a:rPr lang="en-US" sz="1800" b="1" dirty="0">
                          <a:solidFill>
                            <a:schemeClr val="tx1"/>
                          </a:solidFill>
                        </a:rPr>
                        <a:t>Recombinant Factor </a:t>
                      </a:r>
                      <a:r>
                        <a:rPr lang="en-US" sz="1800" b="1" dirty="0" err="1">
                          <a:solidFill>
                            <a:schemeClr val="tx1"/>
                          </a:solidFill>
                        </a:rPr>
                        <a:t>VIIa</a:t>
                      </a:r>
                      <a:r>
                        <a:rPr lang="en-US" sz="1800" b="1" dirty="0">
                          <a:solidFill>
                            <a:schemeClr val="tx1"/>
                          </a:solidFill>
                        </a:rPr>
                        <a:t> (</a:t>
                      </a:r>
                      <a:r>
                        <a:rPr lang="en-US" sz="1800" b="1" dirty="0" err="1">
                          <a:solidFill>
                            <a:schemeClr val="tx1"/>
                          </a:solidFill>
                          <a:effectLst/>
                        </a:rPr>
                        <a:t>rFVIIa</a:t>
                      </a:r>
                      <a:r>
                        <a:rPr lang="en-US" sz="1800" b="1" dirty="0">
                          <a:solidFill>
                            <a:schemeClr val="tx1"/>
                          </a:solidFill>
                          <a:effectLst/>
                        </a:rPr>
                        <a:t>)</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pPr marL="0" marR="0">
                        <a:spcBef>
                          <a:spcPts val="0"/>
                        </a:spcBef>
                        <a:spcAft>
                          <a:spcPts val="0"/>
                        </a:spcAft>
                      </a:pPr>
                      <a:endParaRPr lang="en-US" sz="1800" b="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3091822944"/>
                  </a:ext>
                </a:extLst>
              </a:tr>
              <a:tr h="824999">
                <a:tc>
                  <a:txBody>
                    <a:bodyPr/>
                    <a:lstStyle/>
                    <a:p>
                      <a:pPr marL="0" marR="0" algn="ctr">
                        <a:spcBef>
                          <a:spcPts val="0"/>
                        </a:spcBef>
                        <a:spcAft>
                          <a:spcPts val="0"/>
                        </a:spcAft>
                      </a:pPr>
                      <a:r>
                        <a:rPr lang="en-US" sz="1800" b="1" dirty="0">
                          <a:solidFill>
                            <a:schemeClr val="tx1"/>
                          </a:solidFill>
                          <a:effectLst/>
                        </a:rPr>
                        <a:t>Minor Surgery</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chemeClr val="tx1"/>
                          </a:solidFill>
                          <a:effectLst/>
                        </a:rPr>
                        <a:t>120-150 µg/kg q 2h </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chemeClr val="tx1"/>
                          </a:solidFill>
                          <a:effectLst/>
                        </a:rPr>
                        <a:t>90–120 µg/kg q2h up to four times then   q3–6 h for 24 h </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endParaRPr lang="en-US" sz="1400">
                        <a:solidFill>
                          <a:schemeClr val="tx1"/>
                        </a:solidFill>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001326833"/>
                  </a:ext>
                </a:extLst>
              </a:tr>
              <a:tr h="1031250">
                <a:tc>
                  <a:txBody>
                    <a:bodyPr/>
                    <a:lstStyle/>
                    <a:p>
                      <a:pPr marL="0" marR="0" algn="ctr">
                        <a:spcBef>
                          <a:spcPts val="0"/>
                        </a:spcBef>
                        <a:spcAft>
                          <a:spcPts val="0"/>
                        </a:spcAft>
                      </a:pPr>
                      <a:r>
                        <a:rPr lang="en-US" sz="1800" b="1" dirty="0">
                          <a:solidFill>
                            <a:schemeClr val="tx1"/>
                          </a:solidFill>
                          <a:effectLst/>
                        </a:rPr>
                        <a:t>Intermediate/Major Surgery</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chemeClr val="tx1"/>
                          </a:solidFill>
                          <a:effectLst/>
                        </a:rPr>
                        <a:t>150 µg/kg q 2h</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chemeClr val="tx1"/>
                          </a:solidFill>
                          <a:effectLst/>
                        </a:rPr>
                        <a:t>90–120 µg/kg q2 h Day 1, </a:t>
                      </a:r>
                    </a:p>
                    <a:p>
                      <a:pPr marL="0" marR="0">
                        <a:spcBef>
                          <a:spcPts val="0"/>
                        </a:spcBef>
                        <a:spcAft>
                          <a:spcPts val="0"/>
                        </a:spcAft>
                      </a:pPr>
                      <a:r>
                        <a:rPr lang="en-US" sz="1400" dirty="0">
                          <a:solidFill>
                            <a:schemeClr val="tx1"/>
                          </a:solidFill>
                          <a:effectLst/>
                        </a:rPr>
                        <a:t>then q3 h Day 2, </a:t>
                      </a:r>
                    </a:p>
                    <a:p>
                      <a:pPr marL="0" marR="0">
                        <a:spcBef>
                          <a:spcPts val="0"/>
                        </a:spcBef>
                        <a:spcAft>
                          <a:spcPts val="0"/>
                        </a:spcAft>
                      </a:pPr>
                      <a:r>
                        <a:rPr lang="en-US" sz="1400" dirty="0">
                          <a:solidFill>
                            <a:schemeClr val="tx1"/>
                          </a:solidFill>
                          <a:effectLst/>
                        </a:rPr>
                        <a:t>then q4 h Days 3–5 </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chemeClr val="tx1"/>
                          </a:solidFill>
                          <a:effectLst/>
                        </a:rPr>
                        <a:t>90-120 </a:t>
                      </a:r>
                    </a:p>
                    <a:p>
                      <a:pPr marL="0" marR="0">
                        <a:spcBef>
                          <a:spcPts val="0"/>
                        </a:spcBef>
                        <a:spcAft>
                          <a:spcPts val="0"/>
                        </a:spcAft>
                      </a:pPr>
                      <a:r>
                        <a:rPr lang="en-US" sz="1400" dirty="0">
                          <a:solidFill>
                            <a:schemeClr val="tx1"/>
                          </a:solidFill>
                          <a:effectLst/>
                        </a:rPr>
                        <a:t> µg/kg q6 h </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9919022"/>
                  </a:ext>
                </a:extLst>
              </a:tr>
              <a:tr h="412500">
                <a:tc>
                  <a:txBody>
                    <a:bodyPr/>
                    <a:lstStyle/>
                    <a:p>
                      <a:pPr marL="0" marR="0" algn="ctr">
                        <a:spcBef>
                          <a:spcPts val="0"/>
                        </a:spcBef>
                        <a:spcAft>
                          <a:spcPts val="0"/>
                        </a:spcAft>
                      </a:pPr>
                      <a:r>
                        <a:rPr lang="en-US" sz="1800" b="1" dirty="0">
                          <a:solidFill>
                            <a:schemeClr val="tx1"/>
                          </a:solidFill>
                          <a:effectLst/>
                        </a:rPr>
                        <a:t>Continuous infusion</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chemeClr val="tx1"/>
                          </a:solidFill>
                          <a:effectLst/>
                        </a:rPr>
                        <a:t>15–50 µg/kg q 1h</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chemeClr val="tx1"/>
                          </a:solidFill>
                          <a:effectLst/>
                        </a:rPr>
                        <a:t>15–50 µg/kg</a:t>
                      </a:r>
                      <a:r>
                        <a:rPr lang="en-US" sz="1400" baseline="30000" dirty="0">
                          <a:solidFill>
                            <a:schemeClr val="tx1"/>
                          </a:solidFill>
                          <a:effectLst/>
                        </a:rPr>
                        <a:t>/</a:t>
                      </a:r>
                      <a:r>
                        <a:rPr lang="en-US" sz="1400" dirty="0">
                          <a:solidFill>
                            <a:schemeClr val="tx1"/>
                          </a:solidFill>
                          <a:effectLst/>
                        </a:rPr>
                        <a:t>h</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chemeClr val="tx1"/>
                          </a:solidFill>
                          <a:effectLst/>
                        </a:rPr>
                        <a:t>15-50 µg/kg</a:t>
                      </a:r>
                      <a:r>
                        <a:rPr lang="en-US" sz="1400" baseline="30000" dirty="0">
                          <a:solidFill>
                            <a:schemeClr val="tx1"/>
                          </a:solidFill>
                          <a:effectLst/>
                        </a:rPr>
                        <a:t>/</a:t>
                      </a:r>
                      <a:r>
                        <a:rPr lang="en-US" sz="1400" dirty="0">
                          <a:solidFill>
                            <a:schemeClr val="tx1"/>
                          </a:solidFill>
                          <a:effectLst/>
                        </a:rPr>
                        <a:t>h</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50638841"/>
                  </a:ext>
                </a:extLst>
              </a:tr>
              <a:tr h="301556">
                <a:tc gridSpan="4">
                  <a:txBody>
                    <a:bodyPr/>
                    <a:lstStyle/>
                    <a:p>
                      <a:pPr marL="0" marR="0" algn="l">
                        <a:spcBef>
                          <a:spcPts val="0"/>
                        </a:spcBef>
                        <a:spcAft>
                          <a:spcPts val="0"/>
                        </a:spcAft>
                      </a:pPr>
                      <a:r>
                        <a:rPr lang="en-US" sz="1800" dirty="0">
                          <a:solidFill>
                            <a:schemeClr val="tx1"/>
                          </a:solidFill>
                        </a:rPr>
                        <a:t>Activated Prothrombin Complex Concentrate (</a:t>
                      </a:r>
                      <a:r>
                        <a:rPr lang="en-US" sz="1800" dirty="0" err="1">
                          <a:solidFill>
                            <a:schemeClr val="tx1"/>
                          </a:solidFill>
                          <a:effectLst/>
                        </a:rPr>
                        <a:t>aPCC</a:t>
                      </a:r>
                      <a:r>
                        <a:rPr lang="en-US" sz="1800" dirty="0">
                          <a:solidFill>
                            <a:schemeClr val="tx1"/>
                          </a:solidFill>
                          <a:effectLst/>
                        </a:rPr>
                        <a:t>)</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pPr marL="0" marR="0" algn="l">
                        <a:spcBef>
                          <a:spcPts val="0"/>
                        </a:spcBef>
                        <a:spcAft>
                          <a:spcPts val="0"/>
                        </a:spcAft>
                      </a:pPr>
                      <a:endParaRPr lang="en-US" sz="18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383007703"/>
                  </a:ext>
                </a:extLst>
              </a:tr>
              <a:tr h="618750">
                <a:tc>
                  <a:txBody>
                    <a:bodyPr/>
                    <a:lstStyle/>
                    <a:p>
                      <a:pPr marL="0" marR="0" algn="ctr">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Minor Surgery</a:t>
                      </a:r>
                    </a:p>
                  </a:txBody>
                  <a:tcPr marL="68580" marR="68580" marT="0" marB="0" anchor="ctr"/>
                </a:tc>
                <a:tc>
                  <a:txBody>
                    <a:bodyPr/>
                    <a:lstStyle/>
                    <a:p>
                      <a:pPr marL="0" marR="0">
                        <a:spcBef>
                          <a:spcPts val="0"/>
                        </a:spcBef>
                        <a:spcAft>
                          <a:spcPts val="0"/>
                        </a:spcAft>
                      </a:pPr>
                      <a:r>
                        <a:rPr lang="en-US" sz="1400" dirty="0">
                          <a:solidFill>
                            <a:schemeClr val="tx1"/>
                          </a:solidFill>
                          <a:effectLst/>
                        </a:rPr>
                        <a:t>50–75 U/kg</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a:solidFill>
                            <a:schemeClr val="tx1"/>
                          </a:solidFill>
                          <a:effectLst/>
                        </a:rPr>
                        <a:t>50–75 U/kg q12–24 h one to two times </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endParaRPr lang="en-US" sz="1400" dirty="0">
                        <a:solidFill>
                          <a:schemeClr val="tx1"/>
                        </a:solidFill>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111157520"/>
                  </a:ext>
                </a:extLst>
              </a:tr>
              <a:tr h="502594">
                <a:tc>
                  <a:txBody>
                    <a:bodyPr/>
                    <a:lstStyle/>
                    <a:p>
                      <a:pPr marL="0" marR="0" algn="ctr">
                        <a:spcBef>
                          <a:spcPts val="0"/>
                        </a:spcBef>
                        <a:spcAft>
                          <a:spcPts val="0"/>
                        </a:spcAft>
                      </a:pPr>
                      <a:r>
                        <a:rPr lang="en-US" sz="1800" b="1" dirty="0">
                          <a:solidFill>
                            <a:schemeClr val="tx1"/>
                          </a:solidFill>
                          <a:effectLst/>
                        </a:rPr>
                        <a:t>Intermediate/Major Surgery</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chemeClr val="tx1"/>
                          </a:solidFill>
                          <a:effectLst/>
                        </a:rPr>
                        <a:t>75–100 U/kg</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chemeClr val="tx1"/>
                          </a:solidFill>
                          <a:effectLst/>
                        </a:rPr>
                        <a:t>75–100 U/kg q8–12 h </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solidFill>
                            <a:schemeClr val="tx1"/>
                          </a:solidFill>
                          <a:effectLst/>
                        </a:rPr>
                        <a:t>75–100 U/kg q12 h </a:t>
                      </a:r>
                      <a:endPar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851080303"/>
                  </a:ext>
                </a:extLst>
              </a:tr>
            </a:tbl>
          </a:graphicData>
        </a:graphic>
      </p:graphicFrame>
      <p:sp>
        <p:nvSpPr>
          <p:cNvPr id="2" name="Rectangle 1">
            <a:extLst>
              <a:ext uri="{FF2B5EF4-FFF2-40B4-BE49-F238E27FC236}">
                <a16:creationId xmlns:a16="http://schemas.microsoft.com/office/drawing/2014/main" id="{3FF1828D-9A50-4140-A7F3-65E9E106B2F8}"/>
              </a:ext>
            </a:extLst>
          </p:cNvPr>
          <p:cNvSpPr/>
          <p:nvPr/>
        </p:nvSpPr>
        <p:spPr>
          <a:xfrm>
            <a:off x="243226" y="6172200"/>
            <a:ext cx="8519774" cy="461665"/>
          </a:xfrm>
          <a:prstGeom prst="rect">
            <a:avLst/>
          </a:prstGeom>
        </p:spPr>
        <p:txBody>
          <a:bodyPr wrap="square">
            <a:spAutoFit/>
          </a:bodyPr>
          <a:lstStyle/>
          <a:p>
            <a:r>
              <a:rPr lang="en-US" sz="1200" dirty="0">
                <a:solidFill>
                  <a:srgbClr val="333333"/>
                </a:solidFill>
                <a:latin typeface="Calibri" panose="020F0502020204030204" pitchFamily="34" charset="0"/>
                <a:ea typeface="Calibri" panose="020F0502020204030204" pitchFamily="34" charset="0"/>
                <a:cs typeface="Calibri" panose="020F0502020204030204" pitchFamily="34" charset="0"/>
                <a:hlinkClick r:id="rId3"/>
              </a:rPr>
              <a:t>Kulkarni R</a:t>
            </a:r>
            <a:r>
              <a:rPr lang="en-US" sz="1200" baseline="30000" dirty="0">
                <a:latin typeface="Calibri" panose="020F0502020204030204" pitchFamily="34" charset="0"/>
                <a:ea typeface="Calibri" panose="020F0502020204030204" pitchFamily="34" charset="0"/>
                <a:cs typeface="Calibri" panose="020F0502020204030204" pitchFamily="34" charset="0"/>
              </a:rPr>
              <a:t>1</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kern="1800" dirty="0">
                <a:latin typeface="Calibri" panose="020F0502020204030204" pitchFamily="34" charset="0"/>
                <a:ea typeface="Calibri" panose="020F0502020204030204" pitchFamily="34" charset="0"/>
                <a:cs typeface="Calibri" panose="020F0502020204030204" pitchFamily="34" charset="0"/>
              </a:rPr>
              <a:t>Comprehensive care of the patient with </a:t>
            </a:r>
            <a:r>
              <a:rPr lang="en-US" sz="1200" kern="1800" dirty="0" err="1">
                <a:latin typeface="Calibri" panose="020F0502020204030204" pitchFamily="34" charset="0"/>
                <a:ea typeface="Calibri" panose="020F0502020204030204" pitchFamily="34" charset="0"/>
                <a:cs typeface="Calibri" panose="020F0502020204030204" pitchFamily="34" charset="0"/>
              </a:rPr>
              <a:t>haemophilia</a:t>
            </a:r>
            <a:r>
              <a:rPr lang="en-US" sz="1200" kern="1800" dirty="0">
                <a:latin typeface="Calibri" panose="020F0502020204030204" pitchFamily="34" charset="0"/>
                <a:ea typeface="Calibri" panose="020F0502020204030204" pitchFamily="34" charset="0"/>
                <a:cs typeface="Calibri" panose="020F0502020204030204" pitchFamily="34" charset="0"/>
              </a:rPr>
              <a:t> and inhibitors undergoing surgery: practical aspects. </a:t>
            </a:r>
            <a:r>
              <a:rPr lang="en-US" sz="1200" dirty="0" err="1">
                <a:solidFill>
                  <a:srgbClr val="2222CC"/>
                </a:solidFill>
                <a:latin typeface="Calibri" panose="020F0502020204030204" pitchFamily="34" charset="0"/>
                <a:ea typeface="Calibri" panose="020F0502020204030204" pitchFamily="34" charset="0"/>
                <a:cs typeface="Calibri" panose="020F0502020204030204" pitchFamily="34" charset="0"/>
                <a:hlinkClick r:id="rId4" tooltip="Haemophilia : the official journal of the World Federation of Hemophilia."/>
              </a:rPr>
              <a:t>Haemophilia</a:t>
            </a:r>
            <a:r>
              <a:rPr lang="en-US" sz="1200" dirty="0">
                <a:solidFill>
                  <a:srgbClr val="2222CC"/>
                </a:solidFill>
                <a:latin typeface="Calibri" panose="020F0502020204030204" pitchFamily="34" charset="0"/>
                <a:ea typeface="Calibri" panose="020F0502020204030204" pitchFamily="34" charset="0"/>
                <a:cs typeface="Calibri" panose="020F0502020204030204" pitchFamily="34" charset="0"/>
                <a:hlinkClick r:id="rId4" tooltip="Haemophilia : the official journal of the World Federation of Hemophilia."/>
              </a:rPr>
              <a:t>.</a:t>
            </a:r>
            <a:r>
              <a:rPr lang="en-US" sz="1200" dirty="0">
                <a:latin typeface="Calibri" panose="020F0502020204030204" pitchFamily="34" charset="0"/>
                <a:ea typeface="Calibri" panose="020F0502020204030204" pitchFamily="34" charset="0"/>
                <a:cs typeface="Calibri" panose="020F0502020204030204" pitchFamily="34" charset="0"/>
              </a:rPr>
              <a:t> 2013 Jan;19(1):2-10. </a:t>
            </a:r>
            <a:r>
              <a:rPr lang="en-US" sz="1200" dirty="0" err="1">
                <a:latin typeface="Calibri" panose="020F0502020204030204" pitchFamily="34" charset="0"/>
                <a:ea typeface="Calibri" panose="020F0502020204030204" pitchFamily="34" charset="0"/>
                <a:cs typeface="Calibri" panose="020F0502020204030204" pitchFamily="34" charset="0"/>
              </a:rPr>
              <a:t>doi</a:t>
            </a:r>
            <a:r>
              <a:rPr lang="en-US" sz="1200" dirty="0">
                <a:latin typeface="Calibri" panose="020F0502020204030204" pitchFamily="34" charset="0"/>
                <a:ea typeface="Calibri" panose="020F0502020204030204" pitchFamily="34" charset="0"/>
                <a:cs typeface="Calibri" panose="020F0502020204030204" pitchFamily="34" charset="0"/>
              </a:rPr>
              <a:t>: 10.1111/j.1365-2516.2012.02922.x. </a:t>
            </a:r>
            <a:r>
              <a:rPr lang="en-US" sz="1200" dirty="0" err="1">
                <a:latin typeface="Calibri" panose="020F0502020204030204" pitchFamily="34" charset="0"/>
                <a:ea typeface="Calibri" panose="020F0502020204030204" pitchFamily="34" charset="0"/>
                <a:cs typeface="Calibri" panose="020F0502020204030204" pitchFamily="34" charset="0"/>
              </a:rPr>
              <a:t>Epub</a:t>
            </a:r>
            <a:r>
              <a:rPr lang="en-US" sz="1200" dirty="0">
                <a:latin typeface="Calibri" panose="020F0502020204030204" pitchFamily="34" charset="0"/>
                <a:ea typeface="Calibri" panose="020F0502020204030204" pitchFamily="34" charset="0"/>
                <a:cs typeface="Calibri" panose="020F0502020204030204" pitchFamily="34" charset="0"/>
              </a:rPr>
              <a:t> 2012 Aug 27.</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6398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304800" y="304800"/>
            <a:ext cx="8042276" cy="844924"/>
          </a:xfrm>
        </p:spPr>
        <p:txBody>
          <a:bodyPr>
            <a:normAutofit/>
          </a:bodyPr>
          <a:lstStyle/>
          <a:p>
            <a:r>
              <a:rPr lang="en-US" dirty="0">
                <a:latin typeface="+mn-lt"/>
              </a:rPr>
              <a:t>Suggested Reading</a:t>
            </a:r>
          </a:p>
        </p:txBody>
      </p:sp>
      <p:sp>
        <p:nvSpPr>
          <p:cNvPr id="4" name="Text Placeholder 2"/>
          <p:cNvSpPr>
            <a:spLocks noGrp="1"/>
          </p:cNvSpPr>
          <p:nvPr>
            <p:ph idx="1"/>
          </p:nvPr>
        </p:nvSpPr>
        <p:spPr>
          <a:xfrm>
            <a:off x="228600" y="1371600"/>
            <a:ext cx="8686800" cy="5375767"/>
          </a:xfrm>
        </p:spPr>
        <p:txBody>
          <a:bodyPr>
            <a:noAutofit/>
          </a:bodyPr>
          <a:lstStyle/>
          <a:p>
            <a:r>
              <a:rPr lang="en-US" sz="2200" dirty="0"/>
              <a:t>Smith SA. The cell-based model of coagulation. J Vet </a:t>
            </a:r>
            <a:r>
              <a:rPr lang="en-US" sz="2200" dirty="0" err="1"/>
              <a:t>Emerg</a:t>
            </a:r>
            <a:r>
              <a:rPr lang="en-US" sz="2200" dirty="0"/>
              <a:t> </a:t>
            </a:r>
            <a:r>
              <a:rPr lang="en-US" sz="2200" dirty="0" err="1"/>
              <a:t>Crit</a:t>
            </a:r>
            <a:r>
              <a:rPr lang="en-US" sz="2200" dirty="0"/>
              <a:t> Care. 2009;19(1):3-10.</a:t>
            </a:r>
          </a:p>
          <a:p>
            <a:r>
              <a:rPr lang="en-US" sz="2200" dirty="0"/>
              <a:t>Lee, JW. Von Willebrand Disease, Hemophilia A and B, and Other Factor Deficiencies. </a:t>
            </a:r>
            <a:r>
              <a:rPr lang="en-US" sz="2200" dirty="0" err="1"/>
              <a:t>Int</a:t>
            </a:r>
            <a:r>
              <a:rPr lang="en-US" sz="2200" dirty="0"/>
              <a:t> </a:t>
            </a:r>
            <a:r>
              <a:rPr lang="en-US" sz="2200" dirty="0" err="1"/>
              <a:t>Anesthesiol</a:t>
            </a:r>
            <a:r>
              <a:rPr lang="en-US" sz="2200" dirty="0"/>
              <a:t> </a:t>
            </a:r>
            <a:r>
              <a:rPr lang="en-US" sz="2200" dirty="0" err="1"/>
              <a:t>Clin</a:t>
            </a:r>
            <a:r>
              <a:rPr lang="en-US" sz="2200" dirty="0"/>
              <a:t>. 2004;42(3):59-76.</a:t>
            </a:r>
          </a:p>
          <a:p>
            <a:r>
              <a:rPr lang="en-US" sz="2200" dirty="0"/>
              <a:t>Srivastava A, Brewer AK, Mauser-</a:t>
            </a:r>
            <a:r>
              <a:rPr lang="en-US" sz="2200" dirty="0" err="1"/>
              <a:t>Bunshoten</a:t>
            </a:r>
            <a:r>
              <a:rPr lang="en-US" sz="2200" dirty="0"/>
              <a:t> EP, et al.  Guidelines for the management of hemophilia. Hemophilia. 2013;19(1):e1-47.</a:t>
            </a:r>
          </a:p>
          <a:p>
            <a:r>
              <a:rPr lang="en-US" sz="2200" dirty="0"/>
              <a:t>Srivastava A. Hemophilia care – beyond the treatment guidelines.  Hemophilia. 2014; </a:t>
            </a:r>
            <a:r>
              <a:rPr lang="en-US" sz="2200" dirty="0" err="1"/>
              <a:t>Suppl</a:t>
            </a:r>
            <a:r>
              <a:rPr lang="en-US" sz="2200" dirty="0"/>
              <a:t> 4:4-10.</a:t>
            </a:r>
          </a:p>
          <a:p>
            <a:r>
              <a:rPr lang="en-US" sz="2200" dirty="0"/>
              <a:t>Elsey NM. </a:t>
            </a:r>
            <a:r>
              <a:rPr lang="en-US" sz="2200" dirty="0" err="1"/>
              <a:t>Hemophilias</a:t>
            </a:r>
            <a:r>
              <a:rPr lang="en-US" sz="2200" dirty="0"/>
              <a:t>. In: </a:t>
            </a:r>
            <a:r>
              <a:rPr lang="en-US" sz="2200" dirty="0" err="1"/>
              <a:t>Lalwani</a:t>
            </a:r>
            <a:r>
              <a:rPr lang="en-US" sz="2200" dirty="0"/>
              <a:t> K, Cohen IT, Choi EY, Raman VT, ed. </a:t>
            </a:r>
            <a:r>
              <a:rPr lang="en-US" sz="2200" i="1" dirty="0"/>
              <a:t>Pediatric Anesthesia: A Problem-Based Learning Approach</a:t>
            </a:r>
            <a:r>
              <a:rPr lang="en-US" sz="2200" dirty="0"/>
              <a:t>. Oxford University Press; 2018</a:t>
            </a:r>
          </a:p>
          <a:p>
            <a:r>
              <a:rPr lang="en-US" sz="2200" dirty="0" err="1"/>
              <a:t>Kulkani</a:t>
            </a:r>
            <a:r>
              <a:rPr lang="en-US" sz="2200" dirty="0"/>
              <a:t> R. Comprehensive care of the patient with </a:t>
            </a:r>
            <a:r>
              <a:rPr lang="en-US" sz="2200" dirty="0" err="1"/>
              <a:t>haemophilia</a:t>
            </a:r>
            <a:r>
              <a:rPr lang="en-US" sz="2200" dirty="0"/>
              <a:t> and inhibitors undergoing surgery: practical aspects. Hemophilia. 2013;19(1):2-10. </a:t>
            </a:r>
            <a:r>
              <a:rPr lang="en-US" sz="2200" dirty="0" err="1"/>
              <a:t>doi</a:t>
            </a:r>
            <a:r>
              <a:rPr lang="en-US" sz="2200" dirty="0"/>
              <a:t>: 10.1111/j.1365-2516.2012.02922.x. </a:t>
            </a:r>
            <a:r>
              <a:rPr lang="en-US" sz="2200" dirty="0" err="1"/>
              <a:t>Epub</a:t>
            </a:r>
            <a:r>
              <a:rPr lang="en-US" sz="2200" dirty="0"/>
              <a:t> 2012 Aug 27.</a:t>
            </a:r>
          </a:p>
        </p:txBody>
      </p:sp>
    </p:spTree>
    <p:extLst>
      <p:ext uri="{BB962C8B-B14F-4D97-AF65-F5344CB8AC3E}">
        <p14:creationId xmlns:p14="http://schemas.microsoft.com/office/powerpoint/2010/main" val="47057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5759-49F3-4A4C-8F60-28A7BA1E8FDF}"/>
              </a:ext>
            </a:extLst>
          </p:cNvPr>
          <p:cNvSpPr>
            <a:spLocks noGrp="1"/>
          </p:cNvSpPr>
          <p:nvPr>
            <p:ph type="title"/>
          </p:nvPr>
        </p:nvSpPr>
        <p:spPr>
          <a:xfrm>
            <a:off x="228600" y="420672"/>
            <a:ext cx="7391400" cy="1331928"/>
          </a:xfrm>
        </p:spPr>
        <p:txBody>
          <a:bodyPr>
            <a:normAutofit/>
          </a:bodyPr>
          <a:lstStyle/>
          <a:p>
            <a:r>
              <a:rPr lang="en-US" sz="4400" dirty="0">
                <a:latin typeface="+mn-lt"/>
              </a:rPr>
              <a:t>Primary Hemostasis Platelet Response</a:t>
            </a:r>
          </a:p>
        </p:txBody>
      </p:sp>
      <p:sp>
        <p:nvSpPr>
          <p:cNvPr id="3" name="Content Placeholder 2">
            <a:extLst>
              <a:ext uri="{FF2B5EF4-FFF2-40B4-BE49-F238E27FC236}">
                <a16:creationId xmlns:a16="http://schemas.microsoft.com/office/drawing/2014/main" id="{84D7B8DA-D78E-C74D-B2BD-928811F5325B}"/>
              </a:ext>
            </a:extLst>
          </p:cNvPr>
          <p:cNvSpPr>
            <a:spLocks noGrp="1"/>
          </p:cNvSpPr>
          <p:nvPr>
            <p:ph idx="1"/>
          </p:nvPr>
        </p:nvSpPr>
        <p:spPr>
          <a:xfrm>
            <a:off x="304800" y="2362201"/>
            <a:ext cx="4114800" cy="2571750"/>
          </a:xfrm>
        </p:spPr>
        <p:txBody>
          <a:bodyPr>
            <a:normAutofit lnSpcReduction="10000"/>
          </a:bodyPr>
          <a:lstStyle/>
          <a:p>
            <a:pPr marL="457200" indent="-457200">
              <a:spcBef>
                <a:spcPts val="2600"/>
              </a:spcBef>
              <a:buFont typeface="+mj-lt"/>
              <a:buAutoNum type="arabicPeriod"/>
            </a:pPr>
            <a:r>
              <a:rPr lang="en-US" sz="3600" dirty="0"/>
              <a:t>Platelet adhesion</a:t>
            </a:r>
          </a:p>
          <a:p>
            <a:pPr marL="457200" indent="-457200">
              <a:spcBef>
                <a:spcPts val="2600"/>
              </a:spcBef>
              <a:buFont typeface="+mj-lt"/>
              <a:buAutoNum type="arabicPeriod"/>
            </a:pPr>
            <a:r>
              <a:rPr lang="en-US" sz="3600" dirty="0"/>
              <a:t>Platelet activation</a:t>
            </a:r>
          </a:p>
          <a:p>
            <a:pPr marL="457200" indent="-457200">
              <a:spcBef>
                <a:spcPts val="2600"/>
              </a:spcBef>
              <a:buFont typeface="+mj-lt"/>
              <a:buAutoNum type="arabicPeriod"/>
            </a:pPr>
            <a:r>
              <a:rPr lang="en-US" sz="3600" dirty="0"/>
              <a:t>Platelet aggregation</a:t>
            </a:r>
          </a:p>
        </p:txBody>
      </p:sp>
      <p:pic>
        <p:nvPicPr>
          <p:cNvPr id="7" name="Picture 6" descr="A picture containing indoor, food&#10;&#10;Description automatically generated">
            <a:extLst>
              <a:ext uri="{FF2B5EF4-FFF2-40B4-BE49-F238E27FC236}">
                <a16:creationId xmlns:a16="http://schemas.microsoft.com/office/drawing/2014/main" id="{99157DC3-1743-4B23-ACD1-9FA09C4F4F6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648200" y="2362200"/>
            <a:ext cx="3987688" cy="2486025"/>
          </a:xfrm>
          <a:prstGeom prst="rect">
            <a:avLst/>
          </a:prstGeom>
        </p:spPr>
      </p:pic>
      <p:sp>
        <p:nvSpPr>
          <p:cNvPr id="8" name="Rectangle 7">
            <a:extLst>
              <a:ext uri="{FF2B5EF4-FFF2-40B4-BE49-F238E27FC236}">
                <a16:creationId xmlns:a16="http://schemas.microsoft.com/office/drawing/2014/main" id="{6F1B334A-3130-48A1-BEA2-1AADED2F71A8}"/>
              </a:ext>
            </a:extLst>
          </p:cNvPr>
          <p:cNvSpPr/>
          <p:nvPr/>
        </p:nvSpPr>
        <p:spPr>
          <a:xfrm>
            <a:off x="2141970" y="5926123"/>
            <a:ext cx="6621030" cy="276999"/>
          </a:xfrm>
          <a:prstGeom prst="rect">
            <a:avLst/>
          </a:prstGeom>
        </p:spPr>
        <p:txBody>
          <a:bodyPr wrap="square">
            <a:spAutoFit/>
          </a:bodyPr>
          <a:lstStyle/>
          <a:p>
            <a:r>
              <a:rPr lang="en-US" sz="1200" i="1" dirty="0">
                <a:latin typeface="source sans pro" panose="020B0503030403020204" pitchFamily="34" charset="0"/>
                <a:hlinkClick r:id="rId4">
                  <a:extLst>
                    <a:ext uri="{A12FA001-AC4F-418D-AE19-62706E023703}">
                      <ahyp:hlinkClr xmlns:ahyp="http://schemas.microsoft.com/office/drawing/2018/hyperlinkcolor" val="tx"/>
                    </a:ext>
                  </a:extLst>
                </a:hlinkClick>
              </a:rPr>
              <a:t>"Blood clotting"</a:t>
            </a:r>
            <a:r>
              <a:rPr lang="en-US" sz="1200" i="1" dirty="0">
                <a:latin typeface="source sans pro" panose="020B0503030403020204" pitchFamily="34" charset="0"/>
              </a:rPr>
              <a:t> by Alexey </a:t>
            </a:r>
            <a:r>
              <a:rPr lang="en-US" sz="1200" i="1" dirty="0" err="1">
                <a:latin typeface="source sans pro" panose="020B0503030403020204" pitchFamily="34" charset="0"/>
              </a:rPr>
              <a:t>Kashpersky</a:t>
            </a:r>
            <a:r>
              <a:rPr lang="en-US" sz="1200" i="1" dirty="0">
                <a:latin typeface="source sans pro" panose="020B0503030403020204" pitchFamily="34" charset="0"/>
              </a:rPr>
              <a:t>, Radius Digital Science is licensed under </a:t>
            </a:r>
            <a:r>
              <a:rPr lang="en-US" sz="1200" i="1" cap="all" dirty="0">
                <a:latin typeface="source sans pro" panose="020B0503030403020204" pitchFamily="34" charset="0"/>
                <a:hlinkClick r:id="rId5">
                  <a:extLst>
                    <a:ext uri="{A12FA001-AC4F-418D-AE19-62706E023703}">
                      <ahyp:hlinkClr xmlns:ahyp="http://schemas.microsoft.com/office/drawing/2018/hyperlinkcolor" val="tx"/>
                    </a:ext>
                  </a:extLst>
                </a:hlinkClick>
              </a:rPr>
              <a:t>CC BY-NC 4.0 </a:t>
            </a:r>
            <a:endParaRPr lang="en-US" sz="1200" dirty="0"/>
          </a:p>
        </p:txBody>
      </p:sp>
    </p:spTree>
    <p:extLst>
      <p:ext uri="{BB962C8B-B14F-4D97-AF65-F5344CB8AC3E}">
        <p14:creationId xmlns:p14="http://schemas.microsoft.com/office/powerpoint/2010/main" val="251117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5759-49F3-4A4C-8F60-28A7BA1E8FDF}"/>
              </a:ext>
            </a:extLst>
          </p:cNvPr>
          <p:cNvSpPr>
            <a:spLocks noGrp="1"/>
          </p:cNvSpPr>
          <p:nvPr>
            <p:ph type="title"/>
          </p:nvPr>
        </p:nvSpPr>
        <p:spPr>
          <a:xfrm>
            <a:off x="457199" y="533400"/>
            <a:ext cx="6553201" cy="1027128"/>
          </a:xfrm>
        </p:spPr>
        <p:txBody>
          <a:bodyPr>
            <a:noAutofit/>
          </a:bodyPr>
          <a:lstStyle/>
          <a:p>
            <a:r>
              <a:rPr lang="en-US" dirty="0">
                <a:latin typeface="+mn-lt"/>
              </a:rPr>
              <a:t>Primary Hemostasis: Platelet Adhesion</a:t>
            </a:r>
          </a:p>
        </p:txBody>
      </p:sp>
      <p:sp>
        <p:nvSpPr>
          <p:cNvPr id="3" name="Content Placeholder 2">
            <a:extLst>
              <a:ext uri="{FF2B5EF4-FFF2-40B4-BE49-F238E27FC236}">
                <a16:creationId xmlns:a16="http://schemas.microsoft.com/office/drawing/2014/main" id="{84D7B8DA-D78E-C74D-B2BD-928811F5325B}"/>
              </a:ext>
            </a:extLst>
          </p:cNvPr>
          <p:cNvSpPr>
            <a:spLocks noGrp="1"/>
          </p:cNvSpPr>
          <p:nvPr>
            <p:ph idx="1"/>
          </p:nvPr>
        </p:nvSpPr>
        <p:spPr>
          <a:xfrm>
            <a:off x="457198" y="1828800"/>
            <a:ext cx="8686801" cy="5257800"/>
          </a:xfrm>
        </p:spPr>
        <p:txBody>
          <a:bodyPr>
            <a:noAutofit/>
          </a:bodyPr>
          <a:lstStyle/>
          <a:p>
            <a:pPr marL="288925" indent="-288925">
              <a:spcBef>
                <a:spcPts val="1200"/>
              </a:spcBef>
            </a:pPr>
            <a:r>
              <a:rPr lang="en-US" sz="3200" b="1" dirty="0">
                <a:ea typeface="ＭＳ Ｐゴシック" charset="0"/>
                <a:cs typeface="ＭＳ Ｐゴシック" charset="0"/>
              </a:rPr>
              <a:t>Normal: </a:t>
            </a:r>
            <a:r>
              <a:rPr lang="en-US" sz="3200" dirty="0">
                <a:ea typeface="ＭＳ Ｐゴシック" charset="0"/>
                <a:cs typeface="ＭＳ Ｐゴシック" charset="0"/>
              </a:rPr>
              <a:t>Endothelial cells lining the vascular wall exhibit antithrombotic properties </a:t>
            </a:r>
            <a:endParaRPr lang="en-US" sz="3200" b="1" dirty="0"/>
          </a:p>
          <a:p>
            <a:pPr marL="288925" indent="-288925">
              <a:spcBef>
                <a:spcPts val="1200"/>
              </a:spcBef>
            </a:pPr>
            <a:r>
              <a:rPr lang="en-US" sz="3200" b="1" dirty="0"/>
              <a:t>Intimal injury: </a:t>
            </a:r>
            <a:r>
              <a:rPr lang="en-US" sz="3200" dirty="0"/>
              <a:t>Release of procoagulant subendothelial elements like collagen and VWF</a:t>
            </a:r>
          </a:p>
          <a:p>
            <a:pPr marL="288925" indent="-288925">
              <a:spcBef>
                <a:spcPts val="1200"/>
              </a:spcBef>
            </a:pPr>
            <a:r>
              <a:rPr lang="en-US" sz="3200" b="1" dirty="0"/>
              <a:t>Platelet adhesion to site of injury</a:t>
            </a:r>
          </a:p>
          <a:p>
            <a:pPr marL="579438" lvl="1" indent="-290513">
              <a:spcBef>
                <a:spcPts val="1200"/>
              </a:spcBef>
              <a:buFont typeface="System Font Regular"/>
              <a:buChar char="-"/>
            </a:pPr>
            <a:r>
              <a:rPr lang="en-US" sz="2800" dirty="0">
                <a:ea typeface="ＭＳ Ｐゴシック" charset="0"/>
                <a:cs typeface="ＭＳ Ｐゴシック" charset="0"/>
              </a:rPr>
              <a:t>Collagen on the subendothelial surface is bound by platelet integrins</a:t>
            </a:r>
          </a:p>
          <a:p>
            <a:pPr marL="579438" lvl="1" indent="-290513">
              <a:spcBef>
                <a:spcPts val="1200"/>
              </a:spcBef>
              <a:buFont typeface="System Font Regular"/>
              <a:buChar char="-"/>
            </a:pPr>
            <a:r>
              <a:rPr lang="en-US" sz="2800" dirty="0">
                <a:ea typeface="ＭＳ Ｐゴシック" charset="0"/>
                <a:cs typeface="ＭＳ Ｐゴシック" charset="0"/>
              </a:rPr>
              <a:t>VWF on the subendothelial surface is bound by platelet glycoprotein </a:t>
            </a:r>
            <a:r>
              <a:rPr lang="en-US" sz="2800" dirty="0" err="1">
                <a:ea typeface="ＭＳ Ｐゴシック" charset="0"/>
                <a:cs typeface="ＭＳ Ｐゴシック" charset="0"/>
              </a:rPr>
              <a:t>GPIb</a:t>
            </a:r>
            <a:r>
              <a:rPr lang="en-US" sz="2800" dirty="0">
                <a:ea typeface="ＭＳ Ｐゴシック" charset="0"/>
                <a:cs typeface="ＭＳ Ｐゴシック" charset="0"/>
              </a:rPr>
              <a:t>-IX-V</a:t>
            </a:r>
          </a:p>
          <a:p>
            <a:pPr lvl="1">
              <a:spcBef>
                <a:spcPts val="1200"/>
              </a:spcBef>
              <a:buFont typeface="Courier New" panose="02070309020205020404" pitchFamily="49" charset="0"/>
              <a:buChar char="o"/>
            </a:pPr>
            <a:endParaRPr lang="en-US" b="1" dirty="0"/>
          </a:p>
        </p:txBody>
      </p:sp>
    </p:spTree>
    <p:extLst>
      <p:ext uri="{BB962C8B-B14F-4D97-AF65-F5344CB8AC3E}">
        <p14:creationId xmlns:p14="http://schemas.microsoft.com/office/powerpoint/2010/main" val="426083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5759-49F3-4A4C-8F60-28A7BA1E8FDF}"/>
              </a:ext>
            </a:extLst>
          </p:cNvPr>
          <p:cNvSpPr>
            <a:spLocks noGrp="1"/>
          </p:cNvSpPr>
          <p:nvPr>
            <p:ph type="title"/>
          </p:nvPr>
        </p:nvSpPr>
        <p:spPr>
          <a:xfrm>
            <a:off x="457199" y="304800"/>
            <a:ext cx="6553201" cy="1524000"/>
          </a:xfrm>
        </p:spPr>
        <p:txBody>
          <a:bodyPr>
            <a:normAutofit/>
          </a:bodyPr>
          <a:lstStyle/>
          <a:p>
            <a:r>
              <a:rPr lang="en-US" sz="4400" dirty="0">
                <a:latin typeface="+mn-lt"/>
              </a:rPr>
              <a:t>Primary Hemostasis: Platelet Activation</a:t>
            </a:r>
          </a:p>
        </p:txBody>
      </p:sp>
      <p:sp>
        <p:nvSpPr>
          <p:cNvPr id="3" name="Content Placeholder 2">
            <a:extLst>
              <a:ext uri="{FF2B5EF4-FFF2-40B4-BE49-F238E27FC236}">
                <a16:creationId xmlns:a16="http://schemas.microsoft.com/office/drawing/2014/main" id="{84D7B8DA-D78E-C74D-B2BD-928811F5325B}"/>
              </a:ext>
            </a:extLst>
          </p:cNvPr>
          <p:cNvSpPr>
            <a:spLocks noGrp="1"/>
          </p:cNvSpPr>
          <p:nvPr>
            <p:ph idx="1"/>
          </p:nvPr>
        </p:nvSpPr>
        <p:spPr>
          <a:xfrm>
            <a:off x="457198" y="1828800"/>
            <a:ext cx="8686801" cy="5257800"/>
          </a:xfrm>
        </p:spPr>
        <p:txBody>
          <a:bodyPr>
            <a:noAutofit/>
          </a:bodyPr>
          <a:lstStyle/>
          <a:p>
            <a:pPr marL="288925" indent="-288925">
              <a:spcBef>
                <a:spcPts val="1200"/>
              </a:spcBef>
            </a:pPr>
            <a:r>
              <a:rPr lang="en-US" sz="3200" b="1" dirty="0">
                <a:ea typeface="ＭＳ Ｐゴシック" charset="0"/>
              </a:rPr>
              <a:t>Release of</a:t>
            </a:r>
          </a:p>
          <a:p>
            <a:pPr marL="579438" lvl="2" indent="-234950">
              <a:spcBef>
                <a:spcPts val="1200"/>
              </a:spcBef>
              <a:buFont typeface="System Font Regular"/>
              <a:buChar char="-"/>
            </a:pPr>
            <a:r>
              <a:rPr lang="en-US" sz="2800" dirty="0">
                <a:ea typeface="ＭＳ Ｐゴシック" charset="0"/>
              </a:rPr>
              <a:t>Thromboxane A2</a:t>
            </a:r>
          </a:p>
          <a:p>
            <a:pPr marL="579438" lvl="2" indent="-234950">
              <a:spcBef>
                <a:spcPts val="1200"/>
              </a:spcBef>
              <a:buFont typeface="System Font Regular"/>
              <a:buChar char="-"/>
            </a:pPr>
            <a:r>
              <a:rPr lang="en-US" sz="2800" dirty="0">
                <a:ea typeface="ＭＳ Ｐゴシック" charset="0"/>
              </a:rPr>
              <a:t>Fibrinogen</a:t>
            </a:r>
          </a:p>
          <a:p>
            <a:pPr marL="579438" lvl="2" indent="-234950">
              <a:spcBef>
                <a:spcPts val="1200"/>
              </a:spcBef>
              <a:buFont typeface="System Font Regular"/>
              <a:buChar char="-"/>
            </a:pPr>
            <a:r>
              <a:rPr lang="en-US" sz="2800" dirty="0">
                <a:ea typeface="ＭＳ Ｐゴシック" charset="0"/>
              </a:rPr>
              <a:t>Factor V</a:t>
            </a:r>
          </a:p>
          <a:p>
            <a:pPr marL="579438" lvl="2" indent="-234950">
              <a:spcBef>
                <a:spcPts val="1200"/>
              </a:spcBef>
              <a:buFont typeface="System Font Regular"/>
              <a:buChar char="-"/>
            </a:pPr>
            <a:r>
              <a:rPr lang="en-US" sz="2800" dirty="0">
                <a:ea typeface="ＭＳ Ｐゴシック" charset="0"/>
              </a:rPr>
              <a:t>ADP</a:t>
            </a:r>
            <a:endParaRPr lang="en-US" sz="2800" b="1" dirty="0">
              <a:ea typeface="ＭＳ Ｐゴシック" charset="0"/>
            </a:endParaRPr>
          </a:p>
          <a:p>
            <a:pPr marL="288925" indent="-288925">
              <a:spcBef>
                <a:spcPts val="1200"/>
              </a:spcBef>
            </a:pPr>
            <a:r>
              <a:rPr lang="en-US" sz="3200" b="1" dirty="0">
                <a:ea typeface="ＭＳ Ｐゴシック" charset="0"/>
              </a:rPr>
              <a:t>Conformational and shape change</a:t>
            </a:r>
          </a:p>
          <a:p>
            <a:pPr marL="579438" lvl="1" indent="-234950">
              <a:spcBef>
                <a:spcPts val="1200"/>
              </a:spcBef>
              <a:buFont typeface="System Font Regular"/>
              <a:buChar char="-"/>
            </a:pPr>
            <a:r>
              <a:rPr lang="en-US" sz="2800" dirty="0">
                <a:ea typeface="ＭＳ Ｐゴシック" charset="0"/>
              </a:rPr>
              <a:t>Elongated pseudopods</a:t>
            </a:r>
          </a:p>
          <a:p>
            <a:pPr marL="579438" lvl="1" indent="-234950">
              <a:spcBef>
                <a:spcPts val="1200"/>
              </a:spcBef>
              <a:buFont typeface="System Font Regular"/>
              <a:buChar char="-"/>
            </a:pPr>
            <a:r>
              <a:rPr lang="en-US" sz="2800" dirty="0">
                <a:ea typeface="ＭＳ Ｐゴシック" charset="0"/>
              </a:rPr>
              <a:t>Extremely adhesive platelets</a:t>
            </a:r>
          </a:p>
          <a:p>
            <a:pPr lvl="1">
              <a:spcBef>
                <a:spcPts val="1200"/>
              </a:spcBef>
            </a:pPr>
            <a:endParaRPr lang="en-US" b="1" dirty="0">
              <a:ea typeface="ＭＳ Ｐゴシック" charset="0"/>
            </a:endParaRPr>
          </a:p>
          <a:p>
            <a:pPr marL="457200" lvl="1" indent="0">
              <a:spcBef>
                <a:spcPts val="1200"/>
              </a:spcBef>
              <a:buNone/>
            </a:pPr>
            <a:endParaRPr lang="en-US" b="1" dirty="0"/>
          </a:p>
        </p:txBody>
      </p:sp>
    </p:spTree>
    <p:extLst>
      <p:ext uri="{BB962C8B-B14F-4D97-AF65-F5344CB8AC3E}">
        <p14:creationId xmlns:p14="http://schemas.microsoft.com/office/powerpoint/2010/main" val="620413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5759-49F3-4A4C-8F60-28A7BA1E8FDF}"/>
              </a:ext>
            </a:extLst>
          </p:cNvPr>
          <p:cNvSpPr>
            <a:spLocks noGrp="1"/>
          </p:cNvSpPr>
          <p:nvPr>
            <p:ph type="title"/>
          </p:nvPr>
        </p:nvSpPr>
        <p:spPr>
          <a:xfrm>
            <a:off x="381000" y="152400"/>
            <a:ext cx="6477000" cy="1676400"/>
          </a:xfrm>
        </p:spPr>
        <p:txBody>
          <a:bodyPr>
            <a:normAutofit/>
          </a:bodyPr>
          <a:lstStyle/>
          <a:p>
            <a:r>
              <a:rPr lang="en-US" sz="4400" dirty="0">
                <a:latin typeface="+mn-lt"/>
              </a:rPr>
              <a:t>Primary Hemostasis: Platelet Aggregation</a:t>
            </a:r>
          </a:p>
        </p:txBody>
      </p:sp>
      <p:sp>
        <p:nvSpPr>
          <p:cNvPr id="3" name="Content Placeholder 2">
            <a:extLst>
              <a:ext uri="{FF2B5EF4-FFF2-40B4-BE49-F238E27FC236}">
                <a16:creationId xmlns:a16="http://schemas.microsoft.com/office/drawing/2014/main" id="{84D7B8DA-D78E-C74D-B2BD-928811F5325B}"/>
              </a:ext>
            </a:extLst>
          </p:cNvPr>
          <p:cNvSpPr>
            <a:spLocks noGrp="1"/>
          </p:cNvSpPr>
          <p:nvPr>
            <p:ph idx="1"/>
          </p:nvPr>
        </p:nvSpPr>
        <p:spPr>
          <a:xfrm>
            <a:off x="381000" y="1828800"/>
            <a:ext cx="4191000" cy="4724400"/>
          </a:xfrm>
        </p:spPr>
        <p:txBody>
          <a:bodyPr>
            <a:noAutofit/>
          </a:bodyPr>
          <a:lstStyle/>
          <a:p>
            <a:pPr>
              <a:spcBef>
                <a:spcPts val="1200"/>
              </a:spcBef>
              <a:buFont typeface="Arial" panose="020B0604020202020204" pitchFamily="34" charset="0"/>
              <a:buChar char="•"/>
            </a:pPr>
            <a:r>
              <a:rPr lang="en-US" sz="3200" dirty="0">
                <a:ea typeface="ＭＳ Ｐゴシック" charset="0"/>
              </a:rPr>
              <a:t>Thromboxane A2 and ADP stimulate platelet aggregation</a:t>
            </a:r>
          </a:p>
          <a:p>
            <a:pPr>
              <a:spcBef>
                <a:spcPts val="1200"/>
              </a:spcBef>
              <a:buFont typeface="Arial" panose="020B0604020202020204" pitchFamily="34" charset="0"/>
              <a:buChar char="•"/>
            </a:pPr>
            <a:r>
              <a:rPr lang="en-US" sz="3200" dirty="0">
                <a:ea typeface="ＭＳ Ｐゴシック" charset="0"/>
              </a:rPr>
              <a:t>VWF and fibrinogen bridge between platelets</a:t>
            </a:r>
          </a:p>
          <a:p>
            <a:pPr>
              <a:spcBef>
                <a:spcPts val="1200"/>
              </a:spcBef>
              <a:buFont typeface="Arial" panose="020B0604020202020204" pitchFamily="34" charset="0"/>
              <a:buChar char="•"/>
            </a:pPr>
            <a:r>
              <a:rPr lang="en-US" sz="3200" dirty="0">
                <a:ea typeface="ＭＳ Ｐゴシック" charset="0"/>
              </a:rPr>
              <a:t>Coagulation cascade is triggered and fibrin is deposited</a:t>
            </a:r>
          </a:p>
          <a:p>
            <a:pPr lvl="1">
              <a:spcBef>
                <a:spcPts val="1200"/>
              </a:spcBef>
              <a:buFont typeface="Courier New" panose="02070309020205020404" pitchFamily="49" charset="0"/>
              <a:buChar char="o"/>
            </a:pPr>
            <a:endParaRPr lang="en-US" dirty="0"/>
          </a:p>
        </p:txBody>
      </p:sp>
      <p:pic>
        <p:nvPicPr>
          <p:cNvPr id="4" name="Picture 3" descr="A picture containing indoor, food&#10;&#10;Description automatically generated">
            <a:extLst>
              <a:ext uri="{FF2B5EF4-FFF2-40B4-BE49-F238E27FC236}">
                <a16:creationId xmlns:a16="http://schemas.microsoft.com/office/drawing/2014/main" id="{82CAD95E-7C51-4497-8B20-4A0ECAE93E3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81600" y="2362200"/>
            <a:ext cx="3454288" cy="2895600"/>
          </a:xfrm>
          <a:prstGeom prst="rect">
            <a:avLst/>
          </a:prstGeom>
        </p:spPr>
      </p:pic>
      <p:sp>
        <p:nvSpPr>
          <p:cNvPr id="5" name="Rectangle 4">
            <a:extLst>
              <a:ext uri="{FF2B5EF4-FFF2-40B4-BE49-F238E27FC236}">
                <a16:creationId xmlns:a16="http://schemas.microsoft.com/office/drawing/2014/main" id="{113FE0C0-1512-4D55-9AC2-1B8642449723}"/>
              </a:ext>
            </a:extLst>
          </p:cNvPr>
          <p:cNvSpPr/>
          <p:nvPr/>
        </p:nvSpPr>
        <p:spPr>
          <a:xfrm>
            <a:off x="5327762" y="5486400"/>
            <a:ext cx="3276600" cy="461665"/>
          </a:xfrm>
          <a:prstGeom prst="rect">
            <a:avLst/>
          </a:prstGeom>
        </p:spPr>
        <p:txBody>
          <a:bodyPr wrap="square">
            <a:spAutoFit/>
          </a:bodyPr>
          <a:lstStyle/>
          <a:p>
            <a:pPr algn="ctr"/>
            <a:r>
              <a:rPr lang="en-US" sz="1200" i="1" dirty="0">
                <a:latin typeface="source sans pro" panose="020B0503030403020204" pitchFamily="34" charset="0"/>
                <a:hlinkClick r:id="rId4">
                  <a:extLst>
                    <a:ext uri="{A12FA001-AC4F-418D-AE19-62706E023703}">
                      <ahyp:hlinkClr xmlns:ahyp="http://schemas.microsoft.com/office/drawing/2018/hyperlinkcolor" val="tx"/>
                    </a:ext>
                  </a:extLst>
                </a:hlinkClick>
              </a:rPr>
              <a:t>"Blood clotting"</a:t>
            </a:r>
            <a:r>
              <a:rPr lang="en-US" sz="1200" i="1" dirty="0">
                <a:latin typeface="source sans pro" panose="020B0503030403020204" pitchFamily="34" charset="0"/>
              </a:rPr>
              <a:t> by Alexey </a:t>
            </a:r>
            <a:r>
              <a:rPr lang="en-US" sz="1200" i="1" dirty="0" err="1">
                <a:latin typeface="source sans pro" panose="020B0503030403020204" pitchFamily="34" charset="0"/>
              </a:rPr>
              <a:t>Kashpersky</a:t>
            </a:r>
            <a:r>
              <a:rPr lang="en-US" sz="1200" i="1" dirty="0">
                <a:latin typeface="source sans pro" panose="020B0503030403020204" pitchFamily="34" charset="0"/>
              </a:rPr>
              <a:t>, Radius Digital Science is licensed under </a:t>
            </a:r>
            <a:r>
              <a:rPr lang="en-US" sz="1200" i="1" cap="all" dirty="0">
                <a:latin typeface="source sans pro" panose="020B0503030403020204" pitchFamily="34" charset="0"/>
                <a:hlinkClick r:id="rId5">
                  <a:extLst>
                    <a:ext uri="{A12FA001-AC4F-418D-AE19-62706E023703}">
                      <ahyp:hlinkClr xmlns:ahyp="http://schemas.microsoft.com/office/drawing/2018/hyperlinkcolor" val="tx"/>
                    </a:ext>
                  </a:extLst>
                </a:hlinkClick>
              </a:rPr>
              <a:t>CC BY-NC 4.0 </a:t>
            </a:r>
            <a:endParaRPr lang="en-US" sz="1200" dirty="0"/>
          </a:p>
        </p:txBody>
      </p:sp>
    </p:spTree>
    <p:extLst>
      <p:ext uri="{BB962C8B-B14F-4D97-AF65-F5344CB8AC3E}">
        <p14:creationId xmlns:p14="http://schemas.microsoft.com/office/powerpoint/2010/main" val="3282527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48295-C1D5-F443-9E72-020825236E47}"/>
              </a:ext>
            </a:extLst>
          </p:cNvPr>
          <p:cNvSpPr>
            <a:spLocks noGrp="1"/>
          </p:cNvSpPr>
          <p:nvPr>
            <p:ph type="title"/>
          </p:nvPr>
        </p:nvSpPr>
        <p:spPr>
          <a:xfrm>
            <a:off x="544359" y="86793"/>
            <a:ext cx="8042276" cy="1187826"/>
          </a:xfrm>
        </p:spPr>
        <p:txBody>
          <a:bodyPr>
            <a:normAutofit/>
          </a:bodyPr>
          <a:lstStyle/>
          <a:p>
            <a:r>
              <a:rPr lang="en-US" dirty="0">
                <a:latin typeface="+mn-lt"/>
              </a:rPr>
              <a:t>Secondary Hemostasis</a:t>
            </a:r>
          </a:p>
        </p:txBody>
      </p:sp>
      <p:sp>
        <p:nvSpPr>
          <p:cNvPr id="3" name="Content Placeholder 2">
            <a:extLst>
              <a:ext uri="{FF2B5EF4-FFF2-40B4-BE49-F238E27FC236}">
                <a16:creationId xmlns:a16="http://schemas.microsoft.com/office/drawing/2014/main" id="{9A6E0B9C-76F2-6B46-ADE1-E4F351BC7646}"/>
              </a:ext>
            </a:extLst>
          </p:cNvPr>
          <p:cNvSpPr>
            <a:spLocks noGrp="1"/>
          </p:cNvSpPr>
          <p:nvPr>
            <p:ph idx="1"/>
          </p:nvPr>
        </p:nvSpPr>
        <p:spPr>
          <a:xfrm>
            <a:off x="549275" y="1025236"/>
            <a:ext cx="8042276" cy="4918365"/>
          </a:xfrm>
        </p:spPr>
        <p:txBody>
          <a:bodyPr/>
          <a:lstStyle/>
          <a:p>
            <a:pPr marL="0" indent="0">
              <a:buNone/>
            </a:pPr>
            <a:r>
              <a:rPr lang="en-US" b="1" dirty="0">
                <a:solidFill>
                  <a:srgbClr val="0070C0"/>
                </a:solidFill>
              </a:rPr>
              <a:t>The “Classic” model</a:t>
            </a:r>
          </a:p>
        </p:txBody>
      </p:sp>
      <p:pic>
        <p:nvPicPr>
          <p:cNvPr id="4" name="Picture 3">
            <a:extLst>
              <a:ext uri="{FF2B5EF4-FFF2-40B4-BE49-F238E27FC236}">
                <a16:creationId xmlns:a16="http://schemas.microsoft.com/office/drawing/2014/main" id="{FFA42C09-1246-8943-ACBE-57014770727E}"/>
              </a:ext>
            </a:extLst>
          </p:cNvPr>
          <p:cNvPicPr>
            <a:picLocks noChangeAspect="1"/>
          </p:cNvPicPr>
          <p:nvPr/>
        </p:nvPicPr>
        <p:blipFill>
          <a:blip r:embed="rId3"/>
          <a:stretch>
            <a:fillRect/>
          </a:stretch>
        </p:blipFill>
        <p:spPr>
          <a:xfrm>
            <a:off x="685800" y="1524001"/>
            <a:ext cx="7620000" cy="4648199"/>
          </a:xfrm>
          <a:prstGeom prst="rect">
            <a:avLst/>
          </a:prstGeom>
        </p:spPr>
      </p:pic>
      <p:sp>
        <p:nvSpPr>
          <p:cNvPr id="5" name="TextBox 4">
            <a:extLst>
              <a:ext uri="{FF2B5EF4-FFF2-40B4-BE49-F238E27FC236}">
                <a16:creationId xmlns:a16="http://schemas.microsoft.com/office/drawing/2014/main" id="{A65A575D-E605-2942-9EBD-730CA4970D0B}"/>
              </a:ext>
            </a:extLst>
          </p:cNvPr>
          <p:cNvSpPr txBox="1"/>
          <p:nvPr/>
        </p:nvSpPr>
        <p:spPr>
          <a:xfrm>
            <a:off x="685800" y="6371510"/>
            <a:ext cx="8823325" cy="276999"/>
          </a:xfrm>
          <a:prstGeom prst="rect">
            <a:avLst/>
          </a:prstGeom>
          <a:noFill/>
        </p:spPr>
        <p:txBody>
          <a:bodyPr wrap="square" rtlCol="0" anchor="ctr">
            <a:spAutoFit/>
          </a:bodyPr>
          <a:lstStyle/>
          <a:p>
            <a:r>
              <a:rPr lang="en-US" sz="1200" dirty="0"/>
              <a:t>By </a:t>
            </a:r>
            <a:r>
              <a:rPr lang="en-US" sz="1200" dirty="0" err="1"/>
              <a:t>Dr</a:t>
            </a:r>
            <a:r>
              <a:rPr lang="en-US" sz="1200" dirty="0"/>
              <a:t> Graham Beards - Own work, CC BY-SA 3.0, https://</a:t>
            </a:r>
            <a:r>
              <a:rPr lang="en-US" sz="1200" dirty="0" err="1"/>
              <a:t>commons.wikimedia.org</a:t>
            </a:r>
            <a:r>
              <a:rPr lang="en-US" sz="1200" dirty="0"/>
              <a:t>/w/</a:t>
            </a:r>
            <a:r>
              <a:rPr lang="en-US" sz="1200" dirty="0" err="1"/>
              <a:t>index.php?curid</a:t>
            </a:r>
            <a:r>
              <a:rPr lang="en-US" sz="1200" dirty="0"/>
              <a:t>=19094276</a:t>
            </a:r>
          </a:p>
        </p:txBody>
      </p:sp>
    </p:spTree>
    <p:extLst>
      <p:ext uri="{BB962C8B-B14F-4D97-AF65-F5344CB8AC3E}">
        <p14:creationId xmlns:p14="http://schemas.microsoft.com/office/powerpoint/2010/main" val="3787872193"/>
      </p:ext>
    </p:extLst>
  </p:cSld>
  <p:clrMapOvr>
    <a:masterClrMapping/>
  </p:clrMapOvr>
</p:sld>
</file>

<file path=ppt/theme/theme1.xml><?xml version="1.0" encoding="utf-8"?>
<a:theme xmlns:a="http://schemas.openxmlformats.org/drawingml/2006/main" name="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ft Lip &amp; Palate_Final" id="{20303907-736A-9940-8484-48A2F9416976}" vid="{9334FC5B-E7DD-994E-B46C-547D9D7F3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SPACIES Template</Template>
  <TotalTime>19603</TotalTime>
  <Words>6249</Words>
  <Application>Microsoft Macintosh PowerPoint</Application>
  <PresentationFormat>On-screen Show (4:3)</PresentationFormat>
  <Paragraphs>546</Paragraphs>
  <Slides>44</Slides>
  <Notes>44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ＭＳ Ｐゴシック</vt:lpstr>
      <vt:lpstr>Arial</vt:lpstr>
      <vt:lpstr>Calibri</vt:lpstr>
      <vt:lpstr>Calibri Light</vt:lpstr>
      <vt:lpstr>Courier New</vt:lpstr>
      <vt:lpstr>News Gothic MT</vt:lpstr>
      <vt:lpstr>source sans pro</vt:lpstr>
      <vt:lpstr>System Font Regular</vt:lpstr>
      <vt:lpstr>Times New Roman</vt:lpstr>
      <vt:lpstr>Trebuchet MS</vt:lpstr>
      <vt:lpstr>Wingdings</vt:lpstr>
      <vt:lpstr>SPACIES</vt:lpstr>
      <vt:lpstr>Inherited Coagulopathies in Children: Hemophilia</vt:lpstr>
      <vt:lpstr>Faculty Disclosures</vt:lpstr>
      <vt:lpstr>Learning Objectives</vt:lpstr>
      <vt:lpstr>PowerPoint Presentation</vt:lpstr>
      <vt:lpstr>Primary Hemostasis Platelet Response</vt:lpstr>
      <vt:lpstr>Primary Hemostasis: Platelet Adhesion</vt:lpstr>
      <vt:lpstr>Primary Hemostasis: Platelet Activation</vt:lpstr>
      <vt:lpstr>Primary Hemostasis: Platelet Aggregation</vt:lpstr>
      <vt:lpstr>Secondary Hemostasis</vt:lpstr>
      <vt:lpstr>Cell-based Model of Coagulation</vt:lpstr>
      <vt:lpstr>PowerPoint Presentation</vt:lpstr>
      <vt:lpstr>PowerPoint Presentation</vt:lpstr>
      <vt:lpstr>Neonatal Coagulation</vt:lpstr>
      <vt:lpstr>Bleeding Disorders In Children Coagulation Protein Disorders</vt:lpstr>
      <vt:lpstr>Bleeding Disorders In Children Coagulation Protein Disorders</vt:lpstr>
      <vt:lpstr>Clinical Presentation of Coagulation Protein Disorders </vt:lpstr>
      <vt:lpstr>Laboratory Tests</vt:lpstr>
      <vt:lpstr>Laboratory Tests</vt:lpstr>
      <vt:lpstr>Coagulation Protein Disorders</vt:lpstr>
      <vt:lpstr>Hemophilia </vt:lpstr>
      <vt:lpstr>Types of Hemophilia (based on factor deficiency)</vt:lpstr>
      <vt:lpstr>Hemophilia A</vt:lpstr>
      <vt:lpstr>Hemophilia B: Christmas Disease</vt:lpstr>
      <vt:lpstr>Hemophilia C</vt:lpstr>
      <vt:lpstr>Acquired Hemophilia </vt:lpstr>
      <vt:lpstr>Congenital Hemophilia with Inhibitors </vt:lpstr>
      <vt:lpstr>Congenital Hemophilia with Inhibitors </vt:lpstr>
      <vt:lpstr>Hemophilia: Clinical Presentation</vt:lpstr>
      <vt:lpstr>Clinical Presentation of Severe Hemophilia</vt:lpstr>
      <vt:lpstr>Hemophilia: Classification</vt:lpstr>
      <vt:lpstr>Hemophilia: Diagnosis</vt:lpstr>
      <vt:lpstr>PowerPoint Presentation</vt:lpstr>
      <vt:lpstr>PowerPoint Presentation</vt:lpstr>
      <vt:lpstr>Desmopressin (DDAVP)</vt:lpstr>
      <vt:lpstr>PowerPoint Presentation</vt:lpstr>
      <vt:lpstr>PowerPoint Presentation</vt:lpstr>
      <vt:lpstr>PowerPoint Presentation</vt:lpstr>
      <vt:lpstr>PowerPoint Presentation</vt:lpstr>
      <vt:lpstr>PowerPoint Presentation</vt:lpstr>
      <vt:lpstr>Clot Stabilizers Antifibrinolytics</vt:lpstr>
      <vt:lpstr>PowerPoint Presentation</vt:lpstr>
      <vt:lpstr>PowerPoint Presentation</vt:lpstr>
      <vt:lpstr>Hemophilia With Inhibitors: Treatment</vt:lpstr>
      <vt:lpstr>Suggested Reading</vt:lpstr>
    </vt:vector>
  </TitlesOfParts>
  <Company>Ruggles Service Corp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Ray Hall</dc:creator>
  <cp:lastModifiedBy>Infosino, Andrew</cp:lastModifiedBy>
  <cp:revision>238</cp:revision>
  <dcterms:created xsi:type="dcterms:W3CDTF">2009-02-26T15:23:47Z</dcterms:created>
  <dcterms:modified xsi:type="dcterms:W3CDTF">2020-05-12T07:12:01Z</dcterms:modified>
</cp:coreProperties>
</file>