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62" r:id="rId3"/>
    <p:sldId id="263" r:id="rId4"/>
    <p:sldId id="264" r:id="rId5"/>
    <p:sldId id="265" r:id="rId6"/>
    <p:sldId id="272" r:id="rId7"/>
    <p:sldId id="270" r:id="rId8"/>
    <p:sldId id="271" r:id="rId9"/>
    <p:sldId id="273" r:id="rId10"/>
    <p:sldId id="312" r:id="rId11"/>
    <p:sldId id="313" r:id="rId12"/>
    <p:sldId id="274" r:id="rId13"/>
    <p:sldId id="310" r:id="rId14"/>
    <p:sldId id="275" r:id="rId15"/>
    <p:sldId id="314" r:id="rId16"/>
    <p:sldId id="276" r:id="rId17"/>
    <p:sldId id="277" r:id="rId18"/>
    <p:sldId id="278" r:id="rId19"/>
    <p:sldId id="311"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4" r:id="rId34"/>
    <p:sldId id="295" r:id="rId35"/>
    <p:sldId id="297" r:id="rId36"/>
    <p:sldId id="298" r:id="rId37"/>
    <p:sldId id="315" r:id="rId38"/>
    <p:sldId id="299" r:id="rId39"/>
    <p:sldId id="300" r:id="rId40"/>
    <p:sldId id="301" r:id="rId41"/>
    <p:sldId id="303" r:id="rId42"/>
    <p:sldId id="305" r:id="rId43"/>
    <p:sldId id="306" r:id="rId44"/>
    <p:sldId id="307" r:id="rId45"/>
    <p:sldId id="308" r:id="rId46"/>
    <p:sldId id="30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0"/>
    <p:restoredTop sz="91478"/>
  </p:normalViewPr>
  <p:slideViewPr>
    <p:cSldViewPr>
      <p:cViewPr varScale="1">
        <p:scale>
          <a:sx n="119" d="100"/>
          <a:sy n="119" d="100"/>
        </p:scale>
        <p:origin x="648"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20322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8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616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351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90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06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93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516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608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812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41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7/5/18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pic>
        <p:nvPicPr>
          <p:cNvPr id="7" name="Picture 6">
            <a:extLst>
              <a:ext uri="{FF2B5EF4-FFF2-40B4-BE49-F238E27FC236}">
                <a16:creationId xmlns:a16="http://schemas.microsoft.com/office/drawing/2014/main" id="{E457509F-DF99-9D47-8969-9A02FFF734B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351" t="16883" r="8327"/>
          <a:stretch/>
        </p:blipFill>
        <p:spPr>
          <a:xfrm>
            <a:off x="8021279" y="6324600"/>
            <a:ext cx="1122721" cy="533400"/>
          </a:xfrm>
          <a:prstGeom prst="rect">
            <a:avLst/>
          </a:prstGeom>
          <a:ln>
            <a:solidFill>
              <a:schemeClr val="tx2">
                <a:lumMod val="50000"/>
              </a:schemeClr>
            </a:solidFill>
          </a:ln>
        </p:spPr>
      </p:pic>
    </p:spTree>
    <p:extLst>
      <p:ext uri="{BB962C8B-B14F-4D97-AF65-F5344CB8AC3E}">
        <p14:creationId xmlns:p14="http://schemas.microsoft.com/office/powerpoint/2010/main" val="20558634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28600"/>
            <a:ext cx="4953000" cy="3657600"/>
          </a:xfrm>
        </p:spPr>
        <p:txBody>
          <a:bodyPr anchor="t">
            <a:noAutofit/>
          </a:bodyPr>
          <a:lstStyle/>
          <a:p>
            <a:r>
              <a:rPr lang="en-US" sz="4800" dirty="0">
                <a:latin typeface="+mn-lt"/>
              </a:rPr>
              <a:t>Anesthetic Considerations for Pediatric Patients With </a:t>
            </a:r>
            <a:br>
              <a:rPr lang="en-US" sz="4800" dirty="0">
                <a:latin typeface="+mn-lt"/>
              </a:rPr>
            </a:br>
            <a:r>
              <a:rPr lang="en-US" sz="4800" dirty="0">
                <a:latin typeface="+mn-lt"/>
              </a:rPr>
              <a:t>Sickle Cell Disease</a:t>
            </a:r>
          </a:p>
        </p:txBody>
      </p:sp>
      <p:sp>
        <p:nvSpPr>
          <p:cNvPr id="3" name="Subtitle 2"/>
          <p:cNvSpPr>
            <a:spLocks noGrp="1"/>
          </p:cNvSpPr>
          <p:nvPr>
            <p:ph type="subTitle" idx="1"/>
          </p:nvPr>
        </p:nvSpPr>
        <p:spPr>
          <a:xfrm>
            <a:off x="152400" y="4349750"/>
            <a:ext cx="4419600" cy="2127250"/>
          </a:xfrm>
        </p:spPr>
        <p:txBody>
          <a:bodyPr anchor="ctr">
            <a:normAutofit/>
          </a:bodyPr>
          <a:lstStyle/>
          <a:p>
            <a:r>
              <a:rPr lang="en-US" sz="3600" dirty="0"/>
              <a:t>Andrew Infosino, MD</a:t>
            </a:r>
          </a:p>
          <a:p>
            <a:r>
              <a:rPr lang="en-US" dirty="0"/>
              <a:t>UCSF Department of Anesthesia</a:t>
            </a:r>
          </a:p>
          <a:p>
            <a:r>
              <a:rPr lang="en-US" dirty="0"/>
              <a:t>And Perioperative Care</a:t>
            </a:r>
          </a:p>
        </p:txBody>
      </p:sp>
      <p:sp>
        <p:nvSpPr>
          <p:cNvPr id="4" name="TextBox 3">
            <a:extLst>
              <a:ext uri="{FF2B5EF4-FFF2-40B4-BE49-F238E27FC236}">
                <a16:creationId xmlns:a16="http://schemas.microsoft.com/office/drawing/2014/main" id="{3EE28C31-4296-DF44-A508-FC2F2F081434}"/>
              </a:ext>
            </a:extLst>
          </p:cNvPr>
          <p:cNvSpPr txBox="1"/>
          <p:nvPr/>
        </p:nvSpPr>
        <p:spPr>
          <a:xfrm>
            <a:off x="5442320" y="4114800"/>
            <a:ext cx="1840760" cy="369332"/>
          </a:xfrm>
          <a:prstGeom prst="rect">
            <a:avLst/>
          </a:prstGeom>
          <a:noFill/>
        </p:spPr>
        <p:txBody>
          <a:bodyPr wrap="none" rtlCol="0">
            <a:spAutoFit/>
          </a:bodyPr>
          <a:lstStyle/>
          <a:p>
            <a:r>
              <a:rPr lang="en-US" dirty="0"/>
              <a:t>Updated 10/2017</a:t>
            </a:r>
          </a:p>
        </p:txBody>
      </p:sp>
    </p:spTree>
    <p:extLst>
      <p:ext uri="{BB962C8B-B14F-4D97-AF65-F5344CB8AC3E}">
        <p14:creationId xmlns:p14="http://schemas.microsoft.com/office/powerpoint/2010/main" val="62422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7620000" cy="1325563"/>
          </a:xfrm>
        </p:spPr>
        <p:txBody>
          <a:bodyPr>
            <a:normAutofit/>
          </a:bodyPr>
          <a:lstStyle/>
          <a:p>
            <a:r>
              <a:rPr lang="en-US" sz="4200" dirty="0">
                <a:latin typeface="+mn-lt"/>
              </a:rPr>
              <a:t>Hemoglobin in Sickle Cell Patients</a:t>
            </a:r>
          </a:p>
        </p:txBody>
      </p:sp>
      <p:sp>
        <p:nvSpPr>
          <p:cNvPr id="3" name="Content Placeholder 2"/>
          <p:cNvSpPr>
            <a:spLocks noGrp="1"/>
          </p:cNvSpPr>
          <p:nvPr>
            <p:ph idx="1"/>
          </p:nvPr>
        </p:nvSpPr>
        <p:spPr>
          <a:xfrm>
            <a:off x="628650" y="1825625"/>
            <a:ext cx="7753350" cy="4351338"/>
          </a:xfrm>
        </p:spPr>
        <p:txBody>
          <a:bodyPr>
            <a:normAutofit/>
          </a:bodyPr>
          <a:lstStyle/>
          <a:p>
            <a:r>
              <a:rPr lang="en-US" dirty="0"/>
              <a:t>Loss of negative charge destabilizes the oxygenated hemoglobin resulting in accelerated denaturation and breakdown</a:t>
            </a:r>
          </a:p>
          <a:p>
            <a:r>
              <a:rPr lang="en-US" dirty="0"/>
              <a:t>Results in hemolytic anemia</a:t>
            </a:r>
          </a:p>
          <a:p>
            <a:r>
              <a:rPr lang="en-US" dirty="0"/>
              <a:t>RBC membranes exposed to oxidant potential of intracellular iron (normally iron is contained within hydrophobic globin pocket)</a:t>
            </a:r>
          </a:p>
          <a:p>
            <a:r>
              <a:rPr lang="en-US" dirty="0"/>
              <a:t>Damaged RBC membranes lead to RBC dehydration and increased RBC sickling</a:t>
            </a:r>
          </a:p>
        </p:txBody>
      </p:sp>
    </p:spTree>
    <p:extLst>
      <p:ext uri="{BB962C8B-B14F-4D97-AF65-F5344CB8AC3E}">
        <p14:creationId xmlns:p14="http://schemas.microsoft.com/office/powerpoint/2010/main" val="63038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7620000" cy="1325563"/>
          </a:xfrm>
        </p:spPr>
        <p:txBody>
          <a:bodyPr>
            <a:normAutofit/>
          </a:bodyPr>
          <a:lstStyle/>
          <a:p>
            <a:r>
              <a:rPr lang="en-US" sz="4200" dirty="0">
                <a:latin typeface="+mn-lt"/>
              </a:rPr>
              <a:t>Hemoglobin in Sickle Cell Patients</a:t>
            </a:r>
          </a:p>
        </p:txBody>
      </p:sp>
      <p:sp>
        <p:nvSpPr>
          <p:cNvPr id="3" name="Content Placeholder 2"/>
          <p:cNvSpPr>
            <a:spLocks noGrp="1"/>
          </p:cNvSpPr>
          <p:nvPr>
            <p:ph idx="1"/>
          </p:nvPr>
        </p:nvSpPr>
        <p:spPr>
          <a:xfrm>
            <a:off x="1066800" y="2222501"/>
            <a:ext cx="2819400" cy="3200401"/>
          </a:xfrm>
        </p:spPr>
        <p:txBody>
          <a:bodyPr>
            <a:normAutofit/>
          </a:bodyPr>
          <a:lstStyle/>
          <a:p>
            <a:pPr marL="0" indent="0">
              <a:buNone/>
            </a:pPr>
            <a:r>
              <a:rPr lang="en-US" sz="3600" dirty="0"/>
              <a:t>Damaged RBC membranes lead to RBC dehydration and increased RBC sickling</a:t>
            </a:r>
          </a:p>
        </p:txBody>
      </p:sp>
      <p:sp>
        <p:nvSpPr>
          <p:cNvPr id="6" name="Rectangle 5"/>
          <p:cNvSpPr/>
          <p:nvPr/>
        </p:nvSpPr>
        <p:spPr>
          <a:xfrm>
            <a:off x="381000" y="6188076"/>
            <a:ext cx="8270325" cy="523220"/>
          </a:xfrm>
          <a:prstGeom prst="rect">
            <a:avLst/>
          </a:prstGeom>
        </p:spPr>
        <p:txBody>
          <a:bodyPr wrap="square">
            <a:spAutoFit/>
          </a:bodyPr>
          <a:lstStyle/>
          <a:p>
            <a:r>
              <a:rPr lang="en-US" sz="1400" dirty="0"/>
              <a:t>Image: United States, National Human Genome Research Institute, website at </a:t>
            </a:r>
            <a:r>
              <a:rPr lang="en-US" sz="1400" dirty="0" err="1"/>
              <a:t>genome.gov</a:t>
            </a:r>
            <a:r>
              <a:rPr lang="en-US" sz="1400" dirty="0"/>
              <a:t> (http://</a:t>
            </a:r>
            <a:r>
              <a:rPr lang="en-US" sz="1400" dirty="0" err="1"/>
              <a:t>www.genome.gov</a:t>
            </a:r>
            <a:r>
              <a:rPr lang="en-US" sz="1400" dirty="0"/>
              <a:t>/25520257) [Public domain], via Wikimedia Commons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209801"/>
            <a:ext cx="3276600" cy="3200400"/>
          </a:xfrm>
          <a:prstGeom prst="rect">
            <a:avLst/>
          </a:prstGeom>
        </p:spPr>
      </p:pic>
    </p:spTree>
    <p:extLst>
      <p:ext uri="{BB962C8B-B14F-4D97-AF65-F5344CB8AC3E}">
        <p14:creationId xmlns:p14="http://schemas.microsoft.com/office/powerpoint/2010/main" val="63904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7086600" cy="1325563"/>
          </a:xfrm>
        </p:spPr>
        <p:txBody>
          <a:bodyPr>
            <a:normAutofit/>
          </a:bodyPr>
          <a:lstStyle/>
          <a:p>
            <a:r>
              <a:rPr lang="en-US" sz="4800" dirty="0">
                <a:latin typeface="+mn-lt"/>
              </a:rPr>
              <a:t>Hemoglobin S and Sickling</a:t>
            </a:r>
          </a:p>
        </p:txBody>
      </p:sp>
      <p:sp>
        <p:nvSpPr>
          <p:cNvPr id="3" name="Content Placeholder 2"/>
          <p:cNvSpPr>
            <a:spLocks noGrp="1"/>
          </p:cNvSpPr>
          <p:nvPr>
            <p:ph idx="1"/>
          </p:nvPr>
        </p:nvSpPr>
        <p:spPr>
          <a:xfrm>
            <a:off x="457200" y="1828800"/>
            <a:ext cx="8077200" cy="4297363"/>
          </a:xfrm>
        </p:spPr>
        <p:txBody>
          <a:bodyPr>
            <a:normAutofit/>
          </a:bodyPr>
          <a:lstStyle/>
          <a:p>
            <a:r>
              <a:rPr lang="en-US" sz="3200" dirty="0"/>
              <a:t>Conformational change during </a:t>
            </a:r>
            <a:r>
              <a:rPr lang="en-US" sz="3200" dirty="0" err="1"/>
              <a:t>deoygenation</a:t>
            </a:r>
            <a:r>
              <a:rPr lang="en-US" sz="3200" dirty="0"/>
              <a:t> allows a hydrophobic bond to form between β</a:t>
            </a:r>
            <a:r>
              <a:rPr lang="en-US" sz="3200" baseline="30000" dirty="0"/>
              <a:t>S</a:t>
            </a:r>
            <a:r>
              <a:rPr lang="en-US" sz="3200" dirty="0"/>
              <a:t>-6 </a:t>
            </a:r>
            <a:r>
              <a:rPr lang="en-US" sz="3200" dirty="0" err="1"/>
              <a:t>valine</a:t>
            </a:r>
            <a:r>
              <a:rPr lang="en-US" sz="3200" dirty="0"/>
              <a:t> of one tetramer and the β</a:t>
            </a:r>
            <a:r>
              <a:rPr lang="en-US" sz="3200" baseline="30000" dirty="0"/>
              <a:t>S</a:t>
            </a:r>
            <a:r>
              <a:rPr lang="en-US" sz="3200" dirty="0"/>
              <a:t>-85 phenylalanine and β</a:t>
            </a:r>
            <a:r>
              <a:rPr lang="en-US" sz="3200" baseline="30000" dirty="0"/>
              <a:t>S</a:t>
            </a:r>
            <a:r>
              <a:rPr lang="en-US" sz="3200" dirty="0"/>
              <a:t>-88 </a:t>
            </a:r>
            <a:r>
              <a:rPr lang="en-US" sz="3200" dirty="0" err="1"/>
              <a:t>leucine</a:t>
            </a:r>
            <a:r>
              <a:rPr lang="en-US" sz="3200" dirty="0"/>
              <a:t> on an adjacent tetramer</a:t>
            </a:r>
          </a:p>
          <a:p>
            <a:r>
              <a:rPr lang="en-US" sz="3200" dirty="0"/>
              <a:t>Results in polymerization  which distorts the shape of red blood cell </a:t>
            </a:r>
          </a:p>
          <a:p>
            <a:r>
              <a:rPr lang="en-US" sz="3200" dirty="0"/>
              <a:t>The “sickling” causes increased viscosity and occlusion in the microvasculature</a:t>
            </a:r>
          </a:p>
        </p:txBody>
      </p:sp>
    </p:spTree>
    <p:extLst>
      <p:ext uri="{BB962C8B-B14F-4D97-AF65-F5344CB8AC3E}">
        <p14:creationId xmlns:p14="http://schemas.microsoft.com/office/powerpoint/2010/main" val="136150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1233488"/>
          </a:xfrm>
        </p:spPr>
        <p:txBody>
          <a:bodyPr>
            <a:normAutofit/>
          </a:bodyPr>
          <a:lstStyle/>
          <a:p>
            <a:r>
              <a:rPr lang="en-US" sz="4800" dirty="0">
                <a:latin typeface="+mn-lt"/>
              </a:rPr>
              <a:t>Hemoglobin S and Sickling</a:t>
            </a:r>
          </a:p>
        </p:txBody>
      </p:sp>
      <p:sp>
        <p:nvSpPr>
          <p:cNvPr id="4" name="Rectangle 3"/>
          <p:cNvSpPr/>
          <p:nvPr/>
        </p:nvSpPr>
        <p:spPr>
          <a:xfrm>
            <a:off x="228600" y="6477000"/>
            <a:ext cx="8915400" cy="307777"/>
          </a:xfrm>
          <a:prstGeom prst="rect">
            <a:avLst/>
          </a:prstGeom>
        </p:spPr>
        <p:txBody>
          <a:bodyPr wrap="square">
            <a:spAutoFit/>
          </a:bodyPr>
          <a:lstStyle/>
          <a:p>
            <a:r>
              <a:rPr lang="en-US" sz="1400" dirty="0"/>
              <a:t>Image: Diana </a:t>
            </a:r>
            <a:r>
              <a:rPr lang="en-US" sz="1400" dirty="0" err="1"/>
              <a:t>grib</a:t>
            </a:r>
            <a:r>
              <a:rPr lang="en-US" sz="1400" dirty="0"/>
              <a:t> (Own work) [CC BY-SA 4.0 (http://</a:t>
            </a:r>
            <a:r>
              <a:rPr lang="en-US" sz="1400" dirty="0" err="1"/>
              <a:t>creativecommons.org</a:t>
            </a:r>
            <a:r>
              <a:rPr lang="en-US" sz="1400" dirty="0"/>
              <a:t>/licenses/by-</a:t>
            </a:r>
            <a:r>
              <a:rPr lang="en-US" sz="1400" dirty="0" err="1"/>
              <a:t>sa</a:t>
            </a:r>
            <a:r>
              <a:rPr lang="en-US" sz="1400" dirty="0"/>
              <a:t>/4.0)], via Wikimedia Commons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6781800" cy="4648200"/>
          </a:xfrm>
          <a:prstGeom prst="rect">
            <a:avLst/>
          </a:prstGeom>
        </p:spPr>
      </p:pic>
    </p:spTree>
    <p:extLst>
      <p:ext uri="{BB962C8B-B14F-4D97-AF65-F5344CB8AC3E}">
        <p14:creationId xmlns:p14="http://schemas.microsoft.com/office/powerpoint/2010/main" val="105068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0350" cy="1325563"/>
          </a:xfrm>
        </p:spPr>
        <p:txBody>
          <a:bodyPr>
            <a:normAutofit/>
          </a:bodyPr>
          <a:lstStyle/>
          <a:p>
            <a:r>
              <a:rPr lang="en-US" sz="5400" dirty="0">
                <a:latin typeface="+mn-lt"/>
              </a:rPr>
              <a:t>Hemoglobin S</a:t>
            </a:r>
          </a:p>
        </p:txBody>
      </p:sp>
      <p:sp>
        <p:nvSpPr>
          <p:cNvPr id="3" name="Content Placeholder 2"/>
          <p:cNvSpPr>
            <a:spLocks noGrp="1"/>
          </p:cNvSpPr>
          <p:nvPr>
            <p:ph idx="1"/>
          </p:nvPr>
        </p:nvSpPr>
        <p:spPr>
          <a:xfrm>
            <a:off x="381000" y="1523999"/>
            <a:ext cx="8305800" cy="4669895"/>
          </a:xfrm>
        </p:spPr>
        <p:txBody>
          <a:bodyPr>
            <a:normAutofit/>
          </a:bodyPr>
          <a:lstStyle/>
          <a:p>
            <a:r>
              <a:rPr lang="en-US" sz="3200" dirty="0"/>
              <a:t>Sickled RBCs with damaged cell membranes have increased adherence to the vascular endothelium</a:t>
            </a:r>
          </a:p>
          <a:p>
            <a:r>
              <a:rPr lang="en-US" sz="3200" dirty="0"/>
              <a:t>Produces increased                                                        shear and oxidant                                             stress to                                                           endothelium</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778"/>
          <a:stretch/>
        </p:blipFill>
        <p:spPr>
          <a:xfrm>
            <a:off x="3962400" y="2616728"/>
            <a:ext cx="4724400" cy="3577167"/>
          </a:xfrm>
          <a:prstGeom prst="rect">
            <a:avLst/>
          </a:prstGeom>
        </p:spPr>
      </p:pic>
      <p:sp>
        <p:nvSpPr>
          <p:cNvPr id="6" name="Rectangle 5"/>
          <p:cNvSpPr/>
          <p:nvPr/>
        </p:nvSpPr>
        <p:spPr>
          <a:xfrm>
            <a:off x="381000" y="6331074"/>
            <a:ext cx="8007350" cy="523220"/>
          </a:xfrm>
          <a:prstGeom prst="rect">
            <a:avLst/>
          </a:prstGeom>
        </p:spPr>
        <p:txBody>
          <a:bodyPr wrap="square">
            <a:spAutoFit/>
          </a:bodyPr>
          <a:lstStyle/>
          <a:p>
            <a:r>
              <a:rPr lang="en-US" sz="1400"/>
              <a:t>Image: </a:t>
            </a:r>
            <a:r>
              <a:rPr lang="en-US" sz="1400" dirty="0" err="1"/>
              <a:t>BruceBlaus</a:t>
            </a:r>
            <a:r>
              <a:rPr lang="en-US" sz="1400" dirty="0"/>
              <a:t> (Own work) [CC BY-SA 4.0 (http://</a:t>
            </a:r>
            <a:r>
              <a:rPr lang="en-US" sz="1400" dirty="0" err="1"/>
              <a:t>creativecommons.org</a:t>
            </a:r>
            <a:r>
              <a:rPr lang="en-US" sz="1400" dirty="0"/>
              <a:t>/licenses/by-</a:t>
            </a:r>
            <a:r>
              <a:rPr lang="en-US" sz="1400" dirty="0" err="1"/>
              <a:t>sa</a:t>
            </a:r>
            <a:r>
              <a:rPr lang="en-US" sz="1400" dirty="0"/>
              <a:t>/4.0)], via Wikimedia Commons</a:t>
            </a:r>
          </a:p>
        </p:txBody>
      </p:sp>
    </p:spTree>
    <p:extLst>
      <p:ext uri="{BB962C8B-B14F-4D97-AF65-F5344CB8AC3E}">
        <p14:creationId xmlns:p14="http://schemas.microsoft.com/office/powerpoint/2010/main" val="258507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0350" cy="1325563"/>
          </a:xfrm>
        </p:spPr>
        <p:txBody>
          <a:bodyPr>
            <a:normAutofit/>
          </a:bodyPr>
          <a:lstStyle/>
          <a:p>
            <a:r>
              <a:rPr lang="en-US" sz="5400" dirty="0">
                <a:latin typeface="+mn-lt"/>
              </a:rPr>
              <a:t>Hemoglobin S</a:t>
            </a:r>
          </a:p>
        </p:txBody>
      </p:sp>
      <p:sp>
        <p:nvSpPr>
          <p:cNvPr id="3" name="Content Placeholder 2"/>
          <p:cNvSpPr>
            <a:spLocks noGrp="1"/>
          </p:cNvSpPr>
          <p:nvPr>
            <p:ph idx="1"/>
          </p:nvPr>
        </p:nvSpPr>
        <p:spPr>
          <a:xfrm>
            <a:off x="457200" y="1752600"/>
            <a:ext cx="8229600" cy="4648200"/>
          </a:xfrm>
        </p:spPr>
        <p:txBody>
          <a:bodyPr>
            <a:normAutofit/>
          </a:bodyPr>
          <a:lstStyle/>
          <a:p>
            <a:pPr marL="0" indent="0">
              <a:buNone/>
            </a:pPr>
            <a:r>
              <a:rPr lang="en-US" sz="3600" dirty="0"/>
              <a:t>The presence of sickled cells causes chronic vascular inflammation</a:t>
            </a:r>
          </a:p>
          <a:p>
            <a:pPr>
              <a:buFont typeface="Arial" charset="0"/>
              <a:buChar char="•"/>
            </a:pPr>
            <a:r>
              <a:rPr lang="en-US" sz="3200" dirty="0"/>
              <a:t>Up-regulation of endothelial cell adhesion molecules</a:t>
            </a:r>
          </a:p>
          <a:p>
            <a:pPr>
              <a:buFont typeface="Arial" charset="0"/>
              <a:buChar char="•"/>
            </a:pPr>
            <a:r>
              <a:rPr lang="en-US" sz="3200" dirty="0"/>
              <a:t>Increased leukocyte count</a:t>
            </a:r>
          </a:p>
          <a:p>
            <a:pPr>
              <a:buFont typeface="Arial" charset="0"/>
              <a:buChar char="•"/>
            </a:pPr>
            <a:r>
              <a:rPr lang="en-US" sz="3200" dirty="0"/>
              <a:t>Activated coagulation pathways</a:t>
            </a:r>
          </a:p>
          <a:p>
            <a:pPr>
              <a:buFont typeface="Arial" charset="0"/>
              <a:buChar char="•"/>
            </a:pPr>
            <a:r>
              <a:rPr lang="en-US" sz="3200" dirty="0"/>
              <a:t>Increased cytokines</a:t>
            </a:r>
          </a:p>
          <a:p>
            <a:pPr>
              <a:buFont typeface="Arial" charset="0"/>
              <a:buChar char="•"/>
            </a:pPr>
            <a:r>
              <a:rPr lang="en-US" sz="3200" dirty="0"/>
              <a:t>Impaired nitric oxide signaling pathways</a:t>
            </a:r>
          </a:p>
          <a:p>
            <a:pPr marL="0" indent="0">
              <a:buNone/>
            </a:pPr>
            <a:endParaRPr lang="en-US" dirty="0"/>
          </a:p>
        </p:txBody>
      </p:sp>
    </p:spTree>
    <p:extLst>
      <p:ext uri="{BB962C8B-B14F-4D97-AF65-F5344CB8AC3E}">
        <p14:creationId xmlns:p14="http://schemas.microsoft.com/office/powerpoint/2010/main" val="176345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mn-lt"/>
              </a:rPr>
              <a:t>Hemoglobin S</a:t>
            </a:r>
          </a:p>
        </p:txBody>
      </p:sp>
      <p:sp>
        <p:nvSpPr>
          <p:cNvPr id="3" name="Content Placeholder 2"/>
          <p:cNvSpPr>
            <a:spLocks noGrp="1"/>
          </p:cNvSpPr>
          <p:nvPr>
            <p:ph idx="1"/>
          </p:nvPr>
        </p:nvSpPr>
        <p:spPr>
          <a:xfrm>
            <a:off x="650173" y="1828800"/>
            <a:ext cx="7741592" cy="4297363"/>
          </a:xfrm>
        </p:spPr>
        <p:txBody>
          <a:bodyPr>
            <a:normAutofit/>
          </a:bodyPr>
          <a:lstStyle/>
          <a:p>
            <a:pPr marL="0" indent="0">
              <a:buNone/>
            </a:pPr>
            <a:r>
              <a:rPr lang="en-US" sz="3600" dirty="0"/>
              <a:t>Sickled red blood cells have a shorter life expectancy than normal red blood cells</a:t>
            </a:r>
          </a:p>
          <a:p>
            <a:r>
              <a:rPr lang="en-US" sz="3200" dirty="0"/>
              <a:t>Normal red blood cells last for 90-120 days</a:t>
            </a:r>
          </a:p>
          <a:p>
            <a:r>
              <a:rPr lang="en-US" sz="3200" dirty="0"/>
              <a:t>Sickled red blood cells last for only 10-20 days</a:t>
            </a:r>
          </a:p>
          <a:p>
            <a:pPr marL="0" indent="0">
              <a:buNone/>
            </a:pPr>
            <a:endParaRPr lang="en-US" sz="800" i="1" dirty="0"/>
          </a:p>
          <a:p>
            <a:pPr marL="0" indent="0">
              <a:buNone/>
            </a:pPr>
            <a:r>
              <a:rPr lang="en-US" sz="3600" i="1" dirty="0"/>
              <a:t>Bone marrow cannot keep up with the increased rate of destruction</a:t>
            </a:r>
          </a:p>
          <a:p>
            <a:endParaRPr lang="en-US" dirty="0"/>
          </a:p>
        </p:txBody>
      </p:sp>
    </p:spTree>
    <p:extLst>
      <p:ext uri="{BB962C8B-B14F-4D97-AF65-F5344CB8AC3E}">
        <p14:creationId xmlns:p14="http://schemas.microsoft.com/office/powerpoint/2010/main" val="351290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915150" cy="1325563"/>
          </a:xfrm>
        </p:spPr>
        <p:txBody>
          <a:bodyPr>
            <a:normAutofit/>
          </a:bodyPr>
          <a:lstStyle/>
          <a:p>
            <a:r>
              <a:rPr lang="en-US" sz="4800" dirty="0">
                <a:latin typeface="+mn-lt"/>
              </a:rPr>
              <a:t>Hemoglobin S and NO</a:t>
            </a:r>
          </a:p>
        </p:txBody>
      </p:sp>
      <p:sp>
        <p:nvSpPr>
          <p:cNvPr id="3" name="Content Placeholder 2"/>
          <p:cNvSpPr>
            <a:spLocks noGrp="1"/>
          </p:cNvSpPr>
          <p:nvPr>
            <p:ph idx="1"/>
          </p:nvPr>
        </p:nvSpPr>
        <p:spPr>
          <a:xfrm>
            <a:off x="762000" y="1600200"/>
            <a:ext cx="7543800" cy="5074649"/>
          </a:xfrm>
        </p:spPr>
        <p:txBody>
          <a:bodyPr>
            <a:normAutofit/>
          </a:bodyPr>
          <a:lstStyle/>
          <a:p>
            <a:r>
              <a:rPr lang="en-US" dirty="0"/>
              <a:t>NO is normally delivered from pulmonary vascular bed to peripheral tissues bound to intracellular hemoglobin.  Decreased oxygen tension in peripheral tissues causes an allosteric structural transformation of the hemoglobin molecule releasing bioavailable NO and causing vasodilation</a:t>
            </a:r>
          </a:p>
          <a:p>
            <a:r>
              <a:rPr lang="en-US" dirty="0"/>
              <a:t>In SCD, the hemolysis results in free plasma </a:t>
            </a:r>
            <a:r>
              <a:rPr lang="en-US" dirty="0" err="1"/>
              <a:t>heme</a:t>
            </a:r>
            <a:r>
              <a:rPr lang="en-US" dirty="0"/>
              <a:t> complexes which scavenge NO and diminish delivery of NO and oxygen to the peripheral tissues</a:t>
            </a:r>
          </a:p>
          <a:p>
            <a:endParaRPr lang="en-US" dirty="0"/>
          </a:p>
        </p:txBody>
      </p:sp>
    </p:spTree>
    <p:extLst>
      <p:ext uri="{BB962C8B-B14F-4D97-AF65-F5344CB8AC3E}">
        <p14:creationId xmlns:p14="http://schemas.microsoft.com/office/powerpoint/2010/main" val="360410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7848600" cy="1325563"/>
          </a:xfrm>
        </p:spPr>
        <p:txBody>
          <a:bodyPr>
            <a:noAutofit/>
          </a:bodyPr>
          <a:lstStyle/>
          <a:p>
            <a:r>
              <a:rPr lang="en-US" sz="4600" dirty="0">
                <a:latin typeface="+mn-lt"/>
              </a:rPr>
              <a:t>Sickle Cell Disease Inheritance</a:t>
            </a:r>
          </a:p>
        </p:txBody>
      </p:sp>
      <p:sp>
        <p:nvSpPr>
          <p:cNvPr id="3" name="Content Placeholder 2"/>
          <p:cNvSpPr>
            <a:spLocks noGrp="1"/>
          </p:cNvSpPr>
          <p:nvPr>
            <p:ph idx="1"/>
          </p:nvPr>
        </p:nvSpPr>
        <p:spPr>
          <a:xfrm>
            <a:off x="457200" y="1981200"/>
            <a:ext cx="8229600" cy="4388183"/>
          </a:xfrm>
        </p:spPr>
        <p:txBody>
          <a:bodyPr>
            <a:normAutofit/>
          </a:bodyPr>
          <a:lstStyle/>
          <a:p>
            <a:r>
              <a:rPr lang="en-US" sz="3600" dirty="0"/>
              <a:t>Autosomal recessive inheritance pattern</a:t>
            </a:r>
          </a:p>
          <a:p>
            <a:r>
              <a:rPr lang="en-US" sz="3600" dirty="0"/>
              <a:t>Clinical disease occurs in patients homozygous for </a:t>
            </a:r>
            <a:r>
              <a:rPr lang="en-US" sz="3600" dirty="0" err="1"/>
              <a:t>HbS</a:t>
            </a:r>
            <a:r>
              <a:rPr lang="en-US" sz="3600" dirty="0"/>
              <a:t> gene:  </a:t>
            </a:r>
            <a:r>
              <a:rPr lang="en-US" sz="3600" dirty="0" err="1"/>
              <a:t>HbSS</a:t>
            </a:r>
            <a:endParaRPr lang="en-US" sz="3600" dirty="0"/>
          </a:p>
          <a:p>
            <a:r>
              <a:rPr lang="en-US" sz="3600" dirty="0"/>
              <a:t>A person who receives a gene for </a:t>
            </a:r>
            <a:r>
              <a:rPr lang="en-US" sz="3600" b="1" dirty="0"/>
              <a:t>sickle cell disease</a:t>
            </a:r>
            <a:r>
              <a:rPr lang="en-US" sz="3600" dirty="0"/>
              <a:t> from one parent and a normal gene from the other has a condition called "</a:t>
            </a:r>
            <a:r>
              <a:rPr lang="en-US" sz="3600" b="1" dirty="0"/>
              <a:t>sickle cell</a:t>
            </a:r>
            <a:r>
              <a:rPr lang="en-US" sz="3600" dirty="0"/>
              <a:t> trait"</a:t>
            </a:r>
          </a:p>
        </p:txBody>
      </p:sp>
    </p:spTree>
    <p:extLst>
      <p:ext uri="{BB962C8B-B14F-4D97-AF65-F5344CB8AC3E}">
        <p14:creationId xmlns:p14="http://schemas.microsoft.com/office/powerpoint/2010/main" val="63847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 y="365126"/>
            <a:ext cx="7377114" cy="977900"/>
          </a:xfrm>
        </p:spPr>
        <p:txBody>
          <a:bodyPr>
            <a:noAutofit/>
          </a:bodyPr>
          <a:lstStyle/>
          <a:p>
            <a:r>
              <a:rPr lang="en-US" sz="4000" dirty="0">
                <a:latin typeface="+mn-lt"/>
              </a:rPr>
              <a:t>Two Heterozygous Carrier Parents</a:t>
            </a:r>
          </a:p>
        </p:txBody>
      </p:sp>
      <p:sp>
        <p:nvSpPr>
          <p:cNvPr id="3" name="Content Placeholder 2"/>
          <p:cNvSpPr>
            <a:spLocks noGrp="1"/>
          </p:cNvSpPr>
          <p:nvPr>
            <p:ph idx="1"/>
          </p:nvPr>
        </p:nvSpPr>
        <p:spPr>
          <a:xfrm>
            <a:off x="5029200" y="1600200"/>
            <a:ext cx="3657600" cy="4566092"/>
          </a:xfrm>
        </p:spPr>
        <p:txBody>
          <a:bodyPr>
            <a:normAutofit fontScale="92500" lnSpcReduction="10000"/>
          </a:bodyPr>
          <a:lstStyle/>
          <a:p>
            <a:pPr>
              <a:buFont typeface="Arial" charset="0"/>
              <a:buChar char="•"/>
            </a:pPr>
            <a:r>
              <a:rPr lang="en-US" sz="3200" dirty="0"/>
              <a:t>25% chance of producing a normal child (</a:t>
            </a:r>
            <a:r>
              <a:rPr lang="en-US" sz="3200" dirty="0" err="1"/>
              <a:t>HbAA</a:t>
            </a:r>
            <a:r>
              <a:rPr lang="en-US" sz="3200" dirty="0"/>
              <a:t>)</a:t>
            </a:r>
          </a:p>
          <a:p>
            <a:pPr>
              <a:buFont typeface="Arial" charset="0"/>
              <a:buChar char="•"/>
            </a:pPr>
            <a:r>
              <a:rPr lang="en-US" sz="3200" dirty="0"/>
              <a:t>50% chance of producing a heterozygous carrier child (</a:t>
            </a:r>
            <a:r>
              <a:rPr lang="en-US" sz="3200" dirty="0" err="1"/>
              <a:t>HbAS</a:t>
            </a:r>
            <a:r>
              <a:rPr lang="en-US" sz="3200" dirty="0"/>
              <a:t>) </a:t>
            </a:r>
          </a:p>
          <a:p>
            <a:pPr>
              <a:buFont typeface="Arial" charset="0"/>
              <a:buChar char="•"/>
            </a:pPr>
            <a:r>
              <a:rPr lang="en-US" sz="3200" dirty="0"/>
              <a:t>25% chance of producing a child with sickle cell disease (</a:t>
            </a:r>
            <a:r>
              <a:rPr lang="en-US" sz="3200" dirty="0" err="1"/>
              <a:t>HbSS</a:t>
            </a:r>
            <a:r>
              <a:rPr lang="en-US" sz="3200" dirty="0"/>
              <a:t>) </a:t>
            </a:r>
          </a:p>
          <a:p>
            <a:pPr>
              <a:buFont typeface="Arial" charset="0"/>
              <a:buChar char="•"/>
            </a:pPr>
            <a:endParaRPr lang="en-US" sz="3200" dirty="0"/>
          </a:p>
        </p:txBody>
      </p:sp>
      <p:sp>
        <p:nvSpPr>
          <p:cNvPr id="5" name="Rectangle 4"/>
          <p:cNvSpPr/>
          <p:nvPr/>
        </p:nvSpPr>
        <p:spPr>
          <a:xfrm>
            <a:off x="242886" y="6246213"/>
            <a:ext cx="8077201" cy="523220"/>
          </a:xfrm>
          <a:prstGeom prst="rect">
            <a:avLst/>
          </a:prstGeom>
        </p:spPr>
        <p:txBody>
          <a:bodyPr wrap="square">
            <a:spAutoFit/>
          </a:bodyPr>
          <a:lstStyle/>
          <a:p>
            <a:r>
              <a:rPr lang="en-US" sz="1400" dirty="0"/>
              <a:t>Image:  </a:t>
            </a:r>
            <a:r>
              <a:rPr lang="en-US" sz="1400" dirty="0" err="1"/>
              <a:t>Cburnett</a:t>
            </a:r>
            <a:r>
              <a:rPr lang="en-US" sz="1400" dirty="0"/>
              <a:t> (Own work in </a:t>
            </a:r>
            <a:r>
              <a:rPr lang="en-US" sz="1400" dirty="0" err="1"/>
              <a:t>Inkscape</a:t>
            </a:r>
            <a:r>
              <a:rPr lang="en-US" sz="1400" dirty="0"/>
              <a:t>) [GFDL (http://</a:t>
            </a:r>
            <a:r>
              <a:rPr lang="en-US" sz="1400" dirty="0" err="1"/>
              <a:t>www.gnu.org</a:t>
            </a:r>
            <a:r>
              <a:rPr lang="en-US" sz="1400" dirty="0"/>
              <a:t>/</a:t>
            </a:r>
            <a:r>
              <a:rPr lang="en-US" sz="1400" dirty="0" err="1"/>
              <a:t>copyleft</a:t>
            </a:r>
            <a:r>
              <a:rPr lang="en-US" sz="1400" dirty="0"/>
              <a:t>/</a:t>
            </a:r>
            <a:r>
              <a:rPr lang="en-US" sz="1400" dirty="0" err="1"/>
              <a:t>fdl.html</a:t>
            </a:r>
            <a:r>
              <a:rPr lang="en-US" sz="1400" dirty="0"/>
              <a:t>) or CC-BY-SA-3.0 (http://</a:t>
            </a:r>
            <a:r>
              <a:rPr lang="en-US" sz="1400" dirty="0" err="1"/>
              <a:t>creativecommons.org</a:t>
            </a:r>
            <a:r>
              <a:rPr lang="en-US" sz="1400" dirty="0"/>
              <a:t>/licenses/by-</a:t>
            </a:r>
            <a:r>
              <a:rPr lang="en-US" sz="1400" dirty="0" err="1"/>
              <a:t>sa</a:t>
            </a:r>
            <a:r>
              <a:rPr lang="en-US" sz="1400" dirty="0"/>
              <a:t>/3.0/)], via Wikimedia Commons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343025"/>
            <a:ext cx="4122726" cy="4823267"/>
          </a:xfrm>
          <a:prstGeom prst="rect">
            <a:avLst/>
          </a:prstGeom>
        </p:spPr>
      </p:pic>
    </p:spTree>
    <p:extLst>
      <p:ext uri="{BB962C8B-B14F-4D97-AF65-F5344CB8AC3E}">
        <p14:creationId xmlns:p14="http://schemas.microsoft.com/office/powerpoint/2010/main" val="183041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886626" cy="1143000"/>
          </a:xfrm>
        </p:spPr>
        <p:txBody>
          <a:bodyPr>
            <a:normAutofit/>
          </a:bodyPr>
          <a:lstStyle/>
          <a:p>
            <a:r>
              <a:rPr lang="en-US" sz="4800" dirty="0">
                <a:latin typeface="+mn-lt"/>
              </a:rPr>
              <a:t>What is Sickle Cell Disease?</a:t>
            </a:r>
          </a:p>
        </p:txBody>
      </p:sp>
      <p:sp>
        <p:nvSpPr>
          <p:cNvPr id="3" name="Content Placeholder 2"/>
          <p:cNvSpPr>
            <a:spLocks noGrp="1"/>
          </p:cNvSpPr>
          <p:nvPr>
            <p:ph idx="1"/>
          </p:nvPr>
        </p:nvSpPr>
        <p:spPr>
          <a:xfrm>
            <a:off x="381000" y="1676400"/>
            <a:ext cx="8134350" cy="4500563"/>
          </a:xfrm>
        </p:spPr>
        <p:txBody>
          <a:bodyPr>
            <a:normAutofit lnSpcReduction="10000"/>
          </a:bodyPr>
          <a:lstStyle/>
          <a:p>
            <a:pPr marL="0" indent="0">
              <a:buNone/>
            </a:pPr>
            <a:r>
              <a:rPr lang="en-US" sz="3600" dirty="0" err="1"/>
              <a:t>Heterogenous</a:t>
            </a:r>
            <a:r>
              <a:rPr lang="en-US" sz="3600" dirty="0"/>
              <a:t> group of inherited disorders of the β hemoglobin molecule. </a:t>
            </a:r>
          </a:p>
          <a:p>
            <a:pPr marL="0" indent="0">
              <a:buNone/>
            </a:pPr>
            <a:r>
              <a:rPr lang="en-US" sz="3600" dirty="0"/>
              <a:t>Clinical Manifestations include:</a:t>
            </a:r>
          </a:p>
          <a:p>
            <a:r>
              <a:rPr lang="en-US" sz="3200" dirty="0"/>
              <a:t>Chronic hemolytic anemia</a:t>
            </a:r>
          </a:p>
          <a:p>
            <a:r>
              <a:rPr lang="en-US" sz="3200" dirty="0"/>
              <a:t>Intermittent </a:t>
            </a:r>
            <a:r>
              <a:rPr lang="en-US" sz="3200" dirty="0" err="1"/>
              <a:t>vaso-occclusive</a:t>
            </a:r>
            <a:r>
              <a:rPr lang="en-US" sz="3200" dirty="0"/>
              <a:t> crises</a:t>
            </a:r>
          </a:p>
          <a:p>
            <a:r>
              <a:rPr lang="en-US" sz="3200" dirty="0"/>
              <a:t>Marked variability in severity from individual to individual</a:t>
            </a:r>
          </a:p>
          <a:p>
            <a:r>
              <a:rPr lang="en-US" sz="3200" dirty="0"/>
              <a:t>Average life expectancy in the developed world is 40-60 years</a:t>
            </a:r>
          </a:p>
        </p:txBody>
      </p:sp>
    </p:spTree>
    <p:extLst>
      <p:ext uri="{BB962C8B-B14F-4D97-AF65-F5344CB8AC3E}">
        <p14:creationId xmlns:p14="http://schemas.microsoft.com/office/powerpoint/2010/main" val="241213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838950" cy="1325563"/>
          </a:xfrm>
        </p:spPr>
        <p:txBody>
          <a:bodyPr>
            <a:normAutofit/>
          </a:bodyPr>
          <a:lstStyle/>
          <a:p>
            <a:r>
              <a:rPr lang="en-US" sz="5400" dirty="0" err="1">
                <a:latin typeface="+mn-lt"/>
              </a:rPr>
              <a:t>Vaso</a:t>
            </a:r>
            <a:r>
              <a:rPr lang="en-US" sz="5400" dirty="0">
                <a:latin typeface="+mn-lt"/>
              </a:rPr>
              <a:t>-occlusive Crises</a:t>
            </a:r>
          </a:p>
        </p:txBody>
      </p:sp>
      <p:sp>
        <p:nvSpPr>
          <p:cNvPr id="3" name="Content Placeholder 2"/>
          <p:cNvSpPr>
            <a:spLocks noGrp="1"/>
          </p:cNvSpPr>
          <p:nvPr>
            <p:ph idx="1"/>
          </p:nvPr>
        </p:nvSpPr>
        <p:spPr>
          <a:xfrm>
            <a:off x="990600" y="1905000"/>
            <a:ext cx="7239000" cy="4297363"/>
          </a:xfrm>
        </p:spPr>
        <p:txBody>
          <a:bodyPr>
            <a:normAutofit lnSpcReduction="10000"/>
          </a:bodyPr>
          <a:lstStyle/>
          <a:p>
            <a:pPr marL="0" indent="0">
              <a:buNone/>
            </a:pPr>
            <a:r>
              <a:rPr lang="en-US" sz="4000" dirty="0" err="1"/>
              <a:t>Vaso</a:t>
            </a:r>
            <a:r>
              <a:rPr lang="en-US" sz="4000" dirty="0"/>
              <a:t>-occlusive crises are intermittent, recurrent, acute episodes of severe pain.  </a:t>
            </a:r>
          </a:p>
          <a:p>
            <a:pPr marL="0" indent="0">
              <a:buNone/>
            </a:pPr>
            <a:r>
              <a:rPr lang="en-US" sz="4000" dirty="0"/>
              <a:t>Triggers include:</a:t>
            </a:r>
          </a:p>
          <a:p>
            <a:pPr lvl="1">
              <a:buFont typeface="Arial"/>
              <a:buChar char="•"/>
            </a:pPr>
            <a:r>
              <a:rPr lang="en-US" sz="3600" dirty="0"/>
              <a:t>Infection</a:t>
            </a:r>
          </a:p>
          <a:p>
            <a:pPr lvl="1">
              <a:buFont typeface="Arial"/>
              <a:buChar char="•"/>
            </a:pPr>
            <a:r>
              <a:rPr lang="en-US" sz="3600" dirty="0"/>
              <a:t>Surgical stress</a:t>
            </a:r>
          </a:p>
          <a:p>
            <a:pPr lvl="1">
              <a:buFont typeface="Arial"/>
              <a:buChar char="•"/>
            </a:pPr>
            <a:r>
              <a:rPr lang="en-US" sz="3600" dirty="0"/>
              <a:t>Hypoxia</a:t>
            </a:r>
          </a:p>
          <a:p>
            <a:pPr lvl="1">
              <a:buFont typeface="Arial"/>
              <a:buChar char="•"/>
            </a:pPr>
            <a:r>
              <a:rPr lang="en-US" sz="3600" dirty="0"/>
              <a:t>Altitude</a:t>
            </a:r>
          </a:p>
          <a:p>
            <a:pPr lvl="1">
              <a:buFont typeface="Arial"/>
              <a:buChar char="•"/>
            </a:pPr>
            <a:endParaRPr lang="en-US" sz="3600" dirty="0"/>
          </a:p>
        </p:txBody>
      </p:sp>
    </p:spTree>
    <p:extLst>
      <p:ext uri="{BB962C8B-B14F-4D97-AF65-F5344CB8AC3E}">
        <p14:creationId xmlns:p14="http://schemas.microsoft.com/office/powerpoint/2010/main" val="259832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7162800" cy="1325563"/>
          </a:xfrm>
        </p:spPr>
        <p:txBody>
          <a:bodyPr>
            <a:normAutofit/>
          </a:bodyPr>
          <a:lstStyle/>
          <a:p>
            <a:r>
              <a:rPr lang="en-US" sz="4800" dirty="0">
                <a:latin typeface="+mn-lt"/>
              </a:rPr>
              <a:t>Acute </a:t>
            </a:r>
            <a:r>
              <a:rPr lang="en-US" sz="4800" dirty="0" err="1">
                <a:latin typeface="+mn-lt"/>
              </a:rPr>
              <a:t>Vaso</a:t>
            </a:r>
            <a:r>
              <a:rPr lang="en-US" sz="4800" dirty="0">
                <a:latin typeface="+mn-lt"/>
              </a:rPr>
              <a:t>-occlusive Crises</a:t>
            </a:r>
          </a:p>
        </p:txBody>
      </p:sp>
      <p:sp>
        <p:nvSpPr>
          <p:cNvPr id="3" name="Content Placeholder 2"/>
          <p:cNvSpPr>
            <a:spLocks noGrp="1"/>
          </p:cNvSpPr>
          <p:nvPr>
            <p:ph idx="1"/>
          </p:nvPr>
        </p:nvSpPr>
        <p:spPr>
          <a:xfrm>
            <a:off x="685800" y="1676400"/>
            <a:ext cx="7848600" cy="4933328"/>
          </a:xfrm>
        </p:spPr>
        <p:txBody>
          <a:bodyPr>
            <a:normAutofit fontScale="92500" lnSpcReduction="10000"/>
          </a:bodyPr>
          <a:lstStyle/>
          <a:p>
            <a:pPr marL="0" indent="0">
              <a:buNone/>
            </a:pPr>
            <a:r>
              <a:rPr lang="en-US" sz="3800" dirty="0"/>
              <a:t>Sickled red blood cells adhere to vascular endothelium and cause </a:t>
            </a:r>
            <a:r>
              <a:rPr lang="en-US" sz="3800" dirty="0" err="1"/>
              <a:t>microvascular</a:t>
            </a:r>
            <a:r>
              <a:rPr lang="en-US" sz="3800" dirty="0"/>
              <a:t> occlusion, ischemia, infarction and pain</a:t>
            </a:r>
          </a:p>
          <a:p>
            <a:r>
              <a:rPr lang="en-US" dirty="0"/>
              <a:t>Inflammation of endothelium with release of IL-1, IL-6 and TNF</a:t>
            </a:r>
          </a:p>
          <a:p>
            <a:r>
              <a:rPr lang="en-US" dirty="0"/>
              <a:t>Platelet activation and aggregation</a:t>
            </a:r>
          </a:p>
          <a:p>
            <a:r>
              <a:rPr lang="en-US" dirty="0"/>
              <a:t>Fibrin deposition on damaged endothelium</a:t>
            </a:r>
          </a:p>
          <a:p>
            <a:r>
              <a:rPr lang="en-US" dirty="0"/>
              <a:t>Up-regulation of cell adhesion molecules</a:t>
            </a:r>
          </a:p>
          <a:p>
            <a:r>
              <a:rPr lang="en-US" dirty="0"/>
              <a:t>Decreased production and increased scavenging of nitric oxide</a:t>
            </a:r>
          </a:p>
          <a:p>
            <a:r>
              <a:rPr lang="en-US" dirty="0"/>
              <a:t>Activation of coagulation system</a:t>
            </a:r>
          </a:p>
        </p:txBody>
      </p:sp>
    </p:spTree>
    <p:extLst>
      <p:ext uri="{BB962C8B-B14F-4D97-AF65-F5344CB8AC3E}">
        <p14:creationId xmlns:p14="http://schemas.microsoft.com/office/powerpoint/2010/main" val="399232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6781800" cy="1325563"/>
          </a:xfrm>
        </p:spPr>
        <p:txBody>
          <a:bodyPr>
            <a:noAutofit/>
          </a:bodyPr>
          <a:lstStyle/>
          <a:p>
            <a:pPr algn="ctr"/>
            <a:r>
              <a:rPr lang="en-US" sz="4800" dirty="0">
                <a:latin typeface="+mn-lt"/>
              </a:rPr>
              <a:t>Pathophysiology of Sickle Cell Disease</a:t>
            </a:r>
          </a:p>
        </p:txBody>
      </p:sp>
      <p:sp>
        <p:nvSpPr>
          <p:cNvPr id="3" name="Content Placeholder 2"/>
          <p:cNvSpPr>
            <a:spLocks noGrp="1"/>
          </p:cNvSpPr>
          <p:nvPr>
            <p:ph idx="1"/>
          </p:nvPr>
        </p:nvSpPr>
        <p:spPr>
          <a:xfrm>
            <a:off x="457200" y="1981200"/>
            <a:ext cx="8229600" cy="4482007"/>
          </a:xfrm>
        </p:spPr>
        <p:txBody>
          <a:bodyPr>
            <a:normAutofit lnSpcReduction="10000"/>
          </a:bodyPr>
          <a:lstStyle/>
          <a:p>
            <a:r>
              <a:rPr lang="en-US" sz="3200" dirty="0"/>
              <a:t>Fully oxygenated </a:t>
            </a:r>
            <a:r>
              <a:rPr lang="en-US" sz="3200" dirty="0" err="1"/>
              <a:t>HbSS</a:t>
            </a:r>
            <a:r>
              <a:rPr lang="en-US" sz="3200" dirty="0"/>
              <a:t> blood is more viscous than fully oxygenated </a:t>
            </a:r>
            <a:r>
              <a:rPr lang="en-US" sz="3200" dirty="0" err="1"/>
              <a:t>HbAA</a:t>
            </a:r>
            <a:r>
              <a:rPr lang="en-US" sz="3200" dirty="0"/>
              <a:t> blood at the same hematocrit (less deformable RBCs)</a:t>
            </a:r>
          </a:p>
          <a:p>
            <a:r>
              <a:rPr lang="en-US" sz="3200" dirty="0"/>
              <a:t>The viscosity of </a:t>
            </a:r>
            <a:r>
              <a:rPr lang="en-US" sz="3200" dirty="0" err="1"/>
              <a:t>HbSS</a:t>
            </a:r>
            <a:r>
              <a:rPr lang="en-US" sz="3200" dirty="0"/>
              <a:t> blood increases more rapidly with increasing hematocrit than </a:t>
            </a:r>
            <a:r>
              <a:rPr lang="en-US" sz="3200" dirty="0" err="1"/>
              <a:t>HbAA</a:t>
            </a:r>
            <a:r>
              <a:rPr lang="en-US" sz="3200" dirty="0"/>
              <a:t> blood</a:t>
            </a:r>
          </a:p>
          <a:p>
            <a:pPr lvl="1">
              <a:buFont typeface="Lucida Grande"/>
              <a:buChar char="-"/>
            </a:pPr>
            <a:r>
              <a:rPr lang="en-US" sz="2800" dirty="0" err="1"/>
              <a:t>HbAA</a:t>
            </a:r>
            <a:r>
              <a:rPr lang="en-US" sz="2800" dirty="0"/>
              <a:t> blood: An increase of </a:t>
            </a:r>
            <a:r>
              <a:rPr lang="en-US" sz="2800" dirty="0" err="1"/>
              <a:t>Hct</a:t>
            </a:r>
            <a:r>
              <a:rPr lang="en-US" sz="2800" dirty="0"/>
              <a:t> from 30% to 60% increases viscosity x2</a:t>
            </a:r>
          </a:p>
          <a:p>
            <a:pPr lvl="1">
              <a:buFont typeface="Lucida Grande"/>
              <a:buChar char="-"/>
            </a:pPr>
            <a:r>
              <a:rPr lang="en-US" sz="2800" dirty="0" err="1"/>
              <a:t>HbSS</a:t>
            </a:r>
            <a:r>
              <a:rPr lang="en-US" sz="2800" dirty="0"/>
              <a:t> blood:  An increase of </a:t>
            </a:r>
            <a:r>
              <a:rPr lang="en-US" sz="2800" dirty="0" err="1"/>
              <a:t>Hct</a:t>
            </a:r>
            <a:r>
              <a:rPr lang="en-US" sz="2800" dirty="0"/>
              <a:t> from 30% to 60% increases viscosity x50</a:t>
            </a:r>
          </a:p>
        </p:txBody>
      </p:sp>
    </p:spTree>
    <p:extLst>
      <p:ext uri="{BB962C8B-B14F-4D97-AF65-F5344CB8AC3E}">
        <p14:creationId xmlns:p14="http://schemas.microsoft.com/office/powerpoint/2010/main" val="21835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239000" cy="1325563"/>
          </a:xfrm>
        </p:spPr>
        <p:txBody>
          <a:bodyPr>
            <a:normAutofit fontScale="90000"/>
          </a:bodyPr>
          <a:lstStyle/>
          <a:p>
            <a:r>
              <a:rPr lang="en-US" sz="4800" dirty="0">
                <a:latin typeface="+mn-lt"/>
              </a:rPr>
              <a:t>Types of Acute Sickle Cell Crises</a:t>
            </a:r>
          </a:p>
        </p:txBody>
      </p:sp>
      <p:sp>
        <p:nvSpPr>
          <p:cNvPr id="3" name="Content Placeholder 2"/>
          <p:cNvSpPr>
            <a:spLocks noGrp="1"/>
          </p:cNvSpPr>
          <p:nvPr>
            <p:ph idx="1"/>
          </p:nvPr>
        </p:nvSpPr>
        <p:spPr>
          <a:xfrm>
            <a:off x="1309830" y="1828800"/>
            <a:ext cx="7376969" cy="4831546"/>
          </a:xfrm>
        </p:spPr>
        <p:txBody>
          <a:bodyPr>
            <a:noAutofit/>
          </a:bodyPr>
          <a:lstStyle/>
          <a:p>
            <a:r>
              <a:rPr lang="en-US" sz="3600" dirty="0"/>
              <a:t>Acute chest syndrome</a:t>
            </a:r>
          </a:p>
          <a:p>
            <a:r>
              <a:rPr lang="en-US" sz="3600" dirty="0"/>
              <a:t>Cerebral Vascular Accident or Stroke</a:t>
            </a:r>
          </a:p>
          <a:p>
            <a:r>
              <a:rPr lang="en-US" sz="3600" dirty="0"/>
              <a:t>Ischemia/Pain</a:t>
            </a:r>
          </a:p>
          <a:p>
            <a:r>
              <a:rPr lang="en-US" sz="3600" dirty="0"/>
              <a:t>Priapism</a:t>
            </a:r>
          </a:p>
          <a:p>
            <a:r>
              <a:rPr lang="en-US" sz="3600" dirty="0"/>
              <a:t>Splenic sequestration crisis</a:t>
            </a:r>
          </a:p>
          <a:p>
            <a:r>
              <a:rPr lang="en-US" sz="3600" dirty="0"/>
              <a:t>Aplastic crisis</a:t>
            </a:r>
          </a:p>
          <a:p>
            <a:r>
              <a:rPr lang="en-US" sz="3600" dirty="0"/>
              <a:t>Hyper-hemolytic crisis</a:t>
            </a:r>
          </a:p>
        </p:txBody>
      </p:sp>
    </p:spTree>
    <p:extLst>
      <p:ext uri="{BB962C8B-B14F-4D97-AF65-F5344CB8AC3E}">
        <p14:creationId xmlns:p14="http://schemas.microsoft.com/office/powerpoint/2010/main" val="40596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8839200" cy="1325563"/>
          </a:xfrm>
        </p:spPr>
        <p:txBody>
          <a:bodyPr anchor="ctr">
            <a:noAutofit/>
          </a:bodyPr>
          <a:lstStyle/>
          <a:p>
            <a:r>
              <a:rPr lang="en-US" sz="4800" dirty="0">
                <a:latin typeface="+mn-lt"/>
              </a:rPr>
              <a:t>SCD: Central Nervous System</a:t>
            </a:r>
            <a:endParaRPr lang="en-US" sz="4600" dirty="0">
              <a:latin typeface="+mn-lt"/>
            </a:endParaRPr>
          </a:p>
        </p:txBody>
      </p:sp>
      <p:sp>
        <p:nvSpPr>
          <p:cNvPr id="3" name="Content Placeholder 2"/>
          <p:cNvSpPr>
            <a:spLocks noGrp="1"/>
          </p:cNvSpPr>
          <p:nvPr>
            <p:ph idx="1"/>
          </p:nvPr>
        </p:nvSpPr>
        <p:spPr>
          <a:xfrm>
            <a:off x="990600" y="1752600"/>
            <a:ext cx="7696200" cy="4883788"/>
          </a:xfrm>
        </p:spPr>
        <p:txBody>
          <a:bodyPr>
            <a:normAutofit/>
          </a:bodyPr>
          <a:lstStyle/>
          <a:p>
            <a:pPr marL="0" indent="0">
              <a:buNone/>
            </a:pPr>
            <a:endParaRPr lang="en-US" sz="400" dirty="0"/>
          </a:p>
          <a:p>
            <a:r>
              <a:rPr lang="en-US" sz="4000" dirty="0"/>
              <a:t>Transient ischemic attacks </a:t>
            </a:r>
          </a:p>
          <a:p>
            <a:r>
              <a:rPr lang="en-US" sz="4000" dirty="0"/>
              <a:t>Silent Infarcts</a:t>
            </a:r>
          </a:p>
          <a:p>
            <a:r>
              <a:rPr lang="en-US" sz="4000" dirty="0"/>
              <a:t>Cerebrovascular accidents including intra-cerebral hemorrhages</a:t>
            </a:r>
          </a:p>
          <a:p>
            <a:r>
              <a:rPr lang="en-US" sz="4000" dirty="0"/>
              <a:t>Seizures</a:t>
            </a:r>
          </a:p>
          <a:p>
            <a:endParaRPr lang="en-US" sz="3900" dirty="0"/>
          </a:p>
        </p:txBody>
      </p:sp>
    </p:spTree>
    <p:extLst>
      <p:ext uri="{BB962C8B-B14F-4D97-AF65-F5344CB8AC3E}">
        <p14:creationId xmlns:p14="http://schemas.microsoft.com/office/powerpoint/2010/main" val="86808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7315200" cy="1325563"/>
          </a:xfrm>
        </p:spPr>
        <p:txBody>
          <a:bodyPr>
            <a:noAutofit/>
          </a:bodyPr>
          <a:lstStyle/>
          <a:p>
            <a:r>
              <a:rPr lang="en-US" sz="4800" dirty="0">
                <a:latin typeface="+mn-lt"/>
              </a:rPr>
              <a:t>SCD: Hematology</a:t>
            </a:r>
          </a:p>
        </p:txBody>
      </p:sp>
      <p:sp>
        <p:nvSpPr>
          <p:cNvPr id="3" name="Content Placeholder 2"/>
          <p:cNvSpPr>
            <a:spLocks noGrp="1"/>
          </p:cNvSpPr>
          <p:nvPr>
            <p:ph idx="1"/>
          </p:nvPr>
        </p:nvSpPr>
        <p:spPr>
          <a:xfrm>
            <a:off x="656923" y="1417639"/>
            <a:ext cx="8029877" cy="5218750"/>
          </a:xfrm>
        </p:spPr>
        <p:txBody>
          <a:bodyPr>
            <a:normAutofit lnSpcReduction="10000"/>
          </a:bodyPr>
          <a:lstStyle/>
          <a:p>
            <a:r>
              <a:rPr lang="en-US" sz="3900" dirty="0"/>
              <a:t>Hemolytic crises from accelerated RBC death </a:t>
            </a:r>
          </a:p>
          <a:p>
            <a:r>
              <a:rPr lang="en-US" sz="3900" dirty="0"/>
              <a:t>Aplastic crises with suppression of normal erythropoiesis which usually resolve in 7-10 </a:t>
            </a:r>
            <a:r>
              <a:rPr lang="en-US" sz="3900" dirty="0" err="1"/>
              <a:t>daysTransient</a:t>
            </a:r>
            <a:r>
              <a:rPr lang="en-US" sz="3900" dirty="0"/>
              <a:t> ischemic attacks </a:t>
            </a:r>
          </a:p>
          <a:p>
            <a:pPr marL="0" indent="0">
              <a:buNone/>
            </a:pPr>
            <a:r>
              <a:rPr lang="en-US" sz="4300" i="1" dirty="0"/>
              <a:t>Associated with infections from EBV, parvovirus B19, Pneumococci, Salmonella</a:t>
            </a:r>
            <a:r>
              <a:rPr lang="en-US" sz="4300" dirty="0"/>
              <a:t> </a:t>
            </a:r>
            <a:r>
              <a:rPr lang="en-US" sz="4300" i="1" dirty="0"/>
              <a:t>and Streptococci</a:t>
            </a:r>
            <a:endParaRPr lang="en-US" sz="4300" dirty="0"/>
          </a:p>
        </p:txBody>
      </p:sp>
    </p:spTree>
    <p:extLst>
      <p:ext uri="{BB962C8B-B14F-4D97-AF65-F5344CB8AC3E}">
        <p14:creationId xmlns:p14="http://schemas.microsoft.com/office/powerpoint/2010/main" val="1042897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7315200" cy="1325563"/>
          </a:xfrm>
        </p:spPr>
        <p:txBody>
          <a:bodyPr>
            <a:noAutofit/>
          </a:bodyPr>
          <a:lstStyle/>
          <a:p>
            <a:r>
              <a:rPr lang="en-US" sz="6000" dirty="0">
                <a:latin typeface="+mn-lt"/>
              </a:rPr>
              <a:t>SCD: Cardiovascular</a:t>
            </a:r>
          </a:p>
        </p:txBody>
      </p:sp>
      <p:sp>
        <p:nvSpPr>
          <p:cNvPr id="3" name="Content Placeholder 2"/>
          <p:cNvSpPr>
            <a:spLocks noGrp="1"/>
          </p:cNvSpPr>
          <p:nvPr>
            <p:ph idx="1"/>
          </p:nvPr>
        </p:nvSpPr>
        <p:spPr>
          <a:xfrm>
            <a:off x="685800" y="1653107"/>
            <a:ext cx="8000999" cy="4983281"/>
          </a:xfrm>
        </p:spPr>
        <p:txBody>
          <a:bodyPr>
            <a:normAutofit/>
          </a:bodyPr>
          <a:lstStyle/>
          <a:p>
            <a:pPr marL="0" indent="0">
              <a:buNone/>
            </a:pPr>
            <a:endParaRPr lang="en-US" sz="700" dirty="0"/>
          </a:p>
          <a:p>
            <a:r>
              <a:rPr lang="en-US" sz="4400" dirty="0"/>
              <a:t>Cardiomegaly from chronic anemia</a:t>
            </a:r>
          </a:p>
          <a:p>
            <a:r>
              <a:rPr lang="en-US" sz="4400" dirty="0"/>
              <a:t>Left ventricular hypertrophy and congestive heart failure</a:t>
            </a:r>
          </a:p>
          <a:p>
            <a:r>
              <a:rPr lang="en-US" sz="4400" dirty="0"/>
              <a:t>Right ventricular hypertrophy from chronic hypoxia</a:t>
            </a:r>
          </a:p>
        </p:txBody>
      </p:sp>
    </p:spTree>
    <p:extLst>
      <p:ext uri="{BB962C8B-B14F-4D97-AF65-F5344CB8AC3E}">
        <p14:creationId xmlns:p14="http://schemas.microsoft.com/office/powerpoint/2010/main" val="2090980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7239000" cy="1325563"/>
          </a:xfrm>
        </p:spPr>
        <p:txBody>
          <a:bodyPr>
            <a:noAutofit/>
          </a:bodyPr>
          <a:lstStyle/>
          <a:p>
            <a:r>
              <a:rPr lang="en-US" sz="4800" dirty="0">
                <a:latin typeface="+mn-lt"/>
              </a:rPr>
              <a:t>SCD: Respiratory System</a:t>
            </a:r>
          </a:p>
        </p:txBody>
      </p:sp>
      <p:sp>
        <p:nvSpPr>
          <p:cNvPr id="3" name="Content Placeholder 2"/>
          <p:cNvSpPr>
            <a:spLocks noGrp="1"/>
          </p:cNvSpPr>
          <p:nvPr>
            <p:ph idx="1"/>
          </p:nvPr>
        </p:nvSpPr>
        <p:spPr>
          <a:xfrm>
            <a:off x="729914" y="1653107"/>
            <a:ext cx="7956886" cy="4983281"/>
          </a:xfrm>
        </p:spPr>
        <p:txBody>
          <a:bodyPr>
            <a:normAutofit/>
          </a:bodyPr>
          <a:lstStyle/>
          <a:p>
            <a:pPr marL="0" indent="0">
              <a:buNone/>
            </a:pPr>
            <a:endParaRPr lang="en-US" sz="600" dirty="0"/>
          </a:p>
          <a:p>
            <a:r>
              <a:rPr lang="en-US" sz="4000" dirty="0"/>
              <a:t>Micro-infarctions resulting in progressive pulmonary fibrosis and restrictive lung disease</a:t>
            </a:r>
          </a:p>
          <a:p>
            <a:r>
              <a:rPr lang="en-US" sz="4000" dirty="0"/>
              <a:t>Acute chest syndrome: Combination of infarction, infection, pulmonary sequestration and fat embolism</a:t>
            </a:r>
          </a:p>
        </p:txBody>
      </p:sp>
    </p:spTree>
    <p:extLst>
      <p:ext uri="{BB962C8B-B14F-4D97-AF65-F5344CB8AC3E}">
        <p14:creationId xmlns:p14="http://schemas.microsoft.com/office/powerpoint/2010/main" val="350925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8210550" cy="1325563"/>
          </a:xfrm>
        </p:spPr>
        <p:txBody>
          <a:bodyPr>
            <a:noAutofit/>
          </a:bodyPr>
          <a:lstStyle/>
          <a:p>
            <a:r>
              <a:rPr lang="en-US" sz="4800" dirty="0">
                <a:latin typeface="+mn-lt"/>
              </a:rPr>
              <a:t>SCD: Gastrointestinal System</a:t>
            </a:r>
          </a:p>
        </p:txBody>
      </p:sp>
      <p:sp>
        <p:nvSpPr>
          <p:cNvPr id="3" name="Content Placeholder 2"/>
          <p:cNvSpPr>
            <a:spLocks noGrp="1"/>
          </p:cNvSpPr>
          <p:nvPr>
            <p:ph idx="1"/>
          </p:nvPr>
        </p:nvSpPr>
        <p:spPr>
          <a:xfrm>
            <a:off x="586128" y="1653107"/>
            <a:ext cx="8238350" cy="4983281"/>
          </a:xfrm>
        </p:spPr>
        <p:txBody>
          <a:bodyPr>
            <a:normAutofit lnSpcReduction="10000"/>
          </a:bodyPr>
          <a:lstStyle/>
          <a:p>
            <a:pPr marL="0" indent="0">
              <a:buNone/>
            </a:pPr>
            <a:endParaRPr lang="en-US" sz="700" dirty="0"/>
          </a:p>
          <a:p>
            <a:r>
              <a:rPr lang="en-US" sz="4300" dirty="0"/>
              <a:t>Repeated splenic micro-infarcts render patient functionally </a:t>
            </a:r>
            <a:r>
              <a:rPr lang="en-US" sz="4300" dirty="0" err="1"/>
              <a:t>asplenic</a:t>
            </a:r>
            <a:endParaRPr lang="en-US" sz="4300" dirty="0"/>
          </a:p>
          <a:p>
            <a:r>
              <a:rPr lang="en-US" sz="4300" dirty="0"/>
              <a:t>Acute </a:t>
            </a:r>
            <a:r>
              <a:rPr lang="en-US" sz="4300" dirty="0" err="1"/>
              <a:t>cholecystitis</a:t>
            </a:r>
            <a:r>
              <a:rPr lang="en-US" sz="4300" dirty="0"/>
              <a:t> from bile stones from hemolysis often require cholecystectomy</a:t>
            </a:r>
          </a:p>
          <a:p>
            <a:r>
              <a:rPr lang="en-US" sz="4300" dirty="0"/>
              <a:t>Acute abdominal pain from </a:t>
            </a:r>
            <a:r>
              <a:rPr lang="en-US" sz="4300" dirty="0" err="1"/>
              <a:t>vaso</a:t>
            </a:r>
            <a:r>
              <a:rPr lang="en-US" sz="4300" dirty="0"/>
              <a:t>-occlusive crisis</a:t>
            </a:r>
          </a:p>
        </p:txBody>
      </p:sp>
    </p:spTree>
    <p:extLst>
      <p:ext uri="{BB962C8B-B14F-4D97-AF65-F5344CB8AC3E}">
        <p14:creationId xmlns:p14="http://schemas.microsoft.com/office/powerpoint/2010/main" val="222498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7162800" cy="1325563"/>
          </a:xfrm>
        </p:spPr>
        <p:txBody>
          <a:bodyPr>
            <a:noAutofit/>
          </a:bodyPr>
          <a:lstStyle/>
          <a:p>
            <a:r>
              <a:rPr lang="en-US" sz="4800" dirty="0">
                <a:latin typeface="+mn-lt"/>
              </a:rPr>
              <a:t>SCD: Genitourinary System</a:t>
            </a:r>
          </a:p>
        </p:txBody>
      </p:sp>
      <p:sp>
        <p:nvSpPr>
          <p:cNvPr id="3" name="Content Placeholder 2"/>
          <p:cNvSpPr>
            <a:spLocks noGrp="1"/>
          </p:cNvSpPr>
          <p:nvPr>
            <p:ph idx="1"/>
          </p:nvPr>
        </p:nvSpPr>
        <p:spPr>
          <a:xfrm>
            <a:off x="533400" y="1371601"/>
            <a:ext cx="8153400" cy="4571999"/>
          </a:xfrm>
        </p:spPr>
        <p:txBody>
          <a:bodyPr>
            <a:normAutofit fontScale="92500"/>
          </a:bodyPr>
          <a:lstStyle/>
          <a:p>
            <a:endParaRPr lang="en-US" sz="600" dirty="0"/>
          </a:p>
          <a:p>
            <a:r>
              <a:rPr lang="en-US" sz="3900" dirty="0"/>
              <a:t>Micro-infarcts in medulla of kidney </a:t>
            </a:r>
          </a:p>
          <a:p>
            <a:r>
              <a:rPr lang="en-US" sz="3900" dirty="0"/>
              <a:t>Inability to concentrate urine can lead to dehydration</a:t>
            </a:r>
          </a:p>
          <a:p>
            <a:r>
              <a:rPr lang="en-US" sz="3900" dirty="0"/>
              <a:t>Renal failure from progressive glomerular                                             fibrosis</a:t>
            </a:r>
          </a:p>
          <a:p>
            <a:r>
              <a:rPr lang="en-US" sz="3900" dirty="0"/>
              <a:t>Hematuria </a:t>
            </a:r>
          </a:p>
          <a:p>
            <a:r>
              <a:rPr lang="en-US" sz="3900" dirty="0"/>
              <a:t>Priapism</a:t>
            </a:r>
          </a:p>
        </p:txBody>
      </p:sp>
      <p:sp>
        <p:nvSpPr>
          <p:cNvPr id="5" name="Rectangle 4"/>
          <p:cNvSpPr/>
          <p:nvPr/>
        </p:nvSpPr>
        <p:spPr>
          <a:xfrm>
            <a:off x="533400" y="6113168"/>
            <a:ext cx="7696200" cy="523220"/>
          </a:xfrm>
          <a:prstGeom prst="rect">
            <a:avLst/>
          </a:prstGeom>
        </p:spPr>
        <p:txBody>
          <a:bodyPr wrap="square">
            <a:spAutoFit/>
          </a:bodyPr>
          <a:lstStyle/>
          <a:p>
            <a:r>
              <a:rPr lang="en-US" sz="1400" dirty="0"/>
              <a:t>Image:  National Center for Biotechnology Information (US) (http://</a:t>
            </a:r>
            <a:r>
              <a:rPr lang="en-US" sz="1400" dirty="0" err="1"/>
              <a:t>www.ncbi.nlm.nih.gov</a:t>
            </a:r>
            <a:r>
              <a:rPr lang="en-US" sz="1400" dirty="0"/>
              <a:t>/books/NBK22238/) [Public domain], via Wikimedia Commons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944786"/>
            <a:ext cx="4267200" cy="1998814"/>
          </a:xfrm>
          <a:prstGeom prst="rect">
            <a:avLst/>
          </a:prstGeom>
        </p:spPr>
      </p:pic>
    </p:spTree>
    <p:extLst>
      <p:ext uri="{BB962C8B-B14F-4D97-AF65-F5344CB8AC3E}">
        <p14:creationId xmlns:p14="http://schemas.microsoft.com/office/powerpoint/2010/main" val="239041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658026" cy="960438"/>
          </a:xfrm>
        </p:spPr>
        <p:txBody>
          <a:bodyPr>
            <a:normAutofit/>
          </a:bodyPr>
          <a:lstStyle/>
          <a:p>
            <a:r>
              <a:rPr lang="en-US" sz="4800" dirty="0">
                <a:latin typeface="+mn-lt"/>
              </a:rPr>
              <a:t>The Hemoglobin Molecule</a:t>
            </a:r>
          </a:p>
        </p:txBody>
      </p:sp>
      <p:sp>
        <p:nvSpPr>
          <p:cNvPr id="3" name="Content Placeholder 2"/>
          <p:cNvSpPr>
            <a:spLocks noGrp="1"/>
          </p:cNvSpPr>
          <p:nvPr>
            <p:ph idx="1"/>
          </p:nvPr>
        </p:nvSpPr>
        <p:spPr/>
        <p:txBody>
          <a:bodyPr>
            <a:normAutofit/>
          </a:bodyPr>
          <a:lstStyle/>
          <a:p>
            <a:r>
              <a:rPr lang="en-US" sz="3200" dirty="0"/>
              <a:t>Transports oxygen from the lungs and carries to the tissues via the RBCs where it is released</a:t>
            </a:r>
          </a:p>
          <a:p>
            <a:r>
              <a:rPr lang="en-US" sz="3200" dirty="0"/>
              <a:t>Hemoglobin molecules are tetramers </a:t>
            </a:r>
          </a:p>
          <a:p>
            <a:pPr lvl="1">
              <a:buFont typeface="Lucida Grande"/>
              <a:buChar char="-"/>
            </a:pPr>
            <a:r>
              <a:rPr lang="en-US" sz="2800" dirty="0"/>
              <a:t>4 globin chains </a:t>
            </a:r>
          </a:p>
          <a:p>
            <a:pPr lvl="1">
              <a:buFont typeface="Lucida Grande"/>
              <a:buChar char="-"/>
            </a:pPr>
            <a:r>
              <a:rPr lang="en-US" sz="2800" dirty="0"/>
              <a:t>4 </a:t>
            </a:r>
            <a:r>
              <a:rPr lang="en-US" sz="2800" dirty="0" err="1"/>
              <a:t>heme</a:t>
            </a:r>
            <a:r>
              <a:rPr lang="en-US" sz="2800" dirty="0"/>
              <a:t> groups consisting of an iron ion in a heterocyclic </a:t>
            </a:r>
            <a:r>
              <a:rPr lang="en-US" sz="2800" dirty="0" err="1"/>
              <a:t>porphyin</a:t>
            </a:r>
            <a:r>
              <a:rPr lang="en-US" sz="2800" dirty="0"/>
              <a:t> ring</a:t>
            </a:r>
          </a:p>
          <a:p>
            <a:pPr lvl="1">
              <a:buFont typeface="Lucida Grande"/>
              <a:buChar char="-"/>
            </a:pPr>
            <a:r>
              <a:rPr lang="en-US" sz="2800" dirty="0"/>
              <a:t>4 oxygen molecules can be bound by each hemoglobin molecule</a:t>
            </a:r>
          </a:p>
        </p:txBody>
      </p:sp>
    </p:spTree>
    <p:extLst>
      <p:ext uri="{BB962C8B-B14F-4D97-AF65-F5344CB8AC3E}">
        <p14:creationId xmlns:p14="http://schemas.microsoft.com/office/powerpoint/2010/main" val="155525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5"/>
            <a:ext cx="7924800" cy="1325563"/>
          </a:xfrm>
        </p:spPr>
        <p:txBody>
          <a:bodyPr>
            <a:noAutofit/>
          </a:bodyPr>
          <a:lstStyle/>
          <a:p>
            <a:r>
              <a:rPr lang="en-US" sz="4000" dirty="0">
                <a:latin typeface="+mn-lt"/>
              </a:rPr>
              <a:t>SCD: Bones, Extremities &amp; Growth</a:t>
            </a:r>
          </a:p>
        </p:txBody>
      </p:sp>
      <p:sp>
        <p:nvSpPr>
          <p:cNvPr id="3" name="Content Placeholder 2"/>
          <p:cNvSpPr>
            <a:spLocks noGrp="1"/>
          </p:cNvSpPr>
          <p:nvPr>
            <p:ph idx="1"/>
          </p:nvPr>
        </p:nvSpPr>
        <p:spPr>
          <a:xfrm>
            <a:off x="457200" y="1653107"/>
            <a:ext cx="8077200" cy="4983281"/>
          </a:xfrm>
        </p:spPr>
        <p:txBody>
          <a:bodyPr>
            <a:normAutofit fontScale="92500"/>
          </a:bodyPr>
          <a:lstStyle/>
          <a:p>
            <a:r>
              <a:rPr lang="en-US" sz="3900" dirty="0"/>
              <a:t>Increased bone marrow activity in bones starves the growth plates of nutrients resulting in decreased growth</a:t>
            </a:r>
          </a:p>
          <a:p>
            <a:r>
              <a:rPr lang="en-US" sz="3900" dirty="0"/>
              <a:t>Bone pain from </a:t>
            </a:r>
            <a:r>
              <a:rPr lang="en-US" sz="3900" dirty="0" err="1"/>
              <a:t>vaso</a:t>
            </a:r>
            <a:r>
              <a:rPr lang="en-US" sz="3900" dirty="0"/>
              <a:t>-occlusion in medulla of bones</a:t>
            </a:r>
          </a:p>
          <a:p>
            <a:r>
              <a:rPr lang="en-US" sz="3900" dirty="0"/>
              <a:t>Avascular necrosis of the femoral head</a:t>
            </a:r>
          </a:p>
          <a:p>
            <a:r>
              <a:rPr lang="en-US" sz="3900" dirty="0"/>
              <a:t>Increased incidence of osteomyelitis often due to </a:t>
            </a:r>
            <a:r>
              <a:rPr lang="en-US" sz="3900" i="1" dirty="0"/>
              <a:t>Salmonella </a:t>
            </a:r>
            <a:r>
              <a:rPr lang="en-US" sz="3900" dirty="0"/>
              <a:t>or</a:t>
            </a:r>
            <a:r>
              <a:rPr lang="en-US" sz="3900" i="1" dirty="0"/>
              <a:t> Staphylococci</a:t>
            </a:r>
            <a:endParaRPr lang="en-US" sz="3900" dirty="0"/>
          </a:p>
        </p:txBody>
      </p:sp>
    </p:spTree>
    <p:extLst>
      <p:ext uri="{BB962C8B-B14F-4D97-AF65-F5344CB8AC3E}">
        <p14:creationId xmlns:p14="http://schemas.microsoft.com/office/powerpoint/2010/main" val="199325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5"/>
            <a:ext cx="7753350" cy="1325563"/>
          </a:xfrm>
        </p:spPr>
        <p:txBody>
          <a:bodyPr>
            <a:normAutofit/>
          </a:bodyPr>
          <a:lstStyle/>
          <a:p>
            <a:r>
              <a:rPr lang="en-US" sz="5400" dirty="0">
                <a:latin typeface="+mn-lt"/>
              </a:rPr>
              <a:t>SCD: Presentation</a:t>
            </a:r>
          </a:p>
        </p:txBody>
      </p:sp>
      <p:sp>
        <p:nvSpPr>
          <p:cNvPr id="3" name="Content Placeholder 2"/>
          <p:cNvSpPr>
            <a:spLocks noGrp="1"/>
          </p:cNvSpPr>
          <p:nvPr>
            <p:ph idx="1"/>
          </p:nvPr>
        </p:nvSpPr>
        <p:spPr>
          <a:xfrm>
            <a:off x="762000" y="1600200"/>
            <a:ext cx="7772400" cy="4576763"/>
          </a:xfrm>
        </p:spPr>
        <p:txBody>
          <a:bodyPr>
            <a:normAutofit/>
          </a:bodyPr>
          <a:lstStyle/>
          <a:p>
            <a:pPr marL="0" indent="0">
              <a:buNone/>
            </a:pPr>
            <a:r>
              <a:rPr lang="en-US" sz="4000" dirty="0"/>
              <a:t>Striking diversity in presentation, progression of disease and severity of symptoms</a:t>
            </a:r>
          </a:p>
          <a:p>
            <a:r>
              <a:rPr lang="en-US" sz="3200" dirty="0"/>
              <a:t>About 30% of </a:t>
            </a:r>
            <a:r>
              <a:rPr lang="en-US" sz="3200" dirty="0" err="1"/>
              <a:t>HgbSS</a:t>
            </a:r>
            <a:r>
              <a:rPr lang="en-US" sz="3200" dirty="0"/>
              <a:t> patients have rapidly progressive disease with widespread vascular damage, organ failure and death</a:t>
            </a:r>
          </a:p>
          <a:p>
            <a:r>
              <a:rPr lang="en-US" sz="3200" dirty="0"/>
              <a:t>About 60% have less severe disease</a:t>
            </a:r>
          </a:p>
          <a:p>
            <a:r>
              <a:rPr lang="en-US" sz="3200" dirty="0"/>
              <a:t>About 10% are relatively asymptoma</a:t>
            </a:r>
            <a:r>
              <a:rPr lang="en-US" dirty="0"/>
              <a:t>tic</a:t>
            </a:r>
          </a:p>
        </p:txBody>
      </p:sp>
    </p:spTree>
    <p:extLst>
      <p:ext uri="{BB962C8B-B14F-4D97-AF65-F5344CB8AC3E}">
        <p14:creationId xmlns:p14="http://schemas.microsoft.com/office/powerpoint/2010/main" val="299515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5"/>
            <a:ext cx="7753350" cy="1325563"/>
          </a:xfrm>
        </p:spPr>
        <p:txBody>
          <a:bodyPr>
            <a:normAutofit/>
          </a:bodyPr>
          <a:lstStyle/>
          <a:p>
            <a:r>
              <a:rPr lang="en-US" sz="5400" dirty="0">
                <a:latin typeface="+mn-lt"/>
              </a:rPr>
              <a:t>SCD: Presentation</a:t>
            </a:r>
          </a:p>
        </p:txBody>
      </p:sp>
      <p:sp>
        <p:nvSpPr>
          <p:cNvPr id="3" name="Content Placeholder 2"/>
          <p:cNvSpPr>
            <a:spLocks noGrp="1"/>
          </p:cNvSpPr>
          <p:nvPr>
            <p:ph idx="1"/>
          </p:nvPr>
        </p:nvSpPr>
        <p:spPr>
          <a:xfrm>
            <a:off x="762000" y="1828800"/>
            <a:ext cx="7924800" cy="4348163"/>
          </a:xfrm>
        </p:spPr>
        <p:txBody>
          <a:bodyPr>
            <a:normAutofit fontScale="92500" lnSpcReduction="20000"/>
          </a:bodyPr>
          <a:lstStyle/>
          <a:p>
            <a:pPr marL="0" indent="0">
              <a:buNone/>
            </a:pPr>
            <a:r>
              <a:rPr lang="en-US" sz="4300" dirty="0"/>
              <a:t>Diversity in presentation, progression of disease and severity of symptoms due to:</a:t>
            </a:r>
          </a:p>
          <a:p>
            <a:r>
              <a:rPr lang="en-US" sz="3900" dirty="0"/>
              <a:t>Increased expression of Hemoglobin F which ameliorates the disease</a:t>
            </a:r>
          </a:p>
          <a:p>
            <a:r>
              <a:rPr lang="en-US" sz="3900" dirty="0"/>
              <a:t>Haplotype variation</a:t>
            </a:r>
          </a:p>
          <a:p>
            <a:r>
              <a:rPr lang="en-US" sz="3900" dirty="0"/>
              <a:t>Coinheritance of α-thalassemia</a:t>
            </a:r>
          </a:p>
          <a:p>
            <a:r>
              <a:rPr lang="en-US" sz="3900" dirty="0"/>
              <a:t>Polymorphisms at cellular and physiologic levels</a:t>
            </a:r>
          </a:p>
        </p:txBody>
      </p:sp>
    </p:spTree>
    <p:extLst>
      <p:ext uri="{BB962C8B-B14F-4D97-AF65-F5344CB8AC3E}">
        <p14:creationId xmlns:p14="http://schemas.microsoft.com/office/powerpoint/2010/main" val="186026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5"/>
            <a:ext cx="7753350" cy="1325563"/>
          </a:xfrm>
        </p:spPr>
        <p:txBody>
          <a:bodyPr>
            <a:normAutofit/>
          </a:bodyPr>
          <a:lstStyle/>
          <a:p>
            <a:r>
              <a:rPr lang="en-US" sz="5400" dirty="0">
                <a:latin typeface="+mn-lt"/>
              </a:rPr>
              <a:t>SCD: Presentation</a:t>
            </a:r>
          </a:p>
        </p:txBody>
      </p:sp>
      <p:sp>
        <p:nvSpPr>
          <p:cNvPr id="3" name="Content Placeholder 2"/>
          <p:cNvSpPr>
            <a:spLocks noGrp="1"/>
          </p:cNvSpPr>
          <p:nvPr>
            <p:ph idx="1"/>
          </p:nvPr>
        </p:nvSpPr>
        <p:spPr>
          <a:xfrm>
            <a:off x="762000" y="1600200"/>
            <a:ext cx="7772400" cy="4576763"/>
          </a:xfrm>
        </p:spPr>
        <p:txBody>
          <a:bodyPr>
            <a:normAutofit lnSpcReduction="10000"/>
          </a:bodyPr>
          <a:lstStyle/>
          <a:p>
            <a:pPr marL="0" indent="0">
              <a:buNone/>
            </a:pPr>
            <a:r>
              <a:rPr lang="en-US" sz="4400" dirty="0"/>
              <a:t>Increased production of Hemoglobin F:</a:t>
            </a:r>
          </a:p>
          <a:p>
            <a:r>
              <a:rPr lang="en-US" sz="4000" dirty="0"/>
              <a:t>Normal production of </a:t>
            </a:r>
            <a:r>
              <a:rPr lang="en-US" sz="4000" dirty="0" err="1"/>
              <a:t>HgbF</a:t>
            </a:r>
            <a:r>
              <a:rPr lang="en-US" sz="4000" dirty="0"/>
              <a:t> is 1% after infancy </a:t>
            </a:r>
          </a:p>
          <a:p>
            <a:r>
              <a:rPr lang="en-US" sz="4000" dirty="0"/>
              <a:t>African haplotypes express </a:t>
            </a:r>
            <a:r>
              <a:rPr lang="en-US" sz="4000" dirty="0" err="1"/>
              <a:t>HgbF</a:t>
            </a:r>
            <a:r>
              <a:rPr lang="en-US" sz="4000" dirty="0"/>
              <a:t> up to 15%</a:t>
            </a:r>
          </a:p>
          <a:p>
            <a:r>
              <a:rPr lang="en-US" sz="4000" dirty="0"/>
              <a:t>Asian haplotypes express </a:t>
            </a:r>
            <a:r>
              <a:rPr lang="en-US" sz="4000" dirty="0" err="1"/>
              <a:t>HgbF</a:t>
            </a:r>
            <a:r>
              <a:rPr lang="en-US" sz="4000" dirty="0"/>
              <a:t> from 8-30%</a:t>
            </a:r>
            <a:endParaRPr lang="en-US" sz="3600" dirty="0"/>
          </a:p>
        </p:txBody>
      </p:sp>
    </p:spTree>
    <p:extLst>
      <p:ext uri="{BB962C8B-B14F-4D97-AF65-F5344CB8AC3E}">
        <p14:creationId xmlns:p14="http://schemas.microsoft.com/office/powerpoint/2010/main" val="106766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010400" cy="1325563"/>
          </a:xfrm>
        </p:spPr>
        <p:txBody>
          <a:bodyPr/>
          <a:lstStyle/>
          <a:p>
            <a:r>
              <a:rPr lang="en-US" dirty="0">
                <a:latin typeface="+mn-lt"/>
              </a:rPr>
              <a:t>Preoperative Anesthetic Management</a:t>
            </a:r>
          </a:p>
        </p:txBody>
      </p:sp>
      <p:sp>
        <p:nvSpPr>
          <p:cNvPr id="3" name="Content Placeholder 2"/>
          <p:cNvSpPr>
            <a:spLocks noGrp="1"/>
          </p:cNvSpPr>
          <p:nvPr>
            <p:ph idx="1"/>
          </p:nvPr>
        </p:nvSpPr>
        <p:spPr>
          <a:xfrm>
            <a:off x="628650" y="1825624"/>
            <a:ext cx="7886700" cy="4651375"/>
          </a:xfrm>
        </p:spPr>
        <p:txBody>
          <a:bodyPr>
            <a:normAutofit/>
          </a:bodyPr>
          <a:lstStyle/>
          <a:p>
            <a:pPr marL="0" indent="0">
              <a:buNone/>
            </a:pPr>
            <a:r>
              <a:rPr lang="en-US" sz="4000" dirty="0"/>
              <a:t>History and Physical Exam </a:t>
            </a:r>
          </a:p>
          <a:p>
            <a:r>
              <a:rPr lang="en-US" sz="3600" dirty="0"/>
              <a:t>Document the number and frequency of crises</a:t>
            </a:r>
          </a:p>
          <a:p>
            <a:pPr lvl="1">
              <a:buFont typeface="Lucida Grande"/>
              <a:buChar char="-"/>
            </a:pPr>
            <a:r>
              <a:rPr lang="en-US" sz="2800" dirty="0"/>
              <a:t>No active infections</a:t>
            </a:r>
          </a:p>
          <a:p>
            <a:pPr lvl="1">
              <a:buFont typeface="Lucida Grande"/>
              <a:buChar char="-"/>
            </a:pPr>
            <a:r>
              <a:rPr lang="en-US" sz="2800" dirty="0"/>
              <a:t>No acute pain crisis</a:t>
            </a:r>
          </a:p>
          <a:p>
            <a:r>
              <a:rPr lang="en-US" sz="3600" dirty="0"/>
              <a:t>Consult with patient’s hematologist </a:t>
            </a:r>
          </a:p>
          <a:p>
            <a:pPr lvl="1">
              <a:buFont typeface="Lucida Grande"/>
              <a:buChar char="-"/>
            </a:pPr>
            <a:r>
              <a:rPr lang="en-US" sz="2800" dirty="0"/>
              <a:t>Baseline hematocrit</a:t>
            </a:r>
          </a:p>
          <a:p>
            <a:pPr lvl="1">
              <a:buFont typeface="Lucida Grande"/>
              <a:buChar char="-"/>
            </a:pPr>
            <a:r>
              <a:rPr lang="en-US" sz="2800" dirty="0"/>
              <a:t>Baseline percentage of hemoglobin S</a:t>
            </a:r>
          </a:p>
          <a:p>
            <a:pPr lvl="1">
              <a:buFont typeface="Lucida Grande"/>
              <a:buChar char="-"/>
            </a:pPr>
            <a:r>
              <a:rPr lang="en-US" sz="2800" dirty="0"/>
              <a:t>Preoperative transfusion recommendations</a:t>
            </a:r>
          </a:p>
          <a:p>
            <a:pPr marL="457200" lvl="1" indent="0">
              <a:buNone/>
            </a:pPr>
            <a:endParaRPr lang="en-US" dirty="0"/>
          </a:p>
          <a:p>
            <a:endParaRPr lang="en-US" dirty="0"/>
          </a:p>
        </p:txBody>
      </p:sp>
    </p:spTree>
    <p:extLst>
      <p:ext uri="{BB962C8B-B14F-4D97-AF65-F5344CB8AC3E}">
        <p14:creationId xmlns:p14="http://schemas.microsoft.com/office/powerpoint/2010/main" val="2588022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010400" cy="1325563"/>
          </a:xfrm>
        </p:spPr>
        <p:txBody>
          <a:bodyPr/>
          <a:lstStyle/>
          <a:p>
            <a:r>
              <a:rPr lang="en-US" dirty="0">
                <a:latin typeface="+mn-lt"/>
              </a:rPr>
              <a:t>Preoperative Anesthetic Management</a:t>
            </a:r>
          </a:p>
        </p:txBody>
      </p:sp>
      <p:sp>
        <p:nvSpPr>
          <p:cNvPr id="3" name="Content Placeholder 2"/>
          <p:cNvSpPr>
            <a:spLocks noGrp="1"/>
          </p:cNvSpPr>
          <p:nvPr>
            <p:ph idx="1"/>
          </p:nvPr>
        </p:nvSpPr>
        <p:spPr>
          <a:xfrm>
            <a:off x="628650" y="1905000"/>
            <a:ext cx="7886700" cy="4571999"/>
          </a:xfrm>
        </p:spPr>
        <p:txBody>
          <a:bodyPr>
            <a:normAutofit/>
          </a:bodyPr>
          <a:lstStyle/>
          <a:p>
            <a:pPr marL="0" indent="0">
              <a:buNone/>
            </a:pPr>
            <a:r>
              <a:rPr lang="en-US" sz="4000" dirty="0"/>
              <a:t>Labs:  Baseline Values should be obtained and compared to historical values</a:t>
            </a:r>
          </a:p>
          <a:p>
            <a:pPr lvl="1"/>
            <a:r>
              <a:rPr lang="en-US" sz="3600" dirty="0"/>
              <a:t>Hemoglobin/hematocrit</a:t>
            </a:r>
          </a:p>
          <a:p>
            <a:pPr lvl="1"/>
            <a:r>
              <a:rPr lang="en-US" sz="3600" dirty="0"/>
              <a:t>Hemoglobin electrophoresis for percentage of hemoglobin S</a:t>
            </a:r>
          </a:p>
          <a:p>
            <a:endParaRPr lang="en-US" dirty="0"/>
          </a:p>
        </p:txBody>
      </p:sp>
    </p:spTree>
    <p:extLst>
      <p:ext uri="{BB962C8B-B14F-4D97-AF65-F5344CB8AC3E}">
        <p14:creationId xmlns:p14="http://schemas.microsoft.com/office/powerpoint/2010/main" val="1184991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7086600" cy="1325563"/>
          </a:xfrm>
        </p:spPr>
        <p:txBody>
          <a:bodyPr>
            <a:noAutofit/>
          </a:bodyPr>
          <a:lstStyle/>
          <a:p>
            <a:r>
              <a:rPr lang="en-US" dirty="0">
                <a:latin typeface="+mn-lt"/>
              </a:rPr>
              <a:t>SCD: Historical Approaches to Preoperative Transfusion</a:t>
            </a:r>
          </a:p>
        </p:txBody>
      </p:sp>
      <p:sp>
        <p:nvSpPr>
          <p:cNvPr id="3" name="Content Placeholder 2"/>
          <p:cNvSpPr>
            <a:spLocks noGrp="1"/>
          </p:cNvSpPr>
          <p:nvPr>
            <p:ph idx="1"/>
          </p:nvPr>
        </p:nvSpPr>
        <p:spPr>
          <a:xfrm>
            <a:off x="457200" y="1690688"/>
            <a:ext cx="8303778" cy="4876800"/>
          </a:xfrm>
        </p:spPr>
        <p:txBody>
          <a:bodyPr>
            <a:normAutofit/>
          </a:bodyPr>
          <a:lstStyle/>
          <a:p>
            <a:r>
              <a:rPr lang="en-US" sz="3200" dirty="0"/>
              <a:t>Simple transfusion to raise the hemoglobin to &gt;10 g/dl</a:t>
            </a:r>
          </a:p>
          <a:p>
            <a:r>
              <a:rPr lang="en-US" sz="3200" dirty="0"/>
              <a:t>Simple transfusion for high risk patients</a:t>
            </a:r>
          </a:p>
          <a:p>
            <a:pPr lvl="1">
              <a:buFont typeface="Lucida Grande"/>
              <a:buChar char="-"/>
            </a:pPr>
            <a:r>
              <a:rPr lang="en-US" sz="2800" dirty="0"/>
              <a:t>History of frequent sickle crises</a:t>
            </a:r>
          </a:p>
          <a:p>
            <a:pPr lvl="1">
              <a:buFont typeface="Lucida Grande"/>
              <a:buChar char="-"/>
            </a:pPr>
            <a:r>
              <a:rPr lang="en-US" sz="2800" dirty="0"/>
              <a:t>History of frequent acute chest syndrome crises</a:t>
            </a:r>
          </a:p>
          <a:p>
            <a:pPr lvl="1">
              <a:buFont typeface="Lucida Grande"/>
              <a:buChar char="-"/>
            </a:pPr>
            <a:r>
              <a:rPr lang="en-US" sz="2800" dirty="0"/>
              <a:t>Complex surgical procedures with significant blood loss</a:t>
            </a:r>
          </a:p>
          <a:p>
            <a:r>
              <a:rPr lang="en-US" sz="3200" dirty="0"/>
              <a:t>Exchange transfusion to lower the </a:t>
            </a:r>
            <a:r>
              <a:rPr lang="en-US" sz="3200" dirty="0" err="1"/>
              <a:t>HbS</a:t>
            </a:r>
            <a:r>
              <a:rPr lang="en-US" sz="3200" dirty="0"/>
              <a:t> to &lt;30% and raise the hemoglobin to &gt;10 g/dl</a:t>
            </a:r>
          </a:p>
        </p:txBody>
      </p:sp>
    </p:spTree>
    <p:extLst>
      <p:ext uri="{BB962C8B-B14F-4D97-AF65-F5344CB8AC3E}">
        <p14:creationId xmlns:p14="http://schemas.microsoft.com/office/powerpoint/2010/main" val="765160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7086600" cy="1325563"/>
          </a:xfrm>
        </p:spPr>
        <p:txBody>
          <a:bodyPr>
            <a:noAutofit/>
          </a:bodyPr>
          <a:lstStyle/>
          <a:p>
            <a:r>
              <a:rPr lang="en-US" dirty="0">
                <a:latin typeface="+mn-lt"/>
              </a:rPr>
              <a:t>SCD: Changes in Transfusion Practice </a:t>
            </a:r>
          </a:p>
        </p:txBody>
      </p:sp>
      <p:sp>
        <p:nvSpPr>
          <p:cNvPr id="3" name="Content Placeholder 2"/>
          <p:cNvSpPr>
            <a:spLocks noGrp="1"/>
          </p:cNvSpPr>
          <p:nvPr>
            <p:ph idx="1"/>
          </p:nvPr>
        </p:nvSpPr>
        <p:spPr>
          <a:xfrm>
            <a:off x="990600" y="1905000"/>
            <a:ext cx="3124200" cy="4038600"/>
          </a:xfrm>
        </p:spPr>
        <p:txBody>
          <a:bodyPr>
            <a:normAutofit lnSpcReduction="10000"/>
          </a:bodyPr>
          <a:lstStyle/>
          <a:p>
            <a:pPr marL="0" indent="0">
              <a:buNone/>
            </a:pPr>
            <a:r>
              <a:rPr lang="en-US" sz="3200" dirty="0"/>
              <a:t>HIV and Hepatitis transmission from blood transfusions prompted a re-examination of transfusion practices in sickle cell patients</a:t>
            </a:r>
          </a:p>
        </p:txBody>
      </p:sp>
      <p:sp>
        <p:nvSpPr>
          <p:cNvPr id="4" name="Rectangle 3"/>
          <p:cNvSpPr/>
          <p:nvPr/>
        </p:nvSpPr>
        <p:spPr>
          <a:xfrm>
            <a:off x="208402" y="6346348"/>
            <a:ext cx="8991600" cy="461665"/>
          </a:xfrm>
          <a:prstGeom prst="rect">
            <a:avLst/>
          </a:prstGeom>
        </p:spPr>
        <p:txBody>
          <a:bodyPr wrap="square">
            <a:spAutoFit/>
          </a:bodyPr>
          <a:lstStyle/>
          <a:p>
            <a:r>
              <a:rPr lang="en-US" sz="1200" dirty="0"/>
              <a:t>Image: </a:t>
            </a:r>
            <a:r>
              <a:rPr lang="en-US" sz="1200" dirty="0" err="1"/>
              <a:t>BruceBlaus</a:t>
            </a:r>
            <a:r>
              <a:rPr lang="en-US" sz="1200" dirty="0"/>
              <a:t>. </a:t>
            </a:r>
            <a:r>
              <a:rPr lang="en-US" sz="1200" dirty="0" err="1"/>
              <a:t>Blausen.com</a:t>
            </a:r>
            <a:r>
              <a:rPr lang="en-US" sz="1200" dirty="0"/>
              <a:t> staff (2014). "Medical gallery of </a:t>
            </a:r>
            <a:r>
              <a:rPr lang="en-US" sz="1200" dirty="0" err="1"/>
              <a:t>Blausen</a:t>
            </a:r>
            <a:r>
              <a:rPr lang="en-US" sz="1200" dirty="0"/>
              <a:t> Medical 2014". </a:t>
            </a:r>
            <a:r>
              <a:rPr lang="en-US" sz="1200" dirty="0" err="1"/>
              <a:t>WikiJournal</a:t>
            </a:r>
            <a:r>
              <a:rPr lang="en-US" sz="1200" dirty="0"/>
              <a:t> of Medicine 1 (2). DOI: 10.15347/</a:t>
            </a:r>
            <a:r>
              <a:rPr lang="en-US" sz="1200" dirty="0" err="1"/>
              <a:t>wjm</a:t>
            </a:r>
            <a:r>
              <a:rPr lang="en-US" sz="1200" dirty="0"/>
              <a:t>/2014.010. ISSN 2002-4436. (Own work) [CC BY 3.0 (http://</a:t>
            </a:r>
            <a:r>
              <a:rPr lang="en-US" sz="1200" dirty="0" err="1"/>
              <a:t>creativecommons.org</a:t>
            </a:r>
            <a:r>
              <a:rPr lang="en-US" sz="1200" dirty="0"/>
              <a:t>/licenses/by/3.0)], via Wikimedia Commons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333" b="7606"/>
          <a:stretch/>
        </p:blipFill>
        <p:spPr>
          <a:xfrm>
            <a:off x="4704202" y="1407636"/>
            <a:ext cx="4439798" cy="4724400"/>
          </a:xfrm>
          <a:prstGeom prst="rect">
            <a:avLst/>
          </a:prstGeom>
        </p:spPr>
      </p:pic>
    </p:spTree>
    <p:extLst>
      <p:ext uri="{BB962C8B-B14F-4D97-AF65-F5344CB8AC3E}">
        <p14:creationId xmlns:p14="http://schemas.microsoft.com/office/powerpoint/2010/main" val="1056060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7315200" cy="1325563"/>
          </a:xfrm>
        </p:spPr>
        <p:txBody>
          <a:bodyPr/>
          <a:lstStyle/>
          <a:p>
            <a:r>
              <a:rPr lang="en-US" dirty="0">
                <a:latin typeface="+mn-lt"/>
              </a:rPr>
              <a:t>SCD: Current Preoperative Transfusion Practices</a:t>
            </a:r>
          </a:p>
        </p:txBody>
      </p:sp>
      <p:sp>
        <p:nvSpPr>
          <p:cNvPr id="3" name="Content Placeholder 2"/>
          <p:cNvSpPr>
            <a:spLocks noGrp="1"/>
          </p:cNvSpPr>
          <p:nvPr>
            <p:ph idx="1"/>
          </p:nvPr>
        </p:nvSpPr>
        <p:spPr>
          <a:xfrm>
            <a:off x="457200" y="1828800"/>
            <a:ext cx="8382000" cy="4876800"/>
          </a:xfrm>
        </p:spPr>
        <p:txBody>
          <a:bodyPr>
            <a:noAutofit/>
          </a:bodyPr>
          <a:lstStyle/>
          <a:p>
            <a:pPr marL="514350" indent="-457200"/>
            <a:r>
              <a:rPr lang="en-US" sz="3200" dirty="0"/>
              <a:t>Exchange transfusions no longer recommended </a:t>
            </a:r>
          </a:p>
          <a:p>
            <a:pPr marL="514350" indent="-457200"/>
            <a:r>
              <a:rPr lang="en-US" sz="3200" dirty="0"/>
              <a:t>Low risk patients and low risk procedures (short duration, minimal fluid shifts, no significant blood loss):  Preoperative transfusion not recommended</a:t>
            </a:r>
          </a:p>
          <a:p>
            <a:pPr marL="514350" indent="-457200"/>
            <a:r>
              <a:rPr lang="en-US" sz="3200" dirty="0"/>
              <a:t>High risk patients and/or high risk procedures:  Simple transfusion with hemoglobin goal of between 9 – 11 g/dl (over-transfusion increases blood viscosity)  </a:t>
            </a:r>
          </a:p>
          <a:p>
            <a:endParaRPr lang="en-US" sz="3200" dirty="0"/>
          </a:p>
        </p:txBody>
      </p:sp>
    </p:spTree>
    <p:extLst>
      <p:ext uri="{BB962C8B-B14F-4D97-AF65-F5344CB8AC3E}">
        <p14:creationId xmlns:p14="http://schemas.microsoft.com/office/powerpoint/2010/main" val="2108244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7543800" cy="1325563"/>
          </a:xfrm>
        </p:spPr>
        <p:txBody>
          <a:bodyPr/>
          <a:lstStyle/>
          <a:p>
            <a:r>
              <a:rPr lang="en-US" dirty="0">
                <a:latin typeface="+mn-lt"/>
              </a:rPr>
              <a:t>SCD: Preoperative Management</a:t>
            </a:r>
          </a:p>
        </p:txBody>
      </p:sp>
      <p:sp>
        <p:nvSpPr>
          <p:cNvPr id="3" name="Content Placeholder 2"/>
          <p:cNvSpPr>
            <a:spLocks noGrp="1"/>
          </p:cNvSpPr>
          <p:nvPr>
            <p:ph idx="1"/>
          </p:nvPr>
        </p:nvSpPr>
        <p:spPr>
          <a:xfrm>
            <a:off x="628650" y="1676400"/>
            <a:ext cx="7886700" cy="4876799"/>
          </a:xfrm>
        </p:spPr>
        <p:txBody>
          <a:bodyPr>
            <a:noAutofit/>
          </a:bodyPr>
          <a:lstStyle/>
          <a:p>
            <a:r>
              <a:rPr lang="en-US" sz="3600" dirty="0"/>
              <a:t>Schedule as first case of the day to minimize NPO time</a:t>
            </a:r>
          </a:p>
          <a:p>
            <a:r>
              <a:rPr lang="en-US" sz="3600" dirty="0"/>
              <a:t>Consider IV fluid bolus of 10 to 15 ml/kg after starting IV and before induction</a:t>
            </a:r>
          </a:p>
          <a:p>
            <a:r>
              <a:rPr lang="en-US" sz="3600" dirty="0"/>
              <a:t>Notify Blood Bank and send type and cross as soon as possible: May be more difficult to obtain compatible blood because of frequent transfusions and antibody formation</a:t>
            </a:r>
          </a:p>
        </p:txBody>
      </p:sp>
    </p:spTree>
    <p:extLst>
      <p:ext uri="{BB962C8B-B14F-4D97-AF65-F5344CB8AC3E}">
        <p14:creationId xmlns:p14="http://schemas.microsoft.com/office/powerpoint/2010/main" val="153813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21183"/>
            <a:ext cx="7391400" cy="1051145"/>
          </a:xfrm>
        </p:spPr>
        <p:txBody>
          <a:bodyPr anchor="ctr">
            <a:noAutofit/>
          </a:bodyPr>
          <a:lstStyle/>
          <a:p>
            <a:pPr algn="ctr"/>
            <a:r>
              <a:rPr lang="en-US" sz="4800" b="0" dirty="0">
                <a:latin typeface="+mn-lt"/>
              </a:rPr>
              <a:t>The Hemoglobin Molecule</a:t>
            </a:r>
          </a:p>
        </p:txBody>
      </p:sp>
      <p:pic>
        <p:nvPicPr>
          <p:cNvPr id="6" name="Picture Placeholder 5" descr="1904_Hemoglobin-ac.jpg"/>
          <p:cNvPicPr>
            <a:picLocks noGrp="1" noChangeAspect="1"/>
          </p:cNvPicPr>
          <p:nvPr>
            <p:ph type="pic" idx="1"/>
          </p:nvPr>
        </p:nvPicPr>
        <p:blipFill>
          <a:blip r:embed="rId2">
            <a:extLst>
              <a:ext uri="{28A0092B-C50C-407E-A947-70E740481C1C}">
                <a14:useLocalDpi xmlns:a14="http://schemas.microsoft.com/office/drawing/2010/main" val="0"/>
              </a:ext>
            </a:extLst>
          </a:blip>
          <a:srcRect t="-1390" b="-1390"/>
          <a:stretch>
            <a:fillRect/>
          </a:stretch>
        </p:blipFill>
        <p:spPr>
          <a:xfrm>
            <a:off x="533400" y="1359628"/>
            <a:ext cx="7803178" cy="4952272"/>
          </a:xfrm>
        </p:spPr>
      </p:pic>
      <p:sp>
        <p:nvSpPr>
          <p:cNvPr id="3" name="Rectangle 2"/>
          <p:cNvSpPr/>
          <p:nvPr/>
        </p:nvSpPr>
        <p:spPr>
          <a:xfrm>
            <a:off x="533400" y="6400800"/>
            <a:ext cx="8381999" cy="307777"/>
          </a:xfrm>
          <a:prstGeom prst="rect">
            <a:avLst/>
          </a:prstGeom>
        </p:spPr>
        <p:txBody>
          <a:bodyPr wrap="square">
            <a:spAutoFit/>
          </a:bodyPr>
          <a:lstStyle/>
          <a:p>
            <a:r>
              <a:rPr lang="en-US" sz="1400" dirty="0"/>
              <a:t>Image: </a:t>
            </a:r>
            <a:r>
              <a:rPr lang="en-US" sz="1400" dirty="0" err="1"/>
              <a:t>OpenStax</a:t>
            </a:r>
            <a:r>
              <a:rPr lang="en-US" sz="1400" dirty="0"/>
              <a:t> College [CC BY 3.0 (http://</a:t>
            </a:r>
            <a:r>
              <a:rPr lang="en-US" sz="1400" dirty="0" err="1"/>
              <a:t>creativecommons.org</a:t>
            </a:r>
            <a:r>
              <a:rPr lang="en-US" sz="1400" dirty="0"/>
              <a:t>/licenses/by/3.0)], via Wikimedia Commons</a:t>
            </a:r>
          </a:p>
        </p:txBody>
      </p:sp>
    </p:spTree>
    <p:extLst>
      <p:ext uri="{BB962C8B-B14F-4D97-AF65-F5344CB8AC3E}">
        <p14:creationId xmlns:p14="http://schemas.microsoft.com/office/powerpoint/2010/main" val="3668080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1524000"/>
          </a:xfrm>
        </p:spPr>
        <p:txBody>
          <a:bodyPr>
            <a:noAutofit/>
          </a:bodyPr>
          <a:lstStyle/>
          <a:p>
            <a:r>
              <a:rPr lang="en-US" sz="4800" dirty="0">
                <a:latin typeface="+mn-lt"/>
              </a:rPr>
              <a:t>SCD: Goals of Intraoperative Management</a:t>
            </a:r>
          </a:p>
        </p:txBody>
      </p:sp>
      <p:sp>
        <p:nvSpPr>
          <p:cNvPr id="3" name="Content Placeholder 2"/>
          <p:cNvSpPr>
            <a:spLocks noGrp="1"/>
          </p:cNvSpPr>
          <p:nvPr>
            <p:ph idx="1"/>
          </p:nvPr>
        </p:nvSpPr>
        <p:spPr>
          <a:xfrm>
            <a:off x="1447800" y="2209800"/>
            <a:ext cx="6334758" cy="4031279"/>
          </a:xfrm>
        </p:spPr>
        <p:txBody>
          <a:bodyPr>
            <a:normAutofit/>
          </a:bodyPr>
          <a:lstStyle/>
          <a:p>
            <a:r>
              <a:rPr lang="en-US" sz="4200" dirty="0"/>
              <a:t>Avoid hypotension</a:t>
            </a:r>
          </a:p>
          <a:p>
            <a:r>
              <a:rPr lang="en-US" sz="4200" dirty="0"/>
              <a:t>Avoid hypoxemia</a:t>
            </a:r>
          </a:p>
          <a:p>
            <a:r>
              <a:rPr lang="en-US" sz="4200" dirty="0"/>
              <a:t>Avoid hypothermia</a:t>
            </a:r>
          </a:p>
          <a:p>
            <a:r>
              <a:rPr lang="en-US" sz="4200" dirty="0"/>
              <a:t>Avoid </a:t>
            </a:r>
            <a:r>
              <a:rPr lang="en-US" sz="4200" dirty="0" err="1"/>
              <a:t>hypovolemia</a:t>
            </a:r>
            <a:endParaRPr lang="en-US" sz="4200" dirty="0"/>
          </a:p>
          <a:p>
            <a:pPr marL="0" indent="0">
              <a:buNone/>
            </a:pPr>
            <a:endParaRPr lang="en-US" dirty="0"/>
          </a:p>
        </p:txBody>
      </p:sp>
    </p:spTree>
    <p:extLst>
      <p:ext uri="{BB962C8B-B14F-4D97-AF65-F5344CB8AC3E}">
        <p14:creationId xmlns:p14="http://schemas.microsoft.com/office/powerpoint/2010/main" val="3358040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858000" cy="1524000"/>
          </a:xfrm>
        </p:spPr>
        <p:txBody>
          <a:bodyPr>
            <a:noAutofit/>
          </a:bodyPr>
          <a:lstStyle/>
          <a:p>
            <a:r>
              <a:rPr lang="en-US" sz="4800" dirty="0">
                <a:latin typeface="+mn-lt"/>
              </a:rPr>
              <a:t>SCD: Intraoperative Management</a:t>
            </a:r>
          </a:p>
        </p:txBody>
      </p:sp>
      <p:sp>
        <p:nvSpPr>
          <p:cNvPr id="3" name="Content Placeholder 2"/>
          <p:cNvSpPr>
            <a:spLocks noGrp="1"/>
          </p:cNvSpPr>
          <p:nvPr>
            <p:ph idx="1"/>
          </p:nvPr>
        </p:nvSpPr>
        <p:spPr>
          <a:xfrm>
            <a:off x="914400" y="2209800"/>
            <a:ext cx="6868158" cy="4031279"/>
          </a:xfrm>
        </p:spPr>
        <p:txBody>
          <a:bodyPr>
            <a:normAutofit fontScale="85000" lnSpcReduction="10000"/>
          </a:bodyPr>
          <a:lstStyle/>
          <a:p>
            <a:r>
              <a:rPr lang="en-US" sz="4400" dirty="0"/>
              <a:t>Keep operating room and patient warm</a:t>
            </a:r>
          </a:p>
          <a:p>
            <a:r>
              <a:rPr lang="en-US" sz="4400" dirty="0"/>
              <a:t>Maintain FiO</a:t>
            </a:r>
            <a:r>
              <a:rPr lang="en-US" sz="4400" baseline="-25000" dirty="0"/>
              <a:t>2</a:t>
            </a:r>
            <a:r>
              <a:rPr lang="en-US" sz="4400" dirty="0"/>
              <a:t> of at least 40 - 50%</a:t>
            </a:r>
          </a:p>
          <a:p>
            <a:r>
              <a:rPr lang="en-US" sz="4400" dirty="0"/>
              <a:t>Use pneumatic compression devices to help minimize vascular stasis in the lower extremities</a:t>
            </a:r>
          </a:p>
          <a:p>
            <a:r>
              <a:rPr lang="en-US" sz="4400" dirty="0"/>
              <a:t>Antibiotic prophylaxis</a:t>
            </a:r>
          </a:p>
        </p:txBody>
      </p:sp>
    </p:spTree>
    <p:extLst>
      <p:ext uri="{BB962C8B-B14F-4D97-AF65-F5344CB8AC3E}">
        <p14:creationId xmlns:p14="http://schemas.microsoft.com/office/powerpoint/2010/main" val="3532227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858000" cy="1524000"/>
          </a:xfrm>
        </p:spPr>
        <p:txBody>
          <a:bodyPr>
            <a:noAutofit/>
          </a:bodyPr>
          <a:lstStyle/>
          <a:p>
            <a:r>
              <a:rPr lang="en-US" sz="4800" dirty="0">
                <a:latin typeface="+mn-lt"/>
              </a:rPr>
              <a:t>SCD: Intraoperative Management</a:t>
            </a:r>
          </a:p>
        </p:txBody>
      </p:sp>
      <p:sp>
        <p:nvSpPr>
          <p:cNvPr id="3" name="Content Placeholder 2"/>
          <p:cNvSpPr>
            <a:spLocks noGrp="1"/>
          </p:cNvSpPr>
          <p:nvPr>
            <p:ph idx="1"/>
          </p:nvPr>
        </p:nvSpPr>
        <p:spPr>
          <a:xfrm>
            <a:off x="914400" y="2209800"/>
            <a:ext cx="6868158" cy="4031279"/>
          </a:xfrm>
        </p:spPr>
        <p:txBody>
          <a:bodyPr>
            <a:normAutofit fontScale="85000" lnSpcReduction="10000"/>
          </a:bodyPr>
          <a:lstStyle/>
          <a:p>
            <a:r>
              <a:rPr lang="en-US" sz="4400" dirty="0"/>
              <a:t>Regional anesthesia has been safely used in sickle cell patients and may be beneficial in patients with opioid tolerance</a:t>
            </a:r>
          </a:p>
          <a:p>
            <a:r>
              <a:rPr lang="en-US" sz="4400" dirty="0"/>
              <a:t>Tourniquets have been used in patients with SCD, but extremity should be carefully ex-</a:t>
            </a:r>
            <a:r>
              <a:rPr lang="en-US" sz="4400" dirty="0" err="1"/>
              <a:t>sanguinated</a:t>
            </a:r>
            <a:r>
              <a:rPr lang="en-US" sz="4400" dirty="0"/>
              <a:t> prior to inflation</a:t>
            </a:r>
          </a:p>
        </p:txBody>
      </p:sp>
    </p:spTree>
    <p:extLst>
      <p:ext uri="{BB962C8B-B14F-4D97-AF65-F5344CB8AC3E}">
        <p14:creationId xmlns:p14="http://schemas.microsoft.com/office/powerpoint/2010/main" val="4020457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058150" cy="1325563"/>
          </a:xfrm>
        </p:spPr>
        <p:txBody>
          <a:bodyPr>
            <a:normAutofit/>
          </a:bodyPr>
          <a:lstStyle/>
          <a:p>
            <a:r>
              <a:rPr lang="en-US" sz="4800" dirty="0">
                <a:latin typeface="+mn-lt"/>
              </a:rPr>
              <a:t>Postoperative Management</a:t>
            </a:r>
          </a:p>
        </p:txBody>
      </p:sp>
      <p:sp>
        <p:nvSpPr>
          <p:cNvPr id="3" name="Content Placeholder 2"/>
          <p:cNvSpPr>
            <a:spLocks noGrp="1"/>
          </p:cNvSpPr>
          <p:nvPr>
            <p:ph idx="1"/>
          </p:nvPr>
        </p:nvSpPr>
        <p:spPr>
          <a:xfrm>
            <a:off x="838200" y="1828800"/>
            <a:ext cx="8051218" cy="4735714"/>
          </a:xfrm>
        </p:spPr>
        <p:txBody>
          <a:bodyPr>
            <a:normAutofit/>
          </a:bodyPr>
          <a:lstStyle/>
          <a:p>
            <a:pPr marL="0" indent="0">
              <a:buNone/>
            </a:pPr>
            <a:r>
              <a:rPr lang="en-US" sz="4400" dirty="0"/>
              <a:t>The majority of perioperative complications occur during the postoperative period and include:</a:t>
            </a:r>
          </a:p>
          <a:p>
            <a:r>
              <a:rPr lang="en-US" sz="4000" dirty="0"/>
              <a:t>Painful crises </a:t>
            </a:r>
          </a:p>
          <a:p>
            <a:r>
              <a:rPr lang="en-US" sz="4000" dirty="0"/>
              <a:t>Acute chest syndrome </a:t>
            </a:r>
          </a:p>
          <a:p>
            <a:r>
              <a:rPr lang="en-US" sz="4000" dirty="0"/>
              <a:t>Stroke</a:t>
            </a:r>
            <a:endParaRPr lang="en-US" sz="3600" dirty="0"/>
          </a:p>
        </p:txBody>
      </p:sp>
    </p:spTree>
    <p:extLst>
      <p:ext uri="{BB962C8B-B14F-4D97-AF65-F5344CB8AC3E}">
        <p14:creationId xmlns:p14="http://schemas.microsoft.com/office/powerpoint/2010/main" val="1404774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058150" cy="1325563"/>
          </a:xfrm>
        </p:spPr>
        <p:txBody>
          <a:bodyPr>
            <a:normAutofit/>
          </a:bodyPr>
          <a:lstStyle/>
          <a:p>
            <a:r>
              <a:rPr lang="en-US" sz="4800" dirty="0">
                <a:latin typeface="+mn-lt"/>
              </a:rPr>
              <a:t>Postoperative Management</a:t>
            </a:r>
          </a:p>
        </p:txBody>
      </p:sp>
      <p:sp>
        <p:nvSpPr>
          <p:cNvPr id="3" name="Content Placeholder 2"/>
          <p:cNvSpPr>
            <a:spLocks noGrp="1"/>
          </p:cNvSpPr>
          <p:nvPr>
            <p:ph idx="1"/>
          </p:nvPr>
        </p:nvSpPr>
        <p:spPr>
          <a:xfrm>
            <a:off x="1066800" y="1828800"/>
            <a:ext cx="7467600" cy="4735714"/>
          </a:xfrm>
        </p:spPr>
        <p:txBody>
          <a:bodyPr>
            <a:normAutofit/>
          </a:bodyPr>
          <a:lstStyle/>
          <a:p>
            <a:pPr marL="0" indent="0">
              <a:buNone/>
            </a:pPr>
            <a:r>
              <a:rPr lang="en-US" sz="4000" dirty="0"/>
              <a:t>Minimize postoperative complications with:</a:t>
            </a:r>
          </a:p>
          <a:p>
            <a:r>
              <a:rPr lang="en-US" sz="3600" dirty="0"/>
              <a:t>Postoperative oxygen therapy</a:t>
            </a:r>
          </a:p>
          <a:p>
            <a:r>
              <a:rPr lang="en-US" sz="3600" dirty="0"/>
              <a:t>Postoperative hydration</a:t>
            </a:r>
          </a:p>
          <a:p>
            <a:r>
              <a:rPr lang="en-US" sz="3600" dirty="0"/>
              <a:t>Postoperative pulse-</a:t>
            </a:r>
            <a:r>
              <a:rPr lang="en-US" sz="3600" dirty="0" err="1"/>
              <a:t>oximetry</a:t>
            </a:r>
            <a:r>
              <a:rPr lang="en-US" sz="3600" dirty="0"/>
              <a:t> monitoring</a:t>
            </a:r>
          </a:p>
          <a:p>
            <a:r>
              <a:rPr lang="en-US" sz="3600" dirty="0"/>
              <a:t>Postoperative pain control   </a:t>
            </a:r>
          </a:p>
        </p:txBody>
      </p:sp>
    </p:spTree>
    <p:extLst>
      <p:ext uri="{BB962C8B-B14F-4D97-AF65-F5344CB8AC3E}">
        <p14:creationId xmlns:p14="http://schemas.microsoft.com/office/powerpoint/2010/main" val="2079952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315200" cy="1325563"/>
          </a:xfrm>
        </p:spPr>
        <p:txBody>
          <a:bodyPr/>
          <a:lstStyle/>
          <a:p>
            <a:r>
              <a:rPr lang="en-US" dirty="0">
                <a:latin typeface="+mn-lt"/>
              </a:rPr>
              <a:t>Managing Chronic Pain in Sickle Cell Patients</a:t>
            </a:r>
          </a:p>
        </p:txBody>
      </p:sp>
      <p:sp>
        <p:nvSpPr>
          <p:cNvPr id="3" name="Content Placeholder 2"/>
          <p:cNvSpPr>
            <a:spLocks noGrp="1"/>
          </p:cNvSpPr>
          <p:nvPr>
            <p:ph idx="1"/>
          </p:nvPr>
        </p:nvSpPr>
        <p:spPr>
          <a:xfrm>
            <a:off x="890495" y="2057400"/>
            <a:ext cx="7796304" cy="4495800"/>
          </a:xfrm>
        </p:spPr>
        <p:txBody>
          <a:bodyPr>
            <a:normAutofit/>
          </a:bodyPr>
          <a:lstStyle/>
          <a:p>
            <a:r>
              <a:rPr lang="en-US" sz="3600" dirty="0"/>
              <a:t>Challenging  intravascular access from multiple intravenous lines in the past</a:t>
            </a:r>
          </a:p>
          <a:p>
            <a:r>
              <a:rPr lang="en-US" sz="3600" dirty="0"/>
              <a:t>Pain:  High tolerance to opioids</a:t>
            </a:r>
          </a:p>
          <a:p>
            <a:r>
              <a:rPr lang="en-US" sz="3600" dirty="0"/>
              <a:t>Opioid </a:t>
            </a:r>
            <a:r>
              <a:rPr lang="en-US" sz="3600" dirty="0" err="1"/>
              <a:t>dependance</a:t>
            </a:r>
            <a:endParaRPr lang="en-US" sz="3600" dirty="0"/>
          </a:p>
          <a:p>
            <a:pPr marL="0" indent="0">
              <a:buNone/>
            </a:pPr>
            <a:r>
              <a:rPr lang="en-US" sz="3200" i="1" dirty="0"/>
              <a:t>Involve the Chronic Pain Team. Use multimodal pain management.  Consider PCAs, epidurals, PCEAs, fentanyl patches, NSAIDs and acetaminophen</a:t>
            </a:r>
          </a:p>
        </p:txBody>
      </p:sp>
    </p:spTree>
    <p:extLst>
      <p:ext uri="{BB962C8B-B14F-4D97-AF65-F5344CB8AC3E}">
        <p14:creationId xmlns:p14="http://schemas.microsoft.com/office/powerpoint/2010/main" val="2708626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762750" cy="1325563"/>
          </a:xfrm>
        </p:spPr>
        <p:txBody>
          <a:bodyPr/>
          <a:lstStyle/>
          <a:p>
            <a:r>
              <a:rPr lang="en-US" dirty="0">
                <a:latin typeface="+mn-lt"/>
              </a:rPr>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err="1"/>
              <a:t>Marchant</a:t>
            </a:r>
            <a:r>
              <a:rPr lang="en-US" dirty="0"/>
              <a:t> WA, Walker I.  </a:t>
            </a:r>
            <a:r>
              <a:rPr lang="en-US" dirty="0" err="1"/>
              <a:t>Anaesthetic</a:t>
            </a:r>
            <a:r>
              <a:rPr lang="en-US" dirty="0"/>
              <a:t> Management of the Child with Sickle Cell Disease.  </a:t>
            </a:r>
            <a:r>
              <a:rPr lang="en-US" i="1" dirty="0" err="1"/>
              <a:t>Paediatric</a:t>
            </a:r>
            <a:r>
              <a:rPr lang="en-US" i="1" dirty="0"/>
              <a:t> </a:t>
            </a:r>
            <a:r>
              <a:rPr lang="en-US" i="1" dirty="0" err="1"/>
              <a:t>Anaesthesia</a:t>
            </a:r>
            <a:r>
              <a:rPr lang="en-US" i="1" dirty="0"/>
              <a:t> </a:t>
            </a:r>
            <a:r>
              <a:rPr lang="en-US" dirty="0"/>
              <a:t>2003; 13:473-489.</a:t>
            </a:r>
          </a:p>
          <a:p>
            <a:pPr marL="514350" indent="-514350">
              <a:buFont typeface="+mj-lt"/>
              <a:buAutoNum type="arabicPeriod"/>
            </a:pPr>
            <a:r>
              <a:rPr lang="en-US" dirty="0"/>
              <a:t>Firth PG, Head CA.  Sickle Cell Disease and Anesthesia.  </a:t>
            </a:r>
            <a:r>
              <a:rPr lang="en-US" i="1" dirty="0"/>
              <a:t>Anesthesiology </a:t>
            </a:r>
            <a:r>
              <a:rPr lang="en-US" dirty="0"/>
              <a:t>2004; 101:766-785.</a:t>
            </a:r>
          </a:p>
          <a:p>
            <a:pPr marL="514350" indent="-514350">
              <a:buFont typeface="+mj-lt"/>
              <a:buAutoNum type="arabicPeriod"/>
            </a:pPr>
            <a:r>
              <a:rPr lang="en-US" dirty="0"/>
              <a:t>https://</a:t>
            </a:r>
            <a:r>
              <a:rPr lang="en-US" dirty="0" err="1"/>
              <a:t>en.wikipedia.org</a:t>
            </a:r>
            <a:r>
              <a:rPr lang="en-US" dirty="0"/>
              <a:t>/wiki/Sickle-</a:t>
            </a:r>
            <a:r>
              <a:rPr lang="en-US" dirty="0" err="1"/>
              <a:t>cell_disease</a:t>
            </a:r>
            <a:r>
              <a:rPr lang="en-US" dirty="0"/>
              <a:t>.</a:t>
            </a:r>
          </a:p>
          <a:p>
            <a:pPr marL="514350" indent="-514350">
              <a:buFont typeface="+mj-lt"/>
              <a:buAutoNum type="arabicPeriod"/>
            </a:pPr>
            <a:endParaRPr lang="en-US" dirty="0"/>
          </a:p>
        </p:txBody>
      </p:sp>
    </p:spTree>
    <p:extLst>
      <p:ext uri="{BB962C8B-B14F-4D97-AF65-F5344CB8AC3E}">
        <p14:creationId xmlns:p14="http://schemas.microsoft.com/office/powerpoint/2010/main" val="331910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162800" cy="1401762"/>
          </a:xfrm>
        </p:spPr>
        <p:txBody>
          <a:bodyPr>
            <a:noAutofit/>
          </a:bodyPr>
          <a:lstStyle/>
          <a:p>
            <a:r>
              <a:rPr lang="en-US" sz="4800" dirty="0">
                <a:latin typeface="+mn-lt"/>
              </a:rPr>
              <a:t>Normal Hemoglobin in RBCs</a:t>
            </a:r>
          </a:p>
        </p:txBody>
      </p:sp>
      <p:sp>
        <p:nvSpPr>
          <p:cNvPr id="3" name="Content Placeholder 2"/>
          <p:cNvSpPr>
            <a:spLocks noGrp="1"/>
          </p:cNvSpPr>
          <p:nvPr>
            <p:ph idx="1"/>
          </p:nvPr>
        </p:nvSpPr>
        <p:spPr>
          <a:xfrm>
            <a:off x="457200" y="1644292"/>
            <a:ext cx="8305800" cy="4863987"/>
          </a:xfrm>
        </p:spPr>
        <p:txBody>
          <a:bodyPr>
            <a:noAutofit/>
          </a:bodyPr>
          <a:lstStyle/>
          <a:p>
            <a:r>
              <a:rPr lang="en-US" sz="3600" dirty="0"/>
              <a:t>Hemoglobin also carries carbon dioxide, but not at the iron binding positions, but in the globin chains</a:t>
            </a:r>
          </a:p>
          <a:p>
            <a:r>
              <a:rPr lang="en-US" sz="3600" dirty="0"/>
              <a:t>Hemoglobin also transports nitric oxide on specific </a:t>
            </a:r>
            <a:r>
              <a:rPr lang="en-US" sz="3600" dirty="0" err="1"/>
              <a:t>thiol</a:t>
            </a:r>
            <a:r>
              <a:rPr lang="en-US" sz="3600" dirty="0"/>
              <a:t> groups in the globin protein.  Nitric oxide is released to peripheral tissues when oxygen is released leading to increased vasodilation</a:t>
            </a:r>
          </a:p>
        </p:txBody>
      </p:sp>
    </p:spTree>
    <p:extLst>
      <p:ext uri="{BB962C8B-B14F-4D97-AF65-F5344CB8AC3E}">
        <p14:creationId xmlns:p14="http://schemas.microsoft.com/office/powerpoint/2010/main" val="424147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162800" cy="1401762"/>
          </a:xfrm>
        </p:spPr>
        <p:txBody>
          <a:bodyPr>
            <a:noAutofit/>
          </a:bodyPr>
          <a:lstStyle/>
          <a:p>
            <a:r>
              <a:rPr lang="en-US" sz="4800" dirty="0">
                <a:latin typeface="+mn-lt"/>
              </a:rPr>
              <a:t>Normal Hemoglobin in RBCs</a:t>
            </a:r>
          </a:p>
        </p:txBody>
      </p:sp>
      <p:sp>
        <p:nvSpPr>
          <p:cNvPr id="3" name="Content Placeholder 2"/>
          <p:cNvSpPr>
            <a:spLocks noGrp="1"/>
          </p:cNvSpPr>
          <p:nvPr>
            <p:ph idx="1"/>
          </p:nvPr>
        </p:nvSpPr>
        <p:spPr>
          <a:xfrm>
            <a:off x="685800" y="1905000"/>
            <a:ext cx="7696200" cy="4603279"/>
          </a:xfrm>
        </p:spPr>
        <p:txBody>
          <a:bodyPr>
            <a:noAutofit/>
          </a:bodyPr>
          <a:lstStyle/>
          <a:p>
            <a:pPr marL="0" indent="0" algn="just">
              <a:buNone/>
            </a:pPr>
            <a:r>
              <a:rPr lang="en-US" sz="4000" dirty="0"/>
              <a:t>Hemoglobin can also competitively bind other molecules such as carbon monoxide, cyanide, sulfur monoxide sulfide and hydrogen sulfide inhibiting oxygen binding and preventing delivery of oxygen to the tissues</a:t>
            </a:r>
          </a:p>
        </p:txBody>
      </p:sp>
    </p:spTree>
    <p:extLst>
      <p:ext uri="{BB962C8B-B14F-4D97-AF65-F5344CB8AC3E}">
        <p14:creationId xmlns:p14="http://schemas.microsoft.com/office/powerpoint/2010/main" val="348419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05600" cy="1036638"/>
          </a:xfrm>
        </p:spPr>
        <p:txBody>
          <a:bodyPr>
            <a:normAutofit/>
          </a:bodyPr>
          <a:lstStyle/>
          <a:p>
            <a:r>
              <a:rPr lang="en-US" sz="5400" dirty="0">
                <a:latin typeface="+mn-lt"/>
              </a:rPr>
              <a:t>Normal Hemoglobin</a:t>
            </a:r>
          </a:p>
        </p:txBody>
      </p:sp>
      <p:sp>
        <p:nvSpPr>
          <p:cNvPr id="3" name="Content Placeholder 2"/>
          <p:cNvSpPr>
            <a:spLocks noGrp="1"/>
          </p:cNvSpPr>
          <p:nvPr>
            <p:ph idx="1"/>
          </p:nvPr>
        </p:nvSpPr>
        <p:spPr>
          <a:xfrm>
            <a:off x="838201" y="1752600"/>
            <a:ext cx="7848600" cy="4696152"/>
          </a:xfrm>
        </p:spPr>
        <p:txBody>
          <a:bodyPr>
            <a:normAutofit/>
          </a:bodyPr>
          <a:lstStyle/>
          <a:p>
            <a:pPr marL="0" indent="0">
              <a:buNone/>
            </a:pPr>
            <a:r>
              <a:rPr lang="en-US" sz="3600" dirty="0"/>
              <a:t>Once beyond infancy:</a:t>
            </a:r>
          </a:p>
          <a:p>
            <a:r>
              <a:rPr lang="en-US" sz="3600" dirty="0"/>
              <a:t>96-98% of hemoglobin is </a:t>
            </a:r>
            <a:r>
              <a:rPr lang="en-US" sz="3600" dirty="0" err="1"/>
              <a:t>HbA</a:t>
            </a:r>
            <a:r>
              <a:rPr lang="en-US" sz="3600" dirty="0"/>
              <a:t>: </a:t>
            </a:r>
          </a:p>
          <a:p>
            <a:pPr marL="457200" lvl="1" indent="0">
              <a:buNone/>
            </a:pPr>
            <a:r>
              <a:rPr lang="en-US" sz="3200" dirty="0"/>
              <a:t>(2 α globin chains and 2 β globin chains)</a:t>
            </a:r>
          </a:p>
          <a:p>
            <a:r>
              <a:rPr lang="en-US" sz="3600" dirty="0"/>
              <a:t>1.5 – 3.2% of hemoglobin is HbA</a:t>
            </a:r>
            <a:r>
              <a:rPr lang="en-US" sz="3600" baseline="-25000" dirty="0"/>
              <a:t>2</a:t>
            </a:r>
            <a:r>
              <a:rPr lang="en-US" sz="3600" dirty="0"/>
              <a:t>:  </a:t>
            </a:r>
          </a:p>
          <a:p>
            <a:pPr marL="457200" lvl="1" indent="0">
              <a:buNone/>
            </a:pPr>
            <a:r>
              <a:rPr lang="en-US" sz="3200" dirty="0"/>
              <a:t>(2 α globin chains and 2 </a:t>
            </a:r>
            <a:r>
              <a:rPr lang="en-US" sz="3200" dirty="0" err="1"/>
              <a:t>δ</a:t>
            </a:r>
            <a:r>
              <a:rPr lang="en-US" sz="3200" dirty="0"/>
              <a:t> globin chains)</a:t>
            </a:r>
          </a:p>
          <a:p>
            <a:r>
              <a:rPr lang="en-US" sz="3600" dirty="0"/>
              <a:t>0.5-0.8% of hemoglobin is </a:t>
            </a:r>
            <a:r>
              <a:rPr lang="en-US" sz="3600" dirty="0" err="1"/>
              <a:t>HbF</a:t>
            </a:r>
            <a:r>
              <a:rPr lang="en-US" sz="3600" dirty="0"/>
              <a:t>:  </a:t>
            </a:r>
          </a:p>
          <a:p>
            <a:pPr marL="457200" lvl="1" indent="0">
              <a:buNone/>
            </a:pPr>
            <a:r>
              <a:rPr lang="en-US" sz="3200" dirty="0"/>
              <a:t>(2 α globin chains and 2 </a:t>
            </a:r>
            <a:r>
              <a:rPr lang="en-US" sz="3200" dirty="0" err="1"/>
              <a:t>γ</a:t>
            </a:r>
            <a:r>
              <a:rPr lang="en-US" sz="3200" dirty="0"/>
              <a:t> globin chains)</a:t>
            </a:r>
          </a:p>
        </p:txBody>
      </p:sp>
    </p:spTree>
    <p:extLst>
      <p:ext uri="{BB962C8B-B14F-4D97-AF65-F5344CB8AC3E}">
        <p14:creationId xmlns:p14="http://schemas.microsoft.com/office/powerpoint/2010/main" val="269859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7772400" cy="1325563"/>
          </a:xfrm>
        </p:spPr>
        <p:txBody>
          <a:bodyPr>
            <a:normAutofit/>
          </a:bodyPr>
          <a:lstStyle/>
          <a:p>
            <a:r>
              <a:rPr lang="en-US" sz="4200" dirty="0">
                <a:latin typeface="+mn-lt"/>
              </a:rPr>
              <a:t>Hemoglobin in Sickle Cell Patients</a:t>
            </a:r>
          </a:p>
        </p:txBody>
      </p:sp>
      <p:sp>
        <p:nvSpPr>
          <p:cNvPr id="3" name="Content Placeholder 2"/>
          <p:cNvSpPr>
            <a:spLocks noGrp="1"/>
          </p:cNvSpPr>
          <p:nvPr>
            <p:ph idx="1"/>
          </p:nvPr>
        </p:nvSpPr>
        <p:spPr>
          <a:xfrm>
            <a:off x="457200" y="1905000"/>
            <a:ext cx="8229600" cy="4572000"/>
          </a:xfrm>
        </p:spPr>
        <p:txBody>
          <a:bodyPr>
            <a:normAutofit/>
          </a:bodyPr>
          <a:lstStyle/>
          <a:p>
            <a:r>
              <a:rPr lang="en-US" sz="4000" dirty="0"/>
              <a:t>Hemoglobin S is hemoglobin with </a:t>
            </a:r>
          </a:p>
          <a:p>
            <a:pPr lvl="1">
              <a:buFont typeface="Lucida Grande"/>
              <a:buChar char="-"/>
            </a:pPr>
            <a:r>
              <a:rPr lang="en-US" sz="3600" dirty="0"/>
              <a:t>2 normal α globin chains </a:t>
            </a:r>
          </a:p>
          <a:p>
            <a:pPr lvl="1">
              <a:buFont typeface="Lucida Grande"/>
              <a:buChar char="-"/>
            </a:pPr>
            <a:r>
              <a:rPr lang="en-US" sz="3600" dirty="0"/>
              <a:t>2 abnormal β globin chains</a:t>
            </a:r>
          </a:p>
          <a:p>
            <a:r>
              <a:rPr lang="en-US" sz="4000" dirty="0"/>
              <a:t>Single point mutation on chromosome 11  replaces adenine with thymine</a:t>
            </a:r>
          </a:p>
          <a:p>
            <a:r>
              <a:rPr lang="en-US" sz="4000" dirty="0"/>
              <a:t>Glutamic acid becomes valine</a:t>
            </a:r>
          </a:p>
          <a:p>
            <a:endParaRPr lang="en-US" sz="4000" dirty="0"/>
          </a:p>
        </p:txBody>
      </p:sp>
    </p:spTree>
    <p:extLst>
      <p:ext uri="{BB962C8B-B14F-4D97-AF65-F5344CB8AC3E}">
        <p14:creationId xmlns:p14="http://schemas.microsoft.com/office/powerpoint/2010/main" val="297781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7620000" cy="1325563"/>
          </a:xfrm>
        </p:spPr>
        <p:txBody>
          <a:bodyPr>
            <a:normAutofit/>
          </a:bodyPr>
          <a:lstStyle/>
          <a:p>
            <a:r>
              <a:rPr lang="en-US" sz="4200" dirty="0">
                <a:latin typeface="+mn-lt"/>
              </a:rPr>
              <a:t>Hemoglobin in Sickle Cell Patients</a:t>
            </a:r>
          </a:p>
        </p:txBody>
      </p:sp>
      <p:sp>
        <p:nvSpPr>
          <p:cNvPr id="3" name="Content Placeholder 2"/>
          <p:cNvSpPr>
            <a:spLocks noGrp="1"/>
          </p:cNvSpPr>
          <p:nvPr>
            <p:ph idx="1"/>
          </p:nvPr>
        </p:nvSpPr>
        <p:spPr>
          <a:xfrm>
            <a:off x="4133850" y="1600200"/>
            <a:ext cx="4114800" cy="4190999"/>
          </a:xfrm>
        </p:spPr>
        <p:txBody>
          <a:bodyPr>
            <a:noAutofit/>
          </a:bodyPr>
          <a:lstStyle/>
          <a:p>
            <a:pPr marL="0" indent="0">
              <a:buNone/>
            </a:pPr>
            <a:r>
              <a:rPr lang="en-US" sz="3200" dirty="0"/>
              <a:t>The adenine to thiamine point mutation causes a nonpolar hydrophobic valine to replace the negatively charged hydrophilic glutamic acid at position 6 on the β chain</a:t>
            </a:r>
          </a:p>
        </p:txBody>
      </p:sp>
      <p:sp>
        <p:nvSpPr>
          <p:cNvPr id="4" name="Rectangle 3"/>
          <p:cNvSpPr/>
          <p:nvPr/>
        </p:nvSpPr>
        <p:spPr>
          <a:xfrm>
            <a:off x="628650" y="6176963"/>
            <a:ext cx="8105774" cy="523220"/>
          </a:xfrm>
          <a:prstGeom prst="rect">
            <a:avLst/>
          </a:prstGeom>
        </p:spPr>
        <p:txBody>
          <a:bodyPr wrap="square">
            <a:spAutoFit/>
          </a:bodyPr>
          <a:lstStyle/>
          <a:p>
            <a:r>
              <a:rPr lang="en-US" sz="1400" dirty="0"/>
              <a:t>Image: Jsan92 (Own work) [GFDL (http://</a:t>
            </a:r>
            <a:r>
              <a:rPr lang="en-US" sz="1400" dirty="0" err="1"/>
              <a:t>www.gnu.org</a:t>
            </a:r>
            <a:r>
              <a:rPr lang="en-US" sz="1400" dirty="0"/>
              <a:t>/</a:t>
            </a:r>
            <a:r>
              <a:rPr lang="en-US" sz="1400" dirty="0" err="1"/>
              <a:t>copyleft</a:t>
            </a:r>
            <a:r>
              <a:rPr lang="en-US" sz="1400" dirty="0"/>
              <a:t>/</a:t>
            </a:r>
            <a:r>
              <a:rPr lang="en-US" sz="1400" dirty="0" err="1"/>
              <a:t>fdl.html</a:t>
            </a:r>
            <a:r>
              <a:rPr lang="en-US" sz="1400" dirty="0"/>
              <a:t>) or CC BY-SA 3.0 (http://</a:t>
            </a:r>
            <a:r>
              <a:rPr lang="en-US" sz="1400" dirty="0" err="1"/>
              <a:t>creativecommons.org</a:t>
            </a:r>
            <a:r>
              <a:rPr lang="en-US" sz="1400" dirty="0"/>
              <a:t>/licenses/by-</a:t>
            </a:r>
            <a:r>
              <a:rPr lang="en-US" sz="1400" dirty="0" err="1"/>
              <a:t>sa</a:t>
            </a:r>
            <a:r>
              <a:rPr lang="en-US" sz="1400" dirty="0"/>
              <a:t>/3.0)], via Wikimedia Commons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407965"/>
            <a:ext cx="2833724" cy="4768998"/>
          </a:xfrm>
          <a:prstGeom prst="rect">
            <a:avLst/>
          </a:prstGeom>
        </p:spPr>
      </p:pic>
    </p:spTree>
    <p:extLst>
      <p:ext uri="{BB962C8B-B14F-4D97-AF65-F5344CB8AC3E}">
        <p14:creationId xmlns:p14="http://schemas.microsoft.com/office/powerpoint/2010/main" val="434756644"/>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IES template" id="{08E77739-BA49-7541-9F01-AB17D13A949B}" vid="{B8AF7D1D-38EE-6947-9E86-D4BE6FA9EBD2}"/>
    </a:ext>
  </a:extLst>
</a:theme>
</file>

<file path=docProps/app.xml><?xml version="1.0" encoding="utf-8"?>
<Properties xmlns="http://schemas.openxmlformats.org/officeDocument/2006/extended-properties" xmlns:vt="http://schemas.openxmlformats.org/officeDocument/2006/docPropsVTypes">
  <Template>SPACIES template</Template>
  <TotalTime>5916</TotalTime>
  <Words>1984</Words>
  <Application>Microsoft Macintosh PowerPoint</Application>
  <PresentationFormat>On-screen Show (4:3)</PresentationFormat>
  <Paragraphs>230</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Lucida Grande</vt:lpstr>
      <vt:lpstr>SPACIES</vt:lpstr>
      <vt:lpstr>Anesthetic Considerations for Pediatric Patients With  Sickle Cell Disease</vt:lpstr>
      <vt:lpstr>What is Sickle Cell Disease?</vt:lpstr>
      <vt:lpstr>The Hemoglobin Molecule</vt:lpstr>
      <vt:lpstr>The Hemoglobin Molecule</vt:lpstr>
      <vt:lpstr>Normal Hemoglobin in RBCs</vt:lpstr>
      <vt:lpstr>Normal Hemoglobin in RBCs</vt:lpstr>
      <vt:lpstr>Normal Hemoglobin</vt:lpstr>
      <vt:lpstr>Hemoglobin in Sickle Cell Patients</vt:lpstr>
      <vt:lpstr>Hemoglobin in Sickle Cell Patients</vt:lpstr>
      <vt:lpstr>Hemoglobin in Sickle Cell Patients</vt:lpstr>
      <vt:lpstr>Hemoglobin in Sickle Cell Patients</vt:lpstr>
      <vt:lpstr>Hemoglobin S and Sickling</vt:lpstr>
      <vt:lpstr>Hemoglobin S and Sickling</vt:lpstr>
      <vt:lpstr>Hemoglobin S</vt:lpstr>
      <vt:lpstr>Hemoglobin S</vt:lpstr>
      <vt:lpstr>Hemoglobin S</vt:lpstr>
      <vt:lpstr>Hemoglobin S and NO</vt:lpstr>
      <vt:lpstr>Sickle Cell Disease Inheritance</vt:lpstr>
      <vt:lpstr>Two Heterozygous Carrier Parents</vt:lpstr>
      <vt:lpstr>Vaso-occlusive Crises</vt:lpstr>
      <vt:lpstr>Acute Vaso-occlusive Crises</vt:lpstr>
      <vt:lpstr>Pathophysiology of Sickle Cell Disease</vt:lpstr>
      <vt:lpstr>Types of Acute Sickle Cell Crises</vt:lpstr>
      <vt:lpstr>SCD: Central Nervous System</vt:lpstr>
      <vt:lpstr>SCD: Hematology</vt:lpstr>
      <vt:lpstr>SCD: Cardiovascular</vt:lpstr>
      <vt:lpstr>SCD: Respiratory System</vt:lpstr>
      <vt:lpstr>SCD: Gastrointestinal System</vt:lpstr>
      <vt:lpstr>SCD: Genitourinary System</vt:lpstr>
      <vt:lpstr>SCD: Bones, Extremities &amp; Growth</vt:lpstr>
      <vt:lpstr>SCD: Presentation</vt:lpstr>
      <vt:lpstr>SCD: Presentation</vt:lpstr>
      <vt:lpstr>SCD: Presentation</vt:lpstr>
      <vt:lpstr>Preoperative Anesthetic Management</vt:lpstr>
      <vt:lpstr>Preoperative Anesthetic Management</vt:lpstr>
      <vt:lpstr>SCD: Historical Approaches to Preoperative Transfusion</vt:lpstr>
      <vt:lpstr>SCD: Changes in Transfusion Practice </vt:lpstr>
      <vt:lpstr>SCD: Current Preoperative Transfusion Practices</vt:lpstr>
      <vt:lpstr>SCD: Preoperative Management</vt:lpstr>
      <vt:lpstr>SCD: Goals of Intraoperative Management</vt:lpstr>
      <vt:lpstr>SCD: Intraoperative Management</vt:lpstr>
      <vt:lpstr>SCD: Intraoperative Management</vt:lpstr>
      <vt:lpstr>Postoperative Management</vt:lpstr>
      <vt:lpstr>Postoperative Management</vt:lpstr>
      <vt:lpstr>Managing Chronic Pain in Sickle Cell Patients</vt:lpstr>
      <vt:lpstr>References: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Matthew Kynes</dc:creator>
  <cp:lastModifiedBy>J. Matthew Kynes</cp:lastModifiedBy>
  <cp:revision>32</cp:revision>
  <dcterms:created xsi:type="dcterms:W3CDTF">2017-02-04T18:19:40Z</dcterms:created>
  <dcterms:modified xsi:type="dcterms:W3CDTF">2018-07-05T13:44:28Z</dcterms:modified>
</cp:coreProperties>
</file>