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9"/>
  </p:notesMasterIdLst>
  <p:sldIdLst>
    <p:sldId id="290" r:id="rId2"/>
    <p:sldId id="291"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7" r:id="rId27"/>
    <p:sldId id="318" r:id="rId28"/>
    <p:sldId id="319" r:id="rId29"/>
    <p:sldId id="320" r:id="rId30"/>
    <p:sldId id="321" r:id="rId31"/>
    <p:sldId id="322" r:id="rId32"/>
    <p:sldId id="323"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1" r:id="rId49"/>
    <p:sldId id="342" r:id="rId50"/>
    <p:sldId id="343" r:id="rId51"/>
    <p:sldId id="344" r:id="rId52"/>
    <p:sldId id="346" r:id="rId53"/>
    <p:sldId id="347" r:id="rId54"/>
    <p:sldId id="348" r:id="rId55"/>
    <p:sldId id="349" r:id="rId56"/>
    <p:sldId id="350" r:id="rId57"/>
    <p:sldId id="351" r:id="rId58"/>
    <p:sldId id="353" r:id="rId59"/>
    <p:sldId id="354" r:id="rId60"/>
    <p:sldId id="355" r:id="rId61"/>
    <p:sldId id="356"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6" r:id="rId80"/>
    <p:sldId id="377" r:id="rId81"/>
    <p:sldId id="378" r:id="rId82"/>
    <p:sldId id="379" r:id="rId83"/>
    <p:sldId id="380" r:id="rId84"/>
    <p:sldId id="381" r:id="rId85"/>
    <p:sldId id="382" r:id="rId86"/>
    <p:sldId id="383" r:id="rId87"/>
    <p:sldId id="384"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6A"/>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11"/>
    <p:restoredTop sz="88149"/>
  </p:normalViewPr>
  <p:slideViewPr>
    <p:cSldViewPr>
      <p:cViewPr varScale="1">
        <p:scale>
          <a:sx n="132" d="100"/>
          <a:sy n="132" d="100"/>
        </p:scale>
        <p:origin x="33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31BAD-4294-364A-A805-7CB6B1B1E3C3}" type="datetimeFigureOut">
              <a:rPr lang="en-US" smtClean="0"/>
              <a:t>7/5/18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4197A9-16E6-6545-9EDC-6DA70ECDFDC3}" type="slidenum">
              <a:rPr lang="en-US" smtClean="0"/>
              <a:t>‹#›</a:t>
            </a:fld>
            <a:endParaRPr lang="en-US"/>
          </a:p>
        </p:txBody>
      </p:sp>
    </p:spTree>
    <p:extLst>
      <p:ext uri="{BB962C8B-B14F-4D97-AF65-F5344CB8AC3E}">
        <p14:creationId xmlns:p14="http://schemas.microsoft.com/office/powerpoint/2010/main" val="75885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4197A9-16E6-6545-9EDC-6DA70ECDFDC3}" type="slidenum">
              <a:rPr lang="en-US" smtClean="0"/>
              <a:t>1</a:t>
            </a:fld>
            <a:endParaRPr lang="en-US"/>
          </a:p>
        </p:txBody>
      </p:sp>
    </p:spTree>
    <p:extLst>
      <p:ext uri="{BB962C8B-B14F-4D97-AF65-F5344CB8AC3E}">
        <p14:creationId xmlns:p14="http://schemas.microsoft.com/office/powerpoint/2010/main" val="1477255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Arial" charset="0"/>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24119B5E-BADB-1944-AEDF-0EDAAE814CFD}" type="slidenum">
              <a:rPr lang="en-US" altLang="en-US"/>
              <a:pPr>
                <a:spcBef>
                  <a:spcPct val="0"/>
                </a:spcBef>
              </a:pPr>
              <a:t>59</a:t>
            </a:fld>
            <a:endParaRPr lang="en-US" alt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Tree>
    <p:extLst>
      <p:ext uri="{BB962C8B-B14F-4D97-AF65-F5344CB8AC3E}">
        <p14:creationId xmlns:p14="http://schemas.microsoft.com/office/powerpoint/2010/main" val="170865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Arial" charset="0"/>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5EBD88A9-9282-3241-BDDA-B2E0749666AC}" type="slidenum">
              <a:rPr lang="en-US" altLang="en-US"/>
              <a:pPr>
                <a:spcBef>
                  <a:spcPct val="0"/>
                </a:spcBef>
              </a:pPr>
              <a:t>72</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Tree>
    <p:extLst>
      <p:ext uri="{BB962C8B-B14F-4D97-AF65-F5344CB8AC3E}">
        <p14:creationId xmlns:p14="http://schemas.microsoft.com/office/powerpoint/2010/main" val="37040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Arial" charset="0"/>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725D4E78-AA1B-F844-BC65-22749D75FD6F}" type="slidenum">
              <a:rPr lang="en-US" altLang="en-US"/>
              <a:pPr>
                <a:spcBef>
                  <a:spcPct val="0"/>
                </a:spcBef>
              </a:pPr>
              <a:t>16</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446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Arial" charset="0"/>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716E1693-4519-0147-94B1-C94EEBFEB2C2}" type="slidenum">
              <a:rPr lang="en-US" altLang="en-US"/>
              <a:pPr>
                <a:spcBef>
                  <a:spcPct val="0"/>
                </a:spcBef>
              </a:pPr>
              <a:t>17</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8965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Arial" charset="0"/>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F0838F30-34F3-2A45-9666-83837571B6A2}" type="slidenum">
              <a:rPr lang="en-US" altLang="en-US"/>
              <a:pPr>
                <a:spcBef>
                  <a:spcPct val="0"/>
                </a:spcBef>
              </a:pPr>
              <a:t>27</a:t>
            </a:fld>
            <a:endParaRPr lang="en-US" alt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81806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Arial" charset="0"/>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3CD223C2-70E6-294F-9EE0-24C4FA42F51F}" type="slidenum">
              <a:rPr lang="en-US" altLang="en-US"/>
              <a:pPr>
                <a:spcBef>
                  <a:spcPct val="0"/>
                </a:spcBef>
              </a:pPr>
              <a:t>38</a:t>
            </a:fld>
            <a:endParaRPr lang="en-US"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95835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Arial" charset="0"/>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spcBef>
                <a:spcPct val="0"/>
              </a:spcBef>
            </a:pPr>
            <a:fld id="{B88DF8EA-8296-3642-ADD7-E4F21E4B1CE1}" type="slidenum">
              <a:rPr lang="en-US" altLang="en-US"/>
              <a:pPr>
                <a:spcBef>
                  <a:spcPct val="0"/>
                </a:spcBef>
              </a:pPr>
              <a:t>40</a:t>
            </a:fld>
            <a:endParaRPr lang="en-US" alt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6353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CE4FD8-34AA-D341-856D-C42193D1E216}" type="slidenum">
              <a:rPr lang="en-US" sz="1200"/>
              <a:pPr eaLnBrk="1" hangingPunct="1"/>
              <a:t>51</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58214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a:t>
            </a:r>
            <a:r>
              <a:rPr lang="en-US" baseline="0" dirty="0"/>
              <a:t> CXR of a child with tetralogy of </a:t>
            </a:r>
            <a:r>
              <a:rPr lang="en-US" baseline="0" dirty="0" err="1"/>
              <a:t>Fallot</a:t>
            </a:r>
            <a:r>
              <a:rPr lang="en-US" baseline="0" dirty="0"/>
              <a:t> with a characteristic “boot shaped” heart</a:t>
            </a:r>
            <a:endParaRPr lang="en-US" dirty="0"/>
          </a:p>
        </p:txBody>
      </p:sp>
      <p:sp>
        <p:nvSpPr>
          <p:cNvPr id="4" name="Slide Number Placeholder 3"/>
          <p:cNvSpPr>
            <a:spLocks noGrp="1"/>
          </p:cNvSpPr>
          <p:nvPr>
            <p:ph type="sldNum" sz="quarter" idx="10"/>
          </p:nvPr>
        </p:nvSpPr>
        <p:spPr/>
        <p:txBody>
          <a:bodyPr/>
          <a:lstStyle/>
          <a:p>
            <a:fld id="{194197A9-16E6-6545-9EDC-6DA70ECDFDC3}" type="slidenum">
              <a:rPr lang="en-US" smtClean="0"/>
              <a:t>53</a:t>
            </a:fld>
            <a:endParaRPr lang="en-US"/>
          </a:p>
        </p:txBody>
      </p:sp>
    </p:spTree>
    <p:extLst>
      <p:ext uri="{BB962C8B-B14F-4D97-AF65-F5344CB8AC3E}">
        <p14:creationId xmlns:p14="http://schemas.microsoft.com/office/powerpoint/2010/main" val="124197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37481D-CA42-FC4C-A67F-B39E98B5088B}" type="slidenum">
              <a:rPr lang="en-US" smtClean="0"/>
              <a:t>55</a:t>
            </a:fld>
            <a:endParaRPr lang="en-US"/>
          </a:p>
        </p:txBody>
      </p:sp>
    </p:spTree>
    <p:extLst>
      <p:ext uri="{BB962C8B-B14F-4D97-AF65-F5344CB8AC3E}">
        <p14:creationId xmlns:p14="http://schemas.microsoft.com/office/powerpoint/2010/main" val="880401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81424" y="1122363"/>
            <a:ext cx="4219576" cy="1620837"/>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3781424" y="3112008"/>
            <a:ext cx="4192076" cy="10345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E63A49E-25BD-984C-BD05-59AE97DE79DB}" type="slidenum">
              <a:rPr lang="en-US" smtClean="0"/>
              <a:t>‹#›</a:t>
            </a:fld>
            <a:endParaRPr lang="en-US"/>
          </a:p>
        </p:txBody>
      </p:sp>
      <p:pic>
        <p:nvPicPr>
          <p:cNvPr id="9" name="Picture 2" descr="http://images.clipartpanda.com/world-clipart-png-globe-hi.png"/>
          <p:cNvPicPr>
            <a:picLocks noChangeAspect="1" noChangeArrowheads="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23812" y="157162"/>
            <a:ext cx="3733800" cy="37089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p:nvPr userDrawn="1"/>
        </p:nvSpPr>
        <p:spPr>
          <a:xfrm flipV="1">
            <a:off x="0" y="3048000"/>
            <a:ext cx="9144000" cy="3810000"/>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0" y="4953000"/>
            <a:ext cx="3368163" cy="1600200"/>
          </a:xfrm>
          <a:prstGeom prst="rect">
            <a:avLst/>
          </a:prstGeom>
          <a:ln>
            <a:solidFill>
              <a:schemeClr val="tx2">
                <a:lumMod val="50000"/>
              </a:schemeClr>
            </a:solidFill>
          </a:ln>
        </p:spPr>
      </p:pic>
    </p:spTree>
    <p:extLst>
      <p:ext uri="{BB962C8B-B14F-4D97-AF65-F5344CB8AC3E}">
        <p14:creationId xmlns:p14="http://schemas.microsoft.com/office/powerpoint/2010/main" val="203223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54632-50C4-6042-BF0D-689D8DA2E976}" type="datetimeFigureOut">
              <a:rPr lang="en-US" smtClean="0"/>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A49E-25BD-984C-BD05-59AE97DE79DB}" type="slidenum">
              <a:rPr lang="en-US" smtClean="0"/>
              <a:t>‹#›</a:t>
            </a:fld>
            <a:endParaRPr lang="en-US"/>
          </a:p>
        </p:txBody>
      </p:sp>
      <p:sp>
        <p:nvSpPr>
          <p:cNvPr id="7"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4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54632-50C4-6042-BF0D-689D8DA2E976}" type="datetimeFigureOut">
              <a:rPr lang="en-US" smtClean="0"/>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A49E-25BD-984C-BD05-59AE97DE79DB}" type="slidenum">
              <a:rPr lang="en-US" smtClean="0"/>
              <a:t>‹#›</a:t>
            </a:fld>
            <a:endParaRPr lang="en-US"/>
          </a:p>
        </p:txBody>
      </p:sp>
      <p:sp>
        <p:nvSpPr>
          <p:cNvPr id="7"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167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30725"/>
          </a:xfrm>
        </p:spPr>
        <p:txBody>
          <a:bodyPr rtlCol="0">
            <a:normAutofit/>
          </a:bodyPr>
          <a:lstStyle/>
          <a:p>
            <a:pPr lvl="0"/>
            <a:r>
              <a:rPr lang="en-US" noProof="0"/>
              <a:t>Click icon to add table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3AC1C8E-C59E-5444-8923-0A8976097D23}" type="slidenum">
              <a:rPr lang="en-US" altLang="en-US"/>
              <a:pPr/>
              <a:t>‹#›</a:t>
            </a:fld>
            <a:endParaRPr lang="en-US" altLang="en-US"/>
          </a:p>
        </p:txBody>
      </p:sp>
    </p:spTree>
    <p:extLst>
      <p:ext uri="{BB962C8B-B14F-4D97-AF65-F5344CB8AC3E}">
        <p14:creationId xmlns:p14="http://schemas.microsoft.com/office/powerpoint/2010/main" val="1433165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2"/>
            <a:ext cx="8229600" cy="4530725"/>
          </a:xfrm>
        </p:spPr>
        <p:txBody>
          <a:bodyPr/>
          <a:lstStyle/>
          <a:p>
            <a:pPr lvl="0"/>
            <a:r>
              <a:rPr lang="en-US" noProof="0"/>
              <a:t>Click icon to add SmartArt graphic</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FC20367-696C-9444-9213-A0C4D059E19C}" type="slidenum">
              <a:rPr lang="en-US" altLang="en-US"/>
              <a:pPr/>
              <a:t>‹#›</a:t>
            </a:fld>
            <a:endParaRPr lang="en-US" altLang="en-US"/>
          </a:p>
        </p:txBody>
      </p:sp>
    </p:spTree>
    <p:extLst>
      <p:ext uri="{BB962C8B-B14F-4D97-AF65-F5344CB8AC3E}">
        <p14:creationId xmlns:p14="http://schemas.microsoft.com/office/powerpoint/2010/main" val="10312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54632-50C4-6042-BF0D-689D8DA2E976}" type="datetimeFigureOut">
              <a:rPr lang="en-US" smtClean="0"/>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A49E-25BD-984C-BD05-59AE97DE79DB}" type="slidenum">
              <a:rPr lang="en-US" smtClean="0"/>
              <a:t>‹#›</a:t>
            </a:fld>
            <a:endParaRPr lang="en-US"/>
          </a:p>
        </p:txBody>
      </p:sp>
      <p:sp>
        <p:nvSpPr>
          <p:cNvPr id="7"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1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754632-50C4-6042-BF0D-689D8DA2E976}" type="datetimeFigureOut">
              <a:rPr lang="en-US" smtClean="0"/>
              <a:t>7/5/18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3A49E-25BD-984C-BD05-59AE97DE79DB}" type="slidenum">
              <a:rPr lang="en-US" smtClean="0"/>
              <a:t>‹#›</a:t>
            </a:fld>
            <a:endParaRPr lang="en-US"/>
          </a:p>
        </p:txBody>
      </p:sp>
      <p:sp>
        <p:nvSpPr>
          <p:cNvPr id="7"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017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754632-50C4-6042-BF0D-689D8DA2E976}" type="datetimeFigureOut">
              <a:rPr lang="en-US" smtClean="0"/>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3A49E-25BD-984C-BD05-59AE97DE79DB}" type="slidenum">
              <a:rPr lang="en-US" smtClean="0"/>
              <a:t>‹#›</a:t>
            </a:fld>
            <a:endParaRPr lang="en-US"/>
          </a:p>
        </p:txBody>
      </p:sp>
      <p:sp>
        <p:nvSpPr>
          <p:cNvPr id="8"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72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754632-50C4-6042-BF0D-689D8DA2E976}" type="datetimeFigureOut">
              <a:rPr lang="en-US" smtClean="0"/>
              <a:t>7/5/18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63A49E-25BD-984C-BD05-59AE97DE79DB}" type="slidenum">
              <a:rPr lang="en-US" smtClean="0"/>
              <a:t>‹#›</a:t>
            </a:fld>
            <a:endParaRPr lang="en-US"/>
          </a:p>
        </p:txBody>
      </p:sp>
      <p:sp>
        <p:nvSpPr>
          <p:cNvPr id="10"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754632-50C4-6042-BF0D-689D8DA2E976}" type="datetimeFigureOut">
              <a:rPr lang="en-US" smtClean="0"/>
              <a:t>7/5/18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63A49E-25BD-984C-BD05-59AE97DE79DB}" type="slidenum">
              <a:rPr lang="en-US" smtClean="0"/>
              <a:t>‹#›</a:t>
            </a:fld>
            <a:endParaRPr lang="en-US"/>
          </a:p>
        </p:txBody>
      </p:sp>
      <p:sp>
        <p:nvSpPr>
          <p:cNvPr id="6"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60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54632-50C4-6042-BF0D-689D8DA2E976}" type="datetimeFigureOut">
              <a:rPr lang="en-US" smtClean="0"/>
              <a:t>7/5/18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63A49E-25BD-984C-BD05-59AE97DE79DB}" type="slidenum">
              <a:rPr lang="en-US" smtClean="0"/>
              <a:t>‹#›</a:t>
            </a:fld>
            <a:endParaRPr lang="en-US"/>
          </a:p>
        </p:txBody>
      </p:sp>
      <p:sp>
        <p:nvSpPr>
          <p:cNvPr id="5"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84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754632-50C4-6042-BF0D-689D8DA2E976}" type="datetimeFigureOut">
              <a:rPr lang="en-US" smtClean="0"/>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3A49E-25BD-984C-BD05-59AE97DE79DB}" type="slidenum">
              <a:rPr lang="en-US" smtClean="0"/>
              <a:t>‹#›</a:t>
            </a:fld>
            <a:endParaRPr lang="en-US"/>
          </a:p>
        </p:txBody>
      </p:sp>
      <p:sp>
        <p:nvSpPr>
          <p:cNvPr id="8"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23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754632-50C4-6042-BF0D-689D8DA2E976}" type="datetimeFigureOut">
              <a:rPr lang="en-US" smtClean="0"/>
              <a:t>7/5/18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3A49E-25BD-984C-BD05-59AE97DE79DB}" type="slidenum">
              <a:rPr lang="en-US" smtClean="0"/>
              <a:t>‹#›</a:t>
            </a:fld>
            <a:endParaRPr lang="en-US"/>
          </a:p>
        </p:txBody>
      </p:sp>
      <p:sp>
        <p:nvSpPr>
          <p:cNvPr id="8" name="Rectangle 4"/>
          <p:cNvSpPr/>
          <p:nvPr userDrawn="1"/>
        </p:nvSpPr>
        <p:spPr>
          <a:xfrm>
            <a:off x="0" y="2"/>
            <a:ext cx="9144000" cy="1176646"/>
          </a:xfrm>
          <a:custGeom>
            <a:avLst/>
            <a:gdLst>
              <a:gd name="connsiteX0" fmla="*/ 0 w 9144000"/>
              <a:gd name="connsiteY0" fmla="*/ 0 h 381000"/>
              <a:gd name="connsiteX1" fmla="*/ 9144000 w 9144000"/>
              <a:gd name="connsiteY1" fmla="*/ 0 h 381000"/>
              <a:gd name="connsiteX2" fmla="*/ 9144000 w 9144000"/>
              <a:gd name="connsiteY2" fmla="*/ 381000 h 381000"/>
              <a:gd name="connsiteX3" fmla="*/ 0 w 9144000"/>
              <a:gd name="connsiteY3" fmla="*/ 381000 h 381000"/>
              <a:gd name="connsiteX4" fmla="*/ 0 w 9144000"/>
              <a:gd name="connsiteY4" fmla="*/ 0 h 381000"/>
              <a:gd name="connsiteX0" fmla="*/ 0 w 9144000"/>
              <a:gd name="connsiteY0" fmla="*/ 0 h 414866"/>
              <a:gd name="connsiteX1" fmla="*/ 9144000 w 9144000"/>
              <a:gd name="connsiteY1" fmla="*/ 0 h 414866"/>
              <a:gd name="connsiteX2" fmla="*/ 9144000 w 9144000"/>
              <a:gd name="connsiteY2" fmla="*/ 381000 h 414866"/>
              <a:gd name="connsiteX3" fmla="*/ 0 w 9144000"/>
              <a:gd name="connsiteY3" fmla="*/ 381000 h 414866"/>
              <a:gd name="connsiteX4" fmla="*/ 0 w 9144000"/>
              <a:gd name="connsiteY4" fmla="*/ 0 h 414866"/>
              <a:gd name="connsiteX0" fmla="*/ 0 w 9144000"/>
              <a:gd name="connsiteY0" fmla="*/ 0 h 424543"/>
              <a:gd name="connsiteX1" fmla="*/ 9144000 w 9144000"/>
              <a:gd name="connsiteY1" fmla="*/ 0 h 424543"/>
              <a:gd name="connsiteX2" fmla="*/ 9144000 w 9144000"/>
              <a:gd name="connsiteY2" fmla="*/ 381000 h 424543"/>
              <a:gd name="connsiteX3" fmla="*/ 0 w 9144000"/>
              <a:gd name="connsiteY3" fmla="*/ 381000 h 424543"/>
              <a:gd name="connsiteX4" fmla="*/ 0 w 9144000"/>
              <a:gd name="connsiteY4" fmla="*/ 0 h 424543"/>
              <a:gd name="connsiteX0" fmla="*/ 0 w 9203376"/>
              <a:gd name="connsiteY0" fmla="*/ 0 h 580162"/>
              <a:gd name="connsiteX1" fmla="*/ 9144000 w 9203376"/>
              <a:gd name="connsiteY1" fmla="*/ 0 h 580162"/>
              <a:gd name="connsiteX2" fmla="*/ 9203376 w 9203376"/>
              <a:gd name="connsiteY2" fmla="*/ 559130 h 580162"/>
              <a:gd name="connsiteX3" fmla="*/ 0 w 9203376"/>
              <a:gd name="connsiteY3" fmla="*/ 381000 h 580162"/>
              <a:gd name="connsiteX4" fmla="*/ 0 w 9203376"/>
              <a:gd name="connsiteY4" fmla="*/ 0 h 580162"/>
              <a:gd name="connsiteX0" fmla="*/ 0 w 9203376"/>
              <a:gd name="connsiteY0" fmla="*/ 0 h 559130"/>
              <a:gd name="connsiteX1" fmla="*/ 9144000 w 9203376"/>
              <a:gd name="connsiteY1" fmla="*/ 0 h 559130"/>
              <a:gd name="connsiteX2" fmla="*/ 9203376 w 9203376"/>
              <a:gd name="connsiteY2" fmla="*/ 559130 h 559130"/>
              <a:gd name="connsiteX3" fmla="*/ 0 w 9203376"/>
              <a:gd name="connsiteY3" fmla="*/ 381000 h 559130"/>
              <a:gd name="connsiteX4" fmla="*/ 0 w 9203376"/>
              <a:gd name="connsiteY4" fmla="*/ 0 h 559130"/>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44000"/>
              <a:gd name="connsiteY0" fmla="*/ 0 h 677883"/>
              <a:gd name="connsiteX1" fmla="*/ 9144000 w 9144000"/>
              <a:gd name="connsiteY1" fmla="*/ 0 h 677883"/>
              <a:gd name="connsiteX2" fmla="*/ 9143999 w 9144000"/>
              <a:gd name="connsiteY2" fmla="*/ 677883 h 677883"/>
              <a:gd name="connsiteX3" fmla="*/ 0 w 9144000"/>
              <a:gd name="connsiteY3" fmla="*/ 381000 h 677883"/>
              <a:gd name="connsiteX4" fmla="*/ 0 w 9144000"/>
              <a:gd name="connsiteY4" fmla="*/ 0 h 677883"/>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0 w 9167750"/>
              <a:gd name="connsiteY3" fmla="*/ 381000 h 1141020"/>
              <a:gd name="connsiteX4" fmla="*/ 0 w 9167750"/>
              <a:gd name="connsiteY4" fmla="*/ 0 h 1141020"/>
              <a:gd name="connsiteX0" fmla="*/ 0 w 9167750"/>
              <a:gd name="connsiteY0" fmla="*/ 0 h 1141020"/>
              <a:gd name="connsiteX1" fmla="*/ 9144000 w 9167750"/>
              <a:gd name="connsiteY1" fmla="*/ 0 h 1141020"/>
              <a:gd name="connsiteX2" fmla="*/ 9167750 w 9167750"/>
              <a:gd name="connsiteY2" fmla="*/ 1141020 h 1141020"/>
              <a:gd name="connsiteX3" fmla="*/ 23750 w 9167750"/>
              <a:gd name="connsiteY3" fmla="*/ 95993 h 1141020"/>
              <a:gd name="connsiteX4" fmla="*/ 0 w 9167750"/>
              <a:gd name="connsiteY4" fmla="*/ 0 h 1141020"/>
              <a:gd name="connsiteX0" fmla="*/ 0 w 9144000"/>
              <a:gd name="connsiteY0" fmla="*/ 0 h 1176646"/>
              <a:gd name="connsiteX1" fmla="*/ 9144000 w 9144000"/>
              <a:gd name="connsiteY1" fmla="*/ 0 h 1176646"/>
              <a:gd name="connsiteX2" fmla="*/ 9132124 w 9144000"/>
              <a:gd name="connsiteY2" fmla="*/ 1176646 h 1176646"/>
              <a:gd name="connsiteX3" fmla="*/ 23750 w 9144000"/>
              <a:gd name="connsiteY3" fmla="*/ 95993 h 1176646"/>
              <a:gd name="connsiteX4" fmla="*/ 0 w 9144000"/>
              <a:gd name="connsiteY4" fmla="*/ 0 h 117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6646">
                <a:moveTo>
                  <a:pt x="0" y="0"/>
                </a:moveTo>
                <a:lnTo>
                  <a:pt x="9144000" y="0"/>
                </a:lnTo>
                <a:cubicBezTo>
                  <a:pt x="9144000" y="127000"/>
                  <a:pt x="9132124" y="1049646"/>
                  <a:pt x="9132124" y="1176646"/>
                </a:cubicBezTo>
                <a:cubicBezTo>
                  <a:pt x="9123217" y="3957"/>
                  <a:pt x="3071750" y="95993"/>
                  <a:pt x="23750" y="95993"/>
                </a:cubicBezTo>
                <a:lnTo>
                  <a:pt x="0" y="0"/>
                </a:lnTo>
                <a:close/>
              </a:path>
            </a:pathLst>
          </a:custGeom>
          <a:solidFill>
            <a:srgbClr val="00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ttp://images.clipartpanda.com/world-clipart-png-globe-hi.png"/>
          <p:cNvPicPr>
            <a:picLocks noChangeAspect="1" noChangeArrowheads="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20000" y="149336"/>
            <a:ext cx="1233549" cy="122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03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54632-50C4-6042-BF0D-689D8DA2E976}" type="datetimeFigureOut">
              <a:rPr lang="en-US" smtClean="0"/>
              <a:t>7/5/18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3A49E-25BD-984C-BD05-59AE97DE79DB}" type="slidenum">
              <a:rPr lang="en-US" smtClean="0"/>
              <a:t>‹#›</a:t>
            </a:fld>
            <a:endParaRPr lang="en-US"/>
          </a:p>
        </p:txBody>
      </p:sp>
      <p:pic>
        <p:nvPicPr>
          <p:cNvPr id="7" name="Picture 6">
            <a:extLst>
              <a:ext uri="{FF2B5EF4-FFF2-40B4-BE49-F238E27FC236}">
                <a16:creationId xmlns:a16="http://schemas.microsoft.com/office/drawing/2014/main" id="{5B4864C2-28DA-414E-8572-3C56B1C158EB}"/>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6351" t="16883" r="8327"/>
          <a:stretch/>
        </p:blipFill>
        <p:spPr>
          <a:xfrm>
            <a:off x="8021279" y="6324600"/>
            <a:ext cx="1122721" cy="533400"/>
          </a:xfrm>
          <a:prstGeom prst="rect">
            <a:avLst/>
          </a:prstGeom>
          <a:ln>
            <a:solidFill>
              <a:schemeClr val="tx2">
                <a:lumMod val="50000"/>
              </a:schemeClr>
            </a:solidFill>
          </a:ln>
        </p:spPr>
      </p:pic>
    </p:spTree>
    <p:extLst>
      <p:ext uri="{BB962C8B-B14F-4D97-AF65-F5344CB8AC3E}">
        <p14:creationId xmlns:p14="http://schemas.microsoft.com/office/powerpoint/2010/main" val="20558634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pload.wikimedia.org/wikipedia/commons/9/92/Atrial_septal_defect-en.png" TargetMode="External"/><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hlbi.nih.gov/health/dci/Diseases/pda/pda_what.html" TargetMode="External"/><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ommons.wikimedia.org/wiki/User:Dake~commonswiki" TargetMode="External"/><Relationship Id="rId2" Type="http://schemas.openxmlformats.org/officeDocument/2006/relationships/image" Target="../media/image18.tiff"/><Relationship Id="rId1" Type="http://schemas.openxmlformats.org/officeDocument/2006/relationships/slideLayout" Target="../slideLayouts/slideLayout7.xml"/><Relationship Id="rId4" Type="http://schemas.openxmlformats.org/officeDocument/2006/relationships/hyperlink" Target="https://upload.wikimedia.org/wikipedia/commons/1/1d/Heart_stenosis.sv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upload.wikimedia.org/wikipedia/commons/e/e9/Blausen_0040_AorticStenosis.png" TargetMode="External"/><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upload.wikimedia.org/wikipedia/commons/6/66/HeartTOP.jp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5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hyperlink" Target="https://commons.wikimedia.org/wiki/User:BruceBlau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commons.wikimedia.org/wiki/User:RupertMillard" TargetMode="External"/><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hyperlink" Target="https://commons.wikimedia.org/wiki/File:Diagram_of_the_human_heart_(cropped).svg"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cnx.org/content/col11496/1.6/" TargetMode="External"/><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457200"/>
            <a:ext cx="4219576" cy="2438400"/>
          </a:xfrm>
        </p:spPr>
        <p:txBody>
          <a:bodyPr>
            <a:normAutofit fontScale="90000"/>
          </a:bodyPr>
          <a:lstStyle/>
          <a:p>
            <a:r>
              <a:rPr lang="en-US" dirty="0"/>
              <a:t>       </a:t>
            </a:r>
            <a:r>
              <a:rPr lang="en-US" dirty="0">
                <a:latin typeface="Arial" charset="0"/>
                <a:ea typeface="Arial" charset="0"/>
                <a:cs typeface="Arial" charset="0"/>
              </a:rPr>
              <a:t>Congenital Cardiac Disease</a:t>
            </a:r>
          </a:p>
        </p:txBody>
      </p:sp>
      <p:sp>
        <p:nvSpPr>
          <p:cNvPr id="3" name="Content Placeholder 2"/>
          <p:cNvSpPr>
            <a:spLocks noGrp="1"/>
          </p:cNvSpPr>
          <p:nvPr>
            <p:ph type="subTitle" idx="1"/>
          </p:nvPr>
        </p:nvSpPr>
        <p:spPr>
          <a:xfrm>
            <a:off x="152400" y="4545552"/>
            <a:ext cx="4419600" cy="2007648"/>
          </a:xfrm>
        </p:spPr>
        <p:txBody>
          <a:bodyPr>
            <a:normAutofit lnSpcReduction="10000"/>
          </a:bodyPr>
          <a:lstStyle/>
          <a:p>
            <a:pPr marL="0" indent="0" algn="l">
              <a:buNone/>
            </a:pPr>
            <a:r>
              <a:rPr lang="en-US" sz="1800" dirty="0">
                <a:latin typeface="Arial" charset="0"/>
                <a:ea typeface="Arial" charset="0"/>
                <a:cs typeface="Arial" charset="0"/>
              </a:rPr>
              <a:t>Les Garson M.D.</a:t>
            </a:r>
            <a:br>
              <a:rPr lang="en-US" sz="1800" dirty="0">
                <a:latin typeface="Arial" charset="0"/>
                <a:ea typeface="Arial" charset="0"/>
                <a:cs typeface="Arial" charset="0"/>
              </a:rPr>
            </a:br>
            <a:r>
              <a:rPr lang="en-US" sz="1800" dirty="0">
                <a:latin typeface="Arial" charset="0"/>
                <a:ea typeface="Arial" charset="0"/>
                <a:cs typeface="Arial" charset="0"/>
              </a:rPr>
              <a:t>Associate Clinical Professor</a:t>
            </a:r>
            <a:br>
              <a:rPr lang="en-US" sz="1800" dirty="0">
                <a:latin typeface="Arial" charset="0"/>
                <a:ea typeface="Arial" charset="0"/>
                <a:cs typeface="Arial" charset="0"/>
              </a:rPr>
            </a:br>
            <a:r>
              <a:rPr lang="en-US" sz="1800" dirty="0">
                <a:latin typeface="Arial" charset="0"/>
                <a:ea typeface="Arial" charset="0"/>
                <a:cs typeface="Arial" charset="0"/>
              </a:rPr>
              <a:t>UCI Department of Anesthesiology and Perioperative Care</a:t>
            </a:r>
          </a:p>
          <a:p>
            <a:pPr marL="0" indent="0" algn="l">
              <a:buNone/>
            </a:pPr>
            <a:r>
              <a:rPr lang="en-US" sz="1800" dirty="0">
                <a:latin typeface="Arial" charset="0"/>
                <a:ea typeface="Arial" charset="0"/>
                <a:cs typeface="Arial" charset="0"/>
              </a:rPr>
              <a:t>J. Matthew Kynes, MD</a:t>
            </a:r>
            <a:br>
              <a:rPr lang="en-US" sz="1800" dirty="0">
                <a:latin typeface="Arial" charset="0"/>
                <a:ea typeface="Arial" charset="0"/>
                <a:cs typeface="Arial" charset="0"/>
              </a:rPr>
            </a:br>
            <a:r>
              <a:rPr lang="en-US" sz="1800" dirty="0">
                <a:latin typeface="Arial" charset="0"/>
                <a:ea typeface="Arial" charset="0"/>
                <a:cs typeface="Arial" charset="0"/>
              </a:rPr>
              <a:t>Assistant Professor</a:t>
            </a:r>
            <a:br>
              <a:rPr lang="en-US" sz="1800" dirty="0">
                <a:latin typeface="Arial" charset="0"/>
                <a:ea typeface="Arial" charset="0"/>
                <a:cs typeface="Arial" charset="0"/>
              </a:rPr>
            </a:br>
            <a:r>
              <a:rPr lang="en-US" sz="1800" dirty="0">
                <a:latin typeface="Arial" charset="0"/>
                <a:ea typeface="Arial" charset="0"/>
                <a:cs typeface="Arial" charset="0"/>
              </a:rPr>
              <a:t>Monroe Carell, Jr Children’s Hospital at Vanderbilt</a:t>
            </a:r>
          </a:p>
        </p:txBody>
      </p:sp>
      <p:sp>
        <p:nvSpPr>
          <p:cNvPr id="6" name="TextBox 5"/>
          <p:cNvSpPr txBox="1"/>
          <p:nvPr/>
        </p:nvSpPr>
        <p:spPr>
          <a:xfrm>
            <a:off x="3810000" y="3080308"/>
            <a:ext cx="4800600" cy="923330"/>
          </a:xfrm>
          <a:prstGeom prst="rect">
            <a:avLst/>
          </a:prstGeom>
          <a:noFill/>
        </p:spPr>
        <p:txBody>
          <a:bodyPr wrap="square" rtlCol="0">
            <a:spAutoFit/>
          </a:bodyPr>
          <a:lstStyle/>
          <a:p>
            <a:pPr algn="ctr"/>
            <a:r>
              <a:rPr lang="en-US" dirty="0">
                <a:latin typeface="Arial" charset="0"/>
                <a:ea typeface="Arial" charset="0"/>
                <a:cs typeface="Arial" charset="0"/>
              </a:rPr>
              <a:t>A Guide to Evaluation, Treatment and  Anesthetic Management</a:t>
            </a:r>
            <a:endParaRPr lang="en-US" sz="1500" dirty="0">
              <a:latin typeface="Arial" charset="0"/>
              <a:ea typeface="Arial" charset="0"/>
              <a:cs typeface="Arial" charset="0"/>
            </a:endParaRPr>
          </a:p>
          <a:p>
            <a:endParaRPr lang="en-US" dirty="0"/>
          </a:p>
        </p:txBody>
      </p:sp>
      <p:sp>
        <p:nvSpPr>
          <p:cNvPr id="4" name="TextBox 3">
            <a:extLst>
              <a:ext uri="{FF2B5EF4-FFF2-40B4-BE49-F238E27FC236}">
                <a16:creationId xmlns:a16="http://schemas.microsoft.com/office/drawing/2014/main" id="{47693DAB-3302-2446-82E4-37BD72A976D3}"/>
              </a:ext>
            </a:extLst>
          </p:cNvPr>
          <p:cNvSpPr txBox="1"/>
          <p:nvPr/>
        </p:nvSpPr>
        <p:spPr>
          <a:xfrm>
            <a:off x="5304208" y="4119666"/>
            <a:ext cx="1840760" cy="369332"/>
          </a:xfrm>
          <a:prstGeom prst="rect">
            <a:avLst/>
          </a:prstGeom>
          <a:noFill/>
        </p:spPr>
        <p:txBody>
          <a:bodyPr wrap="none" rtlCol="0">
            <a:spAutoFit/>
          </a:bodyPr>
          <a:lstStyle/>
          <a:p>
            <a:r>
              <a:rPr lang="en-US" dirty="0"/>
              <a:t>Updated 11/2017</a:t>
            </a:r>
          </a:p>
        </p:txBody>
      </p:sp>
    </p:spTree>
    <p:extLst>
      <p:ext uri="{BB962C8B-B14F-4D97-AF65-F5344CB8AC3E}">
        <p14:creationId xmlns:p14="http://schemas.microsoft.com/office/powerpoint/2010/main" val="661942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4616702" y="1219200"/>
            <a:ext cx="3707606" cy="4171950"/>
            <a:chOff x="4114800" y="838200"/>
            <a:chExt cx="4943475" cy="5562600"/>
          </a:xfrm>
        </p:grpSpPr>
        <p:pic>
          <p:nvPicPr>
            <p:cNvPr id="20483" name="Picture 4" descr="SAT70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14800" y="838200"/>
              <a:ext cx="4943475" cy="5562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0484" name="Freeform 10"/>
            <p:cNvSpPr>
              <a:spLocks/>
            </p:cNvSpPr>
            <p:nvPr/>
          </p:nvSpPr>
          <p:spPr bwMode="auto">
            <a:xfrm>
              <a:off x="5381968" y="914305"/>
              <a:ext cx="888201" cy="371513"/>
            </a:xfrm>
            <a:custGeom>
              <a:avLst/>
              <a:gdLst>
                <a:gd name="T0" fmla="*/ 148835419 w 525"/>
                <a:gd name="T1" fmla="*/ 0 h 1590"/>
                <a:gd name="T2" fmla="*/ 346329026 w 525"/>
                <a:gd name="T3" fmla="*/ 2147483646 h 1590"/>
                <a:gd name="T4" fmla="*/ 592480821 w 525"/>
                <a:gd name="T5" fmla="*/ 2147483646 h 1590"/>
                <a:gd name="T6" fmla="*/ 787111884 w 525"/>
                <a:gd name="T7" fmla="*/ 2147483646 h 1590"/>
                <a:gd name="T8" fmla="*/ 1010365011 w 525"/>
                <a:gd name="T9" fmla="*/ 2147483646 h 1590"/>
                <a:gd name="T10" fmla="*/ 1033263679 w 525"/>
                <a:gd name="T11" fmla="*/ 2147483646 h 1590"/>
                <a:gd name="T12" fmla="*/ 1182099098 w 525"/>
                <a:gd name="T13" fmla="*/ 2147483646 h 1590"/>
                <a:gd name="T14" fmla="*/ 1428250893 w 525"/>
                <a:gd name="T15" fmla="*/ 2147483646 h 1590"/>
                <a:gd name="T16" fmla="*/ 1502668603 w 525"/>
                <a:gd name="T17" fmla="*/ 2147483646 h 1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5"/>
                <a:gd name="T28" fmla="*/ 0 h 1590"/>
                <a:gd name="T29" fmla="*/ 525 w 525"/>
                <a:gd name="T30" fmla="*/ 1590 h 1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5" h="1590">
                  <a:moveTo>
                    <a:pt x="52" y="0"/>
                  </a:moveTo>
                  <a:cubicBezTo>
                    <a:pt x="47" y="235"/>
                    <a:pt x="0" y="671"/>
                    <a:pt x="121" y="920"/>
                  </a:cubicBezTo>
                  <a:cubicBezTo>
                    <a:pt x="138" y="1026"/>
                    <a:pt x="154" y="1135"/>
                    <a:pt x="207" y="1229"/>
                  </a:cubicBezTo>
                  <a:cubicBezTo>
                    <a:pt x="228" y="1266"/>
                    <a:pt x="240" y="1308"/>
                    <a:pt x="275" y="1332"/>
                  </a:cubicBezTo>
                  <a:cubicBezTo>
                    <a:pt x="288" y="1369"/>
                    <a:pt x="316" y="1407"/>
                    <a:pt x="353" y="1418"/>
                  </a:cubicBezTo>
                  <a:cubicBezTo>
                    <a:pt x="356" y="1427"/>
                    <a:pt x="355" y="1438"/>
                    <a:pt x="361" y="1444"/>
                  </a:cubicBezTo>
                  <a:cubicBezTo>
                    <a:pt x="376" y="1459"/>
                    <a:pt x="413" y="1478"/>
                    <a:pt x="413" y="1478"/>
                  </a:cubicBezTo>
                  <a:cubicBezTo>
                    <a:pt x="429" y="1525"/>
                    <a:pt x="457" y="1537"/>
                    <a:pt x="499" y="1564"/>
                  </a:cubicBezTo>
                  <a:cubicBezTo>
                    <a:pt x="509" y="1571"/>
                    <a:pt x="525" y="1590"/>
                    <a:pt x="525" y="1590"/>
                  </a:cubicBezTo>
                </a:path>
              </a:pathLst>
            </a:custGeom>
            <a:noFill/>
            <a:ln w="57150">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0485" name="Freeform 13"/>
            <p:cNvSpPr>
              <a:spLocks/>
            </p:cNvSpPr>
            <p:nvPr/>
          </p:nvSpPr>
          <p:spPr bwMode="auto">
            <a:xfrm>
              <a:off x="6677896" y="4408227"/>
              <a:ext cx="406035" cy="371513"/>
            </a:xfrm>
            <a:custGeom>
              <a:avLst/>
              <a:gdLst>
                <a:gd name="T0" fmla="*/ 686935088 w 240"/>
                <a:gd name="T1" fmla="*/ 0 h 1006"/>
                <a:gd name="T2" fmla="*/ 664038098 w 240"/>
                <a:gd name="T3" fmla="*/ 230363572 h 1006"/>
                <a:gd name="T4" fmla="*/ 612517332 w 240"/>
                <a:gd name="T5" fmla="*/ 514578504 h 1006"/>
                <a:gd name="T6" fmla="*/ 366365381 w 240"/>
                <a:gd name="T7" fmla="*/ 2147483646 h 1006"/>
                <a:gd name="T8" fmla="*/ 194631185 w 240"/>
                <a:gd name="T9" fmla="*/ 2147483646 h 1006"/>
                <a:gd name="T10" fmla="*/ 71555210 w 240"/>
                <a:gd name="T11" fmla="*/ 2147483646 h 1006"/>
                <a:gd name="T12" fmla="*/ 22898682 w 240"/>
                <a:gd name="T13" fmla="*/ 2147483646 h 1006"/>
                <a:gd name="T14" fmla="*/ 0 w 240"/>
                <a:gd name="T15" fmla="*/ 2147483646 h 1006"/>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1006"/>
                <a:gd name="T26" fmla="*/ 240 w 240"/>
                <a:gd name="T27" fmla="*/ 1006 h 10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1006">
                  <a:moveTo>
                    <a:pt x="240" y="0"/>
                  </a:moveTo>
                  <a:cubicBezTo>
                    <a:pt x="237" y="26"/>
                    <a:pt x="236" y="51"/>
                    <a:pt x="232" y="77"/>
                  </a:cubicBezTo>
                  <a:cubicBezTo>
                    <a:pt x="227" y="109"/>
                    <a:pt x="217" y="140"/>
                    <a:pt x="214" y="172"/>
                  </a:cubicBezTo>
                  <a:cubicBezTo>
                    <a:pt x="197" y="332"/>
                    <a:pt x="207" y="573"/>
                    <a:pt x="128" y="722"/>
                  </a:cubicBezTo>
                  <a:cubicBezTo>
                    <a:pt x="115" y="791"/>
                    <a:pt x="94" y="823"/>
                    <a:pt x="68" y="885"/>
                  </a:cubicBezTo>
                  <a:cubicBezTo>
                    <a:pt x="53" y="920"/>
                    <a:pt x="59" y="932"/>
                    <a:pt x="25" y="954"/>
                  </a:cubicBezTo>
                  <a:cubicBezTo>
                    <a:pt x="19" y="963"/>
                    <a:pt x="12" y="971"/>
                    <a:pt x="8" y="980"/>
                  </a:cubicBezTo>
                  <a:cubicBezTo>
                    <a:pt x="4" y="988"/>
                    <a:pt x="0" y="1006"/>
                    <a:pt x="0" y="1006"/>
                  </a:cubicBezTo>
                </a:path>
              </a:pathLst>
            </a:custGeom>
            <a:noFill/>
            <a:ln w="57150">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0486" name="Freeform 14"/>
            <p:cNvSpPr>
              <a:spLocks/>
            </p:cNvSpPr>
            <p:nvPr/>
          </p:nvSpPr>
          <p:spPr bwMode="auto">
            <a:xfrm>
              <a:off x="7055170" y="4973828"/>
              <a:ext cx="363740" cy="371513"/>
            </a:xfrm>
            <a:custGeom>
              <a:avLst/>
              <a:gdLst>
                <a:gd name="T0" fmla="*/ 0 w 215"/>
                <a:gd name="T1" fmla="*/ 0 h 579"/>
                <a:gd name="T2" fmla="*/ 25759559 w 215"/>
                <a:gd name="T3" fmla="*/ 152578781 h 579"/>
                <a:gd name="T4" fmla="*/ 74417820 w 215"/>
                <a:gd name="T5" fmla="*/ 332083229 h 579"/>
                <a:gd name="T6" fmla="*/ 171734343 w 215"/>
                <a:gd name="T7" fmla="*/ 643223696 h 579"/>
                <a:gd name="T8" fmla="*/ 320569983 w 215"/>
                <a:gd name="T9" fmla="*/ 1029156530 h 579"/>
                <a:gd name="T10" fmla="*/ 417886506 w 215"/>
                <a:gd name="T11" fmla="*/ 1286445663 h 579"/>
                <a:gd name="T12" fmla="*/ 566722146 w 215"/>
                <a:gd name="T13" fmla="*/ 1645454559 h 579"/>
                <a:gd name="T14" fmla="*/ 615380407 w 215"/>
                <a:gd name="T15" fmla="*/ 1723239243 h 579"/>
                <a:gd name="T16" fmla="*/ 0 60000 65536"/>
                <a:gd name="T17" fmla="*/ 0 60000 65536"/>
                <a:gd name="T18" fmla="*/ 0 60000 65536"/>
                <a:gd name="T19" fmla="*/ 0 60000 65536"/>
                <a:gd name="T20" fmla="*/ 0 60000 65536"/>
                <a:gd name="T21" fmla="*/ 0 60000 65536"/>
                <a:gd name="T22" fmla="*/ 0 60000 65536"/>
                <a:gd name="T23" fmla="*/ 0 60000 65536"/>
                <a:gd name="T24" fmla="*/ 0 w 215"/>
                <a:gd name="T25" fmla="*/ 0 h 579"/>
                <a:gd name="T26" fmla="*/ 215 w 215"/>
                <a:gd name="T27" fmla="*/ 579 h 5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5" h="579">
                  <a:moveTo>
                    <a:pt x="0" y="0"/>
                  </a:moveTo>
                  <a:cubicBezTo>
                    <a:pt x="3" y="17"/>
                    <a:pt x="5" y="34"/>
                    <a:pt x="9" y="51"/>
                  </a:cubicBezTo>
                  <a:cubicBezTo>
                    <a:pt x="14" y="71"/>
                    <a:pt x="22" y="91"/>
                    <a:pt x="26" y="111"/>
                  </a:cubicBezTo>
                  <a:cubicBezTo>
                    <a:pt x="36" y="160"/>
                    <a:pt x="28" y="181"/>
                    <a:pt x="60" y="215"/>
                  </a:cubicBezTo>
                  <a:cubicBezTo>
                    <a:pt x="76" y="256"/>
                    <a:pt x="88" y="307"/>
                    <a:pt x="112" y="344"/>
                  </a:cubicBezTo>
                  <a:cubicBezTo>
                    <a:pt x="122" y="376"/>
                    <a:pt x="128" y="402"/>
                    <a:pt x="146" y="430"/>
                  </a:cubicBezTo>
                  <a:cubicBezTo>
                    <a:pt x="157" y="473"/>
                    <a:pt x="181" y="509"/>
                    <a:pt x="198" y="550"/>
                  </a:cubicBezTo>
                  <a:cubicBezTo>
                    <a:pt x="210" y="579"/>
                    <a:pt x="196" y="576"/>
                    <a:pt x="215" y="576"/>
                  </a:cubicBezTo>
                </a:path>
              </a:pathLst>
            </a:custGeom>
            <a:noFill/>
            <a:ln w="57150">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0487" name="Freeform 15"/>
            <p:cNvSpPr>
              <a:spLocks/>
            </p:cNvSpPr>
            <p:nvPr/>
          </p:nvSpPr>
          <p:spPr bwMode="auto">
            <a:xfrm>
              <a:off x="6386904" y="1464339"/>
              <a:ext cx="778233" cy="371513"/>
            </a:xfrm>
            <a:custGeom>
              <a:avLst/>
              <a:gdLst>
                <a:gd name="T0" fmla="*/ 0 w 460"/>
                <a:gd name="T1" fmla="*/ 2147483646 h 1401"/>
                <a:gd name="T2" fmla="*/ 246152031 w 460"/>
                <a:gd name="T3" fmla="*/ 2147483646 h 1401"/>
                <a:gd name="T4" fmla="*/ 540962296 w 460"/>
                <a:gd name="T5" fmla="*/ 2147483646 h 1401"/>
                <a:gd name="T6" fmla="*/ 417886281 w 460"/>
                <a:gd name="T7" fmla="*/ 2147483646 h 1401"/>
                <a:gd name="T8" fmla="*/ 369228046 w 460"/>
                <a:gd name="T9" fmla="*/ 2147483646 h 1401"/>
                <a:gd name="T10" fmla="*/ 246152031 w 460"/>
                <a:gd name="T11" fmla="*/ 2147483646 h 1401"/>
                <a:gd name="T12" fmla="*/ 369228046 w 460"/>
                <a:gd name="T13" fmla="*/ 1208661896 h 1401"/>
                <a:gd name="T14" fmla="*/ 466544516 w 460"/>
                <a:gd name="T15" fmla="*/ 822728769 h 1401"/>
                <a:gd name="T16" fmla="*/ 612517529 w 460"/>
                <a:gd name="T17" fmla="*/ 436793912 h 1401"/>
                <a:gd name="T18" fmla="*/ 735593544 w 460"/>
                <a:gd name="T19" fmla="*/ 230363640 h 1401"/>
                <a:gd name="T20" fmla="*/ 1033266357 w 460"/>
                <a:gd name="T21" fmla="*/ 0 h 1401"/>
                <a:gd name="T22" fmla="*/ 1279416696 w 460"/>
                <a:gd name="T23" fmla="*/ 206430272 h 1401"/>
                <a:gd name="T24" fmla="*/ 1302315386 w 460"/>
                <a:gd name="T25" fmla="*/ 514578656 h 1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0"/>
                <a:gd name="T40" fmla="*/ 0 h 1401"/>
                <a:gd name="T41" fmla="*/ 460 w 460"/>
                <a:gd name="T42" fmla="*/ 1401 h 14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0" h="1401">
                  <a:moveTo>
                    <a:pt x="0" y="1358"/>
                  </a:moveTo>
                  <a:cubicBezTo>
                    <a:pt x="28" y="1377"/>
                    <a:pt x="56" y="1386"/>
                    <a:pt x="86" y="1401"/>
                  </a:cubicBezTo>
                  <a:cubicBezTo>
                    <a:pt x="165" y="1375"/>
                    <a:pt x="156" y="1365"/>
                    <a:pt x="189" y="1298"/>
                  </a:cubicBezTo>
                  <a:cubicBezTo>
                    <a:pt x="176" y="1258"/>
                    <a:pt x="169" y="1221"/>
                    <a:pt x="146" y="1186"/>
                  </a:cubicBezTo>
                  <a:cubicBezTo>
                    <a:pt x="146" y="1185"/>
                    <a:pt x="132" y="1131"/>
                    <a:pt x="129" y="1126"/>
                  </a:cubicBezTo>
                  <a:cubicBezTo>
                    <a:pt x="116" y="1105"/>
                    <a:pt x="86" y="1066"/>
                    <a:pt x="86" y="1066"/>
                  </a:cubicBezTo>
                  <a:cubicBezTo>
                    <a:pt x="58" y="852"/>
                    <a:pt x="71" y="613"/>
                    <a:pt x="129" y="404"/>
                  </a:cubicBezTo>
                  <a:cubicBezTo>
                    <a:pt x="142" y="358"/>
                    <a:pt x="136" y="316"/>
                    <a:pt x="163" y="275"/>
                  </a:cubicBezTo>
                  <a:cubicBezTo>
                    <a:pt x="173" y="229"/>
                    <a:pt x="188" y="185"/>
                    <a:pt x="214" y="146"/>
                  </a:cubicBezTo>
                  <a:cubicBezTo>
                    <a:pt x="225" y="106"/>
                    <a:pt x="217" y="91"/>
                    <a:pt x="257" y="77"/>
                  </a:cubicBezTo>
                  <a:cubicBezTo>
                    <a:pt x="304" y="8"/>
                    <a:pt x="285" y="30"/>
                    <a:pt x="361" y="0"/>
                  </a:cubicBezTo>
                  <a:cubicBezTo>
                    <a:pt x="450" y="25"/>
                    <a:pt x="405" y="8"/>
                    <a:pt x="447" y="69"/>
                  </a:cubicBezTo>
                  <a:cubicBezTo>
                    <a:pt x="460" y="125"/>
                    <a:pt x="455" y="91"/>
                    <a:pt x="455" y="172"/>
                  </a:cubicBezTo>
                </a:path>
              </a:pathLst>
            </a:custGeom>
            <a:noFill/>
            <a:ln w="57150">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0488" name="Freeform 16"/>
            <p:cNvSpPr>
              <a:spLocks/>
            </p:cNvSpPr>
            <p:nvPr/>
          </p:nvSpPr>
          <p:spPr bwMode="auto">
            <a:xfrm>
              <a:off x="6415664" y="5388947"/>
              <a:ext cx="522769" cy="371513"/>
            </a:xfrm>
            <a:custGeom>
              <a:avLst/>
              <a:gdLst>
                <a:gd name="T0" fmla="*/ 884428715 w 309"/>
                <a:gd name="T1" fmla="*/ 0 h 69"/>
                <a:gd name="T2" fmla="*/ 466542618 w 309"/>
                <a:gd name="T3" fmla="*/ 128642880 h 69"/>
                <a:gd name="T4" fmla="*/ 0 w 309"/>
                <a:gd name="T5" fmla="*/ 206427068 h 69"/>
                <a:gd name="T6" fmla="*/ 0 60000 65536"/>
                <a:gd name="T7" fmla="*/ 0 60000 65536"/>
                <a:gd name="T8" fmla="*/ 0 60000 65536"/>
                <a:gd name="T9" fmla="*/ 0 w 309"/>
                <a:gd name="T10" fmla="*/ 0 h 69"/>
                <a:gd name="T11" fmla="*/ 309 w 309"/>
                <a:gd name="T12" fmla="*/ 69 h 69"/>
              </a:gdLst>
              <a:ahLst/>
              <a:cxnLst>
                <a:cxn ang="T6">
                  <a:pos x="T0" y="T1"/>
                </a:cxn>
                <a:cxn ang="T7">
                  <a:pos x="T2" y="T3"/>
                </a:cxn>
                <a:cxn ang="T8">
                  <a:pos x="T4" y="T5"/>
                </a:cxn>
              </a:cxnLst>
              <a:rect l="T9" t="T10" r="T11" b="T12"/>
              <a:pathLst>
                <a:path w="309" h="69">
                  <a:moveTo>
                    <a:pt x="309" y="0"/>
                  </a:moveTo>
                  <a:cubicBezTo>
                    <a:pt x="257" y="18"/>
                    <a:pt x="219" y="36"/>
                    <a:pt x="163" y="43"/>
                  </a:cubicBezTo>
                  <a:cubicBezTo>
                    <a:pt x="105" y="63"/>
                    <a:pt x="61" y="69"/>
                    <a:pt x="0" y="69"/>
                  </a:cubicBezTo>
                </a:path>
              </a:pathLst>
            </a:custGeom>
            <a:noFill/>
            <a:ln w="57150">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grpSp>
      <p:sp>
        <p:nvSpPr>
          <p:cNvPr id="9" name="Rectangle 8"/>
          <p:cNvSpPr>
            <a:spLocks noChangeArrowheads="1"/>
          </p:cNvSpPr>
          <p:nvPr/>
        </p:nvSpPr>
        <p:spPr bwMode="auto">
          <a:xfrm>
            <a:off x="507848" y="1066800"/>
            <a:ext cx="4089804" cy="4847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47700" indent="-647700">
              <a:spcBef>
                <a:spcPct val="20000"/>
              </a:spcBef>
              <a:buChar char="•"/>
              <a:defRPr kumimoji="1" sz="3200">
                <a:solidFill>
                  <a:schemeClr val="tx1"/>
                </a:solidFill>
                <a:latin typeface="Comic Sans MS" charset="0"/>
              </a:defRPr>
            </a:lvl1pPr>
            <a:lvl2pPr marL="742950" indent="-285750">
              <a:spcBef>
                <a:spcPct val="20000"/>
              </a:spcBef>
              <a:buChar char="–"/>
              <a:defRPr kumimoji="1" sz="2800">
                <a:solidFill>
                  <a:schemeClr val="tx1"/>
                </a:solidFill>
                <a:latin typeface="Comic Sans MS" charset="0"/>
              </a:defRPr>
            </a:lvl2pPr>
            <a:lvl3pPr marL="1143000" indent="-2286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a:spcBef>
                <a:spcPct val="0"/>
              </a:spcBef>
              <a:buFontTx/>
              <a:buNone/>
            </a:pPr>
            <a:r>
              <a:rPr kumimoji="0" lang="en-CA" altLang="en-US" sz="3600" b="1" dirty="0">
                <a:latin typeface="+mj-lt"/>
              </a:rPr>
              <a:t>Fetal circulation:</a:t>
            </a:r>
          </a:p>
          <a:p>
            <a:pPr>
              <a:spcBef>
                <a:spcPct val="0"/>
              </a:spcBef>
              <a:buFontTx/>
              <a:buNone/>
            </a:pPr>
            <a:r>
              <a:rPr kumimoji="0" lang="en-CA" altLang="en-US" sz="2400" dirty="0">
                <a:latin typeface="+mn-lt"/>
                <a:sym typeface="Wingdings" charset="2"/>
              </a:rPr>
              <a:t>From the SVC</a:t>
            </a:r>
            <a:r>
              <a:rPr kumimoji="0" lang="mr-IN" altLang="en-US" sz="2400" dirty="0">
                <a:latin typeface="+mn-lt"/>
                <a:sym typeface="Wingdings" charset="2"/>
              </a:rPr>
              <a:t>…</a:t>
            </a:r>
            <a:endParaRPr kumimoji="0" lang="en-CA" altLang="en-US" sz="2400" dirty="0">
              <a:latin typeface="+mn-lt"/>
              <a:sym typeface="Wingdings" charset="2"/>
            </a:endParaRPr>
          </a:p>
          <a:p>
            <a:pPr>
              <a:spcBef>
                <a:spcPct val="0"/>
              </a:spcBef>
              <a:buFontTx/>
              <a:buNone/>
            </a:pPr>
            <a:r>
              <a:rPr kumimoji="0" lang="en-CA" altLang="en-US" sz="2400" dirty="0">
                <a:latin typeface="+mn-lt"/>
                <a:sym typeface="Wingdings" charset="2"/>
              </a:rPr>
              <a:t>	 RA</a:t>
            </a:r>
          </a:p>
          <a:p>
            <a:pPr>
              <a:spcBef>
                <a:spcPct val="0"/>
              </a:spcBef>
              <a:buFontTx/>
              <a:buNone/>
            </a:pPr>
            <a:r>
              <a:rPr kumimoji="0" lang="en-CA" altLang="en-US" sz="2400" dirty="0">
                <a:latin typeface="+mn-lt"/>
                <a:sym typeface="Wingdings" charset="2"/>
              </a:rPr>
              <a:t>	 RV </a:t>
            </a:r>
          </a:p>
          <a:p>
            <a:pPr>
              <a:spcBef>
                <a:spcPct val="0"/>
              </a:spcBef>
              <a:buFontTx/>
              <a:buNone/>
            </a:pPr>
            <a:r>
              <a:rPr kumimoji="0" lang="en-CA" altLang="en-US" sz="2400" dirty="0">
                <a:latin typeface="+mn-lt"/>
                <a:sym typeface="Wingdings" charset="2"/>
              </a:rPr>
              <a:t> 	 pulmonary artery</a:t>
            </a:r>
          </a:p>
          <a:p>
            <a:pPr>
              <a:spcBef>
                <a:spcPct val="0"/>
              </a:spcBef>
              <a:buFontTx/>
              <a:buNone/>
            </a:pPr>
            <a:r>
              <a:rPr kumimoji="0" lang="en-CA" altLang="en-US" sz="2400" dirty="0">
                <a:latin typeface="+mn-lt"/>
                <a:sym typeface="Wingdings" charset="2"/>
              </a:rPr>
              <a:t>	 through the PDA  	   </a:t>
            </a:r>
          </a:p>
          <a:p>
            <a:pPr>
              <a:spcBef>
                <a:spcPct val="0"/>
              </a:spcBef>
              <a:buFontTx/>
              <a:buNone/>
            </a:pPr>
            <a:r>
              <a:rPr kumimoji="0" lang="en-CA" altLang="en-US" sz="2400" dirty="0">
                <a:latin typeface="+mn-lt"/>
                <a:sym typeface="Wingdings" charset="2"/>
              </a:rPr>
              <a:t>   	 descending aorta</a:t>
            </a:r>
          </a:p>
          <a:p>
            <a:pPr>
              <a:spcBef>
                <a:spcPct val="0"/>
              </a:spcBef>
              <a:buFontTx/>
              <a:buNone/>
            </a:pPr>
            <a:r>
              <a:rPr kumimoji="0" lang="en-CA" altLang="en-US" sz="2400" dirty="0">
                <a:latin typeface="+mn-lt"/>
                <a:sym typeface="Wingdings" charset="2"/>
              </a:rPr>
              <a:t>	 lower extremities </a:t>
            </a:r>
          </a:p>
          <a:p>
            <a:pPr>
              <a:spcBef>
                <a:spcPct val="0"/>
              </a:spcBef>
              <a:buFontTx/>
              <a:buNone/>
            </a:pPr>
            <a:r>
              <a:rPr kumimoji="0" lang="en-CA" altLang="en-US" sz="2400" dirty="0">
                <a:latin typeface="+mn-lt"/>
                <a:sym typeface="Wingdings" charset="2"/>
              </a:rPr>
              <a:t>           and placenta</a:t>
            </a:r>
          </a:p>
          <a:p>
            <a:pPr>
              <a:spcBef>
                <a:spcPct val="0"/>
              </a:spcBef>
              <a:buFontTx/>
              <a:buNone/>
            </a:pPr>
            <a:endParaRPr kumimoji="0" lang="en-CA" altLang="en-US" sz="1350" dirty="0">
              <a:sym typeface="Wingdings" charset="2"/>
            </a:endParaRPr>
          </a:p>
          <a:p>
            <a:pPr>
              <a:spcBef>
                <a:spcPct val="0"/>
              </a:spcBef>
              <a:buFontTx/>
              <a:buNone/>
            </a:pPr>
            <a:endParaRPr kumimoji="0" lang="en-CA" altLang="en-US" sz="1350" dirty="0">
              <a:sym typeface="Wingdings" charset="2"/>
            </a:endParaRPr>
          </a:p>
          <a:p>
            <a:pPr>
              <a:spcBef>
                <a:spcPct val="0"/>
              </a:spcBef>
              <a:buFontTx/>
              <a:buNone/>
            </a:pPr>
            <a:endParaRPr kumimoji="0" lang="en-CA" altLang="en-US" sz="1350" dirty="0">
              <a:sym typeface="Wingdings" charset="2"/>
            </a:endParaRPr>
          </a:p>
          <a:p>
            <a:pPr>
              <a:spcBef>
                <a:spcPct val="0"/>
              </a:spcBef>
              <a:buFontTx/>
              <a:buNone/>
            </a:pPr>
            <a:endParaRPr kumimoji="0" lang="en-CA" altLang="en-US" sz="1350" dirty="0">
              <a:sym typeface="Wingdings" charset="2"/>
            </a:endParaRPr>
          </a:p>
          <a:p>
            <a:pPr>
              <a:spcBef>
                <a:spcPct val="0"/>
              </a:spcBef>
              <a:buFontTx/>
              <a:buNone/>
            </a:pPr>
            <a:endParaRPr kumimoji="0" lang="en-CA" altLang="en-US" sz="1350" dirty="0">
              <a:sym typeface="Wingdings" charset="2"/>
            </a:endParaRPr>
          </a:p>
          <a:p>
            <a:pPr>
              <a:spcBef>
                <a:spcPct val="0"/>
              </a:spcBef>
              <a:buFontTx/>
              <a:buNone/>
            </a:pPr>
            <a:endParaRPr kumimoji="0" lang="en-CA" altLang="en-US" sz="1350" dirty="0">
              <a:sym typeface="Wingdings" charset="2"/>
            </a:endParaRPr>
          </a:p>
        </p:txBody>
      </p:sp>
    </p:spTree>
    <p:extLst>
      <p:ext uri="{BB962C8B-B14F-4D97-AF65-F5344CB8AC3E}">
        <p14:creationId xmlns:p14="http://schemas.microsoft.com/office/powerpoint/2010/main" val="687657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wipe(down)">
                                      <p:cBhvr>
                                        <p:cTn id="16" dur="500"/>
                                        <p:tgtEl>
                                          <p:spTgt spid="9">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wipe(down)">
                                      <p:cBhvr>
                                        <p:cTn id="19" dur="500"/>
                                        <p:tgtEl>
                                          <p:spTgt spid="9">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wipe(down)">
                                      <p:cBhvr>
                                        <p:cTn id="22" dur="500"/>
                                        <p:tgtEl>
                                          <p:spTgt spid="9">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wipe(down)">
                                      <p:cBhvr>
                                        <p:cTn id="25" dur="500"/>
                                        <p:tgtEl>
                                          <p:spTgt spid="9">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Effect transition="in" filter="wipe(down)">
                                      <p:cBhvr>
                                        <p:cTn id="28" dur="500"/>
                                        <p:tgtEl>
                                          <p:spTgt spid="9">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Effect transition="in" filter="wipe(down)">
                                      <p:cBhvr>
                                        <p:cTn id="31" dur="500"/>
                                        <p:tgtEl>
                                          <p:spTgt spid="9">
                                            <p:txEl>
                                              <p:pRg st="8" end="8"/>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p:cNvGrpSpPr>
          <p:nvPr/>
        </p:nvGrpSpPr>
        <p:grpSpPr bwMode="auto">
          <a:xfrm>
            <a:off x="4286251" y="1428750"/>
            <a:ext cx="3650456" cy="4229100"/>
            <a:chOff x="4191000" y="762000"/>
            <a:chExt cx="4867275" cy="5638800"/>
          </a:xfrm>
        </p:grpSpPr>
        <p:pic>
          <p:nvPicPr>
            <p:cNvPr id="21507" name="Picture 4" descr="SAT70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0" y="762000"/>
              <a:ext cx="4867275" cy="56388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1508" name="Freeform 11"/>
            <p:cNvSpPr>
              <a:spLocks/>
            </p:cNvSpPr>
            <p:nvPr/>
          </p:nvSpPr>
          <p:spPr bwMode="auto">
            <a:xfrm>
              <a:off x="6499707" y="1863109"/>
              <a:ext cx="1259295" cy="371513"/>
            </a:xfrm>
            <a:custGeom>
              <a:avLst/>
              <a:gdLst>
                <a:gd name="T0" fmla="*/ 285791670 w 756"/>
                <a:gd name="T1" fmla="*/ 0 h 39"/>
                <a:gd name="T2" fmla="*/ 1645378856 w 756"/>
                <a:gd name="T3" fmla="*/ 0 h 39"/>
                <a:gd name="T4" fmla="*/ 2097650657 w 756"/>
                <a:gd name="T5" fmla="*/ 52264889 h 39"/>
                <a:gd name="T6" fmla="*/ 0 60000 65536"/>
                <a:gd name="T7" fmla="*/ 0 60000 65536"/>
                <a:gd name="T8" fmla="*/ 0 60000 65536"/>
                <a:gd name="T9" fmla="*/ 0 w 756"/>
                <a:gd name="T10" fmla="*/ 0 h 39"/>
                <a:gd name="T11" fmla="*/ 756 w 756"/>
                <a:gd name="T12" fmla="*/ 39 h 39"/>
              </a:gdLst>
              <a:ahLst/>
              <a:cxnLst>
                <a:cxn ang="T6">
                  <a:pos x="T0" y="T1"/>
                </a:cxn>
                <a:cxn ang="T7">
                  <a:pos x="T2" y="T3"/>
                </a:cxn>
                <a:cxn ang="T8">
                  <a:pos x="T4" y="T5"/>
                </a:cxn>
              </a:cxnLst>
              <a:rect l="T9" t="T10" r="T11" b="T12"/>
              <a:pathLst>
                <a:path w="756" h="39">
                  <a:moveTo>
                    <a:pt x="103" y="0"/>
                  </a:moveTo>
                  <a:cubicBezTo>
                    <a:pt x="536" y="39"/>
                    <a:pt x="0" y="0"/>
                    <a:pt x="593" y="0"/>
                  </a:cubicBezTo>
                  <a:cubicBezTo>
                    <a:pt x="648" y="0"/>
                    <a:pt x="756" y="17"/>
                    <a:pt x="756" y="17"/>
                  </a:cubicBezTo>
                </a:path>
              </a:pathLst>
            </a:custGeom>
            <a:noFill/>
            <a:ln w="28575">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1509" name="Freeform 12"/>
            <p:cNvSpPr>
              <a:spLocks/>
            </p:cNvSpPr>
            <p:nvPr/>
          </p:nvSpPr>
          <p:spPr bwMode="auto">
            <a:xfrm>
              <a:off x="4990552" y="1712320"/>
              <a:ext cx="1632419" cy="371513"/>
            </a:xfrm>
            <a:custGeom>
              <a:avLst/>
              <a:gdLst>
                <a:gd name="T0" fmla="*/ 2147483646 w 980"/>
                <a:gd name="T1" fmla="*/ 264387471 h 86"/>
                <a:gd name="T2" fmla="*/ 1598209828 w 980"/>
                <a:gd name="T3" fmla="*/ 0 h 86"/>
                <a:gd name="T4" fmla="*/ 0 w 980"/>
                <a:gd name="T5" fmla="*/ 27668028 h 86"/>
                <a:gd name="T6" fmla="*/ 0 60000 65536"/>
                <a:gd name="T7" fmla="*/ 0 60000 65536"/>
                <a:gd name="T8" fmla="*/ 0 60000 65536"/>
                <a:gd name="T9" fmla="*/ 0 w 980"/>
                <a:gd name="T10" fmla="*/ 0 h 86"/>
                <a:gd name="T11" fmla="*/ 980 w 980"/>
                <a:gd name="T12" fmla="*/ 86 h 86"/>
              </a:gdLst>
              <a:ahLst/>
              <a:cxnLst>
                <a:cxn ang="T6">
                  <a:pos x="T0" y="T1"/>
                </a:cxn>
                <a:cxn ang="T7">
                  <a:pos x="T2" y="T3"/>
                </a:cxn>
                <a:cxn ang="T8">
                  <a:pos x="T4" y="T5"/>
                </a:cxn>
              </a:cxnLst>
              <a:rect l="T9" t="T10" r="T11" b="T12"/>
              <a:pathLst>
                <a:path w="980" h="86">
                  <a:moveTo>
                    <a:pt x="980" y="86"/>
                  </a:moveTo>
                  <a:cubicBezTo>
                    <a:pt x="846" y="53"/>
                    <a:pt x="710" y="28"/>
                    <a:pt x="576" y="0"/>
                  </a:cubicBezTo>
                  <a:cubicBezTo>
                    <a:pt x="384" y="3"/>
                    <a:pt x="0" y="9"/>
                    <a:pt x="0" y="9"/>
                  </a:cubicBezTo>
                </a:path>
              </a:pathLst>
            </a:custGeom>
            <a:noFill/>
            <a:ln w="28575">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1510" name="Freeform 14"/>
            <p:cNvSpPr>
              <a:spLocks/>
            </p:cNvSpPr>
            <p:nvPr/>
          </p:nvSpPr>
          <p:spPr bwMode="auto">
            <a:xfrm>
              <a:off x="6419752" y="1908696"/>
              <a:ext cx="236533" cy="371513"/>
            </a:xfrm>
            <a:custGeom>
              <a:avLst/>
              <a:gdLst>
                <a:gd name="T0" fmla="*/ 13873885 w 142"/>
                <a:gd name="T1" fmla="*/ 2147483646 h 1127"/>
                <a:gd name="T2" fmla="*/ 13873885 w 142"/>
                <a:gd name="T3" fmla="*/ 2147483646 h 1127"/>
                <a:gd name="T4" fmla="*/ 299663592 w 142"/>
                <a:gd name="T5" fmla="*/ 660967051 h 1127"/>
                <a:gd name="T6" fmla="*/ 394002346 w 142"/>
                <a:gd name="T7" fmla="*/ 0 h 1127"/>
                <a:gd name="T8" fmla="*/ 0 60000 65536"/>
                <a:gd name="T9" fmla="*/ 0 60000 65536"/>
                <a:gd name="T10" fmla="*/ 0 60000 65536"/>
                <a:gd name="T11" fmla="*/ 0 60000 65536"/>
                <a:gd name="T12" fmla="*/ 0 w 142"/>
                <a:gd name="T13" fmla="*/ 0 h 1127"/>
                <a:gd name="T14" fmla="*/ 142 w 142"/>
                <a:gd name="T15" fmla="*/ 1127 h 1127"/>
              </a:gdLst>
              <a:ahLst/>
              <a:cxnLst>
                <a:cxn ang="T8">
                  <a:pos x="T0" y="T1"/>
                </a:cxn>
                <a:cxn ang="T9">
                  <a:pos x="T2" y="T3"/>
                </a:cxn>
                <a:cxn ang="T10">
                  <a:pos x="T4" y="T5"/>
                </a:cxn>
                <a:cxn ang="T11">
                  <a:pos x="T6" y="T7"/>
                </a:cxn>
              </a:cxnLst>
              <a:rect l="T12" t="T13" r="T14" b="T15"/>
              <a:pathLst>
                <a:path w="142" h="1127">
                  <a:moveTo>
                    <a:pt x="5" y="1109"/>
                  </a:moveTo>
                  <a:cubicBezTo>
                    <a:pt x="84" y="989"/>
                    <a:pt x="0" y="1127"/>
                    <a:pt x="5" y="757"/>
                  </a:cubicBezTo>
                  <a:cubicBezTo>
                    <a:pt x="7" y="590"/>
                    <a:pt x="29" y="373"/>
                    <a:pt x="108" y="215"/>
                  </a:cubicBezTo>
                  <a:cubicBezTo>
                    <a:pt x="119" y="141"/>
                    <a:pt x="142" y="75"/>
                    <a:pt x="142" y="0"/>
                  </a:cubicBezTo>
                </a:path>
              </a:pathLst>
            </a:cu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1511" name="Freeform 15"/>
            <p:cNvSpPr>
              <a:spLocks/>
            </p:cNvSpPr>
            <p:nvPr/>
          </p:nvSpPr>
          <p:spPr bwMode="auto">
            <a:xfrm>
              <a:off x="7472496" y="2164687"/>
              <a:ext cx="501385" cy="371513"/>
            </a:xfrm>
            <a:custGeom>
              <a:avLst/>
              <a:gdLst>
                <a:gd name="T0" fmla="*/ 835175817 w 301"/>
                <a:gd name="T1" fmla="*/ 0 h 78"/>
                <a:gd name="T2" fmla="*/ 238621424 w 301"/>
                <a:gd name="T3" fmla="*/ 184456871 h 78"/>
                <a:gd name="T4" fmla="*/ 0 w 301"/>
                <a:gd name="T5" fmla="*/ 239792880 h 78"/>
                <a:gd name="T6" fmla="*/ 0 60000 65536"/>
                <a:gd name="T7" fmla="*/ 0 60000 65536"/>
                <a:gd name="T8" fmla="*/ 0 60000 65536"/>
                <a:gd name="T9" fmla="*/ 0 w 301"/>
                <a:gd name="T10" fmla="*/ 0 h 78"/>
                <a:gd name="T11" fmla="*/ 301 w 301"/>
                <a:gd name="T12" fmla="*/ 78 h 78"/>
              </a:gdLst>
              <a:ahLst/>
              <a:cxnLst>
                <a:cxn ang="T6">
                  <a:pos x="T0" y="T1"/>
                </a:cxn>
                <a:cxn ang="T7">
                  <a:pos x="T2" y="T3"/>
                </a:cxn>
                <a:cxn ang="T8">
                  <a:pos x="T4" y="T5"/>
                </a:cxn>
              </a:cxnLst>
              <a:rect l="T9" t="T10" r="T11" b="T12"/>
              <a:pathLst>
                <a:path w="301" h="78">
                  <a:moveTo>
                    <a:pt x="301" y="0"/>
                  </a:moveTo>
                  <a:cubicBezTo>
                    <a:pt x="232" y="27"/>
                    <a:pt x="159" y="46"/>
                    <a:pt x="86" y="60"/>
                  </a:cubicBezTo>
                  <a:cubicBezTo>
                    <a:pt x="57" y="65"/>
                    <a:pt x="0" y="78"/>
                    <a:pt x="0" y="78"/>
                  </a:cubicBezTo>
                </a:path>
              </a:pathLst>
            </a:custGeom>
            <a:noFill/>
            <a:ln w="28575">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1512" name="Freeform 16"/>
            <p:cNvSpPr>
              <a:spLocks/>
            </p:cNvSpPr>
            <p:nvPr/>
          </p:nvSpPr>
          <p:spPr bwMode="auto">
            <a:xfrm>
              <a:off x="7459170" y="2511851"/>
              <a:ext cx="543029" cy="371513"/>
            </a:xfrm>
            <a:custGeom>
              <a:avLst/>
              <a:gdLst>
                <a:gd name="T0" fmla="*/ 904541395 w 326"/>
                <a:gd name="T1" fmla="*/ 501107342 h 163"/>
                <a:gd name="T2" fmla="*/ 524412767 w 326"/>
                <a:gd name="T3" fmla="*/ 396582422 h 163"/>
                <a:gd name="T4" fmla="*/ 188677592 w 326"/>
                <a:gd name="T5" fmla="*/ 212125237 h 163"/>
                <a:gd name="T6" fmla="*/ 47168565 w 326"/>
                <a:gd name="T7" fmla="*/ 79930512 h 163"/>
                <a:gd name="T8" fmla="*/ 0 w 326"/>
                <a:gd name="T9" fmla="*/ 0 h 163"/>
                <a:gd name="T10" fmla="*/ 0 60000 65536"/>
                <a:gd name="T11" fmla="*/ 0 60000 65536"/>
                <a:gd name="T12" fmla="*/ 0 60000 65536"/>
                <a:gd name="T13" fmla="*/ 0 60000 65536"/>
                <a:gd name="T14" fmla="*/ 0 60000 65536"/>
                <a:gd name="T15" fmla="*/ 0 w 326"/>
                <a:gd name="T16" fmla="*/ 0 h 163"/>
                <a:gd name="T17" fmla="*/ 326 w 326"/>
                <a:gd name="T18" fmla="*/ 163 h 163"/>
              </a:gdLst>
              <a:ahLst/>
              <a:cxnLst>
                <a:cxn ang="T10">
                  <a:pos x="T0" y="T1"/>
                </a:cxn>
                <a:cxn ang="T11">
                  <a:pos x="T2" y="T3"/>
                </a:cxn>
                <a:cxn ang="T12">
                  <a:pos x="T4" y="T5"/>
                </a:cxn>
                <a:cxn ang="T13">
                  <a:pos x="T6" y="T7"/>
                </a:cxn>
                <a:cxn ang="T14">
                  <a:pos x="T8" y="T9"/>
                </a:cxn>
              </a:cxnLst>
              <a:rect l="T15" t="T16" r="T17" b="T18"/>
              <a:pathLst>
                <a:path w="326" h="163">
                  <a:moveTo>
                    <a:pt x="326" y="163"/>
                  </a:moveTo>
                  <a:cubicBezTo>
                    <a:pt x="276" y="156"/>
                    <a:pt x="236" y="146"/>
                    <a:pt x="189" y="129"/>
                  </a:cubicBezTo>
                  <a:cubicBezTo>
                    <a:pt x="157" y="98"/>
                    <a:pt x="110" y="82"/>
                    <a:pt x="68" y="69"/>
                  </a:cubicBezTo>
                  <a:cubicBezTo>
                    <a:pt x="44" y="52"/>
                    <a:pt x="37" y="50"/>
                    <a:pt x="17" y="26"/>
                  </a:cubicBezTo>
                  <a:cubicBezTo>
                    <a:pt x="10" y="18"/>
                    <a:pt x="0" y="0"/>
                    <a:pt x="0" y="0"/>
                  </a:cubicBezTo>
                </a:path>
              </a:pathLst>
            </a:custGeom>
            <a:noFill/>
            <a:ln w="28575">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1513" name="Freeform 20"/>
            <p:cNvSpPr>
              <a:spLocks/>
            </p:cNvSpPr>
            <p:nvPr/>
          </p:nvSpPr>
          <p:spPr bwMode="auto">
            <a:xfrm>
              <a:off x="4724035" y="2240083"/>
              <a:ext cx="586337" cy="371513"/>
            </a:xfrm>
            <a:custGeom>
              <a:avLst/>
              <a:gdLst>
                <a:gd name="T0" fmla="*/ 0 w 352"/>
                <a:gd name="T1" fmla="*/ 396579453 h 129"/>
                <a:gd name="T2" fmla="*/ 665920058 w 352"/>
                <a:gd name="T3" fmla="*/ 107598234 h 129"/>
                <a:gd name="T4" fmla="*/ 976682529 w 352"/>
                <a:gd name="T5" fmla="*/ 0 h 129"/>
                <a:gd name="T6" fmla="*/ 0 60000 65536"/>
                <a:gd name="T7" fmla="*/ 0 60000 65536"/>
                <a:gd name="T8" fmla="*/ 0 60000 65536"/>
                <a:gd name="T9" fmla="*/ 0 w 352"/>
                <a:gd name="T10" fmla="*/ 0 h 129"/>
                <a:gd name="T11" fmla="*/ 352 w 352"/>
                <a:gd name="T12" fmla="*/ 129 h 129"/>
              </a:gdLst>
              <a:ahLst/>
              <a:cxnLst>
                <a:cxn ang="T6">
                  <a:pos x="T0" y="T1"/>
                </a:cxn>
                <a:cxn ang="T7">
                  <a:pos x="T2" y="T3"/>
                </a:cxn>
                <a:cxn ang="T8">
                  <a:pos x="T4" y="T5"/>
                </a:cxn>
              </a:cxnLst>
              <a:rect l="T9" t="T10" r="T11" b="T12"/>
              <a:pathLst>
                <a:path w="352" h="129">
                  <a:moveTo>
                    <a:pt x="0" y="129"/>
                  </a:moveTo>
                  <a:cubicBezTo>
                    <a:pt x="84" y="109"/>
                    <a:pt x="157" y="54"/>
                    <a:pt x="240" y="35"/>
                  </a:cubicBezTo>
                  <a:cubicBezTo>
                    <a:pt x="267" y="6"/>
                    <a:pt x="313" y="0"/>
                    <a:pt x="352" y="0"/>
                  </a:cubicBezTo>
                </a:path>
              </a:pathLst>
            </a:custGeom>
            <a:noFill/>
            <a:ln w="28575">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21514" name="Freeform 21"/>
            <p:cNvSpPr>
              <a:spLocks/>
            </p:cNvSpPr>
            <p:nvPr/>
          </p:nvSpPr>
          <p:spPr bwMode="auto">
            <a:xfrm>
              <a:off x="4670731" y="2613547"/>
              <a:ext cx="586337" cy="371513"/>
            </a:xfrm>
            <a:custGeom>
              <a:avLst/>
              <a:gdLst>
                <a:gd name="T0" fmla="*/ 0 w 352"/>
                <a:gd name="T1" fmla="*/ 85792639 h 129"/>
                <a:gd name="T2" fmla="*/ 665920058 w 352"/>
                <a:gd name="T3" fmla="*/ 23277148 h 129"/>
                <a:gd name="T4" fmla="*/ 976682529 w 352"/>
                <a:gd name="T5" fmla="*/ 0 h 129"/>
                <a:gd name="T6" fmla="*/ 0 60000 65536"/>
                <a:gd name="T7" fmla="*/ 0 60000 65536"/>
                <a:gd name="T8" fmla="*/ 0 60000 65536"/>
                <a:gd name="T9" fmla="*/ 0 w 352"/>
                <a:gd name="T10" fmla="*/ 0 h 129"/>
                <a:gd name="T11" fmla="*/ 352 w 352"/>
                <a:gd name="T12" fmla="*/ 129 h 129"/>
              </a:gdLst>
              <a:ahLst/>
              <a:cxnLst>
                <a:cxn ang="T6">
                  <a:pos x="T0" y="T1"/>
                </a:cxn>
                <a:cxn ang="T7">
                  <a:pos x="T2" y="T3"/>
                </a:cxn>
                <a:cxn ang="T8">
                  <a:pos x="T4" y="T5"/>
                </a:cxn>
              </a:cxnLst>
              <a:rect l="T9" t="T10" r="T11" b="T12"/>
              <a:pathLst>
                <a:path w="352" h="129">
                  <a:moveTo>
                    <a:pt x="0" y="129"/>
                  </a:moveTo>
                  <a:cubicBezTo>
                    <a:pt x="84" y="109"/>
                    <a:pt x="157" y="54"/>
                    <a:pt x="240" y="35"/>
                  </a:cubicBezTo>
                  <a:cubicBezTo>
                    <a:pt x="267" y="6"/>
                    <a:pt x="313" y="0"/>
                    <a:pt x="352" y="0"/>
                  </a:cubicBezTo>
                </a:path>
              </a:pathLst>
            </a:custGeom>
            <a:noFill/>
            <a:ln w="28575">
              <a:solidFill>
                <a:schemeClr val="bg1"/>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grpSp>
      <p:sp>
        <p:nvSpPr>
          <p:cNvPr id="11" name="Rectangle 10"/>
          <p:cNvSpPr>
            <a:spLocks noChangeArrowheads="1"/>
          </p:cNvSpPr>
          <p:nvPr/>
        </p:nvSpPr>
        <p:spPr bwMode="auto">
          <a:xfrm>
            <a:off x="465244" y="1169342"/>
            <a:ext cx="3659847" cy="329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47700" indent="-647700">
              <a:spcBef>
                <a:spcPct val="20000"/>
              </a:spcBef>
              <a:buChar char="•"/>
              <a:defRPr kumimoji="1" sz="3200">
                <a:solidFill>
                  <a:schemeClr val="tx1"/>
                </a:solidFill>
                <a:latin typeface="Comic Sans MS" charset="0"/>
              </a:defRPr>
            </a:lvl1pPr>
            <a:lvl2pPr marL="742950" indent="-285750">
              <a:spcBef>
                <a:spcPct val="20000"/>
              </a:spcBef>
              <a:buChar char="–"/>
              <a:defRPr kumimoji="1" sz="2800">
                <a:solidFill>
                  <a:schemeClr val="tx1"/>
                </a:solidFill>
                <a:latin typeface="Comic Sans MS" charset="0"/>
              </a:defRPr>
            </a:lvl2pPr>
            <a:lvl3pPr marL="1143000" indent="-2286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eaLnBrk="1" hangingPunct="1">
              <a:spcBef>
                <a:spcPct val="0"/>
              </a:spcBef>
              <a:buFontTx/>
              <a:buNone/>
            </a:pPr>
            <a:r>
              <a:rPr kumimoji="0" lang="en-CA" altLang="en-US" sz="4000" b="1" dirty="0">
                <a:latin typeface="+mj-lt"/>
              </a:rPr>
              <a:t>Fetal circulation</a:t>
            </a:r>
            <a:r>
              <a:rPr kumimoji="0" lang="en-CA" altLang="en-US" sz="3600" b="1" dirty="0">
                <a:latin typeface="+mj-lt"/>
              </a:rPr>
              <a:t>: </a:t>
            </a:r>
          </a:p>
          <a:p>
            <a:pPr eaLnBrk="1" hangingPunct="1">
              <a:spcBef>
                <a:spcPct val="0"/>
              </a:spcBef>
              <a:buFontTx/>
              <a:buNone/>
            </a:pPr>
            <a:r>
              <a:rPr kumimoji="0" lang="en-CA" altLang="en-US" sz="2800" dirty="0">
                <a:latin typeface="+mn-lt"/>
              </a:rPr>
              <a:t>Only a very small amount of blood is directed through the right and left pulmonary arteries to the lungs.</a:t>
            </a:r>
          </a:p>
        </p:txBody>
      </p:sp>
    </p:spTree>
    <p:extLst>
      <p:ext uri="{BB962C8B-B14F-4D97-AF65-F5344CB8AC3E}">
        <p14:creationId xmlns:p14="http://schemas.microsoft.com/office/powerpoint/2010/main" val="179817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down)">
                                      <p:cBhvr>
                                        <p:cTn id="10" dur="500"/>
                                        <p:tgtEl>
                                          <p:spTgt spid="1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eaLnBrk="1" hangingPunct="1"/>
            <a:r>
              <a:rPr lang="en-US" altLang="en-US" sz="4000" b="1" dirty="0"/>
              <a:t>Blood circulation after birth</a:t>
            </a:r>
          </a:p>
        </p:txBody>
      </p:sp>
      <p:sp>
        <p:nvSpPr>
          <p:cNvPr id="3" name="Rectangle 2"/>
          <p:cNvSpPr>
            <a:spLocks noChangeArrowheads="1"/>
          </p:cNvSpPr>
          <p:nvPr/>
        </p:nvSpPr>
        <p:spPr bwMode="auto">
          <a:xfrm>
            <a:off x="533400" y="2228850"/>
            <a:ext cx="7981950" cy="372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647700" indent="-647700">
              <a:spcBef>
                <a:spcPct val="20000"/>
              </a:spcBef>
              <a:buChar char="•"/>
              <a:defRPr kumimoji="1" sz="3200">
                <a:solidFill>
                  <a:schemeClr val="tx1"/>
                </a:solidFill>
                <a:latin typeface="Comic Sans MS" charset="0"/>
              </a:defRPr>
            </a:lvl1pPr>
            <a:lvl2pPr marL="1028700" indent="-571500">
              <a:spcBef>
                <a:spcPct val="20000"/>
              </a:spcBef>
              <a:buChar char="–"/>
              <a:defRPr kumimoji="1" sz="2800">
                <a:solidFill>
                  <a:schemeClr val="tx1"/>
                </a:solidFill>
                <a:latin typeface="Comic Sans MS" charset="0"/>
              </a:defRPr>
            </a:lvl2pPr>
            <a:lvl3pPr marL="1485900" indent="-5715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eaLnBrk="1" hangingPunct="1">
              <a:spcBef>
                <a:spcPct val="0"/>
              </a:spcBef>
              <a:buFontTx/>
              <a:buNone/>
            </a:pPr>
            <a:r>
              <a:rPr kumimoji="0" lang="en-CA" altLang="en-US" sz="2800" i="1" dirty="0">
                <a:latin typeface="+mn-lt"/>
              </a:rPr>
              <a:t>The transformation from fetal to neonatal circulation involves two major changes:</a:t>
            </a:r>
          </a:p>
          <a:p>
            <a:pPr eaLnBrk="1" hangingPunct="1">
              <a:spcBef>
                <a:spcPct val="0"/>
              </a:spcBef>
              <a:buFont typeface="+mj-lt"/>
              <a:buAutoNum type="arabicPeriod"/>
            </a:pPr>
            <a:r>
              <a:rPr kumimoji="0" lang="en-CA" altLang="en-US" dirty="0">
                <a:latin typeface="+mn-lt"/>
              </a:rPr>
              <a:t>A marked </a:t>
            </a:r>
            <a:r>
              <a:rPr kumimoji="0" lang="en-CA" altLang="en-US" u="sng" dirty="0">
                <a:latin typeface="+mn-lt"/>
              </a:rPr>
              <a:t>increase </a:t>
            </a:r>
            <a:r>
              <a:rPr kumimoji="0" lang="en-CA" altLang="en-US" dirty="0">
                <a:latin typeface="+mn-lt"/>
              </a:rPr>
              <a:t>in systemic resistance.</a:t>
            </a:r>
          </a:p>
          <a:p>
            <a:pPr lvl="2" eaLnBrk="1" hangingPunct="1">
              <a:spcBef>
                <a:spcPct val="0"/>
              </a:spcBef>
              <a:buFontTx/>
              <a:buNone/>
            </a:pPr>
            <a:r>
              <a:rPr kumimoji="0" lang="en-CA" altLang="en-US" sz="2800" dirty="0">
                <a:latin typeface="+mn-lt"/>
              </a:rPr>
              <a:t>- caused by loss of the low-resistance placenta.</a:t>
            </a:r>
          </a:p>
          <a:p>
            <a:pPr>
              <a:spcBef>
                <a:spcPct val="0"/>
              </a:spcBef>
              <a:buFont typeface="+mj-lt"/>
              <a:buAutoNum type="arabicPeriod"/>
            </a:pPr>
            <a:r>
              <a:rPr kumimoji="0" lang="en-CA" altLang="en-US" dirty="0">
                <a:latin typeface="+mn-lt"/>
              </a:rPr>
              <a:t>A marked </a:t>
            </a:r>
            <a:r>
              <a:rPr kumimoji="0" lang="en-CA" altLang="en-US" u="sng" dirty="0">
                <a:latin typeface="+mn-lt"/>
              </a:rPr>
              <a:t>decrease</a:t>
            </a:r>
            <a:r>
              <a:rPr kumimoji="0" lang="en-CA" altLang="en-US" dirty="0">
                <a:latin typeface="+mn-lt"/>
              </a:rPr>
              <a:t> in pulmonary resistance.</a:t>
            </a:r>
          </a:p>
          <a:p>
            <a:pPr lvl="2" eaLnBrk="1" hangingPunct="1">
              <a:spcBef>
                <a:spcPct val="0"/>
              </a:spcBef>
              <a:buFontTx/>
              <a:buNone/>
            </a:pPr>
            <a:r>
              <a:rPr kumimoji="0" lang="en-CA" altLang="en-US" sz="2800" dirty="0">
                <a:latin typeface="+mn-lt"/>
              </a:rPr>
              <a:t>- caused by pulmonary artery dilation with the neonate’s first breaths.</a:t>
            </a:r>
          </a:p>
        </p:txBody>
      </p:sp>
    </p:spTree>
    <p:extLst>
      <p:ext uri="{BB962C8B-B14F-4D97-AF65-F5344CB8AC3E}">
        <p14:creationId xmlns:p14="http://schemas.microsoft.com/office/powerpoint/2010/main" val="2079428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charset="0"/>
              </a:defRPr>
            </a:lvl1pPr>
            <a:lvl2pPr marL="557213" indent="-214313">
              <a:spcBef>
                <a:spcPct val="20000"/>
              </a:spcBef>
              <a:buFont typeface="Arial" charset="0"/>
              <a:buChar char="–"/>
              <a:defRPr sz="2100">
                <a:solidFill>
                  <a:schemeClr val="tx1"/>
                </a:solidFill>
                <a:latin typeface="Calibri" charset="0"/>
              </a:defRPr>
            </a:lvl2pPr>
            <a:lvl3pPr marL="857250" indent="-171450">
              <a:spcBef>
                <a:spcPct val="20000"/>
              </a:spcBef>
              <a:buFont typeface="Arial" charset="0"/>
              <a:buChar char="•"/>
              <a:defRPr sz="1800">
                <a:solidFill>
                  <a:schemeClr val="tx1"/>
                </a:solidFill>
                <a:latin typeface="Calibri" charset="0"/>
              </a:defRPr>
            </a:lvl3pPr>
            <a:lvl4pPr marL="1200150" indent="-171450">
              <a:spcBef>
                <a:spcPct val="20000"/>
              </a:spcBef>
              <a:buFont typeface="Arial" charset="0"/>
              <a:buChar char="–"/>
              <a:defRPr sz="1500">
                <a:solidFill>
                  <a:schemeClr val="tx1"/>
                </a:solidFill>
                <a:latin typeface="Calibri" charset="0"/>
              </a:defRPr>
            </a:lvl4pPr>
            <a:lvl5pPr marL="1543050" indent="-171450">
              <a:spcBef>
                <a:spcPct val="20000"/>
              </a:spcBef>
              <a:buFont typeface="Arial" charset="0"/>
              <a:buChar char="»"/>
              <a:defRPr sz="1500">
                <a:solidFill>
                  <a:schemeClr val="tx1"/>
                </a:solidFill>
                <a:latin typeface="Calibri" charset="0"/>
              </a:defRPr>
            </a:lvl5pPr>
            <a:lvl6pPr marL="1885950" indent="-171450" eaLnBrk="0" fontAlgn="base" hangingPunct="0">
              <a:spcBef>
                <a:spcPct val="20000"/>
              </a:spcBef>
              <a:spcAft>
                <a:spcPct val="0"/>
              </a:spcAft>
              <a:buFont typeface="Arial" charset="0"/>
              <a:buChar char="»"/>
              <a:defRPr sz="1500">
                <a:solidFill>
                  <a:schemeClr val="tx1"/>
                </a:solidFill>
                <a:latin typeface="Calibri" charset="0"/>
              </a:defRPr>
            </a:lvl6pPr>
            <a:lvl7pPr marL="2228850" indent="-171450" eaLnBrk="0" fontAlgn="base" hangingPunct="0">
              <a:spcBef>
                <a:spcPct val="20000"/>
              </a:spcBef>
              <a:spcAft>
                <a:spcPct val="0"/>
              </a:spcAft>
              <a:buFont typeface="Arial" charset="0"/>
              <a:buChar char="»"/>
              <a:defRPr sz="1500">
                <a:solidFill>
                  <a:schemeClr val="tx1"/>
                </a:solidFill>
                <a:latin typeface="Calibri" charset="0"/>
              </a:defRPr>
            </a:lvl7pPr>
            <a:lvl8pPr marL="2571750" indent="-171450" eaLnBrk="0" fontAlgn="base" hangingPunct="0">
              <a:spcBef>
                <a:spcPct val="20000"/>
              </a:spcBef>
              <a:spcAft>
                <a:spcPct val="0"/>
              </a:spcAft>
              <a:buFont typeface="Arial" charset="0"/>
              <a:buChar char="»"/>
              <a:defRPr sz="1500">
                <a:solidFill>
                  <a:schemeClr val="tx1"/>
                </a:solidFill>
                <a:latin typeface="Calibri" charset="0"/>
              </a:defRPr>
            </a:lvl8pPr>
            <a:lvl9pPr marL="2914650" indent="-171450" eaLnBrk="0" fontAlgn="base" hangingPunct="0">
              <a:spcBef>
                <a:spcPct val="20000"/>
              </a:spcBef>
              <a:spcAft>
                <a:spcPct val="0"/>
              </a:spcAft>
              <a:buFont typeface="Arial" charset="0"/>
              <a:buChar char="»"/>
              <a:defRPr sz="1500">
                <a:solidFill>
                  <a:schemeClr val="tx1"/>
                </a:solidFill>
                <a:latin typeface="Calibri" charset="0"/>
              </a:defRPr>
            </a:lvl9pPr>
          </a:lstStyle>
          <a:p>
            <a:pPr>
              <a:spcBef>
                <a:spcPct val="0"/>
              </a:spcBef>
              <a:buFontTx/>
              <a:buNone/>
            </a:pPr>
            <a:fld id="{B1D40B44-86D4-1648-A48F-D1D96D409EBE}" type="slidenum">
              <a:rPr lang="en-US" altLang="en-US" sz="900">
                <a:solidFill>
                  <a:srgbClr val="898989"/>
                </a:solidFill>
                <a:latin typeface="Arial" charset="0"/>
              </a:rPr>
              <a:pPr>
                <a:spcBef>
                  <a:spcPct val="0"/>
                </a:spcBef>
                <a:buFontTx/>
                <a:buNone/>
              </a:pPr>
              <a:t>13</a:t>
            </a:fld>
            <a:endParaRPr lang="en-US" altLang="en-US" sz="900">
              <a:solidFill>
                <a:srgbClr val="898989"/>
              </a:solidFill>
              <a:latin typeface="Arial" charset="0"/>
            </a:endParaRPr>
          </a:p>
        </p:txBody>
      </p:sp>
      <p:sp>
        <p:nvSpPr>
          <p:cNvPr id="4098" name="Rectangle 2"/>
          <p:cNvSpPr>
            <a:spLocks noGrp="1" noChangeArrowheads="1"/>
          </p:cNvSpPr>
          <p:nvPr>
            <p:ph type="title" idx="4294967295"/>
          </p:nvPr>
        </p:nvSpPr>
        <p:spPr>
          <a:xfrm>
            <a:off x="0" y="701675"/>
            <a:ext cx="6448425" cy="638175"/>
          </a:xfrm>
        </p:spPr>
        <p:txBody>
          <a:bodyPr rtlCol="0">
            <a:noAutofit/>
          </a:bodyPr>
          <a:lstStyle/>
          <a:p>
            <a:pPr>
              <a:defRPr/>
            </a:pPr>
            <a:r>
              <a:rPr lang="en-US" sz="3600" b="1" dirty="0">
                <a:ea typeface="Arial" charset="0"/>
                <a:cs typeface="Arial" charset="0"/>
              </a:rPr>
              <a:t>Examination for CHD</a:t>
            </a:r>
          </a:p>
        </p:txBody>
      </p:sp>
      <p:sp>
        <p:nvSpPr>
          <p:cNvPr id="20482" name="Rectangle 3"/>
          <p:cNvSpPr>
            <a:spLocks noGrp="1" noChangeArrowheads="1"/>
          </p:cNvSpPr>
          <p:nvPr>
            <p:ph type="body" idx="4294967295"/>
          </p:nvPr>
        </p:nvSpPr>
        <p:spPr>
          <a:xfrm>
            <a:off x="0" y="1752600"/>
            <a:ext cx="6858000" cy="3771900"/>
          </a:xfrm>
        </p:spPr>
        <p:txBody>
          <a:bodyPr>
            <a:normAutofit/>
          </a:bodyPr>
          <a:lstStyle/>
          <a:p>
            <a:pPr eaLnBrk="1" hangingPunct="1">
              <a:buFont typeface="Wingdings" charset="2"/>
              <a:buNone/>
            </a:pPr>
            <a:r>
              <a:rPr lang="en-US" altLang="en-US" sz="2000" b="1" dirty="0">
                <a:ea typeface="Arial" charset="0"/>
                <a:cs typeface="Arial" charset="0"/>
              </a:rPr>
              <a:t>Clues for</a:t>
            </a:r>
            <a:r>
              <a:rPr lang="en-US" altLang="en-US" sz="2000" dirty="0">
                <a:ea typeface="Arial" charset="0"/>
                <a:cs typeface="Arial" charset="0"/>
              </a:rPr>
              <a:t> </a:t>
            </a:r>
            <a:r>
              <a:rPr lang="en-US" altLang="en-US" sz="2000" b="1" dirty="0">
                <a:ea typeface="Arial" charset="0"/>
                <a:cs typeface="Arial" charset="0"/>
              </a:rPr>
              <a:t>Evaluation of an Infant with suspected CHD</a:t>
            </a:r>
          </a:p>
          <a:p>
            <a:pPr eaLnBrk="1" hangingPunct="1">
              <a:buFont typeface="Wingdings" charset="2"/>
              <a:buNone/>
            </a:pPr>
            <a:r>
              <a:rPr lang="en-US" altLang="en-US" sz="2000" b="1" dirty="0">
                <a:ea typeface="Arial" charset="0"/>
                <a:cs typeface="Arial" charset="0"/>
              </a:rPr>
              <a:t>1.  On History and Physical Examination (color)</a:t>
            </a:r>
            <a:endParaRPr lang="en-US" altLang="en-US" sz="2000" dirty="0">
              <a:ea typeface="Arial" charset="0"/>
              <a:cs typeface="Arial" charset="0"/>
            </a:endParaRPr>
          </a:p>
          <a:p>
            <a:pPr lvl="2" eaLnBrk="1" hangingPunct="1"/>
            <a:r>
              <a:rPr lang="en-US" altLang="en-US" dirty="0">
                <a:ea typeface="Arial" charset="0"/>
                <a:cs typeface="Arial" charset="0"/>
              </a:rPr>
              <a:t> </a:t>
            </a:r>
            <a:r>
              <a:rPr lang="en-US" altLang="en-US" dirty="0" err="1">
                <a:ea typeface="Arial" charset="0"/>
                <a:cs typeface="Arial" charset="0"/>
              </a:rPr>
              <a:t>Acyanotic</a:t>
            </a:r>
            <a:endParaRPr lang="en-US" altLang="en-US" dirty="0">
              <a:ea typeface="Arial" charset="0"/>
              <a:cs typeface="Arial" charset="0"/>
            </a:endParaRPr>
          </a:p>
          <a:p>
            <a:pPr lvl="2" eaLnBrk="1" hangingPunct="1"/>
            <a:r>
              <a:rPr lang="en-US" altLang="en-US" dirty="0">
                <a:ea typeface="Arial" charset="0"/>
                <a:cs typeface="Arial" charset="0"/>
              </a:rPr>
              <a:t> Cyanotic			</a:t>
            </a:r>
            <a:endParaRPr lang="en-US" altLang="en-US" b="1" dirty="0">
              <a:ea typeface="Arial" charset="0"/>
              <a:cs typeface="Arial" charset="0"/>
            </a:endParaRPr>
          </a:p>
          <a:p>
            <a:pPr eaLnBrk="1" hangingPunct="1">
              <a:buFont typeface="Wingdings" charset="2"/>
              <a:buNone/>
            </a:pPr>
            <a:r>
              <a:rPr lang="en-US" altLang="en-US" sz="2000" b="1" dirty="0">
                <a:ea typeface="Arial" charset="0"/>
                <a:cs typeface="Arial" charset="0"/>
              </a:rPr>
              <a:t>2.  Auscultation</a:t>
            </a:r>
          </a:p>
          <a:p>
            <a:pPr eaLnBrk="1" hangingPunct="1">
              <a:buFont typeface="Wingdings" charset="2"/>
              <a:buNone/>
            </a:pPr>
            <a:r>
              <a:rPr lang="en-US" altLang="en-US" sz="2000" b="1" dirty="0">
                <a:ea typeface="Arial" charset="0"/>
                <a:cs typeface="Arial" charset="0"/>
              </a:rPr>
              <a:t>3.  Chest roentgenogram</a:t>
            </a:r>
            <a:endParaRPr lang="en-US" altLang="en-US" sz="2000" dirty="0">
              <a:ea typeface="Arial" charset="0"/>
              <a:cs typeface="Arial" charset="0"/>
            </a:endParaRPr>
          </a:p>
          <a:p>
            <a:pPr lvl="2" eaLnBrk="1" hangingPunct="1"/>
            <a:r>
              <a:rPr lang="en-US" altLang="en-US" dirty="0">
                <a:ea typeface="Arial" charset="0"/>
                <a:cs typeface="Arial" charset="0"/>
              </a:rPr>
              <a:t> Normal</a:t>
            </a:r>
          </a:p>
          <a:p>
            <a:pPr lvl="2" eaLnBrk="1" hangingPunct="1"/>
            <a:r>
              <a:rPr lang="en-US" altLang="en-US" dirty="0">
                <a:ea typeface="Arial" charset="0"/>
                <a:cs typeface="Arial" charset="0"/>
              </a:rPr>
              <a:t> Increased/Plethora                Pulmonary blood flow</a:t>
            </a:r>
          </a:p>
          <a:p>
            <a:pPr lvl="2" eaLnBrk="1" hangingPunct="1"/>
            <a:r>
              <a:rPr lang="en-US" altLang="en-US" dirty="0">
                <a:ea typeface="Arial" charset="0"/>
                <a:cs typeface="Arial" charset="0"/>
              </a:rPr>
              <a:t> Decreased/</a:t>
            </a:r>
            <a:r>
              <a:rPr lang="en-US" altLang="en-US" dirty="0" err="1">
                <a:ea typeface="Arial" charset="0"/>
                <a:cs typeface="Arial" charset="0"/>
              </a:rPr>
              <a:t>Oligemia</a:t>
            </a:r>
            <a:endParaRPr lang="en-US" altLang="en-US" dirty="0">
              <a:ea typeface="Arial" charset="0"/>
              <a:cs typeface="Arial" charset="0"/>
            </a:endParaRPr>
          </a:p>
        </p:txBody>
      </p:sp>
      <p:sp>
        <p:nvSpPr>
          <p:cNvPr id="20483" name="AutoShape 4"/>
          <p:cNvSpPr>
            <a:spLocks/>
          </p:cNvSpPr>
          <p:nvPr/>
        </p:nvSpPr>
        <p:spPr bwMode="auto">
          <a:xfrm>
            <a:off x="4267200" y="4038600"/>
            <a:ext cx="428625" cy="914400"/>
          </a:xfrm>
          <a:prstGeom prst="rightBrace">
            <a:avLst>
              <a:gd name="adj1" fmla="val 17778"/>
              <a:gd name="adj2" fmla="val 50000"/>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endParaRPr lang="en-US" altLang="en-US" sz="1350">
              <a:latin typeface="Arial"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7588" y="2172373"/>
            <a:ext cx="1989571" cy="1743683"/>
          </a:xfrm>
          <a:prstGeom prst="rect">
            <a:avLst/>
          </a:prstGeom>
        </p:spPr>
      </p:pic>
    </p:spTree>
    <p:extLst>
      <p:ext uri="{BB962C8B-B14F-4D97-AF65-F5344CB8AC3E}">
        <p14:creationId xmlns:p14="http://schemas.microsoft.com/office/powerpoint/2010/main" val="717540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4294967295"/>
          </p:nvPr>
        </p:nvPicPr>
        <p:blipFill>
          <a:blip r:embed="rId2" cstate="screen">
            <a:extLst>
              <a:ext uri="{28A0092B-C50C-407E-A947-70E740481C1C}">
                <a14:useLocalDpi xmlns:a14="http://schemas.microsoft.com/office/drawing/2010/main"/>
              </a:ext>
            </a:extLst>
          </a:blip>
          <a:stretch>
            <a:fillRect/>
          </a:stretch>
        </p:blipFill>
        <p:spPr>
          <a:xfrm>
            <a:off x="0" y="1025525"/>
            <a:ext cx="7653338" cy="4786313"/>
          </a:xfrm>
        </p:spPr>
      </p:pic>
    </p:spTree>
    <p:extLst>
      <p:ext uri="{BB962C8B-B14F-4D97-AF65-F5344CB8AC3E}">
        <p14:creationId xmlns:p14="http://schemas.microsoft.com/office/powerpoint/2010/main" val="950720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6877050" cy="874587"/>
          </a:xfrm>
        </p:spPr>
        <p:txBody>
          <a:bodyPr>
            <a:noAutofit/>
          </a:bodyPr>
          <a:lstStyle/>
          <a:p>
            <a:pPr eaLnBrk="1" hangingPunct="1"/>
            <a:r>
              <a:rPr lang="en-US" altLang="en-US" sz="3600" b="1" dirty="0">
                <a:ea typeface="Arial" charset="0"/>
                <a:cs typeface="Arial" charset="0"/>
              </a:rPr>
              <a:t>Acyanotic Congenital Heart Defects</a:t>
            </a:r>
          </a:p>
        </p:txBody>
      </p:sp>
      <p:sp>
        <p:nvSpPr>
          <p:cNvPr id="3" name="Content Placeholder 2"/>
          <p:cNvSpPr>
            <a:spLocks noGrp="1"/>
          </p:cNvSpPr>
          <p:nvPr>
            <p:ph idx="1"/>
          </p:nvPr>
        </p:nvSpPr>
        <p:spPr>
          <a:xfrm>
            <a:off x="762000" y="1600200"/>
            <a:ext cx="7067550" cy="3829050"/>
          </a:xfrm>
        </p:spPr>
        <p:txBody>
          <a:bodyPr>
            <a:noAutofit/>
          </a:bodyPr>
          <a:lstStyle/>
          <a:p>
            <a:pPr marL="485775" indent="-485775">
              <a:buNone/>
              <a:defRPr/>
            </a:pPr>
            <a:r>
              <a:rPr lang="en-CA" sz="3200" u="sng" dirty="0"/>
              <a:t>Pink Baby (L </a:t>
            </a:r>
            <a:r>
              <a:rPr lang="en-CA" sz="3200" u="sng" dirty="0">
                <a:sym typeface="Wingdings" pitchFamily="2" charset="2"/>
              </a:rPr>
              <a:t> R shunt)</a:t>
            </a:r>
            <a:r>
              <a:rPr lang="en-CA" sz="3200" u="sng" dirty="0"/>
              <a:t> </a:t>
            </a:r>
          </a:p>
          <a:p>
            <a:pPr marL="485775" indent="-485775">
              <a:buClr>
                <a:schemeClr val="tx1"/>
              </a:buClr>
              <a:buFont typeface="Wingdings" pitchFamily="2" charset="2"/>
              <a:buChar char="v"/>
              <a:defRPr/>
            </a:pPr>
            <a:r>
              <a:rPr lang="en-CA" sz="2400" dirty="0"/>
              <a:t>L </a:t>
            </a:r>
            <a:r>
              <a:rPr lang="en-CA" sz="2400" dirty="0">
                <a:sym typeface="Wingdings" pitchFamily="2" charset="2"/>
              </a:rPr>
              <a:t> R shunts cause CHF and pulmonary hypertension</a:t>
            </a:r>
          </a:p>
          <a:p>
            <a:pPr marL="485775" indent="-485775">
              <a:buClr>
                <a:schemeClr val="tx1"/>
              </a:buClr>
              <a:buFont typeface="Wingdings" pitchFamily="2" charset="2"/>
              <a:buChar char="v"/>
              <a:defRPr/>
            </a:pPr>
            <a:r>
              <a:rPr lang="en-CA" sz="2400" dirty="0">
                <a:sym typeface="Wingdings" pitchFamily="2" charset="2"/>
              </a:rPr>
              <a:t>This leads to RV enlargement, RV failure</a:t>
            </a:r>
          </a:p>
          <a:p>
            <a:pPr marL="485775" indent="-485775">
              <a:buClr>
                <a:schemeClr val="tx1"/>
              </a:buClr>
              <a:buFont typeface="Wingdings" pitchFamily="2" charset="2"/>
              <a:buChar char="v"/>
              <a:defRPr/>
            </a:pPr>
            <a:r>
              <a:rPr lang="en-CA" sz="2400" dirty="0">
                <a:sym typeface="Wingdings" pitchFamily="2" charset="2"/>
              </a:rPr>
              <a:t>These babies present with CHF and respiratory distress.</a:t>
            </a:r>
          </a:p>
          <a:p>
            <a:pPr marL="471488" indent="-428625">
              <a:buClr>
                <a:schemeClr val="tx1"/>
              </a:buClr>
              <a:buFont typeface="Wingdings" pitchFamily="2" charset="2"/>
              <a:buChar char="v"/>
              <a:defRPr/>
            </a:pPr>
            <a:r>
              <a:rPr lang="en-CA" sz="2400" dirty="0">
                <a:sym typeface="Wingdings" pitchFamily="2" charset="2"/>
              </a:rPr>
              <a:t>They are not typically cyanotic</a:t>
            </a:r>
          </a:p>
          <a:p>
            <a:pPr marL="471488" indent="-428625">
              <a:buClr>
                <a:schemeClr val="tx1"/>
              </a:buClr>
              <a:buFont typeface="Wingdings" pitchFamily="2" charset="2"/>
              <a:buChar char="v"/>
              <a:defRPr/>
            </a:pPr>
            <a:r>
              <a:rPr lang="en-CA" sz="2400" dirty="0">
                <a:sym typeface="Wingdings" pitchFamily="2" charset="2"/>
              </a:rPr>
              <a:t>Examples: Patent </a:t>
            </a:r>
            <a:r>
              <a:rPr lang="en-CA" sz="2400" dirty="0" err="1">
                <a:sym typeface="Wingdings" pitchFamily="2" charset="2"/>
              </a:rPr>
              <a:t>Ductus</a:t>
            </a:r>
            <a:r>
              <a:rPr lang="en-CA" sz="2400" dirty="0">
                <a:sym typeface="Wingdings" pitchFamily="2" charset="2"/>
              </a:rPr>
              <a:t> </a:t>
            </a:r>
            <a:r>
              <a:rPr lang="en-CA" sz="2400" dirty="0" err="1">
                <a:sym typeface="Wingdings" pitchFamily="2" charset="2"/>
              </a:rPr>
              <a:t>Arteriosus</a:t>
            </a:r>
            <a:r>
              <a:rPr lang="en-CA" sz="2400" dirty="0">
                <a:sym typeface="Wingdings" pitchFamily="2" charset="2"/>
              </a:rPr>
              <a:t> (PDA)</a:t>
            </a:r>
          </a:p>
          <a:p>
            <a:pPr marL="471488" indent="-428625">
              <a:buClr>
                <a:schemeClr val="tx1"/>
              </a:buClr>
              <a:buNone/>
              <a:defRPr/>
            </a:pPr>
            <a:r>
              <a:rPr lang="en-CA" sz="2400" dirty="0">
                <a:sym typeface="Wingdings" pitchFamily="2" charset="2"/>
              </a:rPr>
              <a:t>			   Ventricular </a:t>
            </a:r>
            <a:r>
              <a:rPr lang="en-CA" sz="2400" dirty="0" err="1">
                <a:sym typeface="Wingdings" pitchFamily="2" charset="2"/>
              </a:rPr>
              <a:t>Septal</a:t>
            </a:r>
            <a:r>
              <a:rPr lang="en-CA" sz="2400" dirty="0">
                <a:sym typeface="Wingdings" pitchFamily="2" charset="2"/>
              </a:rPr>
              <a:t> Defect (VSD)</a:t>
            </a:r>
          </a:p>
          <a:p>
            <a:pPr marL="471488" indent="-428625">
              <a:buClr>
                <a:schemeClr val="tx1"/>
              </a:buClr>
              <a:buNone/>
              <a:defRPr/>
            </a:pPr>
            <a:r>
              <a:rPr lang="en-CA" sz="2400" dirty="0">
                <a:sym typeface="Wingdings" pitchFamily="2" charset="2"/>
              </a:rPr>
              <a:t>			   </a:t>
            </a:r>
            <a:r>
              <a:rPr lang="en-CA" sz="2400" dirty="0" err="1">
                <a:sym typeface="Wingdings" pitchFamily="2" charset="2"/>
              </a:rPr>
              <a:t>Atrial</a:t>
            </a:r>
            <a:r>
              <a:rPr lang="en-CA" sz="2400" dirty="0">
                <a:sym typeface="Wingdings" pitchFamily="2" charset="2"/>
              </a:rPr>
              <a:t> </a:t>
            </a:r>
            <a:r>
              <a:rPr lang="en-CA" sz="2400" dirty="0" err="1">
                <a:sym typeface="Wingdings" pitchFamily="2" charset="2"/>
              </a:rPr>
              <a:t>Septal</a:t>
            </a:r>
            <a:r>
              <a:rPr lang="en-CA" sz="2400" dirty="0">
                <a:sym typeface="Wingdings" pitchFamily="2" charset="2"/>
              </a:rPr>
              <a:t> Defect (ASD)</a:t>
            </a:r>
          </a:p>
          <a:p>
            <a:pPr marL="471488" indent="-428625">
              <a:buClr>
                <a:schemeClr val="tx1"/>
              </a:buClr>
              <a:buNone/>
              <a:defRPr/>
            </a:pPr>
            <a:r>
              <a:rPr lang="en-CA" sz="2400" dirty="0">
                <a:sym typeface="Wingdings" pitchFamily="2" charset="2"/>
              </a:rPr>
              <a:t>			   </a:t>
            </a:r>
            <a:r>
              <a:rPr lang="en-CA" sz="2400" dirty="0" err="1">
                <a:sym typeface="Wingdings" pitchFamily="2" charset="2"/>
              </a:rPr>
              <a:t>Coarctation</a:t>
            </a:r>
            <a:r>
              <a:rPr lang="en-CA" sz="2400" dirty="0">
                <a:sym typeface="Wingdings" pitchFamily="2" charset="2"/>
              </a:rPr>
              <a:t> of the Aorta</a:t>
            </a:r>
            <a:endParaRPr lang="en-US" sz="2400" dirty="0"/>
          </a:p>
        </p:txBody>
      </p:sp>
      <p:grpSp>
        <p:nvGrpSpPr>
          <p:cNvPr id="12" name="Group 11"/>
          <p:cNvGrpSpPr>
            <a:grpSpLocks/>
          </p:cNvGrpSpPr>
          <p:nvPr/>
        </p:nvGrpSpPr>
        <p:grpSpPr bwMode="auto">
          <a:xfrm>
            <a:off x="6705600" y="1600200"/>
            <a:ext cx="1981200" cy="1676400"/>
            <a:chOff x="4038600" y="1224691"/>
            <a:chExt cx="865307" cy="1209803"/>
          </a:xfrm>
        </p:grpSpPr>
        <p:sp>
          <p:nvSpPr>
            <p:cNvPr id="25604" name="Oval 7"/>
            <p:cNvSpPr>
              <a:spLocks noChangeArrowheads="1"/>
            </p:cNvSpPr>
            <p:nvPr/>
          </p:nvSpPr>
          <p:spPr bwMode="auto">
            <a:xfrm>
              <a:off x="4187825" y="1645377"/>
              <a:ext cx="255707" cy="522417"/>
            </a:xfrm>
            <a:prstGeom prst="ellipse">
              <a:avLst/>
            </a:prstGeom>
            <a:solidFill>
              <a:srgbClr val="FF66FF"/>
            </a:solidFill>
            <a:ln>
              <a:noFill/>
            </a:ln>
            <a:extLst>
              <a:ext uri="{91240B29-F687-4f45-9708-019B960494DF}">
                <a14:hiddenLine xmlns="" xmlns:a14="http://schemas.microsoft.com/office/drawing/2010/main" w="28575">
                  <a:solidFill>
                    <a:srgbClr val="000000"/>
                  </a:solidFill>
                  <a:round/>
                  <a:headEnd/>
                  <a:tailEnd/>
                </a14:hiddenLine>
              </a:ext>
            </a:extLst>
          </p:spPr>
          <p:txBody>
            <a:bodyPr wrap="none" lIns="67500" tIns="35100" rIns="67500" bIns="35100" anchor="ctr">
              <a:spAutoFit/>
            </a:bodyPr>
            <a:lstStyle>
              <a:lvl1pPr>
                <a:spcBef>
                  <a:spcPct val="20000"/>
                </a:spcBef>
                <a:buChar char="•"/>
                <a:defRPr kumimoji="1" sz="3200">
                  <a:solidFill>
                    <a:schemeClr val="tx1"/>
                  </a:solidFill>
                  <a:latin typeface="Comic Sans MS" charset="0"/>
                </a:defRPr>
              </a:lvl1pPr>
              <a:lvl2pPr marL="742950" indent="-285750">
                <a:spcBef>
                  <a:spcPct val="20000"/>
                </a:spcBef>
                <a:buChar char="–"/>
                <a:defRPr kumimoji="1" sz="2800">
                  <a:solidFill>
                    <a:schemeClr val="tx1"/>
                  </a:solidFill>
                  <a:latin typeface="Comic Sans MS" charset="0"/>
                </a:defRPr>
              </a:lvl2pPr>
              <a:lvl3pPr marL="1143000" indent="-2286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eaLnBrk="1" hangingPunct="1">
                <a:spcBef>
                  <a:spcPct val="0"/>
                </a:spcBef>
                <a:buFontTx/>
                <a:buNone/>
              </a:pPr>
              <a:endParaRPr kumimoji="0" lang="en-US" altLang="en-US" sz="1350"/>
            </a:p>
          </p:txBody>
        </p:sp>
        <p:sp>
          <p:nvSpPr>
            <p:cNvPr id="25605" name="Oval 8"/>
            <p:cNvSpPr>
              <a:spLocks noChangeArrowheads="1"/>
            </p:cNvSpPr>
            <p:nvPr/>
          </p:nvSpPr>
          <p:spPr bwMode="auto">
            <a:xfrm>
              <a:off x="4343400" y="1224691"/>
              <a:ext cx="255707" cy="522417"/>
            </a:xfrm>
            <a:prstGeom prst="ellipse">
              <a:avLst/>
            </a:prstGeom>
            <a:solidFill>
              <a:srgbClr val="FF66FF"/>
            </a:solidFill>
            <a:ln>
              <a:noFill/>
            </a:ln>
            <a:extLst>
              <a:ext uri="{91240B29-F687-4f45-9708-019B960494DF}">
                <a14:hiddenLine xmlns="" xmlns:a14="http://schemas.microsoft.com/office/drawing/2010/main" w="28575">
                  <a:solidFill>
                    <a:srgbClr val="000000"/>
                  </a:solidFill>
                  <a:round/>
                  <a:headEnd/>
                  <a:tailEnd/>
                </a14:hiddenLine>
              </a:ext>
            </a:extLst>
          </p:spPr>
          <p:txBody>
            <a:bodyPr wrap="none" lIns="67500" tIns="35100" rIns="67500" bIns="35100" anchor="ctr">
              <a:spAutoFit/>
            </a:bodyPr>
            <a:lstStyle>
              <a:lvl1pPr>
                <a:spcBef>
                  <a:spcPct val="20000"/>
                </a:spcBef>
                <a:buChar char="•"/>
                <a:defRPr kumimoji="1" sz="3200">
                  <a:solidFill>
                    <a:schemeClr val="tx1"/>
                  </a:solidFill>
                  <a:latin typeface="Comic Sans MS" charset="0"/>
                </a:defRPr>
              </a:lvl1pPr>
              <a:lvl2pPr marL="742950" indent="-285750">
                <a:spcBef>
                  <a:spcPct val="20000"/>
                </a:spcBef>
                <a:buChar char="–"/>
                <a:defRPr kumimoji="1" sz="2800">
                  <a:solidFill>
                    <a:schemeClr val="tx1"/>
                  </a:solidFill>
                  <a:latin typeface="Comic Sans MS" charset="0"/>
                </a:defRPr>
              </a:lvl2pPr>
              <a:lvl3pPr marL="1143000" indent="-2286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eaLnBrk="1" hangingPunct="1">
                <a:spcBef>
                  <a:spcPct val="0"/>
                </a:spcBef>
                <a:buFontTx/>
                <a:buNone/>
              </a:pPr>
              <a:endParaRPr kumimoji="0" lang="en-US" altLang="en-US" sz="1350"/>
            </a:p>
          </p:txBody>
        </p:sp>
        <p:sp>
          <p:nvSpPr>
            <p:cNvPr id="25606" name="Oval 10"/>
            <p:cNvSpPr>
              <a:spLocks noChangeArrowheads="1"/>
            </p:cNvSpPr>
            <p:nvPr/>
          </p:nvSpPr>
          <p:spPr bwMode="auto">
            <a:xfrm>
              <a:off x="4038600" y="1491392"/>
              <a:ext cx="255707" cy="522417"/>
            </a:xfrm>
            <a:prstGeom prst="ellipse">
              <a:avLst/>
            </a:prstGeom>
            <a:solidFill>
              <a:srgbClr val="FF66FF"/>
            </a:solidFill>
            <a:ln>
              <a:noFill/>
            </a:ln>
            <a:extLst>
              <a:ext uri="{91240B29-F687-4f45-9708-019B960494DF}">
                <a14:hiddenLine xmlns="" xmlns:a14="http://schemas.microsoft.com/office/drawing/2010/main" w="28575">
                  <a:solidFill>
                    <a:srgbClr val="000000"/>
                  </a:solidFill>
                  <a:round/>
                  <a:headEnd/>
                  <a:tailEnd/>
                </a14:hiddenLine>
              </a:ext>
            </a:extLst>
          </p:spPr>
          <p:txBody>
            <a:bodyPr wrap="none" lIns="67500" tIns="35100" rIns="67500" bIns="35100" anchor="ctr">
              <a:spAutoFit/>
            </a:bodyPr>
            <a:lstStyle>
              <a:lvl1pPr>
                <a:spcBef>
                  <a:spcPct val="20000"/>
                </a:spcBef>
                <a:buChar char="•"/>
                <a:defRPr kumimoji="1" sz="3200">
                  <a:solidFill>
                    <a:schemeClr val="tx1"/>
                  </a:solidFill>
                  <a:latin typeface="Comic Sans MS" charset="0"/>
                </a:defRPr>
              </a:lvl1pPr>
              <a:lvl2pPr marL="742950" indent="-285750">
                <a:spcBef>
                  <a:spcPct val="20000"/>
                </a:spcBef>
                <a:buChar char="–"/>
                <a:defRPr kumimoji="1" sz="2800">
                  <a:solidFill>
                    <a:schemeClr val="tx1"/>
                  </a:solidFill>
                  <a:latin typeface="Comic Sans MS" charset="0"/>
                </a:defRPr>
              </a:lvl2pPr>
              <a:lvl3pPr marL="1143000" indent="-2286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eaLnBrk="1" hangingPunct="1">
                <a:spcBef>
                  <a:spcPct val="0"/>
                </a:spcBef>
                <a:buFontTx/>
                <a:buNone/>
              </a:pPr>
              <a:endParaRPr kumimoji="0" lang="en-US" altLang="en-US" sz="1350"/>
            </a:p>
          </p:txBody>
        </p:sp>
        <p:sp>
          <p:nvSpPr>
            <p:cNvPr id="25607" name="Oval 11"/>
            <p:cNvSpPr>
              <a:spLocks noChangeArrowheads="1"/>
            </p:cNvSpPr>
            <p:nvPr/>
          </p:nvSpPr>
          <p:spPr bwMode="auto">
            <a:xfrm>
              <a:off x="4648200" y="1491392"/>
              <a:ext cx="255707" cy="522417"/>
            </a:xfrm>
            <a:prstGeom prst="ellipse">
              <a:avLst/>
            </a:prstGeom>
            <a:solidFill>
              <a:srgbClr val="FF66FF"/>
            </a:solidFill>
            <a:ln>
              <a:noFill/>
            </a:ln>
            <a:extLst>
              <a:ext uri="{91240B29-F687-4f45-9708-019B960494DF}">
                <a14:hiddenLine xmlns="" xmlns:a14="http://schemas.microsoft.com/office/drawing/2010/main" w="28575">
                  <a:solidFill>
                    <a:srgbClr val="000000"/>
                  </a:solidFill>
                  <a:round/>
                  <a:headEnd/>
                  <a:tailEnd/>
                </a14:hiddenLine>
              </a:ext>
            </a:extLst>
          </p:spPr>
          <p:txBody>
            <a:bodyPr wrap="none" lIns="67500" tIns="35100" rIns="67500" bIns="35100" anchor="ctr">
              <a:spAutoFit/>
            </a:bodyPr>
            <a:lstStyle>
              <a:lvl1pPr>
                <a:spcBef>
                  <a:spcPct val="20000"/>
                </a:spcBef>
                <a:buChar char="•"/>
                <a:defRPr kumimoji="1" sz="3200">
                  <a:solidFill>
                    <a:schemeClr val="tx1"/>
                  </a:solidFill>
                  <a:latin typeface="Comic Sans MS" charset="0"/>
                </a:defRPr>
              </a:lvl1pPr>
              <a:lvl2pPr marL="742950" indent="-285750">
                <a:spcBef>
                  <a:spcPct val="20000"/>
                </a:spcBef>
                <a:buChar char="–"/>
                <a:defRPr kumimoji="1" sz="2800">
                  <a:solidFill>
                    <a:schemeClr val="tx1"/>
                  </a:solidFill>
                  <a:latin typeface="Comic Sans MS" charset="0"/>
                </a:defRPr>
              </a:lvl2pPr>
              <a:lvl3pPr marL="1143000" indent="-2286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eaLnBrk="1" hangingPunct="1">
                <a:spcBef>
                  <a:spcPct val="0"/>
                </a:spcBef>
                <a:buFontTx/>
                <a:buNone/>
              </a:pPr>
              <a:endParaRPr kumimoji="0" lang="en-US" altLang="en-US" sz="1350"/>
            </a:p>
          </p:txBody>
        </p:sp>
        <p:sp>
          <p:nvSpPr>
            <p:cNvPr id="25608" name="Oval 12"/>
            <p:cNvSpPr>
              <a:spLocks noChangeArrowheads="1"/>
            </p:cNvSpPr>
            <p:nvPr/>
          </p:nvSpPr>
          <p:spPr bwMode="auto">
            <a:xfrm>
              <a:off x="4267200" y="1910492"/>
              <a:ext cx="255706" cy="522417"/>
            </a:xfrm>
            <a:prstGeom prst="ellipse">
              <a:avLst/>
            </a:prstGeom>
            <a:solidFill>
              <a:srgbClr val="FF66FF"/>
            </a:solidFill>
            <a:ln>
              <a:noFill/>
            </a:ln>
            <a:extLst>
              <a:ext uri="{91240B29-F687-4f45-9708-019B960494DF}">
                <a14:hiddenLine xmlns="" xmlns:a14="http://schemas.microsoft.com/office/drawing/2010/main" w="28575">
                  <a:solidFill>
                    <a:srgbClr val="000000"/>
                  </a:solidFill>
                  <a:round/>
                  <a:headEnd/>
                  <a:tailEnd/>
                </a14:hiddenLine>
              </a:ext>
            </a:extLst>
          </p:spPr>
          <p:txBody>
            <a:bodyPr wrap="none" lIns="67500" tIns="35100" rIns="67500" bIns="35100" anchor="ctr">
              <a:spAutoFit/>
            </a:bodyPr>
            <a:lstStyle>
              <a:lvl1pPr>
                <a:spcBef>
                  <a:spcPct val="20000"/>
                </a:spcBef>
                <a:buChar char="•"/>
                <a:defRPr kumimoji="1" sz="3200">
                  <a:solidFill>
                    <a:schemeClr val="tx1"/>
                  </a:solidFill>
                  <a:latin typeface="Comic Sans MS" charset="0"/>
                </a:defRPr>
              </a:lvl1pPr>
              <a:lvl2pPr marL="742950" indent="-285750">
                <a:spcBef>
                  <a:spcPct val="20000"/>
                </a:spcBef>
                <a:buChar char="–"/>
                <a:defRPr kumimoji="1" sz="2800">
                  <a:solidFill>
                    <a:schemeClr val="tx1"/>
                  </a:solidFill>
                  <a:latin typeface="Comic Sans MS" charset="0"/>
                </a:defRPr>
              </a:lvl2pPr>
              <a:lvl3pPr marL="1143000" indent="-2286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eaLnBrk="1" hangingPunct="1">
                <a:spcBef>
                  <a:spcPct val="0"/>
                </a:spcBef>
                <a:buFontTx/>
                <a:buNone/>
              </a:pPr>
              <a:endParaRPr kumimoji="0" lang="en-US" altLang="en-US" sz="1350"/>
            </a:p>
          </p:txBody>
        </p:sp>
        <p:sp>
          <p:nvSpPr>
            <p:cNvPr id="25609" name="Oval 13"/>
            <p:cNvSpPr>
              <a:spLocks noChangeArrowheads="1"/>
            </p:cNvSpPr>
            <p:nvPr/>
          </p:nvSpPr>
          <p:spPr bwMode="auto">
            <a:xfrm>
              <a:off x="4568825" y="1912077"/>
              <a:ext cx="255706" cy="522417"/>
            </a:xfrm>
            <a:prstGeom prst="ellipse">
              <a:avLst/>
            </a:prstGeom>
            <a:solidFill>
              <a:srgbClr val="FF66FF"/>
            </a:solidFill>
            <a:ln>
              <a:noFill/>
            </a:ln>
            <a:extLst>
              <a:ext uri="{91240B29-F687-4f45-9708-019B960494DF}">
                <a14:hiddenLine xmlns="" xmlns:a14="http://schemas.microsoft.com/office/drawing/2010/main" w="28575">
                  <a:solidFill>
                    <a:srgbClr val="000000"/>
                  </a:solidFill>
                  <a:round/>
                  <a:headEnd/>
                  <a:tailEnd/>
                </a14:hiddenLine>
              </a:ext>
            </a:extLst>
          </p:spPr>
          <p:txBody>
            <a:bodyPr wrap="none" lIns="67500" tIns="35100" rIns="67500" bIns="35100" anchor="ctr">
              <a:spAutoFit/>
            </a:bodyPr>
            <a:lstStyle>
              <a:lvl1pPr>
                <a:spcBef>
                  <a:spcPct val="20000"/>
                </a:spcBef>
                <a:buChar char="•"/>
                <a:defRPr kumimoji="1" sz="3200">
                  <a:solidFill>
                    <a:schemeClr val="tx1"/>
                  </a:solidFill>
                  <a:latin typeface="Comic Sans MS" charset="0"/>
                </a:defRPr>
              </a:lvl1pPr>
              <a:lvl2pPr marL="742950" indent="-285750">
                <a:spcBef>
                  <a:spcPct val="20000"/>
                </a:spcBef>
                <a:buChar char="–"/>
                <a:defRPr kumimoji="1" sz="2800">
                  <a:solidFill>
                    <a:schemeClr val="tx1"/>
                  </a:solidFill>
                  <a:latin typeface="Comic Sans MS" charset="0"/>
                </a:defRPr>
              </a:lvl2pPr>
              <a:lvl3pPr marL="1143000" indent="-2286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eaLnBrk="1" hangingPunct="1">
                <a:spcBef>
                  <a:spcPct val="0"/>
                </a:spcBef>
                <a:buFontTx/>
                <a:buNone/>
              </a:pPr>
              <a:endParaRPr kumimoji="0" lang="en-US" altLang="en-US" sz="1350"/>
            </a:p>
          </p:txBody>
        </p:sp>
        <p:sp>
          <p:nvSpPr>
            <p:cNvPr id="25610" name="AutoShape 14"/>
            <p:cNvSpPr>
              <a:spLocks noChangeArrowheads="1"/>
            </p:cNvSpPr>
            <p:nvPr/>
          </p:nvSpPr>
          <p:spPr bwMode="auto">
            <a:xfrm>
              <a:off x="4340225" y="1499488"/>
              <a:ext cx="217017" cy="737995"/>
            </a:xfrm>
            <a:prstGeom prst="leftArrow">
              <a:avLst>
                <a:gd name="adj1" fmla="val 50000"/>
                <a:gd name="adj2" fmla="val 33333"/>
              </a:avLst>
            </a:prstGeom>
            <a:solidFill>
              <a:schemeClr val="bg1"/>
            </a:solidFill>
            <a:ln w="57150">
              <a:solidFill>
                <a:schemeClr val="bg1"/>
              </a:solidFill>
              <a:miter lim="800000"/>
              <a:headEnd/>
              <a:tailEnd/>
            </a:ln>
          </p:spPr>
          <p:txBody>
            <a:bodyPr wrap="none" lIns="67500" tIns="35100" rIns="67500" bIns="35100" anchor="ctr">
              <a:spAutoFit/>
            </a:bodyPr>
            <a:lstStyle>
              <a:lvl1pPr>
                <a:spcBef>
                  <a:spcPct val="20000"/>
                </a:spcBef>
                <a:buChar char="•"/>
                <a:defRPr kumimoji="1" sz="3200">
                  <a:solidFill>
                    <a:schemeClr val="tx1"/>
                  </a:solidFill>
                  <a:latin typeface="Comic Sans MS" charset="0"/>
                </a:defRPr>
              </a:lvl1pPr>
              <a:lvl2pPr marL="742950" indent="-285750">
                <a:spcBef>
                  <a:spcPct val="20000"/>
                </a:spcBef>
                <a:buChar char="–"/>
                <a:defRPr kumimoji="1" sz="2800">
                  <a:solidFill>
                    <a:schemeClr val="tx1"/>
                  </a:solidFill>
                  <a:latin typeface="Comic Sans MS" charset="0"/>
                </a:defRPr>
              </a:lvl2pPr>
              <a:lvl3pPr marL="1143000" indent="-228600">
                <a:spcBef>
                  <a:spcPct val="20000"/>
                </a:spcBef>
                <a:buChar char="•"/>
                <a:defRPr kumimoji="1" sz="2400">
                  <a:solidFill>
                    <a:schemeClr val="tx1"/>
                  </a:solidFill>
                  <a:latin typeface="Comic Sans MS" charset="0"/>
                </a:defRPr>
              </a:lvl3pPr>
              <a:lvl4pPr marL="1600200" indent="-228600">
                <a:spcBef>
                  <a:spcPct val="20000"/>
                </a:spcBef>
                <a:buChar char="–"/>
                <a:defRPr kumimoji="1" sz="2000">
                  <a:solidFill>
                    <a:schemeClr val="tx1"/>
                  </a:solidFill>
                  <a:latin typeface="Comic Sans MS" charset="0"/>
                </a:defRPr>
              </a:lvl4pPr>
              <a:lvl5pPr marL="2057400" indent="-228600">
                <a:spcBef>
                  <a:spcPct val="20000"/>
                </a:spcBef>
                <a:buChar char="•"/>
                <a:defRPr kumimoji="1" sz="2000">
                  <a:solidFill>
                    <a:schemeClr val="tx1"/>
                  </a:solidFill>
                  <a:latin typeface="Comic Sans MS" charset="0"/>
                </a:defRPr>
              </a:lvl5pPr>
              <a:lvl6pPr marL="2514600" indent="-228600" eaLnBrk="0" fontAlgn="base" hangingPunct="0">
                <a:spcBef>
                  <a:spcPct val="20000"/>
                </a:spcBef>
                <a:spcAft>
                  <a:spcPct val="0"/>
                </a:spcAft>
                <a:buChar char="•"/>
                <a:defRPr kumimoji="1" sz="2000">
                  <a:solidFill>
                    <a:schemeClr val="tx1"/>
                  </a:solidFill>
                  <a:latin typeface="Comic Sans MS" charset="0"/>
                </a:defRPr>
              </a:lvl6pPr>
              <a:lvl7pPr marL="2971800" indent="-228600" eaLnBrk="0" fontAlgn="base" hangingPunct="0">
                <a:spcBef>
                  <a:spcPct val="20000"/>
                </a:spcBef>
                <a:spcAft>
                  <a:spcPct val="0"/>
                </a:spcAft>
                <a:buChar char="•"/>
                <a:defRPr kumimoji="1" sz="2000">
                  <a:solidFill>
                    <a:schemeClr val="tx1"/>
                  </a:solidFill>
                  <a:latin typeface="Comic Sans MS" charset="0"/>
                </a:defRPr>
              </a:lvl7pPr>
              <a:lvl8pPr marL="3429000" indent="-228600" eaLnBrk="0" fontAlgn="base" hangingPunct="0">
                <a:spcBef>
                  <a:spcPct val="20000"/>
                </a:spcBef>
                <a:spcAft>
                  <a:spcPct val="0"/>
                </a:spcAft>
                <a:buChar char="•"/>
                <a:defRPr kumimoji="1" sz="2000">
                  <a:solidFill>
                    <a:schemeClr val="tx1"/>
                  </a:solidFill>
                  <a:latin typeface="Comic Sans MS" charset="0"/>
                </a:defRPr>
              </a:lvl8pPr>
              <a:lvl9pPr marL="3886200" indent="-228600" eaLnBrk="0" fontAlgn="base" hangingPunct="0">
                <a:spcBef>
                  <a:spcPct val="20000"/>
                </a:spcBef>
                <a:spcAft>
                  <a:spcPct val="0"/>
                </a:spcAft>
                <a:buChar char="•"/>
                <a:defRPr kumimoji="1" sz="2000">
                  <a:solidFill>
                    <a:schemeClr val="tx1"/>
                  </a:solidFill>
                  <a:latin typeface="Comic Sans MS" charset="0"/>
                </a:defRPr>
              </a:lvl9pPr>
            </a:lstStyle>
            <a:p>
              <a:pPr eaLnBrk="1" hangingPunct="1">
                <a:spcBef>
                  <a:spcPct val="0"/>
                </a:spcBef>
                <a:buFontTx/>
                <a:buNone/>
              </a:pPr>
              <a:endParaRPr kumimoji="0" lang="en-US" altLang="en-US" sz="1350"/>
            </a:p>
          </p:txBody>
        </p:sp>
      </p:grpSp>
    </p:spTree>
    <p:extLst>
      <p:ext uri="{BB962C8B-B14F-4D97-AF65-F5344CB8AC3E}">
        <p14:creationId xmlns:p14="http://schemas.microsoft.com/office/powerpoint/2010/main" val="83962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down)">
                                      <p:cBhvr>
                                        <p:cTn id="47" dur="500"/>
                                        <p:tgtEl>
                                          <p:spTgt spid="3">
                                            <p:txEl>
                                              <p:pRg st="6" end="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wipe(down)">
                                      <p:cBhvr>
                                        <p:cTn id="52" dur="500"/>
                                        <p:tgtEl>
                                          <p:spTgt spid="3">
                                            <p:txEl>
                                              <p:pRg st="7" end="7"/>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wipe(down)">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62966" y="433160"/>
            <a:ext cx="6163865" cy="863572"/>
          </a:xfrm>
        </p:spPr>
        <p:txBody>
          <a:bodyPr>
            <a:normAutofit/>
          </a:bodyPr>
          <a:lstStyle/>
          <a:p>
            <a:pPr eaLnBrk="1" hangingPunct="1"/>
            <a:r>
              <a:rPr lang="en-US" altLang="en-US" b="1" dirty="0" err="1"/>
              <a:t>Acyanotic</a:t>
            </a:r>
            <a:r>
              <a:rPr lang="en-US" altLang="en-US" b="1" dirty="0"/>
              <a:t> Heart Defect</a:t>
            </a:r>
            <a:endParaRPr lang="en-US" altLang="en-US" sz="1575" dirty="0"/>
          </a:p>
        </p:txBody>
      </p:sp>
      <p:grpSp>
        <p:nvGrpSpPr>
          <p:cNvPr id="9220" name="Organization Chart 4"/>
          <p:cNvGrpSpPr>
            <a:grpSpLocks/>
          </p:cNvGrpSpPr>
          <p:nvPr/>
        </p:nvGrpSpPr>
        <p:grpSpPr bwMode="auto">
          <a:xfrm>
            <a:off x="1460531" y="1938010"/>
            <a:ext cx="6172200" cy="3534965"/>
            <a:chOff x="75" y="1111"/>
            <a:chExt cx="1888" cy="2947"/>
          </a:xfrm>
        </p:grpSpPr>
        <p:sp>
          <p:nvSpPr>
            <p:cNvPr id="21507" name="AutoShape 5"/>
            <p:cNvSpPr>
              <a:spLocks noChangeAspect="1" noChangeArrowheads="1" noTextEdit="1"/>
            </p:cNvSpPr>
            <p:nvPr/>
          </p:nvSpPr>
          <p:spPr bwMode="auto">
            <a:xfrm>
              <a:off x="75" y="1111"/>
              <a:ext cx="1888" cy="2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350"/>
            </a:p>
          </p:txBody>
        </p:sp>
        <p:cxnSp>
          <p:nvCxnSpPr>
            <p:cNvPr id="21508" name="_s1028"/>
            <p:cNvCxnSpPr>
              <a:cxnSpLocks noChangeShapeType="1"/>
              <a:stCxn id="21512" idx="0"/>
              <a:endCxn id="21510" idx="2"/>
            </p:cNvCxnSpPr>
            <p:nvPr/>
          </p:nvCxnSpPr>
          <p:spPr bwMode="auto">
            <a:xfrm rot="5400000" flipH="1">
              <a:off x="1202" y="2071"/>
              <a:ext cx="144" cy="507"/>
            </a:xfrm>
            <a:prstGeom prst="bentConnector3">
              <a:avLst>
                <a:gd name="adj1" fmla="val 49639"/>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1509" name="_s1029"/>
            <p:cNvCxnSpPr>
              <a:cxnSpLocks noChangeShapeType="1"/>
              <a:stCxn id="21511" idx="0"/>
              <a:endCxn id="21510" idx="2"/>
            </p:cNvCxnSpPr>
            <p:nvPr/>
          </p:nvCxnSpPr>
          <p:spPr bwMode="auto">
            <a:xfrm rot="-5400000">
              <a:off x="694" y="2070"/>
              <a:ext cx="144" cy="509"/>
            </a:xfrm>
            <a:prstGeom prst="bentConnector3">
              <a:avLst>
                <a:gd name="adj1" fmla="val 49639"/>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21510" name="_s1030"/>
            <p:cNvSpPr>
              <a:spLocks noChangeArrowheads="1"/>
            </p:cNvSpPr>
            <p:nvPr/>
          </p:nvSpPr>
          <p:spPr bwMode="auto">
            <a:xfrm>
              <a:off x="588" y="1602"/>
              <a:ext cx="863" cy="651"/>
            </a:xfrm>
            <a:prstGeom prst="roundRect">
              <a:avLst>
                <a:gd name="adj" fmla="val 16667"/>
              </a:avLst>
            </a:prstGeom>
            <a:solidFill>
              <a:schemeClr val="accent1"/>
            </a:solidFill>
            <a:ln w="9525">
              <a:solidFill>
                <a:schemeClr val="tx1"/>
              </a:solidFill>
              <a:round/>
              <a:headEnd/>
              <a:tailEnd/>
            </a:ln>
          </p:spPr>
          <p:txBody>
            <a:bodyPr wrap="none" lIns="58213" tIns="29108" rIns="58213" bIns="29108"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en-US" sz="1275"/>
            </a:p>
            <a:p>
              <a:pPr algn="ctr" eaLnBrk="1" hangingPunct="1"/>
              <a:r>
                <a:rPr lang="en-US" altLang="en-US" sz="1275"/>
                <a:t> </a:t>
              </a:r>
              <a:r>
                <a:rPr lang="en-US" altLang="en-US" sz="1500"/>
                <a:t>A Cyanotic</a:t>
              </a:r>
              <a:r>
                <a:rPr lang="en-US" altLang="en-US" sz="1275"/>
                <a:t> </a:t>
              </a:r>
            </a:p>
            <a:p>
              <a:pPr algn="ctr" eaLnBrk="1" hangingPunct="1"/>
              <a:endParaRPr lang="en-US" altLang="en-US" sz="1275"/>
            </a:p>
          </p:txBody>
        </p:sp>
        <p:sp>
          <p:nvSpPr>
            <p:cNvPr id="21511" name="_s1031"/>
            <p:cNvSpPr>
              <a:spLocks noChangeArrowheads="1"/>
            </p:cNvSpPr>
            <p:nvPr/>
          </p:nvSpPr>
          <p:spPr bwMode="auto">
            <a:xfrm>
              <a:off x="75" y="2397"/>
              <a:ext cx="872" cy="1529"/>
            </a:xfrm>
            <a:prstGeom prst="roundRect">
              <a:avLst>
                <a:gd name="adj" fmla="val 16667"/>
              </a:avLst>
            </a:prstGeom>
            <a:solidFill>
              <a:schemeClr val="accent1"/>
            </a:solidFill>
            <a:ln w="9525">
              <a:solidFill>
                <a:schemeClr val="tx1"/>
              </a:solidFill>
              <a:round/>
              <a:headEnd/>
              <a:tailEnd/>
            </a:ln>
          </p:spPr>
          <p:txBody>
            <a:bodyPr wrap="none" lIns="58213" tIns="29108" rIns="58213" bIns="29108"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en-US" sz="1500" dirty="0"/>
                <a:t>Increased in pulmonary</a:t>
              </a:r>
            </a:p>
            <a:p>
              <a:pPr algn="ctr" eaLnBrk="1" hangingPunct="1"/>
              <a:r>
                <a:rPr lang="en-US" altLang="en-US" sz="1500" dirty="0"/>
                <a:t> blood flow</a:t>
              </a:r>
            </a:p>
            <a:p>
              <a:pPr algn="ctr" eaLnBrk="1" hangingPunct="1"/>
              <a:r>
                <a:rPr lang="en-US" altLang="en-US" sz="1500" dirty="0"/>
                <a:t>1.   ASD</a:t>
              </a:r>
            </a:p>
            <a:p>
              <a:pPr algn="ctr" eaLnBrk="1" hangingPunct="1"/>
              <a:r>
                <a:rPr lang="en-US" altLang="en-US" sz="1500" dirty="0"/>
                <a:t>2.   VSD</a:t>
              </a:r>
            </a:p>
            <a:p>
              <a:pPr algn="ctr" eaLnBrk="1" hangingPunct="1"/>
              <a:r>
                <a:rPr lang="en-US" altLang="en-US" sz="1500" dirty="0"/>
                <a:t>3.   AVC</a:t>
              </a:r>
            </a:p>
            <a:p>
              <a:pPr algn="ctr" eaLnBrk="1" hangingPunct="1"/>
              <a:r>
                <a:rPr lang="en-US" altLang="en-US" sz="1500" dirty="0"/>
                <a:t>4.   PDA</a:t>
              </a:r>
            </a:p>
          </p:txBody>
        </p:sp>
        <p:sp>
          <p:nvSpPr>
            <p:cNvPr id="21512" name="_s1032"/>
            <p:cNvSpPr>
              <a:spLocks noChangeArrowheads="1"/>
            </p:cNvSpPr>
            <p:nvPr/>
          </p:nvSpPr>
          <p:spPr bwMode="auto">
            <a:xfrm>
              <a:off x="1091" y="2397"/>
              <a:ext cx="872" cy="1529"/>
            </a:xfrm>
            <a:prstGeom prst="roundRect">
              <a:avLst>
                <a:gd name="adj" fmla="val 16667"/>
              </a:avLst>
            </a:prstGeom>
            <a:solidFill>
              <a:schemeClr val="accent1"/>
            </a:solidFill>
            <a:ln w="9525">
              <a:solidFill>
                <a:schemeClr val="tx1"/>
              </a:solidFill>
              <a:round/>
              <a:headEnd/>
              <a:tailEnd/>
            </a:ln>
          </p:spPr>
          <p:txBody>
            <a:bodyPr wrap="none" lIns="58213" tIns="29108" rIns="58213" bIns="29108" anchor="ctr"/>
            <a:lstStyle>
              <a:lvl1pPr marL="342900" indent="-342900">
                <a:spcBef>
                  <a:spcPct val="20000"/>
                </a:spcBef>
                <a:buClr>
                  <a:schemeClr val="accent1"/>
                </a:buClr>
                <a:buSzPct val="65000"/>
                <a:buFont typeface="Wingdings" charset="2"/>
                <a:buChar char="n"/>
                <a:defRPr sz="3000">
                  <a:solidFill>
                    <a:schemeClr val="tx1"/>
                  </a:solidFill>
                  <a:latin typeface="Arial" charset="0"/>
                  <a:ea typeface="Arial" charset="0"/>
                  <a:cs typeface="Arial" charset="0"/>
                </a:defRPr>
              </a:lvl1pPr>
              <a:lvl2pPr marL="800100" indent="-342900">
                <a:spcBef>
                  <a:spcPct val="20000"/>
                </a:spcBef>
                <a:buClr>
                  <a:schemeClr val="accent2"/>
                </a:buClr>
                <a:buSzPct val="60000"/>
                <a:buFont typeface="Wingdings" charset="2"/>
                <a:buChar char="q"/>
                <a:defRPr sz="2600">
                  <a:solidFill>
                    <a:schemeClr val="tx1"/>
                  </a:solidFill>
                  <a:latin typeface="Arial" charset="0"/>
                  <a:ea typeface="Arial" charset="0"/>
                  <a:cs typeface="Arial" charset="0"/>
                </a:defRPr>
              </a:lvl2pPr>
              <a:lvl3pPr marL="1257300" indent="-342900">
                <a:spcBef>
                  <a:spcPct val="20000"/>
                </a:spcBef>
                <a:buClr>
                  <a:schemeClr val="accent1"/>
                </a:buClr>
                <a:buSzPct val="65000"/>
                <a:buFont typeface="Wingdings" charset="2"/>
                <a:buChar char="n"/>
                <a:defRPr sz="2200">
                  <a:solidFill>
                    <a:schemeClr val="tx1"/>
                  </a:solidFill>
                  <a:latin typeface="Arial" charset="0"/>
                  <a:ea typeface="Arial" charset="0"/>
                  <a:cs typeface="Arial" charset="0"/>
                </a:defRPr>
              </a:lvl3pPr>
              <a:lvl4pPr marL="1714500" indent="-342900">
                <a:spcBef>
                  <a:spcPct val="20000"/>
                </a:spcBef>
                <a:buClr>
                  <a:schemeClr val="accent2"/>
                </a:buClr>
                <a:buSzPct val="70000"/>
                <a:buFont typeface="Wingdings" charset="2"/>
                <a:buChar char="q"/>
                <a:defRPr sz="2000">
                  <a:solidFill>
                    <a:schemeClr val="tx1"/>
                  </a:solidFill>
                  <a:latin typeface="Arial" charset="0"/>
                  <a:ea typeface="Arial" charset="0"/>
                  <a:cs typeface="Arial" charset="0"/>
                </a:defRPr>
              </a:lvl4pPr>
              <a:lvl5pPr marL="2171700" indent="-342900">
                <a:spcBef>
                  <a:spcPct val="20000"/>
                </a:spcBef>
                <a:buClr>
                  <a:schemeClr val="accent1"/>
                </a:buClr>
                <a:buSzPct val="75000"/>
                <a:buFont typeface="Wingdings" charset="2"/>
                <a:buChar char="§"/>
                <a:defRPr sz="2000">
                  <a:solidFill>
                    <a:schemeClr val="tx1"/>
                  </a:solidFill>
                  <a:latin typeface="Arial" charset="0"/>
                  <a:ea typeface="Arial" charset="0"/>
                  <a:cs typeface="Arial" charset="0"/>
                </a:defRPr>
              </a:lvl5pPr>
              <a:lvl6pPr marL="2628900" indent="-342900" eaLnBrk="0" fontAlgn="base" hangingPunct="0">
                <a:spcBef>
                  <a:spcPct val="20000"/>
                </a:spcBef>
                <a:spcAft>
                  <a:spcPct val="0"/>
                </a:spcAft>
                <a:buClr>
                  <a:schemeClr val="accent1"/>
                </a:buClr>
                <a:buSzPct val="75000"/>
                <a:buFont typeface="Wingdings" charset="2"/>
                <a:buChar char="§"/>
                <a:defRPr sz="2000">
                  <a:solidFill>
                    <a:schemeClr val="tx1"/>
                  </a:solidFill>
                  <a:latin typeface="Arial" charset="0"/>
                  <a:ea typeface="Arial" charset="0"/>
                  <a:cs typeface="Arial" charset="0"/>
                </a:defRPr>
              </a:lvl6pPr>
              <a:lvl7pPr marL="3086100" indent="-342900" eaLnBrk="0" fontAlgn="base" hangingPunct="0">
                <a:spcBef>
                  <a:spcPct val="20000"/>
                </a:spcBef>
                <a:spcAft>
                  <a:spcPct val="0"/>
                </a:spcAft>
                <a:buClr>
                  <a:schemeClr val="accent1"/>
                </a:buClr>
                <a:buSzPct val="75000"/>
                <a:buFont typeface="Wingdings" charset="2"/>
                <a:buChar char="§"/>
                <a:defRPr sz="2000">
                  <a:solidFill>
                    <a:schemeClr val="tx1"/>
                  </a:solidFill>
                  <a:latin typeface="Arial" charset="0"/>
                  <a:ea typeface="Arial" charset="0"/>
                  <a:cs typeface="Arial" charset="0"/>
                </a:defRPr>
              </a:lvl7pPr>
              <a:lvl8pPr marL="3543300" indent="-342900" eaLnBrk="0" fontAlgn="base" hangingPunct="0">
                <a:spcBef>
                  <a:spcPct val="20000"/>
                </a:spcBef>
                <a:spcAft>
                  <a:spcPct val="0"/>
                </a:spcAft>
                <a:buClr>
                  <a:schemeClr val="accent1"/>
                </a:buClr>
                <a:buSzPct val="75000"/>
                <a:buFont typeface="Wingdings" charset="2"/>
                <a:buChar char="§"/>
                <a:defRPr sz="2000">
                  <a:solidFill>
                    <a:schemeClr val="tx1"/>
                  </a:solidFill>
                  <a:latin typeface="Arial" charset="0"/>
                  <a:ea typeface="Arial" charset="0"/>
                  <a:cs typeface="Arial" charset="0"/>
                </a:defRPr>
              </a:lvl8pPr>
              <a:lvl9pPr marL="4000500" indent="-342900" eaLnBrk="0" fontAlgn="base" hangingPunct="0">
                <a:spcBef>
                  <a:spcPct val="20000"/>
                </a:spcBef>
                <a:spcAft>
                  <a:spcPct val="0"/>
                </a:spcAft>
                <a:buClr>
                  <a:schemeClr val="accent1"/>
                </a:buClr>
                <a:buSzPct val="75000"/>
                <a:buFont typeface="Wingdings" charset="2"/>
                <a:buChar char="§"/>
                <a:defRPr sz="2000">
                  <a:solidFill>
                    <a:schemeClr val="tx1"/>
                  </a:solidFill>
                  <a:latin typeface="Arial" charset="0"/>
                  <a:ea typeface="Arial" charset="0"/>
                  <a:cs typeface="Arial" charset="0"/>
                </a:defRPr>
              </a:lvl9pPr>
            </a:lstStyle>
            <a:p>
              <a:pPr algn="ctr" eaLnBrk="1" hangingPunct="1">
                <a:spcBef>
                  <a:spcPct val="0"/>
                </a:spcBef>
                <a:buClrTx/>
                <a:buSzTx/>
                <a:buFontTx/>
                <a:buNone/>
              </a:pPr>
              <a:endParaRPr lang="en-US" altLang="en-US" sz="1275" dirty="0"/>
            </a:p>
            <a:p>
              <a:pPr algn="ctr" eaLnBrk="1" hangingPunct="1">
                <a:spcBef>
                  <a:spcPct val="0"/>
                </a:spcBef>
                <a:buClrTx/>
                <a:buSzTx/>
                <a:buFontTx/>
                <a:buNone/>
              </a:pPr>
              <a:r>
                <a:rPr lang="en-US" altLang="en-US" sz="1500" dirty="0"/>
                <a:t>Obstruction of blood flow from</a:t>
              </a:r>
            </a:p>
            <a:p>
              <a:pPr algn="ctr" eaLnBrk="1" hangingPunct="1">
                <a:spcBef>
                  <a:spcPct val="0"/>
                </a:spcBef>
                <a:buClrTx/>
                <a:buSzTx/>
                <a:buFontTx/>
                <a:buNone/>
              </a:pPr>
              <a:r>
                <a:rPr lang="en-US" altLang="en-US" sz="1500" dirty="0"/>
                <a:t> ventricle</a:t>
              </a:r>
            </a:p>
            <a:p>
              <a:pPr algn="ctr" eaLnBrk="1" hangingPunct="1">
                <a:spcBef>
                  <a:spcPct val="0"/>
                </a:spcBef>
                <a:buClrTx/>
                <a:buSzTx/>
                <a:buFontTx/>
                <a:buAutoNum type="arabicPeriod"/>
              </a:pPr>
              <a:r>
                <a:rPr lang="en-US" altLang="en-US" sz="1500" dirty="0"/>
                <a:t>Pulmonary stenosis</a:t>
              </a:r>
            </a:p>
            <a:p>
              <a:pPr algn="ctr" eaLnBrk="1" hangingPunct="1">
                <a:spcBef>
                  <a:spcPct val="0"/>
                </a:spcBef>
                <a:buClrTx/>
                <a:buSzTx/>
                <a:buFontTx/>
                <a:buAutoNum type="arabicPeriod"/>
              </a:pPr>
              <a:r>
                <a:rPr lang="en-US" altLang="en-US" sz="1500" dirty="0"/>
                <a:t>Aortic stenosis</a:t>
              </a:r>
            </a:p>
            <a:p>
              <a:pPr algn="ctr" eaLnBrk="1" hangingPunct="1">
                <a:spcBef>
                  <a:spcPct val="0"/>
                </a:spcBef>
                <a:buClrTx/>
                <a:buSzTx/>
                <a:buFontTx/>
                <a:buNone/>
              </a:pPr>
              <a:r>
                <a:rPr lang="en-US" altLang="en-US" sz="1500" dirty="0"/>
                <a:t>3.Coarctation of the Aorta </a:t>
              </a:r>
            </a:p>
            <a:p>
              <a:pPr algn="ctr" eaLnBrk="1" hangingPunct="1">
                <a:spcBef>
                  <a:spcPct val="0"/>
                </a:spcBef>
                <a:buClrTx/>
                <a:buSzTx/>
                <a:buFontTx/>
                <a:buNone/>
              </a:pPr>
              <a:r>
                <a:rPr lang="en-US" altLang="en-US" sz="1275" dirty="0"/>
                <a:t> </a:t>
              </a:r>
            </a:p>
          </p:txBody>
        </p:sp>
      </p:grpSp>
      <p:sp>
        <p:nvSpPr>
          <p:cNvPr id="2" name="TextBox 1"/>
          <p:cNvSpPr txBox="1"/>
          <p:nvPr/>
        </p:nvSpPr>
        <p:spPr>
          <a:xfrm>
            <a:off x="1066800" y="1676400"/>
            <a:ext cx="6959662" cy="523220"/>
          </a:xfrm>
          <a:prstGeom prst="rect">
            <a:avLst/>
          </a:prstGeom>
          <a:noFill/>
        </p:spPr>
        <p:txBody>
          <a:bodyPr wrap="none" rtlCol="0">
            <a:spAutoFit/>
          </a:bodyPr>
          <a:lstStyle/>
          <a:p>
            <a:r>
              <a:rPr lang="en-US" altLang="en-US" dirty="0"/>
              <a:t> </a:t>
            </a:r>
            <a:r>
              <a:rPr lang="en-US" altLang="en-US" sz="2800" i="1" dirty="0"/>
              <a:t>Move blood from arterial …to…venous system </a:t>
            </a:r>
            <a:endParaRPr lang="en-US" sz="2800" i="1" dirty="0"/>
          </a:p>
        </p:txBody>
      </p:sp>
    </p:spTree>
    <p:extLst>
      <p:ext uri="{BB962C8B-B14F-4D97-AF65-F5344CB8AC3E}">
        <p14:creationId xmlns:p14="http://schemas.microsoft.com/office/powerpoint/2010/main" val="38025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92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457200"/>
            <a:ext cx="7543800" cy="1028700"/>
          </a:xfrm>
        </p:spPr>
        <p:txBody>
          <a:bodyPr>
            <a:noAutofit/>
          </a:bodyPr>
          <a:lstStyle/>
          <a:p>
            <a:pPr eaLnBrk="1" hangingPunct="1"/>
            <a:r>
              <a:rPr lang="en-US" altLang="en-US" sz="3600" b="1" dirty="0">
                <a:ea typeface="Arial" charset="0"/>
                <a:cs typeface="Arial" charset="0"/>
              </a:rPr>
              <a:t>Defects with </a:t>
            </a:r>
            <a:r>
              <a:rPr lang="en-US" altLang="en-US" sz="3600" b="1" i="1" dirty="0">
                <a:ea typeface="Arial" charset="0"/>
                <a:cs typeface="Arial" charset="0"/>
              </a:rPr>
              <a:t>increased</a:t>
            </a:r>
            <a:r>
              <a:rPr lang="en-US" altLang="en-US" sz="3600" b="1" dirty="0">
                <a:ea typeface="Arial" charset="0"/>
                <a:cs typeface="Arial" charset="0"/>
              </a:rPr>
              <a:t> pulmonary blood flow</a:t>
            </a:r>
          </a:p>
        </p:txBody>
      </p:sp>
      <p:sp>
        <p:nvSpPr>
          <p:cNvPr id="23554" name="Rectangle 3"/>
          <p:cNvSpPr>
            <a:spLocks noGrp="1" noChangeArrowheads="1"/>
          </p:cNvSpPr>
          <p:nvPr>
            <p:ph idx="1"/>
          </p:nvPr>
        </p:nvSpPr>
        <p:spPr>
          <a:xfrm>
            <a:off x="865763" y="2367896"/>
            <a:ext cx="7543800" cy="2948940"/>
          </a:xfrm>
        </p:spPr>
        <p:txBody>
          <a:bodyPr>
            <a:normAutofit/>
          </a:bodyPr>
          <a:lstStyle/>
          <a:p>
            <a:pPr marL="457200" indent="-457200">
              <a:buFontTx/>
              <a:buAutoNum type="arabicPeriod"/>
            </a:pPr>
            <a:r>
              <a:rPr lang="en-US" altLang="en-US" sz="3200" dirty="0">
                <a:ea typeface="Arial" charset="0"/>
                <a:cs typeface="Arial" charset="0"/>
              </a:rPr>
              <a:t>ASD (Atrial septal defect )</a:t>
            </a:r>
          </a:p>
          <a:p>
            <a:pPr marL="457200" indent="-457200">
              <a:buFontTx/>
              <a:buAutoNum type="arabicPeriod"/>
            </a:pPr>
            <a:r>
              <a:rPr lang="en-US" altLang="en-US" sz="3200" dirty="0">
                <a:ea typeface="Arial" charset="0"/>
                <a:cs typeface="Arial" charset="0"/>
              </a:rPr>
              <a:t>PDA ( patent ductus arteriosus)</a:t>
            </a:r>
          </a:p>
          <a:p>
            <a:pPr marL="457200" indent="-457200">
              <a:buFontTx/>
              <a:buAutoNum type="arabicPeriod"/>
            </a:pPr>
            <a:r>
              <a:rPr lang="en-US" altLang="en-US" sz="3200" dirty="0">
                <a:ea typeface="Arial" charset="0"/>
                <a:cs typeface="Arial" charset="0"/>
              </a:rPr>
              <a:t>VSD (ventricular septal defect )</a:t>
            </a:r>
          </a:p>
          <a:p>
            <a:pPr marL="457200" indent="-457200">
              <a:buFontTx/>
              <a:buAutoNum type="arabicPeriod"/>
            </a:pPr>
            <a:r>
              <a:rPr lang="en-US" altLang="en-US" sz="3200" dirty="0">
                <a:ea typeface="Arial" charset="0"/>
                <a:cs typeface="Arial" charset="0"/>
              </a:rPr>
              <a:t>AVC (Atrioventricular canal defect )</a:t>
            </a:r>
          </a:p>
          <a:p>
            <a:pPr marL="457200" indent="-457200">
              <a:buFontTx/>
              <a:buAutoNum type="arabicPeriod"/>
            </a:pPr>
            <a:endParaRPr lang="en-US" altLang="en-US" sz="2100" dirty="0">
              <a:latin typeface="Arial" charset="0"/>
              <a:ea typeface="Arial" charset="0"/>
              <a:cs typeface="Arial" charset="0"/>
            </a:endParaRPr>
          </a:p>
          <a:p>
            <a:pPr marL="457200" indent="-457200">
              <a:buFontTx/>
              <a:buAutoNum type="arabicPeriod"/>
            </a:pPr>
            <a:endParaRPr lang="en-US" altLang="en-US" sz="2100" dirty="0">
              <a:latin typeface="Arial" charset="0"/>
              <a:ea typeface="Arial" charset="0"/>
              <a:cs typeface="Arial" charset="0"/>
            </a:endParaRPr>
          </a:p>
          <a:p>
            <a:pPr marL="457200" indent="-457200">
              <a:buFontTx/>
              <a:buAutoNum type="arabicPeriod"/>
            </a:pPr>
            <a:endParaRPr lang="en-US" altLang="en-US" sz="2100" dirty="0">
              <a:latin typeface="Arial" charset="0"/>
              <a:ea typeface="Arial" charset="0"/>
              <a:cs typeface="Arial" charset="0"/>
            </a:endParaRPr>
          </a:p>
          <a:p>
            <a:pPr marL="457200" indent="-457200"/>
            <a:endParaRPr lang="en-US" altLang="en-US" sz="2100" dirty="0">
              <a:latin typeface="Arial" charset="0"/>
              <a:ea typeface="Arial" charset="0"/>
              <a:cs typeface="Arial" charset="0"/>
            </a:endParaRPr>
          </a:p>
        </p:txBody>
      </p:sp>
    </p:spTree>
    <p:extLst>
      <p:ext uri="{BB962C8B-B14F-4D97-AF65-F5344CB8AC3E}">
        <p14:creationId xmlns:p14="http://schemas.microsoft.com/office/powerpoint/2010/main" val="329779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381000"/>
            <a:ext cx="6972300" cy="1032572"/>
          </a:xfrm>
        </p:spPr>
        <p:txBody>
          <a:bodyPr rtlCol="0">
            <a:normAutofit/>
          </a:bodyPr>
          <a:lstStyle/>
          <a:p>
            <a:pPr>
              <a:defRPr/>
            </a:pPr>
            <a:r>
              <a:rPr lang="en-US" sz="4000" b="1" dirty="0" err="1">
                <a:ea typeface="Arial" charset="0"/>
                <a:cs typeface="Arial" charset="0"/>
              </a:rPr>
              <a:t>Acyanotic</a:t>
            </a:r>
            <a:r>
              <a:rPr lang="en-US" sz="4000" b="1" dirty="0">
                <a:ea typeface="Arial" charset="0"/>
                <a:cs typeface="Arial" charset="0"/>
              </a:rPr>
              <a:t> CHD</a:t>
            </a:r>
          </a:p>
        </p:txBody>
      </p:sp>
      <p:sp>
        <p:nvSpPr>
          <p:cNvPr id="14339" name="Rectangle 3"/>
          <p:cNvSpPr>
            <a:spLocks noGrp="1" noChangeArrowheads="1"/>
          </p:cNvSpPr>
          <p:nvPr>
            <p:ph idx="1"/>
          </p:nvPr>
        </p:nvSpPr>
        <p:spPr>
          <a:xfrm>
            <a:off x="860897" y="1413571"/>
            <a:ext cx="7864814" cy="5307903"/>
          </a:xfrm>
        </p:spPr>
        <p:txBody>
          <a:bodyPr rtlCol="0">
            <a:normAutofit/>
          </a:bodyPr>
          <a:lstStyle/>
          <a:p>
            <a:pPr>
              <a:lnSpc>
                <a:spcPct val="80000"/>
              </a:lnSpc>
              <a:buNone/>
              <a:defRPr/>
            </a:pPr>
            <a:r>
              <a:rPr lang="en-US" sz="1500" b="1" dirty="0">
                <a:latin typeface="Arial" charset="0"/>
                <a:ea typeface="Arial" charset="0"/>
                <a:cs typeface="Arial" charset="0"/>
              </a:rPr>
              <a:t>				</a:t>
            </a:r>
            <a:endParaRPr lang="en-US" sz="2100" dirty="0">
              <a:ea typeface="Arial" charset="0"/>
              <a:cs typeface="Arial" charset="0"/>
            </a:endParaRPr>
          </a:p>
          <a:p>
            <a:pPr>
              <a:lnSpc>
                <a:spcPct val="80000"/>
              </a:lnSpc>
              <a:buNone/>
              <a:defRPr/>
            </a:pPr>
            <a:r>
              <a:rPr lang="en-US" sz="2100" b="1" dirty="0">
                <a:ea typeface="Arial" charset="0"/>
                <a:cs typeface="Arial" charset="0"/>
              </a:rPr>
              <a:t>Clinical Diagnosis</a:t>
            </a:r>
          </a:p>
          <a:p>
            <a:pPr lvl="1">
              <a:lnSpc>
                <a:spcPct val="80000"/>
              </a:lnSpc>
              <a:buFont typeface="Wingdings" charset="2"/>
              <a:buChar char="Ø"/>
              <a:defRPr/>
            </a:pPr>
            <a:r>
              <a:rPr lang="en-US" sz="1800" dirty="0">
                <a:ea typeface="Arial" charset="0"/>
                <a:cs typeface="Arial" charset="0"/>
              </a:rPr>
              <a:t> CXR   - Right. V &amp; A enlargement</a:t>
            </a:r>
          </a:p>
          <a:p>
            <a:pPr lvl="2">
              <a:lnSpc>
                <a:spcPct val="80000"/>
              </a:lnSpc>
              <a:buFont typeface="Wingdings" charset="2"/>
              <a:buChar char="Ø"/>
              <a:defRPr/>
            </a:pPr>
            <a:r>
              <a:rPr lang="en-US" sz="1800" dirty="0">
                <a:ea typeface="Arial" charset="0"/>
                <a:cs typeface="Arial" charset="0"/>
              </a:rPr>
              <a:t>Large pulmonary artery</a:t>
            </a:r>
          </a:p>
          <a:p>
            <a:pPr lvl="2">
              <a:lnSpc>
                <a:spcPct val="80000"/>
              </a:lnSpc>
              <a:buFont typeface="Wingdings" charset="2"/>
              <a:buChar char="Ø"/>
              <a:defRPr/>
            </a:pPr>
            <a:r>
              <a:rPr lang="en-US" sz="1800" dirty="0">
                <a:ea typeface="Arial" charset="0"/>
                <a:cs typeface="Arial" charset="0"/>
              </a:rPr>
              <a:t>↑ pulmonary vascularity </a:t>
            </a:r>
          </a:p>
          <a:p>
            <a:pPr lvl="1">
              <a:lnSpc>
                <a:spcPct val="80000"/>
              </a:lnSpc>
              <a:buFont typeface="Wingdings" charset="2"/>
              <a:buChar char="Ø"/>
              <a:defRPr/>
            </a:pPr>
            <a:r>
              <a:rPr lang="en-US" sz="1800" dirty="0">
                <a:ea typeface="Arial" charset="0"/>
                <a:cs typeface="Arial" charset="0"/>
              </a:rPr>
              <a:t>ECG - volume overload</a:t>
            </a:r>
          </a:p>
          <a:p>
            <a:pPr lvl="2">
              <a:lnSpc>
                <a:spcPct val="80000"/>
              </a:lnSpc>
              <a:buFont typeface="Wingdings" charset="2"/>
              <a:buChar char="Ø"/>
              <a:defRPr/>
            </a:pPr>
            <a:r>
              <a:rPr lang="en-US" sz="1800" b="1" dirty="0">
                <a:ea typeface="Arial" charset="0"/>
                <a:cs typeface="Arial" charset="0"/>
              </a:rPr>
              <a:t>right axis deviation</a:t>
            </a:r>
          </a:p>
          <a:p>
            <a:pPr lvl="2">
              <a:lnSpc>
                <a:spcPct val="80000"/>
              </a:lnSpc>
              <a:buFont typeface="Wingdings" charset="2"/>
              <a:buChar char="Ø"/>
              <a:defRPr/>
            </a:pPr>
            <a:r>
              <a:rPr lang="en-US" sz="1800" b="1" dirty="0">
                <a:ea typeface="Arial" charset="0"/>
                <a:cs typeface="Arial" charset="0"/>
              </a:rPr>
              <a:t>minor right ventricular conduction delay </a:t>
            </a:r>
            <a:endParaRPr lang="en-US" sz="1800" dirty="0">
              <a:ea typeface="Arial" charset="0"/>
              <a:cs typeface="Arial" charset="0"/>
            </a:endParaRPr>
          </a:p>
          <a:p>
            <a:pPr lvl="1">
              <a:lnSpc>
                <a:spcPct val="80000"/>
              </a:lnSpc>
              <a:buFont typeface="Wingdings" charset="2"/>
              <a:buChar char="Ø"/>
              <a:defRPr/>
            </a:pPr>
            <a:r>
              <a:rPr lang="en-US" sz="1800" dirty="0">
                <a:ea typeface="Arial" charset="0"/>
                <a:cs typeface="Arial" charset="0"/>
              </a:rPr>
              <a:t>Echocardiography</a:t>
            </a:r>
          </a:p>
          <a:p>
            <a:pPr lvl="1">
              <a:lnSpc>
                <a:spcPct val="80000"/>
              </a:lnSpc>
              <a:buFont typeface="Wingdings" charset="2"/>
              <a:buChar char="Ø"/>
              <a:defRPr/>
            </a:pPr>
            <a:r>
              <a:rPr lang="en-US" sz="1800" dirty="0">
                <a:ea typeface="Arial" charset="0"/>
                <a:cs typeface="Arial" charset="0"/>
              </a:rPr>
              <a:t>Catheterization</a:t>
            </a:r>
            <a:endParaRPr lang="en-US" sz="1800" b="1" dirty="0">
              <a:ea typeface="Arial" charset="0"/>
              <a:cs typeface="Arial" charset="0"/>
            </a:endParaRPr>
          </a:p>
          <a:p>
            <a:pPr>
              <a:lnSpc>
                <a:spcPct val="80000"/>
              </a:lnSpc>
              <a:buNone/>
              <a:defRPr/>
            </a:pPr>
            <a:r>
              <a:rPr lang="en-US" sz="2000" b="1" dirty="0">
                <a:ea typeface="Arial" charset="0"/>
                <a:cs typeface="Arial" charset="0"/>
              </a:rPr>
              <a:t>Prognosis--</a:t>
            </a:r>
            <a:r>
              <a:rPr lang="en-US" sz="1800" dirty="0">
                <a:ea typeface="Arial" charset="0"/>
                <a:cs typeface="Arial" charset="0"/>
              </a:rPr>
              <a:t>Well tolerated</a:t>
            </a:r>
            <a:endParaRPr lang="en-US" sz="1800" b="1" dirty="0">
              <a:ea typeface="Arial" charset="0"/>
              <a:cs typeface="Arial" charset="0"/>
            </a:endParaRPr>
          </a:p>
          <a:p>
            <a:pPr>
              <a:lnSpc>
                <a:spcPct val="80000"/>
              </a:lnSpc>
              <a:buNone/>
              <a:defRPr/>
            </a:pPr>
            <a:r>
              <a:rPr lang="en-US" sz="2000" b="1" dirty="0">
                <a:ea typeface="Arial" charset="0"/>
                <a:cs typeface="Arial" charset="0"/>
              </a:rPr>
              <a:t>Complications</a:t>
            </a:r>
            <a:r>
              <a:rPr lang="en-US" sz="2000" dirty="0">
                <a:ea typeface="Arial" charset="0"/>
                <a:cs typeface="Arial" charset="0"/>
              </a:rPr>
              <a:t>  </a:t>
            </a:r>
          </a:p>
          <a:p>
            <a:pPr lvl="1">
              <a:lnSpc>
                <a:spcPct val="80000"/>
              </a:lnSpc>
              <a:buFont typeface="Wingdings" charset="2"/>
              <a:buChar char="Ø"/>
              <a:defRPr/>
            </a:pPr>
            <a:r>
              <a:rPr lang="en-US" sz="1800" dirty="0" err="1">
                <a:ea typeface="Arial" charset="0"/>
                <a:cs typeface="Arial" charset="0"/>
              </a:rPr>
              <a:t>Pulm</a:t>
            </a:r>
            <a:r>
              <a:rPr lang="en-US" sz="1800" dirty="0">
                <a:ea typeface="Arial" charset="0"/>
                <a:cs typeface="Arial" charset="0"/>
              </a:rPr>
              <a:t>. Hypertension, </a:t>
            </a:r>
            <a:r>
              <a:rPr lang="en-US" sz="1800" dirty="0" err="1">
                <a:ea typeface="Arial" charset="0"/>
                <a:cs typeface="Arial" charset="0"/>
              </a:rPr>
              <a:t>Eisenmenger</a:t>
            </a:r>
            <a:r>
              <a:rPr lang="en-US" sz="1800" dirty="0">
                <a:ea typeface="Arial" charset="0"/>
                <a:cs typeface="Arial" charset="0"/>
              </a:rPr>
              <a:t> syndrome </a:t>
            </a:r>
          </a:p>
          <a:p>
            <a:pPr>
              <a:lnSpc>
                <a:spcPct val="80000"/>
              </a:lnSpc>
              <a:buNone/>
              <a:defRPr/>
            </a:pPr>
            <a:r>
              <a:rPr lang="en-US" sz="2000" b="1" dirty="0">
                <a:ea typeface="Arial" charset="0"/>
                <a:cs typeface="Arial" charset="0"/>
              </a:rPr>
              <a:t>Treatment</a:t>
            </a:r>
            <a:endParaRPr lang="en-US" sz="2000" dirty="0">
              <a:ea typeface="Arial" charset="0"/>
              <a:cs typeface="Arial" charset="0"/>
            </a:endParaRPr>
          </a:p>
          <a:p>
            <a:pPr lvl="1">
              <a:lnSpc>
                <a:spcPct val="80000"/>
              </a:lnSpc>
              <a:buFont typeface="Wingdings" charset="2"/>
              <a:buChar char="Ø"/>
              <a:defRPr/>
            </a:pPr>
            <a:r>
              <a:rPr lang="en-US" sz="1800" dirty="0">
                <a:ea typeface="Arial" charset="0"/>
                <a:cs typeface="Arial" charset="0"/>
              </a:rPr>
              <a:t>Surgery for all symptomatic ASD or asymptomatic patients with shunt ratio</a:t>
            </a:r>
            <a:r>
              <a:rPr lang="en-US" sz="1800" b="1" dirty="0">
                <a:ea typeface="Arial" charset="0"/>
                <a:cs typeface="Arial" charset="0"/>
              </a:rPr>
              <a:t> </a:t>
            </a:r>
            <a:r>
              <a:rPr lang="en-US" sz="1800" b="1" u="sng" dirty="0">
                <a:ea typeface="Arial" charset="0"/>
                <a:cs typeface="Arial" charset="0"/>
              </a:rPr>
              <a:t>&gt;</a:t>
            </a:r>
            <a:r>
              <a:rPr lang="en-US" sz="1800" b="1" dirty="0">
                <a:ea typeface="Arial" charset="0"/>
                <a:cs typeface="Arial" charset="0"/>
              </a:rPr>
              <a:t> </a:t>
            </a:r>
            <a:r>
              <a:rPr lang="en-US" sz="1800" dirty="0">
                <a:ea typeface="Arial" charset="0"/>
                <a:cs typeface="Arial" charset="0"/>
              </a:rPr>
              <a:t>2:1 </a:t>
            </a:r>
          </a:p>
        </p:txBody>
      </p:sp>
      <p:sp>
        <p:nvSpPr>
          <p:cNvPr id="24579"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charset="0"/>
              </a:defRPr>
            </a:lvl1pPr>
            <a:lvl2pPr marL="557213" indent="-214313">
              <a:spcBef>
                <a:spcPct val="20000"/>
              </a:spcBef>
              <a:buFont typeface="Arial" charset="0"/>
              <a:buChar char="–"/>
              <a:defRPr sz="2100">
                <a:solidFill>
                  <a:schemeClr val="tx1"/>
                </a:solidFill>
                <a:latin typeface="Calibri" charset="0"/>
              </a:defRPr>
            </a:lvl2pPr>
            <a:lvl3pPr marL="857250" indent="-171450">
              <a:spcBef>
                <a:spcPct val="20000"/>
              </a:spcBef>
              <a:buFont typeface="Arial" charset="0"/>
              <a:buChar char="•"/>
              <a:defRPr sz="1800">
                <a:solidFill>
                  <a:schemeClr val="tx1"/>
                </a:solidFill>
                <a:latin typeface="Calibri" charset="0"/>
              </a:defRPr>
            </a:lvl3pPr>
            <a:lvl4pPr marL="1200150" indent="-171450">
              <a:spcBef>
                <a:spcPct val="20000"/>
              </a:spcBef>
              <a:buFont typeface="Arial" charset="0"/>
              <a:buChar char="–"/>
              <a:defRPr sz="1500">
                <a:solidFill>
                  <a:schemeClr val="tx1"/>
                </a:solidFill>
                <a:latin typeface="Calibri" charset="0"/>
              </a:defRPr>
            </a:lvl4pPr>
            <a:lvl5pPr marL="1543050" indent="-171450">
              <a:spcBef>
                <a:spcPct val="20000"/>
              </a:spcBef>
              <a:buFont typeface="Arial" charset="0"/>
              <a:buChar char="»"/>
              <a:defRPr sz="1500">
                <a:solidFill>
                  <a:schemeClr val="tx1"/>
                </a:solidFill>
                <a:latin typeface="Calibri" charset="0"/>
              </a:defRPr>
            </a:lvl5pPr>
            <a:lvl6pPr marL="1885950" indent="-171450" eaLnBrk="0" fontAlgn="base" hangingPunct="0">
              <a:spcBef>
                <a:spcPct val="20000"/>
              </a:spcBef>
              <a:spcAft>
                <a:spcPct val="0"/>
              </a:spcAft>
              <a:buFont typeface="Arial" charset="0"/>
              <a:buChar char="»"/>
              <a:defRPr sz="1500">
                <a:solidFill>
                  <a:schemeClr val="tx1"/>
                </a:solidFill>
                <a:latin typeface="Calibri" charset="0"/>
              </a:defRPr>
            </a:lvl6pPr>
            <a:lvl7pPr marL="2228850" indent="-171450" eaLnBrk="0" fontAlgn="base" hangingPunct="0">
              <a:spcBef>
                <a:spcPct val="20000"/>
              </a:spcBef>
              <a:spcAft>
                <a:spcPct val="0"/>
              </a:spcAft>
              <a:buFont typeface="Arial" charset="0"/>
              <a:buChar char="»"/>
              <a:defRPr sz="1500">
                <a:solidFill>
                  <a:schemeClr val="tx1"/>
                </a:solidFill>
                <a:latin typeface="Calibri" charset="0"/>
              </a:defRPr>
            </a:lvl7pPr>
            <a:lvl8pPr marL="2571750" indent="-171450" eaLnBrk="0" fontAlgn="base" hangingPunct="0">
              <a:spcBef>
                <a:spcPct val="20000"/>
              </a:spcBef>
              <a:spcAft>
                <a:spcPct val="0"/>
              </a:spcAft>
              <a:buFont typeface="Arial" charset="0"/>
              <a:buChar char="»"/>
              <a:defRPr sz="1500">
                <a:solidFill>
                  <a:schemeClr val="tx1"/>
                </a:solidFill>
                <a:latin typeface="Calibri" charset="0"/>
              </a:defRPr>
            </a:lvl8pPr>
            <a:lvl9pPr marL="2914650" indent="-171450" eaLnBrk="0" fontAlgn="base" hangingPunct="0">
              <a:spcBef>
                <a:spcPct val="20000"/>
              </a:spcBef>
              <a:spcAft>
                <a:spcPct val="0"/>
              </a:spcAft>
              <a:buFont typeface="Arial" charset="0"/>
              <a:buChar char="»"/>
              <a:defRPr sz="1500">
                <a:solidFill>
                  <a:schemeClr val="tx1"/>
                </a:solidFill>
                <a:latin typeface="Calibri" charset="0"/>
              </a:defRPr>
            </a:lvl9pPr>
          </a:lstStyle>
          <a:p>
            <a:pPr>
              <a:spcBef>
                <a:spcPct val="0"/>
              </a:spcBef>
              <a:buFontTx/>
              <a:buNone/>
            </a:pPr>
            <a:fld id="{10540FCE-0448-1849-8770-0F0486D07B6C}" type="slidenum">
              <a:rPr lang="en-US" altLang="en-US" sz="900">
                <a:solidFill>
                  <a:srgbClr val="898989"/>
                </a:solidFill>
                <a:latin typeface="Arial" charset="0"/>
              </a:rPr>
              <a:pPr>
                <a:spcBef>
                  <a:spcPct val="0"/>
                </a:spcBef>
                <a:buFontTx/>
                <a:buNone/>
              </a:pPr>
              <a:t>18</a:t>
            </a:fld>
            <a:endParaRPr lang="en-US" altLang="en-US" sz="900">
              <a:solidFill>
                <a:srgbClr val="898989"/>
              </a:solidFill>
              <a:latin typeface="Arial" charset="0"/>
            </a:endParaRPr>
          </a:p>
        </p:txBody>
      </p:sp>
    </p:spTree>
    <p:extLst>
      <p:ext uri="{BB962C8B-B14F-4D97-AF65-F5344CB8AC3E}">
        <p14:creationId xmlns:p14="http://schemas.microsoft.com/office/powerpoint/2010/main" val="698811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7543800" cy="1028700"/>
          </a:xfrm>
        </p:spPr>
        <p:txBody>
          <a:bodyPr>
            <a:normAutofit/>
          </a:bodyPr>
          <a:lstStyle/>
          <a:p>
            <a:pPr eaLnBrk="1" hangingPunct="1"/>
            <a:r>
              <a:rPr lang="en-US" altLang="en-US" sz="3600" b="1" dirty="0">
                <a:ea typeface="Arial" charset="0"/>
                <a:cs typeface="Arial" charset="0"/>
              </a:rPr>
              <a:t>Atrial Septal Defect (ASD)</a:t>
            </a:r>
          </a:p>
        </p:txBody>
      </p:sp>
      <p:sp>
        <p:nvSpPr>
          <p:cNvPr id="3" name="Content Placeholder 2"/>
          <p:cNvSpPr>
            <a:spLocks noGrp="1"/>
          </p:cNvSpPr>
          <p:nvPr>
            <p:ph idx="1"/>
          </p:nvPr>
        </p:nvSpPr>
        <p:spPr>
          <a:xfrm>
            <a:off x="473108" y="1676400"/>
            <a:ext cx="7389779" cy="4594698"/>
          </a:xfrm>
        </p:spPr>
        <p:txBody>
          <a:bodyPr>
            <a:noAutofit/>
          </a:bodyPr>
          <a:lstStyle/>
          <a:p>
            <a:pPr eaLnBrk="1" hangingPunct="1">
              <a:buClr>
                <a:schemeClr val="tx1"/>
              </a:buClr>
              <a:buFont typeface="Wingdings" charset="2"/>
              <a:buChar char="v"/>
            </a:pPr>
            <a:r>
              <a:rPr lang="en-US" altLang="en-US" sz="1800" dirty="0"/>
              <a:t>An opening in the atrial septum</a:t>
            </a:r>
          </a:p>
          <a:p>
            <a:pPr eaLnBrk="1" hangingPunct="1">
              <a:buClr>
                <a:schemeClr val="tx1"/>
              </a:buClr>
              <a:buFont typeface="Wingdings" charset="2"/>
              <a:buChar char="v"/>
            </a:pPr>
            <a:r>
              <a:rPr lang="en-US" altLang="en-US" sz="1800" dirty="0"/>
              <a:t>An atrial septal defect allows oxygenated (red) blood to pass from the left atrium, through the opening in the septum, and then mix with unoxygenated (blue) blood in the right atrium</a:t>
            </a:r>
          </a:p>
          <a:p>
            <a:pPr eaLnBrk="1" hangingPunct="1">
              <a:buClr>
                <a:schemeClr val="tx1"/>
              </a:buClr>
              <a:buFont typeface="Wingdings" charset="2"/>
              <a:buChar char="Ø"/>
            </a:pPr>
            <a:r>
              <a:rPr lang="en-US" altLang="en-US" sz="1800" dirty="0"/>
              <a:t>During fetal heart development </a:t>
            </a:r>
            <a:r>
              <a:rPr lang="en-US" altLang="en-US" sz="1800" dirty="0">
                <a:sym typeface="Wingdings 3" charset="2"/>
              </a:rPr>
              <a:t></a:t>
            </a:r>
            <a:r>
              <a:rPr lang="en-US" altLang="en-US" sz="1800" dirty="0"/>
              <a:t> the partitioning process does not occur completely, leaving an opening in the atrial septum</a:t>
            </a:r>
          </a:p>
          <a:p>
            <a:pPr eaLnBrk="1" hangingPunct="1">
              <a:buClr>
                <a:schemeClr val="tx1"/>
              </a:buClr>
              <a:buFont typeface="Wingdings" charset="2"/>
              <a:buChar char="Ø"/>
            </a:pPr>
            <a:r>
              <a:rPr lang="en-US" altLang="en-US" sz="1800" dirty="0"/>
              <a:t> occur in 4-10% of all infants w/ CHD</a:t>
            </a:r>
          </a:p>
          <a:p>
            <a:pPr eaLnBrk="1" hangingPunct="1">
              <a:buClr>
                <a:schemeClr val="tx1"/>
              </a:buClr>
              <a:buFontTx/>
              <a:buNone/>
            </a:pPr>
            <a:endParaRPr lang="en-US" altLang="en-US" sz="1800" dirty="0"/>
          </a:p>
          <a:p>
            <a:pPr eaLnBrk="1" hangingPunct="1">
              <a:buClr>
                <a:schemeClr val="tx1"/>
              </a:buClr>
              <a:buFont typeface="Wingdings" charset="2"/>
              <a:buChar char="Ø"/>
            </a:pPr>
            <a:r>
              <a:rPr lang="en-US" altLang="en-US" sz="1800" u="sng" dirty="0"/>
              <a:t>EFFECTS</a:t>
            </a:r>
            <a:r>
              <a:rPr lang="en-US" altLang="en-US" sz="1800" dirty="0"/>
              <a:t>: When blood passes through the ASD from the left atrium to the right atrium </a:t>
            </a:r>
            <a:r>
              <a:rPr lang="en-US" altLang="en-US" sz="1800" dirty="0">
                <a:sym typeface="Wingdings 3" charset="2"/>
              </a:rPr>
              <a:t> </a:t>
            </a:r>
            <a:r>
              <a:rPr lang="en-US" altLang="en-US" sz="1800" dirty="0"/>
              <a:t>a larger volume of blood than normal must be handled by the right side of the heart </a:t>
            </a:r>
            <a:r>
              <a:rPr lang="en-US" altLang="en-US" sz="1800" dirty="0">
                <a:sym typeface="Wingdings 3" charset="2"/>
              </a:rPr>
              <a:t> e</a:t>
            </a:r>
            <a:r>
              <a:rPr lang="en-US" altLang="en-US" sz="1800" dirty="0"/>
              <a:t>xtra blood then passes through the pulmonary artery into the lungs </a:t>
            </a:r>
            <a:r>
              <a:rPr lang="en-US" altLang="en-US" sz="1800" dirty="0">
                <a:sym typeface="Wingdings 3" charset="2"/>
              </a:rPr>
              <a:t> </a:t>
            </a:r>
            <a:r>
              <a:rPr lang="en-US" altLang="en-US" sz="1800" u="sng" dirty="0">
                <a:sym typeface="Wingdings 3" charset="2"/>
              </a:rPr>
              <a:t>pulmonary hypertension and pulmonary congestion</a:t>
            </a:r>
            <a:endParaRPr lang="en-US" altLang="en-US" sz="1800" u="sng" dirty="0"/>
          </a:p>
        </p:txBody>
      </p:sp>
    </p:spTree>
    <p:extLst>
      <p:ext uri="{BB962C8B-B14F-4D97-AF65-F5344CB8AC3E}">
        <p14:creationId xmlns:p14="http://schemas.microsoft.com/office/powerpoint/2010/main" val="328267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854075"/>
          </a:xfrm>
        </p:spPr>
        <p:txBody>
          <a:bodyPr>
            <a:normAutofit/>
          </a:bodyPr>
          <a:lstStyle/>
          <a:p>
            <a:pPr eaLnBrk="1" hangingPunct="1"/>
            <a:r>
              <a:rPr lang="en-US" altLang="en-US" sz="3600" b="1" dirty="0">
                <a:ea typeface="Arial" charset="0"/>
                <a:cs typeface="Arial" charset="0"/>
              </a:rPr>
              <a:t>Congenital Heart Disease</a:t>
            </a:r>
          </a:p>
        </p:txBody>
      </p:sp>
      <p:sp>
        <p:nvSpPr>
          <p:cNvPr id="3" name="Content Placeholder 2"/>
          <p:cNvSpPr>
            <a:spLocks noGrp="1"/>
          </p:cNvSpPr>
          <p:nvPr>
            <p:ph idx="1"/>
          </p:nvPr>
        </p:nvSpPr>
        <p:spPr/>
        <p:txBody>
          <a:bodyPr>
            <a:normAutofit/>
          </a:bodyPr>
          <a:lstStyle/>
          <a:p>
            <a:pPr eaLnBrk="1" hangingPunct="1">
              <a:buClr>
                <a:schemeClr val="tx1"/>
              </a:buClr>
              <a:buFont typeface="Wingdings" charset="2"/>
              <a:buChar char="Ø"/>
            </a:pPr>
            <a:r>
              <a:rPr lang="en-CA" altLang="en-US" dirty="0">
                <a:ea typeface="Arial" charset="0"/>
                <a:cs typeface="Arial" charset="0"/>
              </a:rPr>
              <a:t>Congenital heart disease (CHD) occurs in 1/125 live births.</a:t>
            </a:r>
          </a:p>
          <a:p>
            <a:pPr eaLnBrk="1" hangingPunct="1">
              <a:buClr>
                <a:schemeClr val="tx1"/>
              </a:buClr>
              <a:buFont typeface="Wingdings" charset="2"/>
              <a:buChar char="Ø"/>
            </a:pPr>
            <a:r>
              <a:rPr lang="en-US" altLang="en-US" dirty="0">
                <a:ea typeface="Arial" charset="0"/>
                <a:cs typeface="Arial" charset="0"/>
              </a:rPr>
              <a:t>Most common birth defect</a:t>
            </a:r>
          </a:p>
          <a:p>
            <a:pPr eaLnBrk="1" hangingPunct="1">
              <a:buClr>
                <a:schemeClr val="tx1"/>
              </a:buClr>
              <a:buFont typeface="Wingdings" charset="2"/>
              <a:buChar char="Ø"/>
            </a:pPr>
            <a:r>
              <a:rPr lang="en-US" altLang="en-US" dirty="0">
                <a:ea typeface="Arial" charset="0"/>
                <a:cs typeface="Arial" charset="0"/>
              </a:rPr>
              <a:t>Occurs during the 1</a:t>
            </a:r>
            <a:r>
              <a:rPr lang="en-US" altLang="en-US" baseline="30000" dirty="0">
                <a:ea typeface="Arial" charset="0"/>
                <a:cs typeface="Arial" charset="0"/>
              </a:rPr>
              <a:t>st</a:t>
            </a:r>
            <a:r>
              <a:rPr lang="en-US" altLang="en-US" dirty="0">
                <a:ea typeface="Arial" charset="0"/>
                <a:cs typeface="Arial" charset="0"/>
              </a:rPr>
              <a:t> 8 weeks of fetal development</a:t>
            </a:r>
          </a:p>
          <a:p>
            <a:pPr eaLnBrk="1" hangingPunct="1">
              <a:buClr>
                <a:schemeClr val="tx1"/>
              </a:buClr>
              <a:buFont typeface="Wingdings" charset="2"/>
              <a:buChar char="Ø"/>
            </a:pPr>
            <a:r>
              <a:rPr lang="en-US" altLang="en-US" dirty="0">
                <a:ea typeface="Arial" charset="0"/>
                <a:cs typeface="Arial" charset="0"/>
              </a:rPr>
              <a:t>Majority have no known cause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3745" y="4572000"/>
            <a:ext cx="3106367" cy="1861022"/>
          </a:xfrm>
          <a:prstGeom prst="rect">
            <a:avLst/>
          </a:prstGeom>
        </p:spPr>
      </p:pic>
    </p:spTree>
    <p:extLst>
      <p:ext uri="{BB962C8B-B14F-4D97-AF65-F5344CB8AC3E}">
        <p14:creationId xmlns:p14="http://schemas.microsoft.com/office/powerpoint/2010/main" val="404997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Arrow 4"/>
          <p:cNvSpPr/>
          <p:nvPr/>
        </p:nvSpPr>
        <p:spPr bwMode="auto">
          <a:xfrm rot="19147599">
            <a:off x="3277792" y="3106342"/>
            <a:ext cx="310753" cy="196453"/>
          </a:xfrm>
          <a:prstGeom prst="leftArrow">
            <a:avLst/>
          </a:prstGeom>
          <a:ln>
            <a:headEnd type="none" w="sm" len="sm"/>
            <a:tailEnd type="none" w="sm" len="sm"/>
          </a:ln>
        </p:spPr>
        <p:style>
          <a:lnRef idx="2">
            <a:schemeClr val="dk1">
              <a:shade val="50000"/>
            </a:schemeClr>
          </a:lnRef>
          <a:fillRef idx="1">
            <a:schemeClr val="dk1"/>
          </a:fillRef>
          <a:effectRef idx="0">
            <a:schemeClr val="dk1"/>
          </a:effectRef>
          <a:fontRef idx="minor">
            <a:schemeClr val="lt1"/>
          </a:fontRef>
        </p:style>
        <p:txBody>
          <a:bodyPr/>
          <a:lstStyle/>
          <a:p>
            <a:pPr>
              <a:defRPr/>
            </a:pPr>
            <a:endParaRPr lang="en-US">
              <a:solidFill>
                <a:schemeClr val="tx1"/>
              </a:solidFill>
              <a:latin typeface="Tempus Sans ITC" pitchFamily="82" charset="0"/>
            </a:endParaRPr>
          </a:p>
        </p:txBody>
      </p:sp>
      <p:pic>
        <p:nvPicPr>
          <p:cNvPr id="2" name="Picture 1"/>
          <p:cNvPicPr>
            <a:picLocks noChangeAspect="1"/>
          </p:cNvPicPr>
          <p:nvPr/>
        </p:nvPicPr>
        <p:blipFill>
          <a:blip r:embed="rId2"/>
          <a:stretch>
            <a:fillRect/>
          </a:stretch>
        </p:blipFill>
        <p:spPr>
          <a:xfrm>
            <a:off x="20782" y="0"/>
            <a:ext cx="9102436" cy="6858000"/>
          </a:xfrm>
          <a:prstGeom prst="rect">
            <a:avLst/>
          </a:prstGeom>
        </p:spPr>
      </p:pic>
      <p:sp>
        <p:nvSpPr>
          <p:cNvPr id="3" name="TextBox 2"/>
          <p:cNvSpPr txBox="1"/>
          <p:nvPr/>
        </p:nvSpPr>
        <p:spPr>
          <a:xfrm>
            <a:off x="5014802" y="6627168"/>
            <a:ext cx="4156907" cy="230832"/>
          </a:xfrm>
          <a:prstGeom prst="rect">
            <a:avLst/>
          </a:prstGeom>
          <a:noFill/>
        </p:spPr>
        <p:txBody>
          <a:bodyPr wrap="none" rtlCol="0">
            <a:spAutoFit/>
          </a:bodyPr>
          <a:lstStyle/>
          <a:p>
            <a:r>
              <a:rPr lang="en-US" sz="900" dirty="0">
                <a:hlinkClick r:id="rId3" tooltip="Atrial septal defect-en.png"/>
              </a:rPr>
              <a:t>Capac M. Atrial_septal_defect-en.png</a:t>
            </a:r>
            <a:r>
              <a:rPr lang="en-US" sz="900" dirty="0"/>
              <a:t>. Own work. Accessed </a:t>
            </a:r>
            <a:r>
              <a:rPr lang="en-US" sz="900" dirty="0" err="1"/>
              <a:t>commons.wikimedia.org</a:t>
            </a:r>
            <a:endParaRPr lang="en-US" sz="900" dirty="0"/>
          </a:p>
        </p:txBody>
      </p:sp>
    </p:spTree>
    <p:extLst>
      <p:ext uri="{BB962C8B-B14F-4D97-AF65-F5344CB8AC3E}">
        <p14:creationId xmlns:p14="http://schemas.microsoft.com/office/powerpoint/2010/main" val="1278618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eaLnBrk="1" hangingPunct="1"/>
            <a:r>
              <a:rPr lang="en-US" altLang="en-US" sz="3600" b="1" dirty="0"/>
              <a:t>Atrial Septal Defect (ASD)</a:t>
            </a:r>
          </a:p>
        </p:txBody>
      </p:sp>
      <p:sp>
        <p:nvSpPr>
          <p:cNvPr id="3" name="Content Placeholder 2"/>
          <p:cNvSpPr>
            <a:spLocks noGrp="1"/>
          </p:cNvSpPr>
          <p:nvPr>
            <p:ph idx="1"/>
          </p:nvPr>
        </p:nvSpPr>
        <p:spPr>
          <a:xfrm>
            <a:off x="628650" y="1690688"/>
            <a:ext cx="7448550" cy="4710112"/>
          </a:xfrm>
        </p:spPr>
        <p:txBody>
          <a:bodyPr>
            <a:normAutofit fontScale="85000" lnSpcReduction="20000"/>
          </a:bodyPr>
          <a:lstStyle/>
          <a:p>
            <a:pPr eaLnBrk="1" hangingPunct="1">
              <a:buFontTx/>
              <a:buNone/>
            </a:pPr>
            <a:r>
              <a:rPr lang="en-US" altLang="en-US" sz="2000" b="1" dirty="0"/>
              <a:t>Signs and Symptoms:</a:t>
            </a:r>
          </a:p>
          <a:p>
            <a:pPr eaLnBrk="1" hangingPunct="1"/>
            <a:r>
              <a:rPr lang="en-US" altLang="en-US" sz="2000" dirty="0"/>
              <a:t>child tires easily when playing </a:t>
            </a:r>
          </a:p>
          <a:p>
            <a:pPr eaLnBrk="1" hangingPunct="1"/>
            <a:r>
              <a:rPr lang="en-US" altLang="en-US" sz="2000" dirty="0"/>
              <a:t>infant tires easily when feeding</a:t>
            </a:r>
          </a:p>
          <a:p>
            <a:pPr eaLnBrk="1" hangingPunct="1"/>
            <a:r>
              <a:rPr lang="en-US" altLang="en-US" sz="2000" dirty="0"/>
              <a:t>fatigue </a:t>
            </a:r>
          </a:p>
          <a:p>
            <a:pPr eaLnBrk="1" hangingPunct="1"/>
            <a:r>
              <a:rPr lang="en-US" altLang="en-US" sz="2000" dirty="0"/>
              <a:t>sweating </a:t>
            </a:r>
          </a:p>
          <a:p>
            <a:pPr eaLnBrk="1" hangingPunct="1"/>
            <a:r>
              <a:rPr lang="en-US" altLang="en-US" sz="2000" dirty="0"/>
              <a:t>tachypnea, tachycardia</a:t>
            </a:r>
          </a:p>
          <a:p>
            <a:pPr eaLnBrk="1" hangingPunct="1"/>
            <a:r>
              <a:rPr lang="en-US" altLang="en-US" sz="2000" dirty="0"/>
              <a:t>shortness of breath, crackles</a:t>
            </a:r>
          </a:p>
          <a:p>
            <a:pPr eaLnBrk="1" hangingPunct="1"/>
            <a:r>
              <a:rPr lang="en-US" altLang="en-US" sz="2000" dirty="0"/>
              <a:t>poor growth </a:t>
            </a:r>
          </a:p>
          <a:p>
            <a:pPr eaLnBrk="1" hangingPunct="1"/>
            <a:r>
              <a:rPr lang="en-US" altLang="en-US" sz="2000" dirty="0"/>
              <a:t>murmur</a:t>
            </a:r>
          </a:p>
          <a:p>
            <a:pPr eaLnBrk="1" hangingPunct="1">
              <a:buFontTx/>
              <a:buNone/>
            </a:pPr>
            <a:r>
              <a:rPr lang="en-US" altLang="en-US" sz="2000" b="1" dirty="0"/>
              <a:t>Diagnostic tests</a:t>
            </a:r>
            <a:r>
              <a:rPr lang="en-US" altLang="en-US" sz="2000" dirty="0"/>
              <a:t>:</a:t>
            </a:r>
          </a:p>
          <a:p>
            <a:pPr eaLnBrk="1" hangingPunct="1">
              <a:buFontTx/>
              <a:buChar char="-"/>
            </a:pPr>
            <a:r>
              <a:rPr lang="en-US" altLang="en-US" sz="2000" dirty="0"/>
              <a:t>CXR – enlarged heart</a:t>
            </a:r>
          </a:p>
          <a:p>
            <a:pPr eaLnBrk="1" hangingPunct="1">
              <a:buFontTx/>
              <a:buChar char="-"/>
            </a:pPr>
            <a:r>
              <a:rPr lang="en-US" altLang="en-US" sz="2000" dirty="0"/>
              <a:t>ECG </a:t>
            </a:r>
          </a:p>
          <a:p>
            <a:pPr eaLnBrk="1" hangingPunct="1">
              <a:buFontTx/>
              <a:buChar char="-"/>
            </a:pPr>
            <a:r>
              <a:rPr lang="en-US" altLang="en-US" sz="2000" dirty="0"/>
              <a:t>2D echo – show pattern of blood flow through the septal opening, det. how large the opening</a:t>
            </a:r>
          </a:p>
          <a:p>
            <a:pPr eaLnBrk="1" hangingPunct="1">
              <a:buFontTx/>
              <a:buChar char="-"/>
            </a:pPr>
            <a:r>
              <a:rPr lang="en-US" altLang="en-US" sz="2000" dirty="0"/>
              <a:t>Cardiac catheterization</a:t>
            </a:r>
          </a:p>
          <a:p>
            <a:pPr eaLnBrk="1" hangingPunct="1">
              <a:buFontTx/>
              <a:buNone/>
            </a:pPr>
            <a:endParaRPr lang="en-US" altLang="en-US" sz="1500" dirty="0"/>
          </a:p>
          <a:p>
            <a:pPr eaLnBrk="1" hangingPunct="1"/>
            <a:endParaRPr lang="en-US" altLang="en-US" sz="1500" dirty="0"/>
          </a:p>
          <a:p>
            <a:pPr eaLnBrk="1" hangingPunct="1"/>
            <a:endParaRPr lang="en-US" altLang="en-US" dirty="0"/>
          </a:p>
        </p:txBody>
      </p:sp>
    </p:spTree>
    <p:extLst>
      <p:ext uri="{BB962C8B-B14F-4D97-AF65-F5344CB8AC3E}">
        <p14:creationId xmlns:p14="http://schemas.microsoft.com/office/powerpoint/2010/main" val="669821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down)">
                                      <p:cBhvr>
                                        <p:cTn id="52" dur="500"/>
                                        <p:tgtEl>
                                          <p:spTgt spid="3">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wipe(down)">
                                      <p:cBhvr>
                                        <p:cTn id="57" dur="500"/>
                                        <p:tgtEl>
                                          <p:spTgt spid="3">
                                            <p:txEl>
                                              <p:pRg st="9" end="9"/>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wipe(down)">
                                      <p:cBhvr>
                                        <p:cTn id="62" dur="500"/>
                                        <p:tgtEl>
                                          <p:spTgt spid="3">
                                            <p:txEl>
                                              <p:pRg st="10" end="1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wipe(down)">
                                      <p:cBhvr>
                                        <p:cTn id="67" dur="500"/>
                                        <p:tgtEl>
                                          <p:spTgt spid="3">
                                            <p:txEl>
                                              <p:pRg st="11" end="11"/>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wipe(down)">
                                      <p:cBhvr>
                                        <p:cTn id="72" dur="500"/>
                                        <p:tgtEl>
                                          <p:spTgt spid="3">
                                            <p:txEl>
                                              <p:pRg st="12" end="1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wipe(down)">
                                      <p:cBhvr>
                                        <p:cTn id="7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eaLnBrk="1" hangingPunct="1"/>
            <a:r>
              <a:rPr lang="en-US" altLang="en-US" sz="3600" b="1" dirty="0"/>
              <a:t>Atrial Septal Defect (ASD)</a:t>
            </a:r>
          </a:p>
        </p:txBody>
      </p:sp>
      <p:sp>
        <p:nvSpPr>
          <p:cNvPr id="3" name="Content Placeholder 2"/>
          <p:cNvSpPr>
            <a:spLocks noGrp="1"/>
          </p:cNvSpPr>
          <p:nvPr>
            <p:ph idx="1"/>
          </p:nvPr>
        </p:nvSpPr>
        <p:spPr/>
        <p:txBody>
          <a:bodyPr>
            <a:normAutofit/>
          </a:bodyPr>
          <a:lstStyle/>
          <a:p>
            <a:pPr eaLnBrk="1" hangingPunct="1"/>
            <a:r>
              <a:rPr lang="en-US" altLang="en-US" sz="2000" dirty="0"/>
              <a:t>20% of atrial septal defects will close spontaneously in the first year of life. </a:t>
            </a:r>
          </a:p>
          <a:p>
            <a:pPr eaLnBrk="1" hangingPunct="1"/>
            <a:r>
              <a:rPr lang="en-US" altLang="en-US" sz="2000" dirty="0"/>
              <a:t>Atrial septal defects may close spontaneously as a child grows</a:t>
            </a:r>
          </a:p>
          <a:p>
            <a:pPr eaLnBrk="1" hangingPunct="1"/>
            <a:r>
              <a:rPr lang="en-US" altLang="en-US" sz="2000" dirty="0"/>
              <a:t>Usually, an ASD will be repaired if it has not closed on its own by the time the child starts school - to prevent lung problems that will develop from long-time exposure to extra blood flow </a:t>
            </a:r>
          </a:p>
          <a:p>
            <a:pPr eaLnBrk="1" hangingPunct="1"/>
            <a:r>
              <a:rPr lang="en-US" altLang="en-US" sz="2000" u="sng" dirty="0"/>
              <a:t>Pulmonary arteries become thickened and obstructed </a:t>
            </a:r>
            <a:r>
              <a:rPr lang="en-US" altLang="en-US" sz="2000" dirty="0"/>
              <a:t>due to increased flow, from left to right for many years (pulmonary vascular obstructive disease)</a:t>
            </a:r>
          </a:p>
        </p:txBody>
      </p:sp>
    </p:spTree>
    <p:extLst>
      <p:ext uri="{BB962C8B-B14F-4D97-AF65-F5344CB8AC3E}">
        <p14:creationId xmlns:p14="http://schemas.microsoft.com/office/powerpoint/2010/main" val="1219421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543800" cy="1028700"/>
          </a:xfrm>
        </p:spPr>
        <p:txBody>
          <a:bodyPr>
            <a:normAutofit/>
          </a:bodyPr>
          <a:lstStyle/>
          <a:p>
            <a:pPr algn="l" eaLnBrk="1" hangingPunct="1"/>
            <a:r>
              <a:rPr lang="en-US" altLang="en-US" sz="3600" dirty="0"/>
              <a:t>Treatment</a:t>
            </a:r>
          </a:p>
        </p:txBody>
      </p:sp>
      <p:sp>
        <p:nvSpPr>
          <p:cNvPr id="3" name="Content Placeholder 2"/>
          <p:cNvSpPr>
            <a:spLocks noGrp="1"/>
          </p:cNvSpPr>
          <p:nvPr>
            <p:ph idx="1"/>
          </p:nvPr>
        </p:nvSpPr>
        <p:spPr>
          <a:xfrm>
            <a:off x="533400" y="1485900"/>
            <a:ext cx="8305800" cy="5067300"/>
          </a:xfrm>
        </p:spPr>
        <p:txBody>
          <a:bodyPr>
            <a:noAutofit/>
          </a:bodyPr>
          <a:lstStyle/>
          <a:p>
            <a:pPr eaLnBrk="1" hangingPunct="1"/>
            <a:r>
              <a:rPr lang="en-US" altLang="en-US" sz="1800" u="sng" dirty="0"/>
              <a:t>Medical management</a:t>
            </a:r>
          </a:p>
          <a:p>
            <a:pPr lvl="1" eaLnBrk="1" hangingPunct="1"/>
            <a:r>
              <a:rPr lang="en-US" altLang="en-US" sz="1800" dirty="0"/>
              <a:t>digoxin - helps strengthen the heart muscle, enabling it to pump more efficiently </a:t>
            </a:r>
          </a:p>
          <a:p>
            <a:pPr lvl="1" eaLnBrk="1" hangingPunct="1"/>
            <a:r>
              <a:rPr lang="en-US" altLang="en-US" sz="1800" dirty="0"/>
              <a:t>diuretics – relieve pulmonary congestion</a:t>
            </a:r>
          </a:p>
          <a:p>
            <a:pPr lvl="1" eaLnBrk="1" hangingPunct="1"/>
            <a:endParaRPr lang="en-US" altLang="en-US" sz="1800" dirty="0"/>
          </a:p>
          <a:p>
            <a:pPr eaLnBrk="1" hangingPunct="1"/>
            <a:r>
              <a:rPr lang="en-US" altLang="en-US" sz="1800" u="sng" dirty="0"/>
              <a:t>Infection control</a:t>
            </a:r>
            <a:br>
              <a:rPr lang="en-US" altLang="en-US" sz="1800" dirty="0"/>
            </a:br>
            <a:r>
              <a:rPr lang="en-US" altLang="en-US" sz="1800" dirty="0"/>
              <a:t>- prophylactic antibiotics to prevent bacterial endocarditis before dental procedures and other invasive procedures</a:t>
            </a:r>
          </a:p>
          <a:p>
            <a:pPr eaLnBrk="1" hangingPunct="1"/>
            <a:endParaRPr lang="en-US" altLang="en-US" sz="1800" dirty="0"/>
          </a:p>
          <a:p>
            <a:pPr eaLnBrk="1" hangingPunct="1"/>
            <a:r>
              <a:rPr lang="en-US" altLang="en-US" sz="1800" u="sng" dirty="0"/>
              <a:t>Surgical repair</a:t>
            </a:r>
            <a:br>
              <a:rPr lang="en-US" altLang="en-US" sz="1800" dirty="0"/>
            </a:br>
            <a:r>
              <a:rPr lang="en-US" altLang="en-US" sz="1800" dirty="0"/>
              <a:t>- the patient is placed on cardiopulmonary bypass  and the right atrium is then opened to allow access to the atrial septum below</a:t>
            </a:r>
          </a:p>
          <a:p>
            <a:pPr eaLnBrk="1" hangingPunct="1">
              <a:buFontTx/>
              <a:buNone/>
            </a:pPr>
            <a:r>
              <a:rPr lang="en-US" altLang="en-US" sz="1800" dirty="0"/>
              <a:t>	- defect may be closed with stitches or a special patch </a:t>
            </a:r>
          </a:p>
          <a:p>
            <a:pPr eaLnBrk="1" hangingPunct="1">
              <a:buFontTx/>
              <a:buNone/>
            </a:pPr>
            <a:r>
              <a:rPr lang="en-US" altLang="en-US" sz="1800" dirty="0"/>
              <a:t>	- the material utilized for patch closure of ASDs may be the patient’s own pericardium, commercially available bovine pericardium, or synthetic material (Gore-Tex, Dacron)</a:t>
            </a:r>
          </a:p>
        </p:txBody>
      </p:sp>
    </p:spTree>
    <p:extLst>
      <p:ext uri="{BB962C8B-B14F-4D97-AF65-F5344CB8AC3E}">
        <p14:creationId xmlns:p14="http://schemas.microsoft.com/office/powerpoint/2010/main" val="111770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down)">
                                      <p:cBhvr>
                                        <p:cTn id="28" dur="500"/>
                                        <p:tgtEl>
                                          <p:spTgt spid="3">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down)">
                                      <p:cBhvr>
                                        <p:cTn id="33" dur="500"/>
                                        <p:tgtEl>
                                          <p:spTgt spid="3">
                                            <p:txEl>
                                              <p:pRg st="7" end="7"/>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ipe(down)">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457200"/>
            <a:ext cx="7543800" cy="1028700"/>
          </a:xfrm>
        </p:spPr>
        <p:txBody>
          <a:bodyPr/>
          <a:lstStyle/>
          <a:p>
            <a:r>
              <a:rPr lang="en-US" altLang="en-US" sz="3600" b="1" dirty="0" err="1"/>
              <a:t>Transcatheter</a:t>
            </a:r>
            <a:r>
              <a:rPr lang="en-US" altLang="en-US" sz="3600" b="1" dirty="0"/>
              <a:t> management</a:t>
            </a:r>
          </a:p>
        </p:txBody>
      </p:sp>
      <p:sp>
        <p:nvSpPr>
          <p:cNvPr id="3" name="Content Placeholder 2"/>
          <p:cNvSpPr>
            <a:spLocks noGrp="1"/>
          </p:cNvSpPr>
          <p:nvPr>
            <p:ph idx="1"/>
          </p:nvPr>
        </p:nvSpPr>
        <p:spPr>
          <a:xfrm>
            <a:off x="685800" y="1485900"/>
            <a:ext cx="5105400" cy="4838700"/>
          </a:xfrm>
        </p:spPr>
        <p:txBody>
          <a:bodyPr>
            <a:normAutofit/>
          </a:bodyPr>
          <a:lstStyle/>
          <a:p>
            <a:pPr eaLnBrk="1" hangingPunct="1"/>
            <a:r>
              <a:rPr lang="en-US" altLang="en-US" sz="1800" dirty="0"/>
              <a:t>This technique involves implantation of one of several devices (basically single or double wire frames covered by fabric) using cardiac catheterization </a:t>
            </a:r>
          </a:p>
          <a:p>
            <a:pPr eaLnBrk="1" hangingPunct="1"/>
            <a:r>
              <a:rPr lang="en-US" altLang="en-US" sz="1800" dirty="0"/>
              <a:t>Cardiac catheterization - involves slowly moving a catheter (a long, thin, flexible, hollow tube) into the heart. The catheter is initially inserted into a large vein through a small incision made usually in the inner thigh (groin area) and then is advanced into the heart</a:t>
            </a:r>
          </a:p>
          <a:p>
            <a:pPr eaLnBrk="1" hangingPunct="1">
              <a:buFontTx/>
              <a:buNone/>
            </a:pPr>
            <a:endParaRPr lang="en-US" altLang="en-US" sz="1500" dirty="0"/>
          </a:p>
        </p:txBody>
      </p:sp>
      <p:pic>
        <p:nvPicPr>
          <p:cNvPr id="5" name="Picture 4" descr="http://www.clevelandclinic.org/health/health-info/Pictures/ASD%20catheter.gif.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752600"/>
            <a:ext cx="2400300" cy="377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065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15716"/>
            <a:ext cx="3861881" cy="3429000"/>
          </a:xfrm>
        </p:spPr>
        <p:txBody>
          <a:bodyPr/>
          <a:lstStyle/>
          <a:p>
            <a:pPr eaLnBrk="1" hangingPunct="1"/>
            <a:r>
              <a:rPr lang="en-US" altLang="en-US" sz="1800" dirty="0"/>
              <a:t>An ASD closure device is moved through the catheter to the heart and specifically to the location of the heart wall defect</a:t>
            </a:r>
          </a:p>
          <a:p>
            <a:pPr eaLnBrk="1" hangingPunct="1"/>
            <a:r>
              <a:rPr lang="en-US" altLang="en-US" sz="1800" dirty="0"/>
              <a:t>Within a few days, the body’s own tissue will begin to grow over the device. By 3 to 6 months, the device is completely covered by heart tissue and at that point becomes a part of the wall of the patient’s heart</a:t>
            </a:r>
          </a:p>
          <a:p>
            <a:pPr eaLnBrk="1" hangingPunct="1"/>
            <a:endParaRPr lang="en-US" altLang="en-US" sz="1500" dirty="0"/>
          </a:p>
        </p:txBody>
      </p:sp>
      <p:pic>
        <p:nvPicPr>
          <p:cNvPr id="4" name="Picture 3" descr="http://tchin.org/art_reso/smallas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1715716"/>
            <a:ext cx="3028950"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85800" y="457200"/>
            <a:ext cx="7543800" cy="1028700"/>
          </a:xfrm>
        </p:spPr>
        <p:txBody>
          <a:bodyPr/>
          <a:lstStyle/>
          <a:p>
            <a:r>
              <a:rPr lang="en-US" altLang="en-US" sz="3600" b="1" dirty="0" err="1"/>
              <a:t>Transcatheter</a:t>
            </a:r>
            <a:r>
              <a:rPr lang="en-US" altLang="en-US" sz="3600" b="1" dirty="0"/>
              <a:t> management</a:t>
            </a:r>
          </a:p>
        </p:txBody>
      </p:sp>
    </p:spTree>
    <p:extLst>
      <p:ext uri="{BB962C8B-B14F-4D97-AF65-F5344CB8AC3E}">
        <p14:creationId xmlns:p14="http://schemas.microsoft.com/office/powerpoint/2010/main" val="1945073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506" y="381000"/>
            <a:ext cx="7543800" cy="1028700"/>
          </a:xfrm>
        </p:spPr>
        <p:txBody>
          <a:bodyPr>
            <a:normAutofit/>
          </a:bodyPr>
          <a:lstStyle/>
          <a:p>
            <a:r>
              <a:rPr lang="en-US" sz="3600" b="1">
                <a:ea typeface="Arial" charset="0"/>
                <a:cs typeface="Arial" charset="0"/>
              </a:rPr>
              <a:t>ASD: Anesthetic considerations</a:t>
            </a:r>
            <a:endParaRPr lang="en-US" sz="3600" b="1" dirty="0">
              <a:ea typeface="Arial" charset="0"/>
              <a:cs typeface="Arial" charset="0"/>
            </a:endParaRPr>
          </a:p>
        </p:txBody>
      </p:sp>
      <p:sp>
        <p:nvSpPr>
          <p:cNvPr id="3" name="Content Placeholder 2"/>
          <p:cNvSpPr>
            <a:spLocks noGrp="1"/>
          </p:cNvSpPr>
          <p:nvPr>
            <p:ph idx="1"/>
          </p:nvPr>
        </p:nvSpPr>
        <p:spPr>
          <a:xfrm>
            <a:off x="533400" y="1988240"/>
            <a:ext cx="8229600" cy="4260160"/>
          </a:xfrm>
        </p:spPr>
        <p:txBody>
          <a:bodyPr>
            <a:noAutofit/>
          </a:bodyPr>
          <a:lstStyle/>
          <a:p>
            <a:pPr lvl="1"/>
            <a:r>
              <a:rPr lang="en-US" dirty="0">
                <a:ea typeface="Arial" charset="0"/>
                <a:cs typeface="Arial" charset="0"/>
              </a:rPr>
              <a:t>Air bubbles precautions</a:t>
            </a:r>
          </a:p>
          <a:p>
            <a:pPr lvl="1"/>
            <a:r>
              <a:rPr lang="en-US" dirty="0">
                <a:ea typeface="Arial" charset="0"/>
                <a:cs typeface="Arial" charset="0"/>
              </a:rPr>
              <a:t>High incidence of perioperative arrhythmias</a:t>
            </a:r>
          </a:p>
          <a:p>
            <a:pPr lvl="1"/>
            <a:r>
              <a:rPr lang="en-US" dirty="0">
                <a:ea typeface="Arial" charset="0"/>
                <a:cs typeface="Arial" charset="0"/>
              </a:rPr>
              <a:t>Inhalation induction is usually well tolerated</a:t>
            </a:r>
          </a:p>
          <a:p>
            <a:pPr lvl="1"/>
            <a:r>
              <a:rPr lang="en-US" dirty="0">
                <a:ea typeface="Arial" charset="0"/>
                <a:cs typeface="Arial" charset="0"/>
              </a:rPr>
              <a:t>Usually suitable for fast discharge</a:t>
            </a:r>
          </a:p>
          <a:p>
            <a:pPr lvl="1"/>
            <a:r>
              <a:rPr lang="en-US" dirty="0">
                <a:ea typeface="Arial" charset="0"/>
                <a:cs typeface="Arial" charset="0"/>
              </a:rPr>
              <a:t>Endocarditis prophylaxis for the first 6 months post surgery</a:t>
            </a:r>
          </a:p>
          <a:p>
            <a:pPr lvl="1"/>
            <a:r>
              <a:rPr lang="en-US" dirty="0">
                <a:ea typeface="Arial" charset="0"/>
                <a:cs typeface="Arial" charset="0"/>
              </a:rPr>
              <a:t>Atrial fibrillation flutter post surgery </a:t>
            </a:r>
          </a:p>
          <a:p>
            <a:pPr lvl="2"/>
            <a:r>
              <a:rPr lang="en-US" sz="2400" dirty="0">
                <a:ea typeface="Arial" charset="0"/>
                <a:cs typeface="Arial" charset="0"/>
              </a:rPr>
              <a:t>4% &lt;11yo</a:t>
            </a:r>
          </a:p>
          <a:p>
            <a:pPr lvl="2"/>
            <a:r>
              <a:rPr lang="en-US" sz="2400" dirty="0">
                <a:ea typeface="Arial" charset="0"/>
                <a:cs typeface="Arial" charset="0"/>
              </a:rPr>
              <a:t>59% &gt;41yo</a:t>
            </a:r>
          </a:p>
          <a:p>
            <a:pPr lvl="1"/>
            <a:r>
              <a:rPr lang="en-US" dirty="0">
                <a:ea typeface="Arial" charset="0"/>
                <a:cs typeface="Arial" charset="0"/>
              </a:rPr>
              <a:t>Persistent RV dilation or pulmonary hypertension if late repair</a:t>
            </a:r>
          </a:p>
        </p:txBody>
      </p:sp>
    </p:spTree>
    <p:extLst>
      <p:ext uri="{BB962C8B-B14F-4D97-AF65-F5344CB8AC3E}">
        <p14:creationId xmlns:p14="http://schemas.microsoft.com/office/powerpoint/2010/main" val="1037332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normAutofit/>
          </a:bodyPr>
          <a:lstStyle/>
          <a:p>
            <a:pPr eaLnBrk="1" hangingPunct="1"/>
            <a:r>
              <a:rPr lang="en-US" altLang="en-US" sz="3600" b="1" dirty="0">
                <a:ea typeface="Arial" charset="0"/>
                <a:cs typeface="Arial" charset="0"/>
              </a:rPr>
              <a:t>PDA (Patent Ductus Arteriosus)</a:t>
            </a:r>
          </a:p>
        </p:txBody>
      </p:sp>
      <p:sp>
        <p:nvSpPr>
          <p:cNvPr id="39938" name="Rectangle 3"/>
          <p:cNvSpPr>
            <a:spLocks noGrp="1" noChangeArrowheads="1"/>
          </p:cNvSpPr>
          <p:nvPr>
            <p:ph idx="1"/>
          </p:nvPr>
        </p:nvSpPr>
        <p:spPr/>
        <p:txBody>
          <a:bodyPr/>
          <a:lstStyle/>
          <a:p>
            <a:pPr eaLnBrk="1" hangingPunct="1"/>
            <a:r>
              <a:rPr lang="en-US" altLang="en-US" dirty="0">
                <a:ea typeface="Arial" charset="0"/>
                <a:cs typeface="Arial" charset="0"/>
              </a:rPr>
              <a:t>Failed to closed at birth, blood will shunt from the aorta to the pulmonary artery.</a:t>
            </a:r>
          </a:p>
          <a:p>
            <a:pPr eaLnBrk="1" hangingPunct="1"/>
            <a:endParaRPr lang="en-US" altLang="en-US" dirty="0">
              <a:ea typeface="Arial" charset="0"/>
              <a:cs typeface="Arial" charset="0"/>
            </a:endParaRPr>
          </a:p>
          <a:p>
            <a:pPr eaLnBrk="1" hangingPunct="1"/>
            <a:r>
              <a:rPr lang="en-US" altLang="en-US" dirty="0">
                <a:ea typeface="Arial" charset="0"/>
                <a:cs typeface="Arial" charset="0"/>
              </a:rPr>
              <a:t>Complete closure occurs usually by 3 months</a:t>
            </a:r>
          </a:p>
          <a:p>
            <a:pPr eaLnBrk="1" hangingPunct="1"/>
            <a:endParaRPr lang="en-US" altLang="en-US" dirty="0">
              <a:ea typeface="Arial" charset="0"/>
              <a:cs typeface="Arial" charset="0"/>
            </a:endParaRPr>
          </a:p>
          <a:p>
            <a:pPr eaLnBrk="1" hangingPunct="1"/>
            <a:r>
              <a:rPr lang="en-US" altLang="en-US" dirty="0">
                <a:ea typeface="Arial" charset="0"/>
                <a:cs typeface="Arial" charset="0"/>
              </a:rPr>
              <a:t>More common in girls than boys </a:t>
            </a:r>
          </a:p>
          <a:p>
            <a:pPr eaLnBrk="1" hangingPunct="1">
              <a:buFont typeface="Wingdings" charset="2"/>
              <a:buNone/>
            </a:pPr>
            <a:r>
              <a:rPr lang="en-US" altLang="en-US" dirty="0">
                <a:ea typeface="Arial" charset="0"/>
                <a:cs typeface="Arial" charset="0"/>
              </a:rPr>
              <a:t> </a:t>
            </a:r>
          </a:p>
          <a:p>
            <a:pPr eaLnBrk="1" hangingPunct="1"/>
            <a:endParaRPr lang="en-US" altLang="en-US" dirty="0"/>
          </a:p>
        </p:txBody>
      </p:sp>
    </p:spTree>
    <p:extLst>
      <p:ext uri="{BB962C8B-B14F-4D97-AF65-F5344CB8AC3E}">
        <p14:creationId xmlns:p14="http://schemas.microsoft.com/office/powerpoint/2010/main" val="1699703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0600" y="762000"/>
            <a:ext cx="6743700" cy="5260086"/>
          </a:xfrm>
          <a:prstGeom prst="rect">
            <a:avLst/>
          </a:prstGeom>
        </p:spPr>
      </p:pic>
      <p:sp>
        <p:nvSpPr>
          <p:cNvPr id="4" name="Rectangle 3"/>
          <p:cNvSpPr/>
          <p:nvPr/>
        </p:nvSpPr>
        <p:spPr>
          <a:xfrm>
            <a:off x="3810000" y="6608365"/>
            <a:ext cx="5334000" cy="230832"/>
          </a:xfrm>
          <a:prstGeom prst="rect">
            <a:avLst/>
          </a:prstGeom>
        </p:spPr>
        <p:txBody>
          <a:bodyPr wrap="square">
            <a:spAutoFit/>
          </a:bodyPr>
          <a:lstStyle/>
          <a:p>
            <a:r>
              <a:rPr lang="en-US" sz="900" i="1" dirty="0">
                <a:solidFill>
                  <a:srgbClr val="222222"/>
                </a:solidFill>
                <a:latin typeface="Arial" charset="0"/>
              </a:rPr>
              <a:t>Source: </a:t>
            </a:r>
            <a:r>
              <a:rPr lang="en-US" sz="900" i="1" dirty="0">
                <a:solidFill>
                  <a:srgbClr val="222222"/>
                </a:solidFill>
                <a:latin typeface="Arial" charset="0"/>
                <a:hlinkClick r:id="rId3"/>
              </a:rPr>
              <a:t>http://www.nhlbi.nih.gov/health/dci/Diseases/pda/pda_what.html</a:t>
            </a:r>
            <a:r>
              <a:rPr lang="en-US" sz="900" i="1" dirty="0">
                <a:solidFill>
                  <a:srgbClr val="222222"/>
                </a:solidFill>
                <a:latin typeface="Arial" charset="0"/>
              </a:rPr>
              <a:t>. PD-</a:t>
            </a:r>
            <a:r>
              <a:rPr lang="en-US" sz="900" i="1" dirty="0" err="1">
                <a:solidFill>
                  <a:srgbClr val="222222"/>
                </a:solidFill>
                <a:latin typeface="Arial" charset="0"/>
              </a:rPr>
              <a:t>USGov</a:t>
            </a:r>
            <a:r>
              <a:rPr lang="en-US" sz="900" i="1" dirty="0">
                <a:solidFill>
                  <a:srgbClr val="222222"/>
                </a:solidFill>
                <a:latin typeface="Arial" charset="0"/>
              </a:rPr>
              <a:t>-HHS-NIH</a:t>
            </a:r>
            <a:endParaRPr lang="en-US" sz="900" dirty="0"/>
          </a:p>
        </p:txBody>
      </p:sp>
    </p:spTree>
    <p:extLst>
      <p:ext uri="{BB962C8B-B14F-4D97-AF65-F5344CB8AC3E}">
        <p14:creationId xmlns:p14="http://schemas.microsoft.com/office/powerpoint/2010/main" val="2124507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3525" y="1685796"/>
            <a:ext cx="6571034" cy="3862596"/>
          </a:xfrm>
          <a:prstGeom prst="rect">
            <a:avLst/>
          </a:prstGeom>
        </p:spPr>
        <p:txBody>
          <a:bodyPr wrap="square">
            <a:spAutoFit/>
          </a:bodyPr>
          <a:lstStyle/>
          <a:p>
            <a:pPr marL="457200" indent="-457200"/>
            <a:r>
              <a:rPr lang="en-US" altLang="en-US" sz="3200" dirty="0">
                <a:ea typeface="Arial" charset="0"/>
                <a:cs typeface="Arial" charset="0"/>
              </a:rPr>
              <a:t>Can cause…</a:t>
            </a:r>
          </a:p>
          <a:p>
            <a:pPr marL="457200" indent="-457200"/>
            <a:endParaRPr lang="en-US" altLang="en-US" sz="3200" dirty="0">
              <a:ea typeface="Arial" charset="0"/>
              <a:cs typeface="Arial" charset="0"/>
            </a:endParaRPr>
          </a:p>
          <a:p>
            <a:pPr marL="457200" indent="-457200"/>
            <a:r>
              <a:rPr lang="en-US" altLang="en-US" sz="3200" dirty="0">
                <a:ea typeface="Arial" charset="0"/>
                <a:cs typeface="Arial" charset="0"/>
              </a:rPr>
              <a:t>1. Reduced glomerular filtration rate.</a:t>
            </a:r>
          </a:p>
          <a:p>
            <a:pPr marL="457200" indent="-457200"/>
            <a:endParaRPr lang="en-US" altLang="en-US" sz="3200" dirty="0">
              <a:ea typeface="Arial" charset="0"/>
              <a:cs typeface="Arial" charset="0"/>
            </a:endParaRPr>
          </a:p>
          <a:p>
            <a:pPr marL="457200" indent="-457200"/>
            <a:r>
              <a:rPr lang="en-US" altLang="en-US" sz="3200" dirty="0">
                <a:ea typeface="Arial" charset="0"/>
                <a:cs typeface="Arial" charset="0"/>
              </a:rPr>
              <a:t>2. Impaired platelet aggregation </a:t>
            </a:r>
          </a:p>
          <a:p>
            <a:pPr marL="457200" indent="-457200"/>
            <a:endParaRPr lang="en-US" altLang="en-US" sz="3200" dirty="0">
              <a:ea typeface="Arial" charset="0"/>
              <a:cs typeface="Arial" charset="0"/>
            </a:endParaRPr>
          </a:p>
          <a:p>
            <a:pPr marL="457200" indent="-457200"/>
            <a:r>
              <a:rPr lang="en-US" altLang="en-US" sz="3200" dirty="0">
                <a:ea typeface="Arial" charset="0"/>
                <a:cs typeface="Arial" charset="0"/>
              </a:rPr>
              <a:t>3. Decreased GI &amp; CNS blood flow</a:t>
            </a:r>
          </a:p>
          <a:p>
            <a:pPr marL="457200" indent="-457200"/>
            <a:endParaRPr lang="en-US" altLang="en-US" sz="2100" dirty="0">
              <a:latin typeface="Arial" charset="0"/>
              <a:ea typeface="Arial" charset="0"/>
              <a:cs typeface="Arial" charset="0"/>
            </a:endParaRPr>
          </a:p>
        </p:txBody>
      </p:sp>
      <p:sp>
        <p:nvSpPr>
          <p:cNvPr id="3" name="Rectangle 2"/>
          <p:cNvSpPr txBox="1">
            <a:spLocks noChangeArrowheads="1"/>
          </p:cNvSpPr>
          <p:nvPr/>
        </p:nvSpPr>
        <p:spPr>
          <a:xfrm>
            <a:off x="555692" y="533400"/>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a:ea typeface="Arial" charset="0"/>
                <a:cs typeface="Arial" charset="0"/>
              </a:rPr>
              <a:t>PDA (Patent Ductus Arteriosus)</a:t>
            </a:r>
            <a:endParaRPr lang="en-US" altLang="en-US" sz="3600" b="1" dirty="0">
              <a:ea typeface="Arial" charset="0"/>
              <a:cs typeface="Arial" charset="0"/>
            </a:endParaRPr>
          </a:p>
        </p:txBody>
      </p:sp>
    </p:spTree>
    <p:extLst>
      <p:ext uri="{BB962C8B-B14F-4D97-AF65-F5344CB8AC3E}">
        <p14:creationId xmlns:p14="http://schemas.microsoft.com/office/powerpoint/2010/main" val="204111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charset="0"/>
              </a:defRPr>
            </a:lvl1pPr>
            <a:lvl2pPr marL="557213" indent="-214313">
              <a:spcBef>
                <a:spcPct val="20000"/>
              </a:spcBef>
              <a:buFont typeface="Arial" charset="0"/>
              <a:buChar char="–"/>
              <a:defRPr sz="2100">
                <a:solidFill>
                  <a:schemeClr val="tx1"/>
                </a:solidFill>
                <a:latin typeface="Calibri" charset="0"/>
              </a:defRPr>
            </a:lvl2pPr>
            <a:lvl3pPr marL="857250" indent="-171450">
              <a:spcBef>
                <a:spcPct val="20000"/>
              </a:spcBef>
              <a:buFont typeface="Arial" charset="0"/>
              <a:buChar char="•"/>
              <a:defRPr sz="1800">
                <a:solidFill>
                  <a:schemeClr val="tx1"/>
                </a:solidFill>
                <a:latin typeface="Calibri" charset="0"/>
              </a:defRPr>
            </a:lvl3pPr>
            <a:lvl4pPr marL="1200150" indent="-171450">
              <a:spcBef>
                <a:spcPct val="20000"/>
              </a:spcBef>
              <a:buFont typeface="Arial" charset="0"/>
              <a:buChar char="–"/>
              <a:defRPr sz="1500">
                <a:solidFill>
                  <a:schemeClr val="tx1"/>
                </a:solidFill>
                <a:latin typeface="Calibri" charset="0"/>
              </a:defRPr>
            </a:lvl4pPr>
            <a:lvl5pPr marL="1543050" indent="-171450">
              <a:spcBef>
                <a:spcPct val="20000"/>
              </a:spcBef>
              <a:buFont typeface="Arial" charset="0"/>
              <a:buChar char="»"/>
              <a:defRPr sz="1500">
                <a:solidFill>
                  <a:schemeClr val="tx1"/>
                </a:solidFill>
                <a:latin typeface="Calibri" charset="0"/>
              </a:defRPr>
            </a:lvl5pPr>
            <a:lvl6pPr marL="1885950" indent="-171450" eaLnBrk="0" fontAlgn="base" hangingPunct="0">
              <a:spcBef>
                <a:spcPct val="20000"/>
              </a:spcBef>
              <a:spcAft>
                <a:spcPct val="0"/>
              </a:spcAft>
              <a:buFont typeface="Arial" charset="0"/>
              <a:buChar char="»"/>
              <a:defRPr sz="1500">
                <a:solidFill>
                  <a:schemeClr val="tx1"/>
                </a:solidFill>
                <a:latin typeface="Calibri" charset="0"/>
              </a:defRPr>
            </a:lvl6pPr>
            <a:lvl7pPr marL="2228850" indent="-171450" eaLnBrk="0" fontAlgn="base" hangingPunct="0">
              <a:spcBef>
                <a:spcPct val="20000"/>
              </a:spcBef>
              <a:spcAft>
                <a:spcPct val="0"/>
              </a:spcAft>
              <a:buFont typeface="Arial" charset="0"/>
              <a:buChar char="»"/>
              <a:defRPr sz="1500">
                <a:solidFill>
                  <a:schemeClr val="tx1"/>
                </a:solidFill>
                <a:latin typeface="Calibri" charset="0"/>
              </a:defRPr>
            </a:lvl7pPr>
            <a:lvl8pPr marL="2571750" indent="-171450" eaLnBrk="0" fontAlgn="base" hangingPunct="0">
              <a:spcBef>
                <a:spcPct val="20000"/>
              </a:spcBef>
              <a:spcAft>
                <a:spcPct val="0"/>
              </a:spcAft>
              <a:buFont typeface="Arial" charset="0"/>
              <a:buChar char="»"/>
              <a:defRPr sz="1500">
                <a:solidFill>
                  <a:schemeClr val="tx1"/>
                </a:solidFill>
                <a:latin typeface="Calibri" charset="0"/>
              </a:defRPr>
            </a:lvl8pPr>
            <a:lvl9pPr marL="2914650" indent="-171450" eaLnBrk="0" fontAlgn="base" hangingPunct="0">
              <a:spcBef>
                <a:spcPct val="20000"/>
              </a:spcBef>
              <a:spcAft>
                <a:spcPct val="0"/>
              </a:spcAft>
              <a:buFont typeface="Arial" charset="0"/>
              <a:buChar char="»"/>
              <a:defRPr sz="1500">
                <a:solidFill>
                  <a:schemeClr val="tx1"/>
                </a:solidFill>
                <a:latin typeface="Calibri" charset="0"/>
              </a:defRPr>
            </a:lvl9pPr>
          </a:lstStyle>
          <a:p>
            <a:pPr>
              <a:spcBef>
                <a:spcPct val="0"/>
              </a:spcBef>
              <a:buFontTx/>
              <a:buNone/>
            </a:pPr>
            <a:fld id="{6CF8E7C9-41AE-BA41-A9C6-052C2C7568BF}" type="slidenum">
              <a:rPr lang="en-US" altLang="en-US" sz="900">
                <a:solidFill>
                  <a:srgbClr val="898989"/>
                </a:solidFill>
                <a:latin typeface="Arial" charset="0"/>
              </a:rPr>
              <a:pPr>
                <a:spcBef>
                  <a:spcPct val="0"/>
                </a:spcBef>
                <a:buFontTx/>
                <a:buNone/>
              </a:pPr>
              <a:t>3</a:t>
            </a:fld>
            <a:endParaRPr lang="en-US" altLang="en-US" sz="900">
              <a:solidFill>
                <a:srgbClr val="898989"/>
              </a:solidFill>
              <a:latin typeface="Arial" charset="0"/>
            </a:endParaRPr>
          </a:p>
        </p:txBody>
      </p:sp>
      <p:sp>
        <p:nvSpPr>
          <p:cNvPr id="17409" name="Rectangle 2"/>
          <p:cNvSpPr>
            <a:spLocks noGrp="1" noChangeArrowheads="1"/>
          </p:cNvSpPr>
          <p:nvPr>
            <p:ph type="title" idx="4294967295"/>
          </p:nvPr>
        </p:nvSpPr>
        <p:spPr>
          <a:xfrm>
            <a:off x="0" y="381000"/>
            <a:ext cx="6486525" cy="806450"/>
          </a:xfrm>
        </p:spPr>
        <p:txBody>
          <a:bodyPr>
            <a:noAutofit/>
          </a:bodyPr>
          <a:lstStyle/>
          <a:p>
            <a:pPr eaLnBrk="1" hangingPunct="1"/>
            <a:r>
              <a:rPr lang="en-US" altLang="en-US" sz="3600" b="1"/>
              <a:t>Congenital </a:t>
            </a:r>
            <a:r>
              <a:rPr lang="en-US" altLang="en-US" sz="3600" b="1" dirty="0"/>
              <a:t>Heart Disease</a:t>
            </a:r>
          </a:p>
        </p:txBody>
      </p:sp>
      <p:sp>
        <p:nvSpPr>
          <p:cNvPr id="17410" name="Rectangle 3"/>
          <p:cNvSpPr>
            <a:spLocks noGrp="1" noChangeArrowheads="1"/>
          </p:cNvSpPr>
          <p:nvPr>
            <p:ph type="body" idx="4294967295"/>
          </p:nvPr>
        </p:nvSpPr>
        <p:spPr>
          <a:xfrm>
            <a:off x="1219200" y="1831975"/>
            <a:ext cx="7924800" cy="4524375"/>
          </a:xfrm>
        </p:spPr>
        <p:txBody>
          <a:bodyPr>
            <a:normAutofit fontScale="92500" lnSpcReduction="10000"/>
          </a:bodyPr>
          <a:lstStyle/>
          <a:p>
            <a:pPr eaLnBrk="1" hangingPunct="1">
              <a:lnSpc>
                <a:spcPct val="90000"/>
              </a:lnSpc>
              <a:buFont typeface="Wingdings" charset="2"/>
              <a:buNone/>
            </a:pPr>
            <a:r>
              <a:rPr lang="en-US" altLang="en-US" sz="2100" b="1" dirty="0">
                <a:ea typeface="Arial" charset="0"/>
                <a:cs typeface="Arial" charset="0"/>
              </a:rPr>
              <a:t>Epidemiology of CHD</a:t>
            </a:r>
            <a:endParaRPr lang="en-US" altLang="en-US" sz="2100" dirty="0">
              <a:ea typeface="Arial" charset="0"/>
              <a:cs typeface="Arial" charset="0"/>
            </a:endParaRPr>
          </a:p>
          <a:p>
            <a:pPr eaLnBrk="1" hangingPunct="1">
              <a:lnSpc>
                <a:spcPct val="90000"/>
              </a:lnSpc>
              <a:buFont typeface="Wingdings" charset="2"/>
              <a:buNone/>
            </a:pPr>
            <a:r>
              <a:rPr lang="en-US" altLang="en-US" sz="2100" i="1" dirty="0">
                <a:ea typeface="Arial" charset="0"/>
                <a:cs typeface="Arial" charset="0"/>
              </a:rPr>
              <a:t>Incidence</a:t>
            </a:r>
            <a:r>
              <a:rPr lang="en-US" altLang="en-US" sz="2100" dirty="0">
                <a:ea typeface="Arial" charset="0"/>
                <a:cs typeface="Arial" charset="0"/>
              </a:rPr>
              <a:t> - 8/1000 live births</a:t>
            </a:r>
          </a:p>
          <a:p>
            <a:pPr eaLnBrk="1" hangingPunct="1">
              <a:lnSpc>
                <a:spcPct val="90000"/>
              </a:lnSpc>
              <a:buFont typeface="Wingdings" charset="2"/>
              <a:buNone/>
            </a:pPr>
            <a:r>
              <a:rPr lang="en-US" altLang="en-US" sz="2100" dirty="0">
                <a:ea typeface="Arial" charset="0"/>
                <a:cs typeface="Arial" charset="0"/>
              </a:rPr>
              <a:t>    	      	  - 3-4/100 still born</a:t>
            </a:r>
          </a:p>
          <a:p>
            <a:pPr eaLnBrk="1" hangingPunct="1">
              <a:lnSpc>
                <a:spcPct val="90000"/>
              </a:lnSpc>
              <a:buFont typeface="Wingdings" charset="2"/>
              <a:buNone/>
            </a:pPr>
            <a:r>
              <a:rPr lang="en-US" altLang="en-US" sz="2100" dirty="0">
                <a:ea typeface="Arial" charset="0"/>
                <a:cs typeface="Arial" charset="0"/>
              </a:rPr>
              <a:t>      	  - 2/100 premature infants excluding PDA</a:t>
            </a:r>
          </a:p>
          <a:p>
            <a:pPr eaLnBrk="1" hangingPunct="1">
              <a:lnSpc>
                <a:spcPct val="90000"/>
              </a:lnSpc>
              <a:buFont typeface="Wingdings" charset="2"/>
              <a:buNone/>
            </a:pPr>
            <a:r>
              <a:rPr lang="en-US" altLang="en-US" sz="2100" dirty="0">
                <a:ea typeface="Arial" charset="0"/>
                <a:cs typeface="Arial" charset="0"/>
              </a:rPr>
              <a:t>          	  - 10-25/100 aborted fetuses</a:t>
            </a:r>
          </a:p>
          <a:p>
            <a:pPr eaLnBrk="1" hangingPunct="1">
              <a:lnSpc>
                <a:spcPct val="90000"/>
              </a:lnSpc>
              <a:buFont typeface="Wingdings" charset="2"/>
              <a:buNone/>
            </a:pPr>
            <a:r>
              <a:rPr lang="en-US" altLang="en-US" sz="2100" dirty="0">
                <a:ea typeface="Arial" charset="0"/>
                <a:cs typeface="Arial" charset="0"/>
              </a:rPr>
              <a:t>		Most congenital defects are well tolerated during fetal life.</a:t>
            </a:r>
          </a:p>
          <a:p>
            <a:pPr eaLnBrk="1" hangingPunct="1">
              <a:lnSpc>
                <a:spcPct val="90000"/>
              </a:lnSpc>
              <a:buFont typeface="Wingdings" charset="2"/>
              <a:buNone/>
            </a:pPr>
            <a:r>
              <a:rPr lang="en-US" altLang="en-US" sz="2100" i="1" dirty="0">
                <a:ea typeface="Arial" charset="0"/>
                <a:cs typeface="Arial" charset="0"/>
              </a:rPr>
              <a:t>Etiology</a:t>
            </a:r>
            <a:r>
              <a:rPr lang="en-US" altLang="en-US" sz="2100" b="1" dirty="0">
                <a:ea typeface="Arial" charset="0"/>
                <a:cs typeface="Arial" charset="0"/>
              </a:rPr>
              <a:t> </a:t>
            </a:r>
            <a:r>
              <a:rPr lang="en-US" altLang="en-US" sz="2100" dirty="0">
                <a:ea typeface="Arial" charset="0"/>
                <a:cs typeface="Arial" charset="0"/>
              </a:rPr>
              <a:t>	- Unknown in most cases</a:t>
            </a:r>
          </a:p>
          <a:p>
            <a:pPr eaLnBrk="1" hangingPunct="1">
              <a:lnSpc>
                <a:spcPct val="90000"/>
              </a:lnSpc>
              <a:buFont typeface="Wingdings" charset="2"/>
              <a:buNone/>
            </a:pPr>
            <a:r>
              <a:rPr lang="en-US" altLang="en-US" sz="2100" dirty="0">
                <a:ea typeface="Arial" charset="0"/>
                <a:cs typeface="Arial" charset="0"/>
              </a:rPr>
              <a:t>    		- Genetic factors  </a:t>
            </a:r>
          </a:p>
          <a:p>
            <a:pPr eaLnBrk="1" hangingPunct="1">
              <a:lnSpc>
                <a:spcPct val="90000"/>
              </a:lnSpc>
              <a:buFont typeface="Wingdings" charset="2"/>
              <a:buNone/>
            </a:pPr>
            <a:r>
              <a:rPr lang="en-US" altLang="en-US" sz="2100" dirty="0">
                <a:ea typeface="Arial" charset="0"/>
                <a:cs typeface="Arial" charset="0"/>
              </a:rPr>
              <a:t>			-Single gene defect</a:t>
            </a:r>
          </a:p>
          <a:p>
            <a:pPr eaLnBrk="1" hangingPunct="1">
              <a:lnSpc>
                <a:spcPct val="90000"/>
              </a:lnSpc>
              <a:buFont typeface="Wingdings" charset="2"/>
              <a:buNone/>
            </a:pPr>
            <a:r>
              <a:rPr lang="en-US" altLang="en-US" sz="2100" dirty="0">
                <a:ea typeface="Arial" charset="0"/>
                <a:cs typeface="Arial" charset="0"/>
              </a:rPr>
              <a:t>                                 -Chromosomal abnormality.</a:t>
            </a:r>
          </a:p>
          <a:p>
            <a:pPr eaLnBrk="1" hangingPunct="1">
              <a:lnSpc>
                <a:spcPct val="90000"/>
              </a:lnSpc>
              <a:buFont typeface="Wingdings" charset="2"/>
              <a:buNone/>
            </a:pPr>
            <a:r>
              <a:rPr lang="en-US" altLang="en-US" sz="2100" dirty="0">
                <a:ea typeface="Arial" charset="0"/>
                <a:cs typeface="Arial" charset="0"/>
              </a:rPr>
              <a:t>    	   	-  Environmental factors </a:t>
            </a:r>
          </a:p>
          <a:p>
            <a:pPr eaLnBrk="1" hangingPunct="1">
              <a:lnSpc>
                <a:spcPct val="90000"/>
              </a:lnSpc>
              <a:buFont typeface="Wingdings" charset="2"/>
              <a:buNone/>
            </a:pPr>
            <a:r>
              <a:rPr lang="en-US" altLang="en-US" sz="2100" dirty="0">
                <a:ea typeface="Arial" charset="0"/>
                <a:cs typeface="Arial" charset="0"/>
              </a:rPr>
              <a:t>        	-  Gender differences in type of CHD</a:t>
            </a:r>
          </a:p>
          <a:p>
            <a:pPr eaLnBrk="1" hangingPunct="1">
              <a:lnSpc>
                <a:spcPct val="90000"/>
              </a:lnSpc>
              <a:buFont typeface="Wingdings" charset="2"/>
              <a:buNone/>
            </a:pPr>
            <a:endParaRPr lang="en-US" altLang="en-US" sz="1800" dirty="0"/>
          </a:p>
        </p:txBody>
      </p:sp>
    </p:spTree>
    <p:extLst>
      <p:ext uri="{BB962C8B-B14F-4D97-AF65-F5344CB8AC3E}">
        <p14:creationId xmlns:p14="http://schemas.microsoft.com/office/powerpoint/2010/main" val="475645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543800" cy="1028700"/>
          </a:xfrm>
        </p:spPr>
        <p:txBody>
          <a:bodyPr>
            <a:normAutofit/>
          </a:bodyPr>
          <a:lstStyle/>
          <a:p>
            <a:pPr eaLnBrk="1" hangingPunct="1"/>
            <a:r>
              <a:rPr lang="en-US" altLang="en-US" sz="3600" b="1" dirty="0">
                <a:ea typeface="Arial" charset="0"/>
                <a:cs typeface="Arial" charset="0"/>
              </a:rPr>
              <a:t>Patent Ductus Arteriosus (PDA)</a:t>
            </a:r>
          </a:p>
        </p:txBody>
      </p:sp>
      <p:sp>
        <p:nvSpPr>
          <p:cNvPr id="3" name="Content Placeholder 2"/>
          <p:cNvSpPr>
            <a:spLocks noGrp="1"/>
          </p:cNvSpPr>
          <p:nvPr>
            <p:ph idx="1"/>
          </p:nvPr>
        </p:nvSpPr>
        <p:spPr>
          <a:xfrm>
            <a:off x="609600" y="1485900"/>
            <a:ext cx="7924799" cy="4762500"/>
          </a:xfrm>
        </p:spPr>
        <p:txBody>
          <a:bodyPr>
            <a:normAutofit fontScale="92500"/>
          </a:bodyPr>
          <a:lstStyle/>
          <a:p>
            <a:pPr eaLnBrk="1" hangingPunct="1"/>
            <a:r>
              <a:rPr lang="en-US" altLang="en-US" sz="2400" dirty="0">
                <a:ea typeface="Arial" charset="0"/>
                <a:cs typeface="Arial" charset="0"/>
              </a:rPr>
              <a:t>Characterized by a connection between the aorta and the pulmonary artery</a:t>
            </a:r>
          </a:p>
          <a:p>
            <a:pPr eaLnBrk="1" hangingPunct="1"/>
            <a:r>
              <a:rPr lang="en-US" altLang="en-US" sz="2400" dirty="0">
                <a:ea typeface="Arial" charset="0"/>
                <a:cs typeface="Arial" charset="0"/>
              </a:rPr>
              <a:t>All babies are born with a ductus arteriosus</a:t>
            </a:r>
          </a:p>
          <a:p>
            <a:pPr eaLnBrk="1" hangingPunct="1"/>
            <a:r>
              <a:rPr lang="en-US" altLang="en-US" sz="2400" dirty="0">
                <a:ea typeface="Arial" charset="0"/>
                <a:cs typeface="Arial" charset="0"/>
              </a:rPr>
              <a:t>As the baby takes the first breath, the blood vessels in the lungs open up, and blood begins to flow </a:t>
            </a:r>
            <a:r>
              <a:rPr lang="en-US" altLang="en-US" sz="2400" dirty="0">
                <a:ea typeface="Arial" charset="0"/>
                <a:cs typeface="Arial" charset="0"/>
                <a:sym typeface="Wingdings 3" charset="2"/>
              </a:rPr>
              <a:t></a:t>
            </a:r>
            <a:r>
              <a:rPr lang="en-US" altLang="en-US" sz="2400" dirty="0">
                <a:ea typeface="Arial" charset="0"/>
                <a:cs typeface="Arial" charset="0"/>
              </a:rPr>
              <a:t> the ductus arteriosus is not needed to bypass the lungs </a:t>
            </a:r>
            <a:endParaRPr lang="en-US" altLang="en-US" sz="2400" dirty="0">
              <a:ea typeface="Arial" charset="0"/>
              <a:cs typeface="Arial" charset="0"/>
              <a:sym typeface="Wingdings 3" charset="2"/>
            </a:endParaRPr>
          </a:p>
          <a:p>
            <a:pPr eaLnBrk="1" hangingPunct="1"/>
            <a:r>
              <a:rPr lang="en-US" altLang="en-US" sz="2400" dirty="0">
                <a:ea typeface="Arial" charset="0"/>
                <a:cs typeface="Arial" charset="0"/>
              </a:rPr>
              <a:t>Most babies have a closed ductus arteriosus by 72 hours after birth</a:t>
            </a:r>
          </a:p>
          <a:p>
            <a:pPr lvl="1"/>
            <a:r>
              <a:rPr lang="en-US" altLang="en-US" sz="2000" dirty="0">
                <a:ea typeface="Arial" charset="0"/>
                <a:cs typeface="Arial" charset="0"/>
              </a:rPr>
              <a:t>In some babies, however, the ductus arteriosus remains open (patent) </a:t>
            </a:r>
          </a:p>
          <a:p>
            <a:pPr eaLnBrk="1" hangingPunct="1"/>
            <a:r>
              <a:rPr lang="en-US" altLang="en-US" sz="2400" dirty="0">
                <a:ea typeface="Arial" charset="0"/>
                <a:cs typeface="Arial" charset="0"/>
              </a:rPr>
              <a:t>The opening between the aorta and the pulmonary artery </a:t>
            </a:r>
            <a:r>
              <a:rPr lang="en-US" altLang="en-US" sz="2400" u="sng" dirty="0">
                <a:ea typeface="Arial" charset="0"/>
                <a:cs typeface="Arial" charset="0"/>
              </a:rPr>
              <a:t>allows oxygenated blood to pass back through the blood vessels in the lungs.</a:t>
            </a:r>
          </a:p>
          <a:p>
            <a:pPr eaLnBrk="1" hangingPunct="1"/>
            <a:r>
              <a:rPr lang="en-US" altLang="en-US" sz="2400" dirty="0">
                <a:ea typeface="Arial" charset="0"/>
                <a:cs typeface="Arial" charset="0"/>
              </a:rPr>
              <a:t>PDA occurs in 6-11 % of all children with CHD</a:t>
            </a:r>
          </a:p>
          <a:p>
            <a:pPr eaLnBrk="1" hangingPunct="1"/>
            <a:endParaRPr lang="en-US" altLang="en-US" sz="1500" dirty="0"/>
          </a:p>
        </p:txBody>
      </p:sp>
    </p:spTree>
    <p:extLst>
      <p:ext uri="{BB962C8B-B14F-4D97-AF65-F5344CB8AC3E}">
        <p14:creationId xmlns:p14="http://schemas.microsoft.com/office/powerpoint/2010/main" val="82741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651" y="1371600"/>
            <a:ext cx="7425852" cy="3000821"/>
          </a:xfrm>
          <a:prstGeom prst="rect">
            <a:avLst/>
          </a:prstGeom>
        </p:spPr>
        <p:txBody>
          <a:bodyPr wrap="square">
            <a:spAutoFit/>
          </a:bodyPr>
          <a:lstStyle/>
          <a:p>
            <a:pPr marL="457200" indent="-457200"/>
            <a:r>
              <a:rPr lang="en-US" altLang="en-US" sz="2700" u="sng" dirty="0">
                <a:ea typeface="Arial" charset="0"/>
                <a:cs typeface="Arial" charset="0"/>
              </a:rPr>
              <a:t>Treatment…</a:t>
            </a:r>
          </a:p>
          <a:p>
            <a:pPr marL="457200" indent="-457200"/>
            <a:r>
              <a:rPr lang="en-US" altLang="en-US" sz="2700" dirty="0">
                <a:ea typeface="Arial" charset="0"/>
                <a:cs typeface="Arial" charset="0"/>
              </a:rPr>
              <a:t>Cath at age of (6m to 1y) or surgical intervention by thoracotomy</a:t>
            </a:r>
          </a:p>
          <a:p>
            <a:pPr marL="457200" indent="-457200"/>
            <a:endParaRPr lang="en-US" altLang="en-US" sz="2700" dirty="0">
              <a:ea typeface="Arial" charset="0"/>
              <a:cs typeface="Arial" charset="0"/>
            </a:endParaRPr>
          </a:p>
          <a:p>
            <a:pPr marL="457200" indent="-457200"/>
            <a:r>
              <a:rPr lang="en-US" altLang="en-US" sz="2700" u="sng" dirty="0">
                <a:ea typeface="Arial" charset="0"/>
                <a:cs typeface="Arial" charset="0"/>
              </a:rPr>
              <a:t>If no treatment …</a:t>
            </a:r>
          </a:p>
          <a:p>
            <a:pPr marL="457200" indent="-457200">
              <a:buFontTx/>
              <a:buAutoNum type="arabicPeriod"/>
            </a:pPr>
            <a:r>
              <a:rPr lang="en-US" altLang="en-US" sz="2700" dirty="0">
                <a:ea typeface="Arial" charset="0"/>
                <a:cs typeface="Arial" charset="0"/>
              </a:rPr>
              <a:t>CHF</a:t>
            </a:r>
          </a:p>
          <a:p>
            <a:pPr marL="457200" indent="-457200">
              <a:buFontTx/>
              <a:buAutoNum type="arabicPeriod"/>
            </a:pPr>
            <a:r>
              <a:rPr lang="en-US" altLang="en-US" sz="2700" dirty="0">
                <a:ea typeface="Arial" charset="0"/>
                <a:cs typeface="Arial" charset="0"/>
              </a:rPr>
              <a:t>Infected Endocarditis  </a:t>
            </a:r>
          </a:p>
        </p:txBody>
      </p:sp>
      <p:sp>
        <p:nvSpPr>
          <p:cNvPr id="3" name="Rectangle 2"/>
          <p:cNvSpPr txBox="1">
            <a:spLocks noChangeArrowheads="1"/>
          </p:cNvSpPr>
          <p:nvPr/>
        </p:nvSpPr>
        <p:spPr>
          <a:xfrm>
            <a:off x="628650" y="365125"/>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a:ea typeface="Arial" charset="0"/>
                <a:cs typeface="Arial" charset="0"/>
              </a:rPr>
              <a:t>PDA (Patent Ductus Arteriosus)</a:t>
            </a:r>
            <a:endParaRPr lang="en-US" altLang="en-US" sz="3600" b="1" dirty="0">
              <a:ea typeface="Arial" charset="0"/>
              <a:cs typeface="Arial" charset="0"/>
            </a:endParaRPr>
          </a:p>
        </p:txBody>
      </p:sp>
    </p:spTree>
    <p:extLst>
      <p:ext uri="{BB962C8B-B14F-4D97-AF65-F5344CB8AC3E}">
        <p14:creationId xmlns:p14="http://schemas.microsoft.com/office/powerpoint/2010/main" val="1180357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529" y="1219200"/>
            <a:ext cx="7735921" cy="5105400"/>
          </a:xfrm>
        </p:spPr>
        <p:txBody>
          <a:bodyPr>
            <a:noAutofit/>
          </a:bodyPr>
          <a:lstStyle/>
          <a:p>
            <a:pPr eaLnBrk="1" hangingPunct="1">
              <a:buClr>
                <a:schemeClr val="tx1"/>
              </a:buClr>
              <a:buFont typeface="Wingdings" charset="2"/>
              <a:buChar char="Ø"/>
            </a:pPr>
            <a:r>
              <a:rPr lang="en-US" altLang="en-US" u="sng" dirty="0">
                <a:ea typeface="Arial" charset="0"/>
                <a:cs typeface="Arial" charset="0"/>
              </a:rPr>
              <a:t>Medical Management</a:t>
            </a:r>
          </a:p>
          <a:p>
            <a:pPr lvl="1" eaLnBrk="1" hangingPunct="1">
              <a:buClr>
                <a:schemeClr val="tx1"/>
              </a:buClr>
              <a:buFont typeface="Wingdings" charset="2"/>
              <a:buChar char="q"/>
            </a:pPr>
            <a:r>
              <a:rPr lang="en-US" altLang="en-US" sz="2000" dirty="0">
                <a:ea typeface="Arial" charset="0"/>
                <a:cs typeface="Arial" charset="0"/>
              </a:rPr>
              <a:t>Indomethacin IV (prostaglandin inhibitor) may help close a PDA. </a:t>
            </a:r>
          </a:p>
          <a:p>
            <a:pPr lvl="2">
              <a:buClr>
                <a:schemeClr val="tx1"/>
              </a:buClr>
              <a:buFont typeface="Wingdings" charset="2"/>
              <a:buChar char="q"/>
            </a:pPr>
            <a:r>
              <a:rPr lang="en-US" altLang="en-US" sz="1600" dirty="0">
                <a:ea typeface="Arial" charset="0"/>
                <a:cs typeface="Arial" charset="0"/>
              </a:rPr>
              <a:t>works by stimulating the muscles inside the PDA to constrict, thereby closing the connection</a:t>
            </a:r>
          </a:p>
          <a:p>
            <a:pPr lvl="1" eaLnBrk="1" hangingPunct="1">
              <a:buClr>
                <a:schemeClr val="tx1"/>
              </a:buClr>
              <a:buFont typeface="Wingdings" charset="2"/>
              <a:buChar char="q"/>
            </a:pPr>
            <a:r>
              <a:rPr lang="en-US" altLang="en-US" sz="2000" dirty="0">
                <a:ea typeface="Arial" charset="0"/>
                <a:cs typeface="Arial" charset="0"/>
              </a:rPr>
              <a:t>Digoxin</a:t>
            </a:r>
          </a:p>
          <a:p>
            <a:pPr lvl="1" eaLnBrk="1" hangingPunct="1">
              <a:buClr>
                <a:schemeClr val="tx1"/>
              </a:buClr>
              <a:buFont typeface="Wingdings" charset="2"/>
              <a:buChar char="q"/>
            </a:pPr>
            <a:r>
              <a:rPr lang="en-US" altLang="en-US" sz="2000" dirty="0">
                <a:ea typeface="Arial" charset="0"/>
                <a:cs typeface="Arial" charset="0"/>
              </a:rPr>
              <a:t>Diuretics </a:t>
            </a:r>
          </a:p>
          <a:p>
            <a:pPr eaLnBrk="1" hangingPunct="1">
              <a:buClr>
                <a:schemeClr val="tx1"/>
              </a:buClr>
              <a:buFont typeface="Wingdings" charset="2"/>
              <a:buChar char="Ø"/>
            </a:pPr>
            <a:r>
              <a:rPr lang="en-US" altLang="en-US" u="sng" dirty="0">
                <a:ea typeface="Arial" charset="0"/>
                <a:cs typeface="Arial" charset="0"/>
              </a:rPr>
              <a:t>Adequate nutrition</a:t>
            </a:r>
            <a:r>
              <a:rPr lang="en-US" altLang="en-US" dirty="0">
                <a:ea typeface="Arial" charset="0"/>
                <a:cs typeface="Arial" charset="0"/>
              </a:rPr>
              <a:t> </a:t>
            </a:r>
          </a:p>
          <a:p>
            <a:pPr lvl="1">
              <a:buClr>
                <a:schemeClr val="tx1"/>
              </a:buClr>
              <a:buFont typeface="Wingdings" charset="2"/>
              <a:buChar char="Ø"/>
            </a:pPr>
            <a:r>
              <a:rPr lang="en-US" altLang="en-US" sz="2000" dirty="0">
                <a:ea typeface="Arial" charset="0"/>
                <a:cs typeface="Arial" charset="0"/>
              </a:rPr>
              <a:t>premature infants or those infants with a large PDA may become tired when feeding, and are not able to eat enough to gain weight</a:t>
            </a:r>
          </a:p>
          <a:p>
            <a:pPr lvl="1">
              <a:buClr>
                <a:schemeClr val="tx1"/>
              </a:buClr>
              <a:buFont typeface="Wingdings" charset="2"/>
              <a:buChar char="Ø"/>
            </a:pPr>
            <a:r>
              <a:rPr lang="en-US" altLang="en-US" sz="2000" u="sng" dirty="0">
                <a:ea typeface="Arial" charset="0"/>
                <a:cs typeface="Arial" charset="0"/>
              </a:rPr>
              <a:t>high-calorie formula or breast milk</a:t>
            </a:r>
            <a:br>
              <a:rPr lang="en-US" altLang="en-US" sz="2000" dirty="0">
                <a:ea typeface="Arial" charset="0"/>
                <a:cs typeface="Arial" charset="0"/>
              </a:rPr>
            </a:br>
            <a:r>
              <a:rPr lang="en-US" altLang="en-US" sz="2000" dirty="0">
                <a:ea typeface="Arial" charset="0"/>
                <a:cs typeface="Arial" charset="0"/>
              </a:rPr>
              <a:t>Special nutritional supplements may be added to formula or pumped breast milk that increase the number of calories in each ounce, thereby allowing your baby to drink less and still consume enough calories to grow properly. </a:t>
            </a:r>
          </a:p>
          <a:p>
            <a:pPr eaLnBrk="1" hangingPunct="1"/>
            <a:endParaRPr lang="en-US" altLang="en-US" dirty="0">
              <a:latin typeface="Arial" charset="0"/>
              <a:ea typeface="Arial" charset="0"/>
              <a:cs typeface="Arial" charset="0"/>
            </a:endParaRPr>
          </a:p>
        </p:txBody>
      </p:sp>
      <p:sp>
        <p:nvSpPr>
          <p:cNvPr id="5" name="Rectangle 2"/>
          <p:cNvSpPr txBox="1">
            <a:spLocks noChangeArrowheads="1"/>
          </p:cNvSpPr>
          <p:nvPr/>
        </p:nvSpPr>
        <p:spPr>
          <a:xfrm>
            <a:off x="533400" y="22860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a:ea typeface="Arial" charset="0"/>
                <a:cs typeface="Arial" charset="0"/>
              </a:rPr>
              <a:t>PDA (Patent Ductus Arteriosus)</a:t>
            </a:r>
            <a:endParaRPr lang="en-US" altLang="en-US" sz="3600" b="1" dirty="0">
              <a:ea typeface="Arial" charset="0"/>
              <a:cs typeface="Arial" charset="0"/>
            </a:endParaRPr>
          </a:p>
        </p:txBody>
      </p:sp>
    </p:spTree>
    <p:extLst>
      <p:ext uri="{BB962C8B-B14F-4D97-AF65-F5344CB8AC3E}">
        <p14:creationId xmlns:p14="http://schemas.microsoft.com/office/powerpoint/2010/main" val="93795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PDA: Treatment </a:t>
            </a:r>
          </a:p>
        </p:txBody>
      </p:sp>
      <p:sp>
        <p:nvSpPr>
          <p:cNvPr id="3" name="Content Placeholder 2"/>
          <p:cNvSpPr>
            <a:spLocks noGrp="1"/>
          </p:cNvSpPr>
          <p:nvPr>
            <p:ph idx="1"/>
          </p:nvPr>
        </p:nvSpPr>
        <p:spPr>
          <a:xfrm>
            <a:off x="508000" y="2088892"/>
            <a:ext cx="4205620" cy="4464308"/>
          </a:xfrm>
        </p:spPr>
        <p:txBody>
          <a:bodyPr>
            <a:normAutofit fontScale="62500" lnSpcReduction="20000"/>
          </a:bodyPr>
          <a:lstStyle/>
          <a:p>
            <a:r>
              <a:rPr lang="en-US" sz="4400" dirty="0"/>
              <a:t>Medical</a:t>
            </a:r>
          </a:p>
          <a:p>
            <a:pPr lvl="1"/>
            <a:r>
              <a:rPr lang="en-US" sz="3300" dirty="0"/>
              <a:t>Treatment of CHF and pulmonary edema</a:t>
            </a:r>
          </a:p>
          <a:p>
            <a:pPr lvl="1"/>
            <a:r>
              <a:rPr lang="en-US" sz="3300" dirty="0"/>
              <a:t>Indomethacin trial in preterm infants </a:t>
            </a:r>
          </a:p>
          <a:p>
            <a:r>
              <a:rPr lang="en-US" sz="4400" dirty="0"/>
              <a:t>Interventional cardiology</a:t>
            </a:r>
          </a:p>
          <a:p>
            <a:r>
              <a:rPr lang="en-US" sz="4400" dirty="0"/>
              <a:t>Surgical</a:t>
            </a:r>
          </a:p>
          <a:p>
            <a:pPr lvl="1"/>
            <a:r>
              <a:rPr lang="en-US" sz="3300" dirty="0"/>
              <a:t>Preterm infants and neonates who fail medical therapy</a:t>
            </a:r>
          </a:p>
          <a:p>
            <a:pPr lvl="1"/>
            <a:r>
              <a:rPr lang="en-US" sz="3300" dirty="0"/>
              <a:t>Older asymptomatic children (age 2-4 years)</a:t>
            </a:r>
          </a:p>
          <a:p>
            <a:pPr lvl="1"/>
            <a:r>
              <a:rPr lang="en-US" sz="3300" dirty="0"/>
              <a:t>Surgical options:</a:t>
            </a:r>
          </a:p>
          <a:p>
            <a:pPr lvl="2"/>
            <a:r>
              <a:rPr lang="en-US" sz="2900" dirty="0"/>
              <a:t>PDA ligation via posterolateral thoracotomy</a:t>
            </a:r>
          </a:p>
          <a:p>
            <a:pPr lvl="2"/>
            <a:r>
              <a:rPr lang="en-US" sz="2900" dirty="0"/>
              <a:t>VATS</a:t>
            </a:r>
          </a:p>
          <a:p>
            <a:pPr lvl="1"/>
            <a:endParaRPr lang="en-US" dirty="0"/>
          </a:p>
          <a:p>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0" y="2438400"/>
            <a:ext cx="3759200" cy="2819400"/>
          </a:xfrm>
          <a:prstGeom prst="rect">
            <a:avLst/>
          </a:prstGeom>
        </p:spPr>
      </p:pic>
      <p:sp>
        <p:nvSpPr>
          <p:cNvPr id="6" name="Rectangle 5"/>
          <p:cNvSpPr/>
          <p:nvPr/>
        </p:nvSpPr>
        <p:spPr>
          <a:xfrm>
            <a:off x="5257800" y="6553200"/>
            <a:ext cx="3903633" cy="230832"/>
          </a:xfrm>
          <a:prstGeom prst="rect">
            <a:avLst/>
          </a:prstGeom>
        </p:spPr>
        <p:txBody>
          <a:bodyPr wrap="none">
            <a:spAutoFit/>
          </a:bodyPr>
          <a:lstStyle/>
          <a:p>
            <a:r>
              <a:rPr lang="en-US" sz="900" dirty="0" err="1">
                <a:solidFill>
                  <a:srgbClr val="222222"/>
                </a:solidFill>
                <a:latin typeface="Arial" charset="0"/>
              </a:rPr>
              <a:t>BruceBlaus</a:t>
            </a:r>
            <a:r>
              <a:rPr lang="en-US" sz="900" dirty="0">
                <a:solidFill>
                  <a:srgbClr val="222222"/>
                </a:solidFill>
                <a:latin typeface="Arial" charset="0"/>
              </a:rPr>
              <a:t>. Own work. 11 July 2017. Accessed </a:t>
            </a:r>
            <a:r>
              <a:rPr lang="en-US" sz="900" dirty="0" err="1">
                <a:solidFill>
                  <a:srgbClr val="222222"/>
                </a:solidFill>
                <a:latin typeface="Arial" charset="0"/>
              </a:rPr>
              <a:t>commons.wikimedia.org</a:t>
            </a:r>
            <a:endParaRPr lang="en-US" sz="900" dirty="0"/>
          </a:p>
        </p:txBody>
      </p:sp>
    </p:spTree>
    <p:extLst>
      <p:ext uri="{BB962C8B-B14F-4D97-AF65-F5344CB8AC3E}">
        <p14:creationId xmlns:p14="http://schemas.microsoft.com/office/powerpoint/2010/main" val="1716204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211" y="457200"/>
            <a:ext cx="7543800" cy="1028700"/>
          </a:xfrm>
        </p:spPr>
        <p:txBody>
          <a:bodyPr>
            <a:normAutofit/>
          </a:bodyPr>
          <a:lstStyle/>
          <a:p>
            <a:r>
              <a:rPr lang="en-US" sz="3600" b="1" dirty="0">
                <a:ea typeface="Arial" charset="0"/>
                <a:cs typeface="Arial" charset="0"/>
              </a:rPr>
              <a:t>PDA: Anesthetic considerations </a:t>
            </a:r>
          </a:p>
        </p:txBody>
      </p:sp>
      <p:sp>
        <p:nvSpPr>
          <p:cNvPr id="3" name="Content Placeholder 2"/>
          <p:cNvSpPr>
            <a:spLocks noGrp="1"/>
          </p:cNvSpPr>
          <p:nvPr>
            <p:ph idx="1"/>
          </p:nvPr>
        </p:nvSpPr>
        <p:spPr>
          <a:xfrm>
            <a:off x="661211" y="1786043"/>
            <a:ext cx="8100978" cy="4767157"/>
          </a:xfrm>
        </p:spPr>
        <p:txBody>
          <a:bodyPr>
            <a:normAutofit fontScale="55000" lnSpcReduction="20000"/>
          </a:bodyPr>
          <a:lstStyle/>
          <a:p>
            <a:pPr>
              <a:buFont typeface="Wingdings" charset="2"/>
              <a:buChar char="Ø"/>
            </a:pPr>
            <a:r>
              <a:rPr lang="en-US" sz="3600" dirty="0">
                <a:ea typeface="Arial" charset="0"/>
                <a:cs typeface="Arial" charset="0"/>
              </a:rPr>
              <a:t>Pre and post-ductal pulse oximetry to detect ligation of the wrong vessel</a:t>
            </a:r>
          </a:p>
          <a:p>
            <a:pPr>
              <a:buFont typeface="Wingdings" charset="2"/>
              <a:buChar char="Ø"/>
            </a:pPr>
            <a:r>
              <a:rPr lang="en-US" sz="3600" dirty="0">
                <a:ea typeface="Arial" charset="0"/>
                <a:cs typeface="Arial" charset="0"/>
              </a:rPr>
              <a:t>Upper and lower extremity blood pressure monitoring to determine pressure gradient </a:t>
            </a:r>
          </a:p>
          <a:p>
            <a:pPr>
              <a:buFont typeface="Wingdings" charset="2"/>
              <a:buChar char="Ø"/>
            </a:pPr>
            <a:r>
              <a:rPr lang="en-US" sz="3600" dirty="0">
                <a:ea typeface="Arial" charset="0"/>
                <a:cs typeface="Arial" charset="0"/>
              </a:rPr>
              <a:t>Upon ligation increase in diastolic pressure</a:t>
            </a:r>
          </a:p>
          <a:p>
            <a:pPr>
              <a:buFont typeface="Wingdings" charset="2"/>
              <a:buChar char="Ø"/>
            </a:pPr>
            <a:r>
              <a:rPr lang="en-US" sz="3600" dirty="0">
                <a:ea typeface="Arial" charset="0"/>
                <a:cs typeface="Arial" charset="0"/>
              </a:rPr>
              <a:t>In older children lung isolation may be requested</a:t>
            </a:r>
          </a:p>
          <a:p>
            <a:pPr>
              <a:buFont typeface="Wingdings" charset="2"/>
              <a:buChar char="Ø"/>
            </a:pPr>
            <a:r>
              <a:rPr lang="en-US" sz="3600" dirty="0">
                <a:ea typeface="Arial" charset="0"/>
                <a:cs typeface="Arial" charset="0"/>
              </a:rPr>
              <a:t>Preterm infants:</a:t>
            </a:r>
          </a:p>
          <a:p>
            <a:pPr lvl="2"/>
            <a:r>
              <a:rPr lang="en-US" sz="2900" dirty="0">
                <a:ea typeface="Arial" charset="0"/>
                <a:cs typeface="Arial" charset="0"/>
              </a:rPr>
              <a:t>Often done bedside = off-site anesthesia</a:t>
            </a:r>
          </a:p>
          <a:p>
            <a:pPr lvl="2"/>
            <a:r>
              <a:rPr lang="en-US" sz="2900" dirty="0">
                <a:ea typeface="Arial" charset="0"/>
                <a:cs typeface="Arial" charset="0"/>
              </a:rPr>
              <a:t>Reduced monitoring options, poor access to patient</a:t>
            </a:r>
          </a:p>
          <a:p>
            <a:pPr lvl="2"/>
            <a:r>
              <a:rPr lang="en-US" sz="2900" dirty="0">
                <a:ea typeface="Arial" charset="0"/>
                <a:cs typeface="Arial" charset="0"/>
              </a:rPr>
              <a:t>All emergency drugs, vasoactive medications and blood must be immediately available </a:t>
            </a:r>
          </a:p>
          <a:p>
            <a:pPr lvl="2"/>
            <a:r>
              <a:rPr lang="en-US" sz="2900" dirty="0">
                <a:ea typeface="Arial" charset="0"/>
                <a:cs typeface="Arial" charset="0"/>
              </a:rPr>
              <a:t>ETT position should be checked and carefully secured</a:t>
            </a:r>
          </a:p>
          <a:p>
            <a:pPr lvl="2"/>
            <a:r>
              <a:rPr lang="en-US" sz="2900" dirty="0">
                <a:ea typeface="Arial" charset="0"/>
                <a:cs typeface="Arial" charset="0"/>
              </a:rPr>
              <a:t>Surgical exposure and retraction = functional single lung ventilation</a:t>
            </a:r>
            <a:endParaRPr lang="en-US" sz="1600" dirty="0">
              <a:ea typeface="Arial" charset="0"/>
              <a:cs typeface="Arial" charset="0"/>
            </a:endParaRPr>
          </a:p>
          <a:p>
            <a:pPr>
              <a:buFont typeface="Wingdings" charset="2"/>
              <a:buChar char="Ø"/>
            </a:pPr>
            <a:r>
              <a:rPr lang="en-US" sz="3300" dirty="0">
                <a:ea typeface="Arial" charset="0"/>
                <a:cs typeface="Arial" charset="0"/>
              </a:rPr>
              <a:t>Post PDA:</a:t>
            </a:r>
          </a:p>
          <a:p>
            <a:pPr lvl="2"/>
            <a:r>
              <a:rPr lang="en-US" sz="2900" dirty="0">
                <a:ea typeface="Arial" charset="0"/>
                <a:cs typeface="Arial" charset="0"/>
              </a:rPr>
              <a:t>Endocarditis prophylaxis during the first 6 months</a:t>
            </a:r>
          </a:p>
          <a:p>
            <a:pPr lvl="2"/>
            <a:r>
              <a:rPr lang="en-US" sz="2900" dirty="0">
                <a:ea typeface="Arial" charset="0"/>
                <a:cs typeface="Arial" charset="0"/>
              </a:rPr>
              <a:t>Recurrent laryngeal nerve injury </a:t>
            </a:r>
          </a:p>
          <a:p>
            <a:pPr lvl="2"/>
            <a:r>
              <a:rPr lang="en-US" sz="2900" dirty="0">
                <a:ea typeface="Arial" charset="0"/>
                <a:cs typeface="Arial" charset="0"/>
              </a:rPr>
              <a:t>Pulmonary HTN and heart failure if late repair</a:t>
            </a:r>
          </a:p>
        </p:txBody>
      </p:sp>
    </p:spTree>
    <p:extLst>
      <p:ext uri="{BB962C8B-B14F-4D97-AF65-F5344CB8AC3E}">
        <p14:creationId xmlns:p14="http://schemas.microsoft.com/office/powerpoint/2010/main" val="1900042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77" y="457200"/>
            <a:ext cx="7543800" cy="1028700"/>
          </a:xfrm>
        </p:spPr>
        <p:txBody>
          <a:bodyPr/>
          <a:lstStyle/>
          <a:p>
            <a:r>
              <a:rPr lang="en-US" sz="3600" b="1">
                <a:ea typeface="Arial" charset="0"/>
                <a:cs typeface="Arial" charset="0"/>
              </a:rPr>
              <a:t>Ventricular Septal Defect</a:t>
            </a:r>
            <a:endParaRPr lang="en-US" b="1" dirty="0">
              <a:ea typeface="Arial" charset="0"/>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5000" y="2057400"/>
            <a:ext cx="3200400" cy="3200400"/>
          </a:xfrm>
          <a:prstGeom prst="rect">
            <a:avLst/>
          </a:prstGeom>
        </p:spPr>
      </p:pic>
      <p:sp>
        <p:nvSpPr>
          <p:cNvPr id="3" name="Content Placeholder 2"/>
          <p:cNvSpPr>
            <a:spLocks noGrp="1"/>
          </p:cNvSpPr>
          <p:nvPr>
            <p:ph idx="1"/>
          </p:nvPr>
        </p:nvSpPr>
        <p:spPr>
          <a:xfrm>
            <a:off x="533400" y="1620769"/>
            <a:ext cx="6447501" cy="4521335"/>
          </a:xfrm>
        </p:spPr>
        <p:txBody>
          <a:bodyPr>
            <a:noAutofit/>
          </a:bodyPr>
          <a:lstStyle/>
          <a:p>
            <a:r>
              <a:rPr lang="en-US" sz="2400" dirty="0"/>
              <a:t>Most common CHD (20-25%)</a:t>
            </a:r>
          </a:p>
          <a:p>
            <a:pPr lvl="1"/>
            <a:r>
              <a:rPr lang="en-US" sz="1800" dirty="0"/>
              <a:t>Close spontaneously 30-40% within the first year</a:t>
            </a:r>
          </a:p>
          <a:p>
            <a:r>
              <a:rPr lang="en-US" sz="2400" dirty="0"/>
              <a:t>Pathophysiology: </a:t>
            </a:r>
          </a:p>
          <a:p>
            <a:pPr lvl="1"/>
            <a:r>
              <a:rPr lang="en-US" sz="1800" dirty="0"/>
              <a:t>Left to right shunt</a:t>
            </a:r>
          </a:p>
          <a:p>
            <a:pPr lvl="1"/>
            <a:r>
              <a:rPr lang="en-US" sz="1800" dirty="0"/>
              <a:t>Pulmonary over-circulation </a:t>
            </a:r>
          </a:p>
          <a:p>
            <a:pPr lvl="1"/>
            <a:r>
              <a:rPr lang="en-US" sz="1800" dirty="0"/>
              <a:t>Congestive heart failure</a:t>
            </a:r>
          </a:p>
          <a:p>
            <a:pPr lvl="1"/>
            <a:r>
              <a:rPr lang="en-US" sz="1800" dirty="0"/>
              <a:t>Poor cardiac output</a:t>
            </a:r>
          </a:p>
          <a:p>
            <a:r>
              <a:rPr lang="en-US" sz="2400" dirty="0"/>
              <a:t>Associated anomalies: trisomy 13, 18, 21</a:t>
            </a:r>
          </a:p>
          <a:p>
            <a:r>
              <a:rPr lang="en-US" sz="2400" dirty="0"/>
              <a:t>Signs and symptoms:</a:t>
            </a:r>
          </a:p>
          <a:p>
            <a:pPr lvl="1"/>
            <a:r>
              <a:rPr lang="en-US" sz="1800" dirty="0"/>
              <a:t>Small VSD: asymptomatic</a:t>
            </a:r>
          </a:p>
          <a:p>
            <a:pPr lvl="1"/>
            <a:r>
              <a:rPr lang="en-US" sz="1800" dirty="0"/>
              <a:t>Infants with large VSD: CHF at 6-8 weeks</a:t>
            </a:r>
          </a:p>
          <a:p>
            <a:pPr lvl="1"/>
            <a:r>
              <a:rPr lang="en-US" sz="1800" dirty="0" err="1"/>
              <a:t>Holosystolic</a:t>
            </a:r>
            <a:r>
              <a:rPr lang="en-US" sz="1800" dirty="0"/>
              <a:t> murmur, systolic thrill at the LSB</a:t>
            </a:r>
          </a:p>
        </p:txBody>
      </p:sp>
      <p:sp>
        <p:nvSpPr>
          <p:cNvPr id="6" name="Rectangle 5"/>
          <p:cNvSpPr/>
          <p:nvPr/>
        </p:nvSpPr>
        <p:spPr>
          <a:xfrm>
            <a:off x="5257800" y="6553200"/>
            <a:ext cx="3877985" cy="230832"/>
          </a:xfrm>
          <a:prstGeom prst="rect">
            <a:avLst/>
          </a:prstGeom>
        </p:spPr>
        <p:txBody>
          <a:bodyPr wrap="none">
            <a:spAutoFit/>
          </a:bodyPr>
          <a:lstStyle/>
          <a:p>
            <a:r>
              <a:rPr lang="en-US" sz="900" dirty="0" err="1">
                <a:solidFill>
                  <a:srgbClr val="222222"/>
                </a:solidFill>
                <a:latin typeface="Arial" charset="0"/>
              </a:rPr>
              <a:t>BruceBlaus</a:t>
            </a:r>
            <a:r>
              <a:rPr lang="en-US" sz="900" dirty="0">
                <a:solidFill>
                  <a:srgbClr val="222222"/>
                </a:solidFill>
                <a:latin typeface="Arial" charset="0"/>
              </a:rPr>
              <a:t>. Own work. </a:t>
            </a:r>
            <a:r>
              <a:rPr lang="is-IS" sz="900" dirty="0"/>
              <a:t>3 August 2017 </a:t>
            </a:r>
            <a:r>
              <a:rPr lang="en-US" sz="900" dirty="0">
                <a:solidFill>
                  <a:srgbClr val="222222"/>
                </a:solidFill>
                <a:latin typeface="Arial" charset="0"/>
              </a:rPr>
              <a:t>Accessed </a:t>
            </a:r>
            <a:r>
              <a:rPr lang="en-US" sz="900" dirty="0" err="1">
                <a:solidFill>
                  <a:srgbClr val="222222"/>
                </a:solidFill>
                <a:latin typeface="Arial" charset="0"/>
              </a:rPr>
              <a:t>commons.wikimedia.org</a:t>
            </a:r>
            <a:endParaRPr lang="en-US" sz="900" dirty="0"/>
          </a:p>
        </p:txBody>
      </p:sp>
    </p:spTree>
    <p:extLst>
      <p:ext uri="{BB962C8B-B14F-4D97-AF65-F5344CB8AC3E}">
        <p14:creationId xmlns:p14="http://schemas.microsoft.com/office/powerpoint/2010/main" val="2008344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VSD: Treatment </a:t>
            </a:r>
          </a:p>
        </p:txBody>
      </p:sp>
      <p:sp>
        <p:nvSpPr>
          <p:cNvPr id="3" name="Content Placeholder 2"/>
          <p:cNvSpPr>
            <a:spLocks noGrp="1"/>
          </p:cNvSpPr>
          <p:nvPr>
            <p:ph idx="1"/>
          </p:nvPr>
        </p:nvSpPr>
        <p:spPr>
          <a:xfrm>
            <a:off x="508001" y="1600201"/>
            <a:ext cx="6447501" cy="5257800"/>
          </a:xfrm>
        </p:spPr>
        <p:txBody>
          <a:bodyPr>
            <a:normAutofit fontScale="77500" lnSpcReduction="20000"/>
          </a:bodyPr>
          <a:lstStyle/>
          <a:p>
            <a:pPr marL="0" indent="0">
              <a:buNone/>
            </a:pPr>
            <a:r>
              <a:rPr lang="en-US" sz="3800" b="1" dirty="0"/>
              <a:t>Medical:</a:t>
            </a:r>
          </a:p>
          <a:p>
            <a:pPr lvl="1"/>
            <a:r>
              <a:rPr lang="en-US" sz="2900" dirty="0"/>
              <a:t>ACE inhibitors (decrease Left to Right shunt in cases with increased SVR)</a:t>
            </a:r>
          </a:p>
          <a:p>
            <a:pPr lvl="1"/>
            <a:r>
              <a:rPr lang="en-US" sz="2900" dirty="0"/>
              <a:t>Diuretics</a:t>
            </a:r>
          </a:p>
          <a:p>
            <a:pPr lvl="1"/>
            <a:r>
              <a:rPr lang="en-US" sz="2900" dirty="0"/>
              <a:t>Digoxin</a:t>
            </a:r>
          </a:p>
          <a:p>
            <a:pPr marL="0" indent="0">
              <a:buNone/>
            </a:pPr>
            <a:r>
              <a:rPr lang="en-US" sz="3800" b="1" dirty="0"/>
              <a:t>Interventional cardiology</a:t>
            </a:r>
          </a:p>
          <a:p>
            <a:pPr marL="0" indent="0">
              <a:buNone/>
            </a:pPr>
            <a:r>
              <a:rPr lang="en-US" sz="3800" b="1" dirty="0"/>
              <a:t>Surgical</a:t>
            </a:r>
          </a:p>
          <a:p>
            <a:pPr lvl="1"/>
            <a:r>
              <a:rPr lang="en-US" sz="2900" dirty="0"/>
              <a:t>Infants with CHF and FTT not responding to medical treatment</a:t>
            </a:r>
          </a:p>
          <a:p>
            <a:pPr lvl="1"/>
            <a:r>
              <a:rPr lang="en-US" sz="2900" dirty="0"/>
              <a:t>Large left to right shunt: </a:t>
            </a:r>
            <a:r>
              <a:rPr lang="en-US" sz="2900" dirty="0" err="1"/>
              <a:t>Qp</a:t>
            </a:r>
            <a:r>
              <a:rPr lang="en-US" sz="2900" dirty="0"/>
              <a:t>/Qs&gt;2:1</a:t>
            </a:r>
          </a:p>
          <a:p>
            <a:pPr lvl="1"/>
            <a:r>
              <a:rPr lang="en-US" sz="2900" dirty="0"/>
              <a:t>Elective repair to asymptomatic children around 2 years of age</a:t>
            </a:r>
          </a:p>
          <a:p>
            <a:pPr lvl="1"/>
            <a:r>
              <a:rPr lang="en-US" sz="2900" dirty="0"/>
              <a:t>Procedures: </a:t>
            </a:r>
          </a:p>
          <a:p>
            <a:pPr lvl="2"/>
            <a:r>
              <a:rPr lang="en-US" sz="2600" dirty="0"/>
              <a:t>For infants unable to tolerate CPB: PA banding</a:t>
            </a:r>
          </a:p>
          <a:p>
            <a:pPr lvl="2"/>
            <a:r>
              <a:rPr lang="en-US" sz="2600" dirty="0"/>
              <a:t>Definitive: direct patch closure via and arterial approach or a </a:t>
            </a:r>
            <a:r>
              <a:rPr lang="en-US" sz="2600" dirty="0" err="1"/>
              <a:t>ventriculotomy</a:t>
            </a:r>
            <a:r>
              <a:rPr lang="en-US" sz="2600" dirty="0"/>
              <a:t> </a:t>
            </a:r>
          </a:p>
          <a:p>
            <a:pPr lvl="1"/>
            <a:endParaRPr lang="en-US" sz="2900" dirty="0"/>
          </a:p>
        </p:txBody>
      </p:sp>
      <p:pic>
        <p:nvPicPr>
          <p:cNvPr id="4" name="Picture 3"/>
          <p:cNvPicPr>
            <a:picLocks noChangeAspect="1"/>
          </p:cNvPicPr>
          <p:nvPr/>
        </p:nvPicPr>
        <p:blipFill>
          <a:blip r:embed="rId2"/>
          <a:stretch>
            <a:fillRect/>
          </a:stretch>
        </p:blipFill>
        <p:spPr>
          <a:xfrm>
            <a:off x="6580520" y="2286000"/>
            <a:ext cx="2309813" cy="2309813"/>
          </a:xfrm>
          <a:prstGeom prst="rect">
            <a:avLst/>
          </a:prstGeom>
        </p:spPr>
      </p:pic>
    </p:spTree>
    <p:extLst>
      <p:ext uri="{BB962C8B-B14F-4D97-AF65-F5344CB8AC3E}">
        <p14:creationId xmlns:p14="http://schemas.microsoft.com/office/powerpoint/2010/main" val="1992075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035" y="457200"/>
            <a:ext cx="7543800" cy="1028700"/>
          </a:xfrm>
        </p:spPr>
        <p:txBody>
          <a:bodyPr>
            <a:normAutofit/>
          </a:bodyPr>
          <a:lstStyle/>
          <a:p>
            <a:r>
              <a:rPr lang="en-US" sz="3600" b="1" dirty="0">
                <a:ea typeface="Arial" charset="0"/>
                <a:cs typeface="Arial" charset="0"/>
              </a:rPr>
              <a:t>VSD: Anesthetic considerations </a:t>
            </a:r>
          </a:p>
        </p:txBody>
      </p:sp>
      <p:sp>
        <p:nvSpPr>
          <p:cNvPr id="3" name="Content Placeholder 2"/>
          <p:cNvSpPr>
            <a:spLocks noGrp="1"/>
          </p:cNvSpPr>
          <p:nvPr>
            <p:ph idx="1"/>
          </p:nvPr>
        </p:nvSpPr>
        <p:spPr>
          <a:xfrm>
            <a:off x="597036" y="1485900"/>
            <a:ext cx="7543800" cy="4991100"/>
          </a:xfrm>
        </p:spPr>
        <p:txBody>
          <a:bodyPr>
            <a:normAutofit lnSpcReduction="10000"/>
          </a:bodyPr>
          <a:lstStyle/>
          <a:p>
            <a:pPr>
              <a:buFont typeface="Wingdings" charset="2"/>
              <a:buChar char="Ø"/>
            </a:pPr>
            <a:r>
              <a:rPr lang="en-US" dirty="0">
                <a:ea typeface="Arial" charset="0"/>
                <a:cs typeface="Arial" charset="0"/>
              </a:rPr>
              <a:t>Small VSD with no obvious CHF:</a:t>
            </a:r>
          </a:p>
          <a:p>
            <a:pPr lvl="1">
              <a:buFont typeface="Wingdings" charset="2"/>
              <a:buChar char="§"/>
            </a:pPr>
            <a:r>
              <a:rPr lang="en-US" sz="2000" dirty="0">
                <a:ea typeface="Arial" charset="0"/>
                <a:cs typeface="Arial" charset="0"/>
              </a:rPr>
              <a:t>Careful inhalation induction is possible, be aware to reduced cardiac reserve</a:t>
            </a:r>
          </a:p>
          <a:p>
            <a:pPr>
              <a:buFont typeface="Wingdings" charset="2"/>
              <a:buChar char="Ø"/>
            </a:pPr>
            <a:r>
              <a:rPr lang="en-US" dirty="0">
                <a:ea typeface="Arial" charset="0"/>
                <a:cs typeface="Arial" charset="0"/>
              </a:rPr>
              <a:t>Large VSD with or without CHF:</a:t>
            </a:r>
          </a:p>
          <a:p>
            <a:pPr lvl="1">
              <a:buFont typeface="Wingdings" charset="2"/>
              <a:buChar char="§"/>
            </a:pPr>
            <a:r>
              <a:rPr lang="en-US" sz="2000" dirty="0">
                <a:ea typeface="Arial" charset="0"/>
                <a:cs typeface="Arial" charset="0"/>
              </a:rPr>
              <a:t>IV induction is preferred</a:t>
            </a:r>
          </a:p>
          <a:p>
            <a:pPr lvl="1">
              <a:buFont typeface="Wingdings" charset="2"/>
              <a:buChar char="§"/>
            </a:pPr>
            <a:r>
              <a:rPr lang="en-US" sz="2000" dirty="0">
                <a:ea typeface="Arial" charset="0"/>
                <a:cs typeface="Arial" charset="0"/>
              </a:rPr>
              <a:t>High FiO</a:t>
            </a:r>
            <a:r>
              <a:rPr lang="en-US" sz="2000" baseline="-25000" dirty="0">
                <a:ea typeface="Arial" charset="0"/>
                <a:cs typeface="Arial" charset="0"/>
              </a:rPr>
              <a:t>2</a:t>
            </a:r>
            <a:r>
              <a:rPr lang="en-US" sz="2000" dirty="0">
                <a:ea typeface="Arial" charset="0"/>
                <a:cs typeface="Arial" charset="0"/>
              </a:rPr>
              <a:t> and low PaCO</a:t>
            </a:r>
            <a:r>
              <a:rPr lang="en-US" sz="2000" baseline="-25000" dirty="0">
                <a:ea typeface="Arial" charset="0"/>
                <a:cs typeface="Arial" charset="0"/>
              </a:rPr>
              <a:t>2</a:t>
            </a:r>
            <a:r>
              <a:rPr lang="en-US" sz="2000" dirty="0">
                <a:ea typeface="Arial" charset="0"/>
                <a:cs typeface="Arial" charset="0"/>
              </a:rPr>
              <a:t> decrease PVR and will increase left to right shunt</a:t>
            </a:r>
          </a:p>
          <a:p>
            <a:pPr lvl="1">
              <a:buFont typeface="Wingdings" charset="2"/>
              <a:buChar char="§"/>
            </a:pPr>
            <a:r>
              <a:rPr lang="en-US" sz="2000" dirty="0">
                <a:ea typeface="Arial" charset="0"/>
                <a:cs typeface="Arial" charset="0"/>
              </a:rPr>
              <a:t>Risk for shunt reversal with increase PVR or hypotension </a:t>
            </a:r>
          </a:p>
          <a:p>
            <a:pPr>
              <a:buFont typeface="Wingdings" charset="2"/>
              <a:buChar char="Ø"/>
            </a:pPr>
            <a:r>
              <a:rPr lang="en-US" dirty="0">
                <a:ea typeface="Arial" charset="0"/>
                <a:cs typeface="Arial" charset="0"/>
              </a:rPr>
              <a:t>Patient with repaired VSD:</a:t>
            </a:r>
          </a:p>
          <a:p>
            <a:pPr lvl="1">
              <a:buFont typeface="Wingdings" charset="2"/>
              <a:buChar char="§"/>
            </a:pPr>
            <a:r>
              <a:rPr lang="en-US" sz="2000" dirty="0">
                <a:ea typeface="Arial" charset="0"/>
                <a:cs typeface="Arial" charset="0"/>
              </a:rPr>
              <a:t>Endocarditis prophylaxis for the first 6 months</a:t>
            </a:r>
          </a:p>
          <a:p>
            <a:pPr lvl="1">
              <a:buFont typeface="Wingdings" charset="2"/>
              <a:buChar char="§"/>
            </a:pPr>
            <a:r>
              <a:rPr lang="en-US" sz="2000" dirty="0">
                <a:ea typeface="Arial" charset="0"/>
                <a:cs typeface="Arial" charset="0"/>
              </a:rPr>
              <a:t>Dysrhythmias and conduction defects:</a:t>
            </a:r>
          </a:p>
          <a:p>
            <a:pPr lvl="2">
              <a:buFont typeface="Wingdings" charset="2"/>
              <a:buChar char="§"/>
            </a:pPr>
            <a:r>
              <a:rPr lang="en-US" dirty="0">
                <a:ea typeface="Arial" charset="0"/>
                <a:cs typeface="Arial" charset="0"/>
              </a:rPr>
              <a:t>RBBB, ventricular arrhythmias, AV block</a:t>
            </a:r>
          </a:p>
          <a:p>
            <a:pPr lvl="1">
              <a:buFont typeface="Wingdings" charset="2"/>
              <a:buChar char="§"/>
            </a:pPr>
            <a:r>
              <a:rPr lang="en-US" sz="2000" dirty="0">
                <a:ea typeface="Arial" charset="0"/>
                <a:cs typeface="Arial" charset="0"/>
              </a:rPr>
              <a:t>Ventricular dysfunction (</a:t>
            </a:r>
            <a:r>
              <a:rPr lang="en-US" sz="2000" dirty="0" err="1">
                <a:ea typeface="Arial" charset="0"/>
                <a:cs typeface="Arial" charset="0"/>
              </a:rPr>
              <a:t>ventriculotomy</a:t>
            </a:r>
            <a:r>
              <a:rPr lang="en-US" sz="2000" dirty="0">
                <a:ea typeface="Arial" charset="0"/>
                <a:cs typeface="Arial" charset="0"/>
              </a:rPr>
              <a:t>)</a:t>
            </a:r>
          </a:p>
          <a:p>
            <a:pPr lvl="1">
              <a:buFont typeface="Wingdings" charset="2"/>
              <a:buChar char="§"/>
            </a:pPr>
            <a:r>
              <a:rPr lang="en-US" sz="2000" dirty="0">
                <a:ea typeface="Arial" charset="0"/>
                <a:cs typeface="Arial" charset="0"/>
              </a:rPr>
              <a:t>Pulmonary hypertension if late repair </a:t>
            </a:r>
          </a:p>
          <a:p>
            <a:pPr lvl="1">
              <a:buFont typeface="Wingdings" charset="2"/>
              <a:buChar char="Ø"/>
            </a:pPr>
            <a:endParaRPr lang="en-US" sz="1350" dirty="0">
              <a:latin typeface="Arial" charset="0"/>
              <a:ea typeface="Arial" charset="0"/>
              <a:cs typeface="Arial" charset="0"/>
            </a:endParaRPr>
          </a:p>
          <a:p>
            <a:pPr lvl="2"/>
            <a:endParaRPr lang="en-US" dirty="0"/>
          </a:p>
          <a:p>
            <a:endParaRPr lang="en-US" dirty="0"/>
          </a:p>
          <a:p>
            <a:pPr lvl="1"/>
            <a:endParaRPr lang="en-US" dirty="0"/>
          </a:p>
        </p:txBody>
      </p:sp>
    </p:spTree>
    <p:extLst>
      <p:ext uri="{BB962C8B-B14F-4D97-AF65-F5344CB8AC3E}">
        <p14:creationId xmlns:p14="http://schemas.microsoft.com/office/powerpoint/2010/main" val="422731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457200" y="228600"/>
            <a:ext cx="7886700" cy="1325563"/>
          </a:xfrm>
        </p:spPr>
        <p:txBody>
          <a:bodyPr>
            <a:normAutofit/>
          </a:bodyPr>
          <a:lstStyle/>
          <a:p>
            <a:pPr eaLnBrk="1" hangingPunct="1"/>
            <a:r>
              <a:rPr lang="en-US" altLang="en-US" sz="3600" b="1" dirty="0">
                <a:ea typeface="Arial" charset="0"/>
                <a:cs typeface="Arial" charset="0"/>
              </a:rPr>
              <a:t>AVC ( Atrioventricular Canal Defect)</a:t>
            </a:r>
          </a:p>
        </p:txBody>
      </p:sp>
      <p:sp>
        <p:nvSpPr>
          <p:cNvPr id="35842" name="Rectangle 3"/>
          <p:cNvSpPr>
            <a:spLocks noGrp="1" noChangeArrowheads="1"/>
          </p:cNvSpPr>
          <p:nvPr>
            <p:ph idx="1"/>
          </p:nvPr>
        </p:nvSpPr>
        <p:spPr>
          <a:xfrm>
            <a:off x="628650" y="1825624"/>
            <a:ext cx="7886700" cy="4879975"/>
          </a:xfrm>
        </p:spPr>
        <p:txBody>
          <a:bodyPr>
            <a:noAutofit/>
          </a:bodyPr>
          <a:lstStyle/>
          <a:p>
            <a:pPr eaLnBrk="1" hangingPunct="1">
              <a:buFont typeface="Wingdings" charset="2"/>
              <a:buNone/>
            </a:pPr>
            <a:r>
              <a:rPr lang="en-US" altLang="en-US" dirty="0">
                <a:ea typeface="Arial" charset="0"/>
                <a:cs typeface="Arial" charset="0"/>
              </a:rPr>
              <a:t>Low atrial septal defect continuous with high ventricular defect and distortion of the mitral and tricuspid valve </a:t>
            </a:r>
          </a:p>
          <a:p>
            <a:pPr eaLnBrk="1" hangingPunct="1">
              <a:buFont typeface="Wingdings" charset="2"/>
              <a:buNone/>
            </a:pPr>
            <a:endParaRPr lang="en-US" altLang="en-US" dirty="0">
              <a:ea typeface="Arial" charset="0"/>
              <a:cs typeface="Arial" charset="0"/>
            </a:endParaRPr>
          </a:p>
          <a:p>
            <a:pPr eaLnBrk="1" hangingPunct="1">
              <a:buFont typeface="Wingdings" charset="2"/>
              <a:buNone/>
            </a:pPr>
            <a:r>
              <a:rPr lang="en-US" altLang="en-US" i="1" dirty="0">
                <a:ea typeface="Arial" charset="0"/>
                <a:cs typeface="Arial" charset="0"/>
              </a:rPr>
              <a:t>**Assessment</a:t>
            </a:r>
            <a:r>
              <a:rPr lang="en-US" altLang="en-US" dirty="0">
                <a:ea typeface="Arial" charset="0"/>
                <a:cs typeface="Arial" charset="0"/>
              </a:rPr>
              <a:t>: Echo …important for surgical planning as sometimes need a new valve </a:t>
            </a:r>
          </a:p>
          <a:p>
            <a:pPr eaLnBrk="1" hangingPunct="1">
              <a:buFont typeface="Wingdings" charset="2"/>
              <a:buNone/>
            </a:pPr>
            <a:endParaRPr lang="en-US" altLang="en-US" dirty="0">
              <a:ea typeface="Arial" charset="0"/>
              <a:cs typeface="Arial" charset="0"/>
            </a:endParaRPr>
          </a:p>
          <a:p>
            <a:pPr eaLnBrk="1" hangingPunct="1">
              <a:buFont typeface="Wingdings" charset="2"/>
              <a:buNone/>
            </a:pPr>
            <a:r>
              <a:rPr lang="en-US" altLang="en-US" i="1" dirty="0">
                <a:ea typeface="Arial" charset="0"/>
                <a:cs typeface="Arial" charset="0"/>
              </a:rPr>
              <a:t>**Treatment</a:t>
            </a:r>
            <a:r>
              <a:rPr lang="en-US" altLang="en-US" dirty="0">
                <a:ea typeface="Arial" charset="0"/>
                <a:cs typeface="Arial" charset="0"/>
              </a:rPr>
              <a:t> …after surgery give antibiotic and anticoagulant </a:t>
            </a:r>
          </a:p>
          <a:p>
            <a:pPr eaLnBrk="1" hangingPunct="1">
              <a:buFont typeface="Wingdings" charset="2"/>
              <a:buNone/>
            </a:pPr>
            <a:r>
              <a:rPr lang="en-US" altLang="en-US" sz="3200" dirty="0">
                <a:ea typeface="Arial" charset="0"/>
                <a:cs typeface="Arial" charset="0"/>
              </a:rPr>
              <a:t> </a:t>
            </a:r>
          </a:p>
        </p:txBody>
      </p:sp>
    </p:spTree>
    <p:extLst>
      <p:ext uri="{BB962C8B-B14F-4D97-AF65-F5344CB8AC3E}">
        <p14:creationId xmlns:p14="http://schemas.microsoft.com/office/powerpoint/2010/main" val="1671983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vcdiagr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780646" y="1039643"/>
            <a:ext cx="7383293" cy="4793306"/>
          </a:xfrm>
          <a:prstGeom prst="rect">
            <a:avLst/>
          </a:prstGeom>
          <a:noFill/>
        </p:spPr>
      </p:pic>
    </p:spTree>
    <p:extLst>
      <p:ext uri="{BB962C8B-B14F-4D97-AF65-F5344CB8AC3E}">
        <p14:creationId xmlns:p14="http://schemas.microsoft.com/office/powerpoint/2010/main" val="15492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2" name="Rectangle 210"/>
          <p:cNvSpPr>
            <a:spLocks noGrp="1" noChangeArrowheads="1"/>
          </p:cNvSpPr>
          <p:nvPr>
            <p:ph type="title"/>
          </p:nvPr>
        </p:nvSpPr>
        <p:spPr/>
        <p:txBody>
          <a:bodyPr rtlCol="0">
            <a:noAutofit/>
          </a:bodyPr>
          <a:lstStyle/>
          <a:p>
            <a:pPr>
              <a:defRPr/>
            </a:pPr>
            <a:r>
              <a:rPr lang="en-US" sz="3600" b="1" dirty="0">
                <a:ea typeface="Arial" charset="0"/>
                <a:cs typeface="Arial" charset="0"/>
              </a:rPr>
              <a:t>Relative Frequency of Congenital Heart Lesions </a:t>
            </a:r>
          </a:p>
        </p:txBody>
      </p:sp>
      <p:graphicFrame>
        <p:nvGraphicFramePr>
          <p:cNvPr id="8411" name="Group 219"/>
          <p:cNvGraphicFramePr>
            <a:graphicFrameLocks noGrp="1"/>
          </p:cNvGraphicFramePr>
          <p:nvPr>
            <p:ph idx="1"/>
            <p:extLst>
              <p:ext uri="{D42A27DB-BD31-4B8C-83A1-F6EECF244321}">
                <p14:modId xmlns:p14="http://schemas.microsoft.com/office/powerpoint/2010/main" val="46825722"/>
              </p:ext>
            </p:extLst>
          </p:nvPr>
        </p:nvGraphicFramePr>
        <p:xfrm>
          <a:off x="628650" y="1825625"/>
          <a:ext cx="7886701" cy="4194175"/>
        </p:xfrm>
        <a:graphic>
          <a:graphicData uri="http://schemas.openxmlformats.org/drawingml/2006/table">
            <a:tbl>
              <a:tblPr/>
              <a:tblGrid>
                <a:gridCol w="5312570">
                  <a:extLst>
                    <a:ext uri="{9D8B030D-6E8A-4147-A177-3AD203B41FA5}">
                      <a16:colId xmlns:a16="http://schemas.microsoft.com/office/drawing/2014/main" val="20000"/>
                    </a:ext>
                  </a:extLst>
                </a:gridCol>
                <a:gridCol w="2574131">
                  <a:extLst>
                    <a:ext uri="{9D8B030D-6E8A-4147-A177-3AD203B41FA5}">
                      <a16:colId xmlns:a16="http://schemas.microsoft.com/office/drawing/2014/main" val="20001"/>
                    </a:ext>
                  </a:extLst>
                </a:gridCol>
              </a:tblGrid>
              <a:tr h="392065">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1"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Lesions</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1"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of all Lesions</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003">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Ventricular septal defect</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25-30</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2003">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Atrial septal defect (</a:t>
                      </a:r>
                      <a:r>
                        <a:rPr kumimoji="0" lang="en-US" altLang="en-US" sz="1800" b="0" i="0" u="none" strike="noStrike" cap="none" normalizeH="0" baseline="0" dirty="0" err="1">
                          <a:ln>
                            <a:noFill/>
                          </a:ln>
                          <a:solidFill>
                            <a:schemeClr val="tx1"/>
                          </a:solidFill>
                          <a:effectLst>
                            <a:outerShdw blurRad="38100" dist="38100" dir="2700000" algn="tl">
                              <a:srgbClr val="C0C0C0"/>
                            </a:outerShdw>
                          </a:effectLst>
                          <a:latin typeface="+mn-lt"/>
                          <a:ea typeface="Times New Roman" charset="0"/>
                          <a:cs typeface="Times New Roman" charset="0"/>
                        </a:rPr>
                        <a:t>Secundum</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6-8</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2003">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Patent ductus arteriosus</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6-8</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3364">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a:t>
                      </a:r>
                      <a:r>
                        <a:rPr kumimoji="0" lang="en-US" altLang="en-US" sz="1800" b="0" i="0" u="none" strike="noStrike" cap="none" normalizeH="0" baseline="0" dirty="0" err="1">
                          <a:ln>
                            <a:noFill/>
                          </a:ln>
                          <a:solidFill>
                            <a:schemeClr val="tx1"/>
                          </a:solidFill>
                          <a:effectLst>
                            <a:outerShdw blurRad="38100" dist="38100" dir="2700000" algn="tl">
                              <a:srgbClr val="C0C0C0"/>
                            </a:outerShdw>
                          </a:effectLst>
                          <a:latin typeface="+mn-lt"/>
                          <a:ea typeface="Times New Roman" charset="0"/>
                          <a:cs typeface="Times New Roman" charset="0"/>
                        </a:rPr>
                        <a:t>Coarctation</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of aorta</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5-7</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3364">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Tetralogy of </a:t>
                      </a:r>
                      <a:r>
                        <a:rPr kumimoji="0" lang="en-US" altLang="en-US" sz="1800" b="0" i="0" u="none" strike="noStrike" cap="none" normalizeH="0" baseline="0" dirty="0" err="1">
                          <a:ln>
                            <a:noFill/>
                          </a:ln>
                          <a:solidFill>
                            <a:schemeClr val="tx1"/>
                          </a:solidFill>
                          <a:effectLst>
                            <a:outerShdw blurRad="38100" dist="38100" dir="2700000" algn="tl">
                              <a:srgbClr val="C0C0C0"/>
                            </a:outerShdw>
                          </a:effectLst>
                          <a:latin typeface="+mn-lt"/>
                          <a:ea typeface="Times New Roman" charset="0"/>
                          <a:cs typeface="Times New Roman" charset="0"/>
                        </a:rPr>
                        <a:t>Fallot</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5-7</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2003">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a:t>
                      </a:r>
                      <a:r>
                        <a:rPr kumimoji="0" lang="en-US" altLang="en-US" sz="1800" b="0" i="0" u="none" strike="noStrike" cap="none" normalizeH="0" baseline="0" dirty="0" err="1">
                          <a:ln>
                            <a:noFill/>
                          </a:ln>
                          <a:solidFill>
                            <a:schemeClr val="tx1"/>
                          </a:solidFill>
                          <a:effectLst>
                            <a:outerShdw blurRad="38100" dist="38100" dir="2700000" algn="tl">
                              <a:srgbClr val="C0C0C0"/>
                            </a:outerShdw>
                          </a:effectLst>
                          <a:latin typeface="+mn-lt"/>
                          <a:ea typeface="Times New Roman" charset="0"/>
                          <a:cs typeface="Times New Roman" charset="0"/>
                        </a:rPr>
                        <a:t>Pulomnary</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Valve </a:t>
                      </a:r>
                      <a:r>
                        <a:rPr kumimoji="0" lang="en-US" altLang="en-US" sz="1800" b="0" i="0" u="none" strike="noStrike" cap="none" normalizeH="0" baseline="0" dirty="0" err="1">
                          <a:ln>
                            <a:noFill/>
                          </a:ln>
                          <a:solidFill>
                            <a:schemeClr val="tx1"/>
                          </a:solidFill>
                          <a:effectLst>
                            <a:outerShdw blurRad="38100" dist="38100" dir="2700000" algn="tl">
                              <a:srgbClr val="C0C0C0"/>
                            </a:outerShdw>
                          </a:effectLst>
                          <a:latin typeface="+mn-lt"/>
                          <a:ea typeface="Times New Roman" charset="0"/>
                          <a:cs typeface="Times New Roman" charset="0"/>
                        </a:rPr>
                        <a:t>Sterosis</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5-7</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2003">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Aortic Valve Stenosis</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4-7</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2003">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d-Transposition of great arteries</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3-5</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3364">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a:t>
                      </a:r>
                      <a:r>
                        <a:rPr kumimoji="0" lang="en-US" altLang="en-US" sz="1800" b="0" i="0" u="none" strike="noStrike" cap="none" normalizeH="0" baseline="0" dirty="0" err="1">
                          <a:ln>
                            <a:noFill/>
                          </a:ln>
                          <a:solidFill>
                            <a:schemeClr val="tx1"/>
                          </a:solidFill>
                          <a:effectLst>
                            <a:outerShdw blurRad="38100" dist="38100" dir="2700000" algn="tl">
                              <a:srgbClr val="C0C0C0"/>
                            </a:outerShdw>
                          </a:effectLst>
                          <a:latin typeface="+mn-lt"/>
                          <a:ea typeface="Times New Roman" charset="0"/>
                          <a:cs typeface="Times New Roman" charset="0"/>
                        </a:rPr>
                        <a:t>Hypoplastic</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left ventricle</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1-3</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85262" marR="85262"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8469"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charset="0"/>
              </a:defRPr>
            </a:lvl1pPr>
            <a:lvl2pPr marL="557213" indent="-214313">
              <a:spcBef>
                <a:spcPct val="20000"/>
              </a:spcBef>
              <a:buFont typeface="Arial" charset="0"/>
              <a:buChar char="–"/>
              <a:defRPr sz="2100">
                <a:solidFill>
                  <a:schemeClr val="tx1"/>
                </a:solidFill>
                <a:latin typeface="Calibri" charset="0"/>
              </a:defRPr>
            </a:lvl2pPr>
            <a:lvl3pPr marL="857250" indent="-171450">
              <a:spcBef>
                <a:spcPct val="20000"/>
              </a:spcBef>
              <a:buFont typeface="Arial" charset="0"/>
              <a:buChar char="•"/>
              <a:defRPr sz="1800">
                <a:solidFill>
                  <a:schemeClr val="tx1"/>
                </a:solidFill>
                <a:latin typeface="Calibri" charset="0"/>
              </a:defRPr>
            </a:lvl3pPr>
            <a:lvl4pPr marL="1200150" indent="-171450">
              <a:spcBef>
                <a:spcPct val="20000"/>
              </a:spcBef>
              <a:buFont typeface="Arial" charset="0"/>
              <a:buChar char="–"/>
              <a:defRPr sz="1500">
                <a:solidFill>
                  <a:schemeClr val="tx1"/>
                </a:solidFill>
                <a:latin typeface="Calibri" charset="0"/>
              </a:defRPr>
            </a:lvl4pPr>
            <a:lvl5pPr marL="1543050" indent="-171450">
              <a:spcBef>
                <a:spcPct val="20000"/>
              </a:spcBef>
              <a:buFont typeface="Arial" charset="0"/>
              <a:buChar char="»"/>
              <a:defRPr sz="1500">
                <a:solidFill>
                  <a:schemeClr val="tx1"/>
                </a:solidFill>
                <a:latin typeface="Calibri" charset="0"/>
              </a:defRPr>
            </a:lvl5pPr>
            <a:lvl6pPr marL="1885950" indent="-171450" eaLnBrk="0" fontAlgn="base" hangingPunct="0">
              <a:spcBef>
                <a:spcPct val="20000"/>
              </a:spcBef>
              <a:spcAft>
                <a:spcPct val="0"/>
              </a:spcAft>
              <a:buFont typeface="Arial" charset="0"/>
              <a:buChar char="»"/>
              <a:defRPr sz="1500">
                <a:solidFill>
                  <a:schemeClr val="tx1"/>
                </a:solidFill>
                <a:latin typeface="Calibri" charset="0"/>
              </a:defRPr>
            </a:lvl6pPr>
            <a:lvl7pPr marL="2228850" indent="-171450" eaLnBrk="0" fontAlgn="base" hangingPunct="0">
              <a:spcBef>
                <a:spcPct val="20000"/>
              </a:spcBef>
              <a:spcAft>
                <a:spcPct val="0"/>
              </a:spcAft>
              <a:buFont typeface="Arial" charset="0"/>
              <a:buChar char="»"/>
              <a:defRPr sz="1500">
                <a:solidFill>
                  <a:schemeClr val="tx1"/>
                </a:solidFill>
                <a:latin typeface="Calibri" charset="0"/>
              </a:defRPr>
            </a:lvl7pPr>
            <a:lvl8pPr marL="2571750" indent="-171450" eaLnBrk="0" fontAlgn="base" hangingPunct="0">
              <a:spcBef>
                <a:spcPct val="20000"/>
              </a:spcBef>
              <a:spcAft>
                <a:spcPct val="0"/>
              </a:spcAft>
              <a:buFont typeface="Arial" charset="0"/>
              <a:buChar char="»"/>
              <a:defRPr sz="1500">
                <a:solidFill>
                  <a:schemeClr val="tx1"/>
                </a:solidFill>
                <a:latin typeface="Calibri" charset="0"/>
              </a:defRPr>
            </a:lvl8pPr>
            <a:lvl9pPr marL="2914650" indent="-171450" eaLnBrk="0" fontAlgn="base" hangingPunct="0">
              <a:spcBef>
                <a:spcPct val="20000"/>
              </a:spcBef>
              <a:spcAft>
                <a:spcPct val="0"/>
              </a:spcAft>
              <a:buFont typeface="Arial" charset="0"/>
              <a:buChar char="»"/>
              <a:defRPr sz="1500">
                <a:solidFill>
                  <a:schemeClr val="tx1"/>
                </a:solidFill>
                <a:latin typeface="Calibri" charset="0"/>
              </a:defRPr>
            </a:lvl9pPr>
          </a:lstStyle>
          <a:p>
            <a:pPr>
              <a:spcBef>
                <a:spcPct val="0"/>
              </a:spcBef>
              <a:buFontTx/>
              <a:buNone/>
            </a:pPr>
            <a:fld id="{3EB34D0B-027D-7B46-8C6C-BB5B5DE142DB}" type="slidenum">
              <a:rPr lang="en-US" altLang="en-US" sz="900">
                <a:solidFill>
                  <a:srgbClr val="898989"/>
                </a:solidFill>
                <a:latin typeface="Arial" charset="0"/>
              </a:rPr>
              <a:pPr>
                <a:spcBef>
                  <a:spcPct val="0"/>
                </a:spcBef>
                <a:buFontTx/>
                <a:buNone/>
              </a:pPr>
              <a:t>4</a:t>
            </a:fld>
            <a:endParaRPr lang="en-US" altLang="en-US" sz="900">
              <a:solidFill>
                <a:srgbClr val="898989"/>
              </a:solidFill>
              <a:latin typeface="Arial" charset="0"/>
            </a:endParaRPr>
          </a:p>
        </p:txBody>
      </p:sp>
    </p:spTree>
    <p:extLst>
      <p:ext uri="{BB962C8B-B14F-4D97-AF65-F5344CB8AC3E}">
        <p14:creationId xmlns:p14="http://schemas.microsoft.com/office/powerpoint/2010/main" val="1947014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442609" y="457199"/>
            <a:ext cx="7405992" cy="1368425"/>
          </a:xfrm>
        </p:spPr>
        <p:txBody>
          <a:bodyPr>
            <a:normAutofit fontScale="90000"/>
          </a:bodyPr>
          <a:lstStyle/>
          <a:p>
            <a:pPr eaLnBrk="1" hangingPunct="1"/>
            <a:r>
              <a:rPr lang="en-US" altLang="en-US" sz="4000" b="1" dirty="0">
                <a:ea typeface="Arial" charset="0"/>
                <a:cs typeface="Arial" charset="0"/>
              </a:rPr>
              <a:t>Obstruction of blood flow from ventricle</a:t>
            </a:r>
            <a:br>
              <a:rPr lang="en-US" altLang="en-US" sz="2850" dirty="0">
                <a:latin typeface="Arial" charset="0"/>
                <a:ea typeface="Arial" charset="0"/>
                <a:cs typeface="Arial" charset="0"/>
              </a:rPr>
            </a:br>
            <a:endParaRPr lang="en-US" altLang="en-US" sz="2850" dirty="0">
              <a:latin typeface="Arial" charset="0"/>
              <a:ea typeface="Arial" charset="0"/>
              <a:cs typeface="Arial" charset="0"/>
            </a:endParaRPr>
          </a:p>
        </p:txBody>
      </p:sp>
      <p:sp>
        <p:nvSpPr>
          <p:cNvPr id="50178" name="Rectangle 3"/>
          <p:cNvSpPr>
            <a:spLocks noGrp="1" noChangeArrowheads="1"/>
          </p:cNvSpPr>
          <p:nvPr>
            <p:ph idx="1"/>
          </p:nvPr>
        </p:nvSpPr>
        <p:spPr/>
        <p:txBody>
          <a:bodyPr>
            <a:normAutofit/>
          </a:bodyPr>
          <a:lstStyle/>
          <a:p>
            <a:pPr eaLnBrk="1" hangingPunct="1">
              <a:buFont typeface="Wingdings" charset="2"/>
              <a:buNone/>
            </a:pPr>
            <a:r>
              <a:rPr lang="en-US" altLang="en-US" sz="3200" dirty="0">
                <a:ea typeface="Arial" charset="0"/>
                <a:cs typeface="Arial" charset="0"/>
              </a:rPr>
              <a:t>1.Pulmonary stenosis </a:t>
            </a:r>
          </a:p>
          <a:p>
            <a:pPr eaLnBrk="1" hangingPunct="1">
              <a:buFont typeface="Wingdings" charset="2"/>
              <a:buNone/>
            </a:pPr>
            <a:endParaRPr lang="en-US" altLang="en-US" sz="3200" dirty="0">
              <a:ea typeface="Arial" charset="0"/>
              <a:cs typeface="Arial" charset="0"/>
            </a:endParaRPr>
          </a:p>
          <a:p>
            <a:pPr eaLnBrk="1" hangingPunct="1">
              <a:buFont typeface="Wingdings" charset="2"/>
              <a:buNone/>
            </a:pPr>
            <a:r>
              <a:rPr lang="en-US" altLang="en-US" sz="3200" dirty="0">
                <a:ea typeface="Arial" charset="0"/>
                <a:cs typeface="Arial" charset="0"/>
              </a:rPr>
              <a:t>2.Aortic stenosis</a:t>
            </a:r>
          </a:p>
          <a:p>
            <a:pPr eaLnBrk="1" hangingPunct="1">
              <a:buFont typeface="Wingdings" charset="2"/>
              <a:buNone/>
            </a:pPr>
            <a:endParaRPr lang="en-US" altLang="en-US" sz="3200" dirty="0">
              <a:ea typeface="Arial" charset="0"/>
              <a:cs typeface="Arial" charset="0"/>
            </a:endParaRPr>
          </a:p>
          <a:p>
            <a:pPr eaLnBrk="1" hangingPunct="1">
              <a:buFont typeface="Wingdings" charset="2"/>
              <a:buNone/>
            </a:pPr>
            <a:r>
              <a:rPr lang="en-US" altLang="en-US" sz="3200" dirty="0">
                <a:ea typeface="Arial" charset="0"/>
                <a:cs typeface="Arial" charset="0"/>
              </a:rPr>
              <a:t>3.Coarctation of the Aorta</a:t>
            </a:r>
          </a:p>
          <a:p>
            <a:pPr eaLnBrk="1" hangingPunct="1"/>
            <a:endParaRPr lang="en-US" altLang="en-US" sz="3200" dirty="0"/>
          </a:p>
        </p:txBody>
      </p:sp>
    </p:spTree>
    <p:extLst>
      <p:ext uri="{BB962C8B-B14F-4D97-AF65-F5344CB8AC3E}">
        <p14:creationId xmlns:p14="http://schemas.microsoft.com/office/powerpoint/2010/main" val="1142610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2278" y="1501549"/>
            <a:ext cx="7142534" cy="3647152"/>
          </a:xfrm>
          <a:prstGeom prst="rect">
            <a:avLst/>
          </a:prstGeom>
        </p:spPr>
        <p:txBody>
          <a:bodyPr wrap="square">
            <a:spAutoFit/>
          </a:bodyPr>
          <a:lstStyle/>
          <a:p>
            <a:endParaRPr lang="en-US" altLang="en-US" sz="2100" b="1" dirty="0">
              <a:latin typeface="Arial" charset="0"/>
              <a:ea typeface="Arial" charset="0"/>
              <a:cs typeface="Arial" charset="0"/>
            </a:endParaRPr>
          </a:p>
          <a:p>
            <a:r>
              <a:rPr lang="en-US" altLang="en-US" sz="2100" b="1" dirty="0">
                <a:ea typeface="Arial" charset="0"/>
                <a:cs typeface="Arial" charset="0"/>
              </a:rPr>
              <a:t>4 types:</a:t>
            </a:r>
            <a:endParaRPr lang="en-US" altLang="en-US" sz="2100" dirty="0">
              <a:ea typeface="Arial" charset="0"/>
              <a:cs typeface="Arial" charset="0"/>
            </a:endParaRPr>
          </a:p>
          <a:p>
            <a:pPr marL="457200" indent="-457200">
              <a:buFont typeface="+mj-lt"/>
              <a:buAutoNum type="arabicPeriod"/>
            </a:pPr>
            <a:r>
              <a:rPr lang="en-US" altLang="en-US" sz="2100" dirty="0" err="1">
                <a:ea typeface="Arial" charset="0"/>
                <a:cs typeface="Arial" charset="0"/>
              </a:rPr>
              <a:t>Valvular</a:t>
            </a:r>
            <a:endParaRPr lang="en-US" altLang="en-US" sz="2100" dirty="0">
              <a:ea typeface="Arial" charset="0"/>
              <a:cs typeface="Arial" charset="0"/>
            </a:endParaRPr>
          </a:p>
          <a:p>
            <a:pPr marL="457200" indent="-457200">
              <a:buFont typeface="+mj-lt"/>
              <a:buAutoNum type="arabicPeriod"/>
            </a:pPr>
            <a:r>
              <a:rPr lang="en-US" altLang="en-US" sz="2100" dirty="0">
                <a:ea typeface="Arial" charset="0"/>
                <a:cs typeface="Arial" charset="0"/>
              </a:rPr>
              <a:t>Infundibular</a:t>
            </a:r>
          </a:p>
          <a:p>
            <a:pPr marL="457200" indent="-457200">
              <a:buFont typeface="+mj-lt"/>
              <a:buAutoNum type="arabicPeriod"/>
            </a:pPr>
            <a:r>
              <a:rPr lang="en-US" altLang="en-US" sz="2100" dirty="0">
                <a:ea typeface="Arial" charset="0"/>
                <a:cs typeface="Arial" charset="0"/>
              </a:rPr>
              <a:t>Supra-</a:t>
            </a:r>
            <a:r>
              <a:rPr lang="en-US" altLang="en-US" sz="2100" dirty="0" err="1">
                <a:ea typeface="Arial" charset="0"/>
                <a:cs typeface="Arial" charset="0"/>
              </a:rPr>
              <a:t>valvular</a:t>
            </a:r>
            <a:endParaRPr lang="en-US" altLang="en-US" sz="2100" dirty="0">
              <a:ea typeface="Arial" charset="0"/>
              <a:cs typeface="Arial" charset="0"/>
            </a:endParaRPr>
          </a:p>
          <a:p>
            <a:pPr marL="457200" indent="-457200">
              <a:buFont typeface="+mj-lt"/>
              <a:buAutoNum type="arabicPeriod"/>
            </a:pPr>
            <a:r>
              <a:rPr lang="en-US" altLang="en-US" sz="2100" dirty="0">
                <a:ea typeface="Arial" charset="0"/>
                <a:cs typeface="Arial" charset="0"/>
              </a:rPr>
              <a:t>Peripheral</a:t>
            </a:r>
          </a:p>
          <a:p>
            <a:endParaRPr lang="en-US" altLang="en-US" sz="2100" dirty="0">
              <a:ea typeface="Arial" charset="0"/>
              <a:cs typeface="Arial" charset="0"/>
            </a:endParaRPr>
          </a:p>
          <a:p>
            <a:r>
              <a:rPr lang="en-US" altLang="en-US" sz="2100" b="1" dirty="0">
                <a:ea typeface="Arial" charset="0"/>
                <a:cs typeface="Arial" charset="0"/>
              </a:rPr>
              <a:t>Pathophysiology:</a:t>
            </a:r>
            <a:endParaRPr lang="en-US" altLang="en-US" sz="2100" dirty="0">
              <a:ea typeface="Arial" charset="0"/>
              <a:cs typeface="Arial" charset="0"/>
            </a:endParaRPr>
          </a:p>
          <a:p>
            <a:r>
              <a:rPr lang="en-US" altLang="en-US" sz="2100" dirty="0">
                <a:ea typeface="Arial" charset="0"/>
                <a:cs typeface="Arial" charset="0"/>
              </a:rPr>
              <a:t>Right outlet obstruction →   Pressure work</a:t>
            </a:r>
          </a:p>
          <a:p>
            <a:r>
              <a:rPr lang="en-US" altLang="en-US" sz="2100" dirty="0">
                <a:ea typeface="Arial" charset="0"/>
                <a:cs typeface="Arial" charset="0"/>
              </a:rPr>
              <a:t>                                    		↓           					                   Right ventricular hypertrophy</a:t>
            </a:r>
          </a:p>
        </p:txBody>
      </p:sp>
      <p:sp>
        <p:nvSpPr>
          <p:cNvPr id="3" name="TextBox 2"/>
          <p:cNvSpPr txBox="1"/>
          <p:nvPr/>
        </p:nvSpPr>
        <p:spPr>
          <a:xfrm>
            <a:off x="588679" y="573456"/>
            <a:ext cx="4022191" cy="923330"/>
          </a:xfrm>
          <a:prstGeom prst="rect">
            <a:avLst/>
          </a:prstGeom>
          <a:noFill/>
        </p:spPr>
        <p:txBody>
          <a:bodyPr wrap="none" rtlCol="0">
            <a:spAutoFit/>
          </a:bodyPr>
          <a:lstStyle/>
          <a:p>
            <a:r>
              <a:rPr lang="en-US" altLang="en-US" sz="3600" b="1" dirty="0">
                <a:latin typeface="+mj-lt"/>
                <a:ea typeface="Arial" charset="0"/>
                <a:cs typeface="Arial" charset="0"/>
              </a:rPr>
              <a:t>Pulmonary Stenosis  </a:t>
            </a:r>
          </a:p>
          <a:p>
            <a:endParaRPr lang="en-US" dirty="0"/>
          </a:p>
        </p:txBody>
      </p:sp>
      <p:pic>
        <p:nvPicPr>
          <p:cNvPr id="4" name="Picture 3"/>
          <p:cNvPicPr>
            <a:picLocks noChangeAspect="1"/>
          </p:cNvPicPr>
          <p:nvPr/>
        </p:nvPicPr>
        <p:blipFill>
          <a:blip r:embed="rId2"/>
          <a:stretch>
            <a:fillRect/>
          </a:stretch>
        </p:blipFill>
        <p:spPr>
          <a:xfrm>
            <a:off x="5562600" y="1048976"/>
            <a:ext cx="3291955" cy="3524250"/>
          </a:xfrm>
          <a:prstGeom prst="rect">
            <a:avLst/>
          </a:prstGeom>
        </p:spPr>
      </p:pic>
      <p:sp>
        <p:nvSpPr>
          <p:cNvPr id="5" name="TextBox 4"/>
          <p:cNvSpPr txBox="1"/>
          <p:nvPr/>
        </p:nvSpPr>
        <p:spPr>
          <a:xfrm>
            <a:off x="6099577" y="6606386"/>
            <a:ext cx="3044423" cy="230832"/>
          </a:xfrm>
          <a:prstGeom prst="rect">
            <a:avLst/>
          </a:prstGeom>
          <a:noFill/>
        </p:spPr>
        <p:txBody>
          <a:bodyPr wrap="none" rtlCol="0">
            <a:spAutoFit/>
          </a:bodyPr>
          <a:lstStyle/>
          <a:p>
            <a:r>
              <a:rPr lang="en-US" sz="900" dirty="0">
                <a:hlinkClick r:id="rId3" tooltip="User:Dake~commonswiki"/>
              </a:rPr>
              <a:t>Dake~commonswiki</a:t>
            </a:r>
            <a:r>
              <a:rPr lang="en-US" sz="900" dirty="0"/>
              <a:t>. </a:t>
            </a:r>
            <a:r>
              <a:rPr lang="en-US" sz="900" dirty="0">
                <a:hlinkClick r:id="rId4"/>
              </a:rPr>
              <a:t>16 July 2006</a:t>
            </a:r>
            <a:r>
              <a:rPr lang="en-US" sz="900" dirty="0"/>
              <a:t>. </a:t>
            </a:r>
            <a:r>
              <a:rPr lang="en-US" sz="900" dirty="0" err="1"/>
              <a:t>commons.wikimedia.org</a:t>
            </a:r>
            <a:endParaRPr lang="en-US" sz="900" dirty="0"/>
          </a:p>
        </p:txBody>
      </p:sp>
    </p:spTree>
    <p:extLst>
      <p:ext uri="{BB962C8B-B14F-4D97-AF65-F5344CB8AC3E}">
        <p14:creationId xmlns:p14="http://schemas.microsoft.com/office/powerpoint/2010/main" val="1191457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762000" y="516980"/>
            <a:ext cx="6721003" cy="884259"/>
          </a:xfrm>
        </p:spPr>
        <p:txBody>
          <a:bodyPr>
            <a:noAutofit/>
          </a:bodyPr>
          <a:lstStyle/>
          <a:p>
            <a:pPr eaLnBrk="1" hangingPunct="1"/>
            <a:r>
              <a:rPr lang="en-US" altLang="en-US" sz="3600" b="1" dirty="0">
                <a:ea typeface="Arial" charset="0"/>
                <a:cs typeface="Arial" charset="0"/>
              </a:rPr>
              <a:t>Pulmonary Stenosis</a:t>
            </a:r>
          </a:p>
        </p:txBody>
      </p:sp>
      <p:sp>
        <p:nvSpPr>
          <p:cNvPr id="46082" name="Rectangle 3"/>
          <p:cNvSpPr>
            <a:spLocks noGrp="1" noChangeArrowheads="1"/>
          </p:cNvSpPr>
          <p:nvPr>
            <p:ph idx="1"/>
          </p:nvPr>
        </p:nvSpPr>
        <p:spPr>
          <a:xfrm>
            <a:off x="762000" y="1600199"/>
            <a:ext cx="6721003" cy="5121275"/>
          </a:xfrm>
        </p:spPr>
        <p:txBody>
          <a:bodyPr>
            <a:noAutofit/>
          </a:bodyPr>
          <a:lstStyle/>
          <a:p>
            <a:pPr eaLnBrk="1" hangingPunct="1">
              <a:lnSpc>
                <a:spcPct val="80000"/>
              </a:lnSpc>
              <a:buFont typeface="Wingdings" charset="2"/>
              <a:buNone/>
            </a:pPr>
            <a:r>
              <a:rPr lang="en-US" altLang="en-US" sz="1800" b="1" dirty="0">
                <a:ea typeface="Arial" charset="0"/>
                <a:cs typeface="Arial" charset="0"/>
              </a:rPr>
              <a:t>Diagnosis</a:t>
            </a:r>
            <a:r>
              <a:rPr lang="en-US" altLang="en-US" sz="1800" dirty="0">
                <a:ea typeface="Arial" charset="0"/>
                <a:cs typeface="Arial" charset="0"/>
              </a:rPr>
              <a:t>	</a:t>
            </a:r>
          </a:p>
          <a:p>
            <a:pPr eaLnBrk="1" hangingPunct="1">
              <a:lnSpc>
                <a:spcPct val="80000"/>
              </a:lnSpc>
              <a:buFontTx/>
              <a:buChar char="-"/>
            </a:pPr>
            <a:r>
              <a:rPr lang="en-US" altLang="en-US" sz="1800" dirty="0">
                <a:ea typeface="Arial" charset="0"/>
                <a:cs typeface="Arial" charset="0"/>
              </a:rPr>
              <a:t>Clinical</a:t>
            </a:r>
          </a:p>
          <a:p>
            <a:pPr eaLnBrk="1" hangingPunct="1">
              <a:lnSpc>
                <a:spcPct val="80000"/>
              </a:lnSpc>
              <a:buFontTx/>
              <a:buChar char="-"/>
            </a:pPr>
            <a:r>
              <a:rPr lang="en-US" altLang="en-US" sz="1800" dirty="0">
                <a:ea typeface="Arial" charset="0"/>
                <a:cs typeface="Arial" charset="0"/>
              </a:rPr>
              <a:t>CXR  - Right ventricular hypertrophy, reduced pulmonary blood flow</a:t>
            </a:r>
          </a:p>
          <a:p>
            <a:pPr eaLnBrk="1" hangingPunct="1">
              <a:lnSpc>
                <a:spcPct val="80000"/>
              </a:lnSpc>
              <a:buFontTx/>
              <a:buChar char="-"/>
            </a:pPr>
            <a:r>
              <a:rPr lang="en-US" altLang="en-US" sz="1800" dirty="0">
                <a:ea typeface="Arial" charset="0"/>
                <a:cs typeface="Arial" charset="0"/>
              </a:rPr>
              <a:t>ECG</a:t>
            </a:r>
          </a:p>
          <a:p>
            <a:pPr eaLnBrk="1" hangingPunct="1">
              <a:lnSpc>
                <a:spcPct val="80000"/>
              </a:lnSpc>
              <a:buFontTx/>
              <a:buChar char="-"/>
            </a:pPr>
            <a:r>
              <a:rPr lang="en-US" altLang="en-US" sz="1800" dirty="0">
                <a:ea typeface="Arial" charset="0"/>
                <a:cs typeface="Arial" charset="0"/>
              </a:rPr>
              <a:t>Echocardiography</a:t>
            </a:r>
          </a:p>
          <a:p>
            <a:pPr eaLnBrk="1" hangingPunct="1">
              <a:lnSpc>
                <a:spcPct val="80000"/>
              </a:lnSpc>
              <a:buFont typeface="Wingdings" charset="2"/>
              <a:buNone/>
            </a:pPr>
            <a:r>
              <a:rPr lang="en-US" altLang="en-US" sz="1800" b="1" dirty="0">
                <a:ea typeface="Arial" charset="0"/>
                <a:cs typeface="Arial" charset="0"/>
              </a:rPr>
              <a:t>Prognosis</a:t>
            </a:r>
            <a:r>
              <a:rPr lang="en-US" altLang="en-US" sz="1800" dirty="0">
                <a:ea typeface="Arial" charset="0"/>
                <a:cs typeface="Arial" charset="0"/>
              </a:rPr>
              <a:t> </a:t>
            </a:r>
          </a:p>
          <a:p>
            <a:pPr eaLnBrk="1" hangingPunct="1">
              <a:lnSpc>
                <a:spcPct val="80000"/>
              </a:lnSpc>
              <a:buFontTx/>
              <a:buChar char="-"/>
            </a:pPr>
            <a:r>
              <a:rPr lang="en-US" altLang="en-US" sz="1800" dirty="0">
                <a:ea typeface="Arial" charset="0"/>
                <a:cs typeface="Arial" charset="0"/>
              </a:rPr>
              <a:t>Good in mild to moderate</a:t>
            </a:r>
          </a:p>
          <a:p>
            <a:pPr eaLnBrk="1" hangingPunct="1">
              <a:lnSpc>
                <a:spcPct val="80000"/>
              </a:lnSpc>
              <a:buFont typeface="Wingdings" charset="2"/>
              <a:buNone/>
            </a:pPr>
            <a:r>
              <a:rPr lang="en-US" altLang="en-US" sz="1800" b="1" dirty="0">
                <a:ea typeface="Arial" charset="0"/>
                <a:cs typeface="Arial" charset="0"/>
              </a:rPr>
              <a:t>Complications</a:t>
            </a:r>
            <a:r>
              <a:rPr lang="en-US" altLang="en-US" sz="1800" dirty="0">
                <a:ea typeface="Arial" charset="0"/>
                <a:cs typeface="Arial" charset="0"/>
              </a:rPr>
              <a:t>   </a:t>
            </a:r>
          </a:p>
          <a:p>
            <a:pPr eaLnBrk="1" hangingPunct="1">
              <a:lnSpc>
                <a:spcPct val="80000"/>
              </a:lnSpc>
              <a:buFontTx/>
              <a:buChar char="-"/>
            </a:pPr>
            <a:r>
              <a:rPr lang="en-US" altLang="en-US" sz="1800" dirty="0">
                <a:ea typeface="Arial" charset="0"/>
                <a:cs typeface="Arial" charset="0"/>
              </a:rPr>
              <a:t>CHF in severe PS       </a:t>
            </a:r>
          </a:p>
          <a:p>
            <a:pPr eaLnBrk="1" hangingPunct="1">
              <a:lnSpc>
                <a:spcPct val="80000"/>
              </a:lnSpc>
              <a:buFont typeface="Wingdings" charset="2"/>
              <a:buNone/>
            </a:pPr>
            <a:r>
              <a:rPr lang="en-US" altLang="en-US" sz="1800" b="1" dirty="0">
                <a:ea typeface="Arial" charset="0"/>
                <a:cs typeface="Arial" charset="0"/>
              </a:rPr>
              <a:t>Treatment </a:t>
            </a:r>
          </a:p>
          <a:p>
            <a:pPr eaLnBrk="1" hangingPunct="1">
              <a:lnSpc>
                <a:spcPct val="80000"/>
              </a:lnSpc>
              <a:buFontTx/>
              <a:buChar char="-"/>
            </a:pPr>
            <a:r>
              <a:rPr lang="en-US" altLang="en-US" sz="1800" dirty="0" err="1">
                <a:ea typeface="Arial" charset="0"/>
                <a:cs typeface="Arial" charset="0"/>
              </a:rPr>
              <a:t>Valvular</a:t>
            </a:r>
            <a:r>
              <a:rPr lang="en-US" altLang="en-US" sz="1800" dirty="0">
                <a:ea typeface="Arial" charset="0"/>
                <a:cs typeface="Arial" charset="0"/>
              </a:rPr>
              <a:t> PS </a:t>
            </a:r>
            <a:r>
              <a:rPr lang="en-US" altLang="en-US" sz="1800" dirty="0">
                <a:ea typeface="Arial" charset="0"/>
                <a:cs typeface="Arial" charset="0"/>
                <a:sym typeface="Wingdings"/>
              </a:rPr>
              <a:t></a:t>
            </a:r>
            <a:r>
              <a:rPr lang="en-US" altLang="en-US" sz="1800" dirty="0">
                <a:ea typeface="Arial" charset="0"/>
                <a:cs typeface="Arial" charset="0"/>
              </a:rPr>
              <a:t> balloon </a:t>
            </a:r>
            <a:r>
              <a:rPr lang="en-US" altLang="en-US" sz="1800" dirty="0" err="1">
                <a:ea typeface="Arial" charset="0"/>
                <a:cs typeface="Arial" charset="0"/>
              </a:rPr>
              <a:t>valvuloplasty</a:t>
            </a:r>
            <a:endParaRPr lang="en-US" altLang="en-US" sz="1800" dirty="0">
              <a:ea typeface="Arial" charset="0"/>
              <a:cs typeface="Arial" charset="0"/>
            </a:endParaRPr>
          </a:p>
          <a:p>
            <a:pPr eaLnBrk="1" hangingPunct="1">
              <a:lnSpc>
                <a:spcPct val="80000"/>
              </a:lnSpc>
              <a:buFontTx/>
              <a:buChar char="-"/>
            </a:pPr>
            <a:r>
              <a:rPr lang="en-US" altLang="en-US" sz="1800" dirty="0">
                <a:ea typeface="Arial" charset="0"/>
                <a:cs typeface="Arial" charset="0"/>
              </a:rPr>
              <a:t>Surgical repair</a:t>
            </a:r>
          </a:p>
        </p:txBody>
      </p:sp>
      <p:sp>
        <p:nvSpPr>
          <p:cNvPr id="46083"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charset="0"/>
              </a:defRPr>
            </a:lvl1pPr>
            <a:lvl2pPr marL="557213" indent="-214313">
              <a:spcBef>
                <a:spcPct val="20000"/>
              </a:spcBef>
              <a:buFont typeface="Arial" charset="0"/>
              <a:buChar char="–"/>
              <a:defRPr sz="2100">
                <a:solidFill>
                  <a:schemeClr val="tx1"/>
                </a:solidFill>
                <a:latin typeface="Calibri" charset="0"/>
              </a:defRPr>
            </a:lvl2pPr>
            <a:lvl3pPr marL="857250" indent="-171450">
              <a:spcBef>
                <a:spcPct val="20000"/>
              </a:spcBef>
              <a:buFont typeface="Arial" charset="0"/>
              <a:buChar char="•"/>
              <a:defRPr sz="1800">
                <a:solidFill>
                  <a:schemeClr val="tx1"/>
                </a:solidFill>
                <a:latin typeface="Calibri" charset="0"/>
              </a:defRPr>
            </a:lvl3pPr>
            <a:lvl4pPr marL="1200150" indent="-171450">
              <a:spcBef>
                <a:spcPct val="20000"/>
              </a:spcBef>
              <a:buFont typeface="Arial" charset="0"/>
              <a:buChar char="–"/>
              <a:defRPr sz="1500">
                <a:solidFill>
                  <a:schemeClr val="tx1"/>
                </a:solidFill>
                <a:latin typeface="Calibri" charset="0"/>
              </a:defRPr>
            </a:lvl4pPr>
            <a:lvl5pPr marL="1543050" indent="-171450">
              <a:spcBef>
                <a:spcPct val="20000"/>
              </a:spcBef>
              <a:buFont typeface="Arial" charset="0"/>
              <a:buChar char="»"/>
              <a:defRPr sz="1500">
                <a:solidFill>
                  <a:schemeClr val="tx1"/>
                </a:solidFill>
                <a:latin typeface="Calibri" charset="0"/>
              </a:defRPr>
            </a:lvl5pPr>
            <a:lvl6pPr marL="1885950" indent="-171450" eaLnBrk="0" fontAlgn="base" hangingPunct="0">
              <a:spcBef>
                <a:spcPct val="20000"/>
              </a:spcBef>
              <a:spcAft>
                <a:spcPct val="0"/>
              </a:spcAft>
              <a:buFont typeface="Arial" charset="0"/>
              <a:buChar char="»"/>
              <a:defRPr sz="1500">
                <a:solidFill>
                  <a:schemeClr val="tx1"/>
                </a:solidFill>
                <a:latin typeface="Calibri" charset="0"/>
              </a:defRPr>
            </a:lvl6pPr>
            <a:lvl7pPr marL="2228850" indent="-171450" eaLnBrk="0" fontAlgn="base" hangingPunct="0">
              <a:spcBef>
                <a:spcPct val="20000"/>
              </a:spcBef>
              <a:spcAft>
                <a:spcPct val="0"/>
              </a:spcAft>
              <a:buFont typeface="Arial" charset="0"/>
              <a:buChar char="»"/>
              <a:defRPr sz="1500">
                <a:solidFill>
                  <a:schemeClr val="tx1"/>
                </a:solidFill>
                <a:latin typeface="Calibri" charset="0"/>
              </a:defRPr>
            </a:lvl7pPr>
            <a:lvl8pPr marL="2571750" indent="-171450" eaLnBrk="0" fontAlgn="base" hangingPunct="0">
              <a:spcBef>
                <a:spcPct val="20000"/>
              </a:spcBef>
              <a:spcAft>
                <a:spcPct val="0"/>
              </a:spcAft>
              <a:buFont typeface="Arial" charset="0"/>
              <a:buChar char="»"/>
              <a:defRPr sz="1500">
                <a:solidFill>
                  <a:schemeClr val="tx1"/>
                </a:solidFill>
                <a:latin typeface="Calibri" charset="0"/>
              </a:defRPr>
            </a:lvl8pPr>
            <a:lvl9pPr marL="2914650" indent="-171450" eaLnBrk="0" fontAlgn="base" hangingPunct="0">
              <a:spcBef>
                <a:spcPct val="20000"/>
              </a:spcBef>
              <a:spcAft>
                <a:spcPct val="0"/>
              </a:spcAft>
              <a:buFont typeface="Arial" charset="0"/>
              <a:buChar char="»"/>
              <a:defRPr sz="1500">
                <a:solidFill>
                  <a:schemeClr val="tx1"/>
                </a:solidFill>
                <a:latin typeface="Calibri" charset="0"/>
              </a:defRPr>
            </a:lvl9pPr>
          </a:lstStyle>
          <a:p>
            <a:pPr>
              <a:spcBef>
                <a:spcPct val="0"/>
              </a:spcBef>
              <a:buFontTx/>
              <a:buNone/>
            </a:pPr>
            <a:fld id="{F9554109-F4E9-A04A-B600-8F21B8BBA403}" type="slidenum">
              <a:rPr lang="en-US" altLang="en-US" sz="900">
                <a:solidFill>
                  <a:srgbClr val="898989"/>
                </a:solidFill>
                <a:latin typeface="Arial" charset="0"/>
              </a:rPr>
              <a:pPr>
                <a:spcBef>
                  <a:spcPct val="0"/>
                </a:spcBef>
                <a:buFontTx/>
                <a:buNone/>
              </a:pPr>
              <a:t>42</a:t>
            </a:fld>
            <a:endParaRPr lang="en-US" altLang="en-US" sz="900">
              <a:solidFill>
                <a:srgbClr val="898989"/>
              </a:solidFill>
              <a:latin typeface="Arial" charset="0"/>
            </a:endParaRPr>
          </a:p>
        </p:txBody>
      </p:sp>
    </p:spTree>
    <p:extLst>
      <p:ext uri="{BB962C8B-B14F-4D97-AF65-F5344CB8AC3E}">
        <p14:creationId xmlns:p14="http://schemas.microsoft.com/office/powerpoint/2010/main" val="1389901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685800" y="685800"/>
            <a:ext cx="8229600" cy="535781"/>
          </a:xfrm>
        </p:spPr>
        <p:txBody>
          <a:bodyPr>
            <a:noAutofit/>
          </a:bodyPr>
          <a:lstStyle/>
          <a:p>
            <a:r>
              <a:rPr lang="en-US" sz="3600" b="1" dirty="0">
                <a:cs typeface="Arial"/>
              </a:rPr>
              <a:t>Aortic Stenosis</a:t>
            </a:r>
            <a:endParaRPr lang="en-US" sz="3600" dirty="0"/>
          </a:p>
        </p:txBody>
      </p:sp>
      <p:sp>
        <p:nvSpPr>
          <p:cNvPr id="48130" name="Rectangle 3"/>
          <p:cNvSpPr>
            <a:spLocks noGrp="1" noChangeArrowheads="1"/>
          </p:cNvSpPr>
          <p:nvPr>
            <p:ph idx="1"/>
          </p:nvPr>
        </p:nvSpPr>
        <p:spPr>
          <a:xfrm>
            <a:off x="838200" y="1484371"/>
            <a:ext cx="7848600" cy="3565922"/>
          </a:xfrm>
        </p:spPr>
        <p:txBody>
          <a:bodyPr>
            <a:normAutofit/>
          </a:bodyPr>
          <a:lstStyle/>
          <a:p>
            <a:pPr eaLnBrk="1" hangingPunct="1">
              <a:buFont typeface="Wingdings" charset="0"/>
              <a:buNone/>
            </a:pPr>
            <a:endParaRPr lang="en-US" sz="3600" b="1" dirty="0">
              <a:latin typeface="Calibri" charset="0"/>
            </a:endParaRPr>
          </a:p>
          <a:p>
            <a:pPr marL="514350" indent="-514350" eaLnBrk="1" hangingPunct="1">
              <a:buFont typeface="+mj-lt"/>
              <a:buAutoNum type="arabicPeriod"/>
            </a:pPr>
            <a:r>
              <a:rPr lang="en-US" sz="3200" dirty="0" err="1">
                <a:cs typeface="Arial"/>
              </a:rPr>
              <a:t>Valvular</a:t>
            </a:r>
            <a:r>
              <a:rPr lang="en-US" sz="3200" dirty="0">
                <a:cs typeface="Arial"/>
              </a:rPr>
              <a:t> - the commonest</a:t>
            </a:r>
          </a:p>
          <a:p>
            <a:pPr marL="514350" indent="-514350" eaLnBrk="1" hangingPunct="1">
              <a:buFont typeface="+mj-lt"/>
              <a:buAutoNum type="arabicPeriod"/>
            </a:pPr>
            <a:r>
              <a:rPr lang="en-US" sz="3200" dirty="0">
                <a:cs typeface="Arial"/>
              </a:rPr>
              <a:t>Supra-</a:t>
            </a:r>
            <a:r>
              <a:rPr lang="en-US" sz="3200" dirty="0" err="1">
                <a:cs typeface="Arial"/>
              </a:rPr>
              <a:t>valvular</a:t>
            </a:r>
            <a:r>
              <a:rPr lang="en-US" sz="3200" dirty="0">
                <a:cs typeface="Arial"/>
              </a:rPr>
              <a:t> </a:t>
            </a:r>
          </a:p>
          <a:p>
            <a:pPr marL="514350" indent="-514350" eaLnBrk="1" hangingPunct="1">
              <a:buFont typeface="+mj-lt"/>
              <a:buAutoNum type="arabicPeriod"/>
            </a:pPr>
            <a:r>
              <a:rPr lang="en-US" sz="3200" dirty="0" err="1">
                <a:cs typeface="Arial"/>
              </a:rPr>
              <a:t>Subvalvular</a:t>
            </a:r>
            <a:r>
              <a:rPr lang="en-US" sz="3200" dirty="0">
                <a:cs typeface="Arial"/>
              </a:rPr>
              <a:t> (</a:t>
            </a:r>
            <a:r>
              <a:rPr lang="en-US" sz="3200" dirty="0" err="1">
                <a:cs typeface="Arial"/>
              </a:rPr>
              <a:t>subaortic</a:t>
            </a:r>
            <a:r>
              <a:rPr lang="en-US" sz="3200" dirty="0">
                <a:cs typeface="Arial"/>
              </a:rPr>
              <a:t>)</a:t>
            </a:r>
          </a:p>
        </p:txBody>
      </p:sp>
      <p:sp>
        <p:nvSpPr>
          <p:cNvPr id="48131"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ea typeface="ＭＳ Ｐゴシック" charset="0"/>
                <a:cs typeface="ＭＳ Ｐゴシック" charset="0"/>
              </a:defRPr>
            </a:lvl1pPr>
            <a:lvl2pPr marL="557213" indent="-214313">
              <a:defRPr sz="1800">
                <a:solidFill>
                  <a:schemeClr val="tx1"/>
                </a:solidFill>
                <a:latin typeface="Arial" charset="0"/>
                <a:ea typeface="ＭＳ Ｐゴシック" charset="0"/>
              </a:defRPr>
            </a:lvl2pPr>
            <a:lvl3pPr marL="857250" indent="-171450">
              <a:defRPr sz="1800">
                <a:solidFill>
                  <a:schemeClr val="tx1"/>
                </a:solidFill>
                <a:latin typeface="Arial" charset="0"/>
                <a:ea typeface="ＭＳ Ｐゴシック" charset="0"/>
              </a:defRPr>
            </a:lvl3pPr>
            <a:lvl4pPr marL="1200150" indent="-171450">
              <a:defRPr sz="1800">
                <a:solidFill>
                  <a:schemeClr val="tx1"/>
                </a:solidFill>
                <a:latin typeface="Arial" charset="0"/>
                <a:ea typeface="ＭＳ Ｐゴシック" charset="0"/>
              </a:defRPr>
            </a:lvl4pPr>
            <a:lvl5pPr marL="1543050" indent="-171450">
              <a:defRPr sz="1800">
                <a:solidFill>
                  <a:schemeClr val="tx1"/>
                </a:solidFill>
                <a:latin typeface="Arial" charset="0"/>
                <a:ea typeface="ＭＳ Ｐゴシック" charset="0"/>
              </a:defRPr>
            </a:lvl5pPr>
            <a:lvl6pPr marL="1885950" indent="-171450" eaLnBrk="0" fontAlgn="base" hangingPunct="0">
              <a:spcBef>
                <a:spcPct val="0"/>
              </a:spcBef>
              <a:spcAft>
                <a:spcPct val="0"/>
              </a:spcAft>
              <a:defRPr sz="1800">
                <a:solidFill>
                  <a:schemeClr val="tx1"/>
                </a:solidFill>
                <a:latin typeface="Arial" charset="0"/>
                <a:ea typeface="ＭＳ Ｐゴシック" charset="0"/>
              </a:defRPr>
            </a:lvl6pPr>
            <a:lvl7pPr marL="2228850" indent="-171450" eaLnBrk="0" fontAlgn="base" hangingPunct="0">
              <a:spcBef>
                <a:spcPct val="0"/>
              </a:spcBef>
              <a:spcAft>
                <a:spcPct val="0"/>
              </a:spcAft>
              <a:defRPr sz="1800">
                <a:solidFill>
                  <a:schemeClr val="tx1"/>
                </a:solidFill>
                <a:latin typeface="Arial" charset="0"/>
                <a:ea typeface="ＭＳ Ｐゴシック" charset="0"/>
              </a:defRPr>
            </a:lvl7pPr>
            <a:lvl8pPr marL="2571750" indent="-171450" eaLnBrk="0" fontAlgn="base" hangingPunct="0">
              <a:spcBef>
                <a:spcPct val="0"/>
              </a:spcBef>
              <a:spcAft>
                <a:spcPct val="0"/>
              </a:spcAft>
              <a:defRPr sz="1800">
                <a:solidFill>
                  <a:schemeClr val="tx1"/>
                </a:solidFill>
                <a:latin typeface="Arial" charset="0"/>
                <a:ea typeface="ＭＳ Ｐゴシック" charset="0"/>
              </a:defRPr>
            </a:lvl8pPr>
            <a:lvl9pPr marL="2914650" indent="-171450" eaLnBrk="0" fontAlgn="base" hangingPunct="0">
              <a:spcBef>
                <a:spcPct val="0"/>
              </a:spcBef>
              <a:spcAft>
                <a:spcPct val="0"/>
              </a:spcAft>
              <a:defRPr sz="1800">
                <a:solidFill>
                  <a:schemeClr val="tx1"/>
                </a:solidFill>
                <a:latin typeface="Arial" charset="0"/>
                <a:ea typeface="ＭＳ Ｐゴシック" charset="0"/>
              </a:defRPr>
            </a:lvl9pPr>
          </a:lstStyle>
          <a:p>
            <a:fld id="{25492706-2B8A-EC4B-927E-661136576C93}" type="slidenum">
              <a:rPr lang="en-US" sz="900">
                <a:solidFill>
                  <a:srgbClr val="898989"/>
                </a:solidFill>
              </a:rPr>
              <a:pPr/>
              <a:t>43</a:t>
            </a:fld>
            <a:endParaRPr lang="en-US" sz="900">
              <a:solidFill>
                <a:srgbClr val="898989"/>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604683"/>
            <a:ext cx="2781300" cy="3708400"/>
          </a:xfrm>
          <a:prstGeom prst="rect">
            <a:avLst/>
          </a:prstGeom>
        </p:spPr>
      </p:pic>
      <p:sp>
        <p:nvSpPr>
          <p:cNvPr id="6" name="Rectangle 5"/>
          <p:cNvSpPr/>
          <p:nvPr/>
        </p:nvSpPr>
        <p:spPr>
          <a:xfrm>
            <a:off x="5126554" y="6606059"/>
            <a:ext cx="4017446" cy="230832"/>
          </a:xfrm>
          <a:prstGeom prst="rect">
            <a:avLst/>
          </a:prstGeom>
        </p:spPr>
        <p:txBody>
          <a:bodyPr wrap="none">
            <a:spAutoFit/>
          </a:bodyPr>
          <a:lstStyle/>
          <a:p>
            <a:r>
              <a:rPr lang="en-US" sz="900" dirty="0" err="1">
                <a:solidFill>
                  <a:srgbClr val="222222"/>
                </a:solidFill>
                <a:latin typeface="Arial" charset="0"/>
              </a:rPr>
              <a:t>BruceBlaus</a:t>
            </a:r>
            <a:r>
              <a:rPr lang="en-US" sz="900" dirty="0">
                <a:solidFill>
                  <a:srgbClr val="222222"/>
                </a:solidFill>
                <a:latin typeface="Arial" charset="0"/>
              </a:rPr>
              <a:t>. Own work. </a:t>
            </a:r>
            <a:r>
              <a:rPr lang="en-US" sz="900" dirty="0">
                <a:hlinkClick r:id="rId3"/>
              </a:rPr>
              <a:t> 22 October 2013 </a:t>
            </a:r>
            <a:r>
              <a:rPr lang="en-US" sz="900" dirty="0">
                <a:solidFill>
                  <a:srgbClr val="222222"/>
                </a:solidFill>
                <a:latin typeface="Arial" charset="0"/>
              </a:rPr>
              <a:t>Accessed </a:t>
            </a:r>
            <a:r>
              <a:rPr lang="en-US" sz="900" dirty="0" err="1">
                <a:solidFill>
                  <a:srgbClr val="222222"/>
                </a:solidFill>
                <a:latin typeface="Arial" charset="0"/>
              </a:rPr>
              <a:t>commons.wikimedia.org</a:t>
            </a:r>
            <a:endParaRPr lang="en-US" sz="900" dirty="0"/>
          </a:p>
        </p:txBody>
      </p:sp>
    </p:spTree>
    <p:extLst>
      <p:ext uri="{BB962C8B-B14F-4D97-AF65-F5344CB8AC3E}">
        <p14:creationId xmlns:p14="http://schemas.microsoft.com/office/powerpoint/2010/main" val="4042073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5830" y="1711012"/>
            <a:ext cx="7190074" cy="3637919"/>
          </a:xfrm>
          <a:prstGeom prst="rect">
            <a:avLst/>
          </a:prstGeom>
        </p:spPr>
        <p:txBody>
          <a:bodyPr wrap="square">
            <a:spAutoFit/>
          </a:bodyPr>
          <a:lstStyle/>
          <a:p>
            <a:pPr>
              <a:lnSpc>
                <a:spcPct val="80000"/>
              </a:lnSpc>
            </a:pPr>
            <a:r>
              <a:rPr lang="en-US" sz="2400" b="1" dirty="0">
                <a:cs typeface="Arial"/>
              </a:rPr>
              <a:t>Clinical Manifestation </a:t>
            </a:r>
          </a:p>
          <a:p>
            <a:pPr>
              <a:lnSpc>
                <a:spcPct val="80000"/>
              </a:lnSpc>
            </a:pPr>
            <a:r>
              <a:rPr lang="en-US" sz="2400" i="1" dirty="0">
                <a:cs typeface="Arial"/>
              </a:rPr>
              <a:t>Mild stenosis</a:t>
            </a:r>
            <a:r>
              <a:rPr lang="en-US" sz="2400" b="1" dirty="0">
                <a:cs typeface="Arial"/>
              </a:rPr>
              <a:t>    </a:t>
            </a:r>
          </a:p>
          <a:p>
            <a:pPr>
              <a:lnSpc>
                <a:spcPct val="80000"/>
              </a:lnSpc>
            </a:pPr>
            <a:r>
              <a:rPr lang="en-US" sz="2400" b="1" dirty="0">
                <a:cs typeface="Arial"/>
              </a:rPr>
              <a:t>- </a:t>
            </a:r>
            <a:r>
              <a:rPr lang="en-US" sz="2400" dirty="0">
                <a:cs typeface="Arial"/>
              </a:rPr>
              <a:t>Normal pulse &amp; apical impulse</a:t>
            </a:r>
          </a:p>
          <a:p>
            <a:pPr>
              <a:lnSpc>
                <a:spcPct val="80000"/>
              </a:lnSpc>
            </a:pPr>
            <a:r>
              <a:rPr lang="en-US" sz="2400" dirty="0">
                <a:cs typeface="Arial"/>
              </a:rPr>
              <a:t>- Systolic ejection murmur</a:t>
            </a:r>
          </a:p>
          <a:p>
            <a:pPr>
              <a:lnSpc>
                <a:spcPct val="80000"/>
              </a:lnSpc>
            </a:pPr>
            <a:r>
              <a:rPr lang="en-US" sz="2400" dirty="0">
                <a:cs typeface="Arial"/>
              </a:rPr>
              <a:t>- Normal to enlarged heart size</a:t>
            </a:r>
          </a:p>
          <a:p>
            <a:pPr>
              <a:lnSpc>
                <a:spcPct val="80000"/>
              </a:lnSpc>
            </a:pPr>
            <a:endParaRPr lang="en-US" sz="2400" dirty="0">
              <a:cs typeface="Arial"/>
            </a:endParaRPr>
          </a:p>
          <a:p>
            <a:pPr>
              <a:lnSpc>
                <a:spcPct val="80000"/>
              </a:lnSpc>
            </a:pPr>
            <a:r>
              <a:rPr lang="en-US" sz="2400" i="1" dirty="0">
                <a:cs typeface="Arial"/>
              </a:rPr>
              <a:t>Critical stenosis</a:t>
            </a:r>
            <a:endParaRPr lang="en-US" sz="2400" dirty="0">
              <a:cs typeface="Arial"/>
            </a:endParaRPr>
          </a:p>
          <a:p>
            <a:pPr>
              <a:lnSpc>
                <a:spcPct val="80000"/>
              </a:lnSpc>
            </a:pPr>
            <a:r>
              <a:rPr lang="en-US" sz="2400" dirty="0">
                <a:cs typeface="Arial"/>
              </a:rPr>
              <a:t>- Left ventricular failure</a:t>
            </a:r>
          </a:p>
          <a:p>
            <a:pPr>
              <a:lnSpc>
                <a:spcPct val="80000"/>
              </a:lnSpc>
            </a:pPr>
            <a:r>
              <a:rPr lang="en-US" sz="2400" dirty="0">
                <a:cs typeface="Arial"/>
              </a:rPr>
              <a:t>- pulmonary edema, cardiomegaly</a:t>
            </a:r>
          </a:p>
          <a:p>
            <a:pPr>
              <a:lnSpc>
                <a:spcPct val="80000"/>
              </a:lnSpc>
            </a:pPr>
            <a:r>
              <a:rPr lang="en-US" sz="2400" dirty="0">
                <a:cs typeface="Arial"/>
              </a:rPr>
              <a:t>- Weak peripheral pulses</a:t>
            </a:r>
          </a:p>
          <a:p>
            <a:pPr>
              <a:lnSpc>
                <a:spcPct val="80000"/>
              </a:lnSpc>
            </a:pPr>
            <a:r>
              <a:rPr lang="en-US" sz="2400" dirty="0">
                <a:cs typeface="Arial"/>
              </a:rPr>
              <a:t>- Weak systolic murmur</a:t>
            </a:r>
          </a:p>
          <a:p>
            <a:pPr>
              <a:lnSpc>
                <a:spcPct val="80000"/>
              </a:lnSpc>
            </a:pPr>
            <a:r>
              <a:rPr lang="en-US" sz="2400" dirty="0">
                <a:cs typeface="Arial"/>
              </a:rPr>
              <a:t>- Paradoxical split 2nd heart sound</a:t>
            </a:r>
          </a:p>
        </p:txBody>
      </p:sp>
      <p:sp>
        <p:nvSpPr>
          <p:cNvPr id="3" name="Rectangle 2"/>
          <p:cNvSpPr txBox="1">
            <a:spLocks noChangeArrowheads="1"/>
          </p:cNvSpPr>
          <p:nvPr/>
        </p:nvSpPr>
        <p:spPr>
          <a:xfrm>
            <a:off x="685800" y="685800"/>
            <a:ext cx="8229600" cy="5357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cs typeface="Arial"/>
              </a:rPr>
              <a:t>Aortic Stenosis</a:t>
            </a:r>
            <a:endParaRPr lang="en-US" sz="3600" dirty="0"/>
          </a:p>
        </p:txBody>
      </p:sp>
    </p:spTree>
    <p:extLst>
      <p:ext uri="{BB962C8B-B14F-4D97-AF65-F5344CB8AC3E}">
        <p14:creationId xmlns:p14="http://schemas.microsoft.com/office/powerpoint/2010/main" val="1520648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447800"/>
            <a:ext cx="6667160" cy="4081117"/>
          </a:xfrm>
          <a:prstGeom prst="rect">
            <a:avLst/>
          </a:prstGeom>
        </p:spPr>
        <p:txBody>
          <a:bodyPr wrap="square">
            <a:spAutoFit/>
          </a:bodyPr>
          <a:lstStyle/>
          <a:p>
            <a:pPr>
              <a:lnSpc>
                <a:spcPct val="90000"/>
              </a:lnSpc>
            </a:pPr>
            <a:r>
              <a:rPr lang="en-US" sz="2400" b="1" dirty="0">
                <a:cs typeface="Arial"/>
              </a:rPr>
              <a:t>Diagnosis</a:t>
            </a:r>
            <a:endParaRPr lang="en-US" sz="2400" dirty="0">
              <a:cs typeface="Arial"/>
            </a:endParaRPr>
          </a:p>
          <a:p>
            <a:pPr marL="342900" indent="-342900">
              <a:lnSpc>
                <a:spcPct val="90000"/>
              </a:lnSpc>
              <a:buFontTx/>
              <a:buChar char="-"/>
            </a:pPr>
            <a:r>
              <a:rPr lang="en-US" sz="2400" dirty="0">
                <a:cs typeface="Arial"/>
              </a:rPr>
              <a:t>Clinical</a:t>
            </a:r>
          </a:p>
          <a:p>
            <a:pPr marL="342900" indent="-342900">
              <a:lnSpc>
                <a:spcPct val="90000"/>
              </a:lnSpc>
              <a:buFontTx/>
              <a:buChar char="-"/>
            </a:pPr>
            <a:r>
              <a:rPr lang="en-US" sz="2400" dirty="0">
                <a:cs typeface="Arial"/>
              </a:rPr>
              <a:t>CXR</a:t>
            </a:r>
          </a:p>
          <a:p>
            <a:pPr marL="342900" indent="-342900">
              <a:lnSpc>
                <a:spcPct val="90000"/>
              </a:lnSpc>
              <a:buFontTx/>
              <a:buChar char="-"/>
            </a:pPr>
            <a:r>
              <a:rPr lang="en-US" sz="2400" dirty="0">
                <a:cs typeface="Arial"/>
              </a:rPr>
              <a:t>ECG</a:t>
            </a:r>
          </a:p>
          <a:p>
            <a:pPr marL="342900" indent="-342900">
              <a:lnSpc>
                <a:spcPct val="90000"/>
              </a:lnSpc>
              <a:buFontTx/>
              <a:buChar char="-"/>
            </a:pPr>
            <a:r>
              <a:rPr lang="en-US" sz="2400" dirty="0">
                <a:cs typeface="Arial"/>
              </a:rPr>
              <a:t>Echocardiography</a:t>
            </a:r>
          </a:p>
          <a:p>
            <a:pPr marL="342900" indent="-342900">
              <a:lnSpc>
                <a:spcPct val="90000"/>
              </a:lnSpc>
              <a:buFontTx/>
              <a:buChar char="-"/>
            </a:pPr>
            <a:r>
              <a:rPr lang="en-US" sz="2400" dirty="0">
                <a:cs typeface="Arial"/>
              </a:rPr>
              <a:t>Graded exercise testing</a:t>
            </a:r>
          </a:p>
          <a:p>
            <a:pPr>
              <a:lnSpc>
                <a:spcPct val="90000"/>
              </a:lnSpc>
            </a:pPr>
            <a:endParaRPr lang="en-US" sz="2400" dirty="0">
              <a:cs typeface="Arial"/>
            </a:endParaRPr>
          </a:p>
          <a:p>
            <a:pPr>
              <a:lnSpc>
                <a:spcPct val="90000"/>
              </a:lnSpc>
            </a:pPr>
            <a:r>
              <a:rPr lang="en-US" sz="2400" b="1" dirty="0">
                <a:cs typeface="Arial"/>
              </a:rPr>
              <a:t>Prognosis </a:t>
            </a:r>
            <a:r>
              <a:rPr lang="en-US" sz="2400" dirty="0">
                <a:cs typeface="Arial"/>
              </a:rPr>
              <a:t>is good for mild to moderate</a:t>
            </a:r>
          </a:p>
          <a:p>
            <a:pPr>
              <a:lnSpc>
                <a:spcPct val="90000"/>
              </a:lnSpc>
            </a:pPr>
            <a:endParaRPr lang="en-US" sz="2400" dirty="0">
              <a:cs typeface="Arial"/>
            </a:endParaRPr>
          </a:p>
          <a:p>
            <a:pPr>
              <a:lnSpc>
                <a:spcPct val="90000"/>
              </a:lnSpc>
            </a:pPr>
            <a:r>
              <a:rPr lang="en-US" sz="2400" b="1" dirty="0">
                <a:cs typeface="Arial"/>
              </a:rPr>
              <a:t>Treatment</a:t>
            </a:r>
          </a:p>
          <a:p>
            <a:pPr marL="342900" indent="-342900">
              <a:lnSpc>
                <a:spcPct val="90000"/>
              </a:lnSpc>
              <a:buFontTx/>
              <a:buChar char="-"/>
            </a:pPr>
            <a:r>
              <a:rPr lang="en-US" sz="2400" dirty="0">
                <a:cs typeface="Arial"/>
              </a:rPr>
              <a:t>Balloon </a:t>
            </a:r>
            <a:r>
              <a:rPr lang="en-US" sz="2400" dirty="0" err="1">
                <a:cs typeface="Arial"/>
              </a:rPr>
              <a:t>valvuloplasty</a:t>
            </a:r>
            <a:endParaRPr lang="en-US" sz="2400" dirty="0">
              <a:cs typeface="Arial"/>
            </a:endParaRPr>
          </a:p>
          <a:p>
            <a:pPr marL="342900" indent="-342900">
              <a:lnSpc>
                <a:spcPct val="90000"/>
              </a:lnSpc>
              <a:buFontTx/>
              <a:buChar char="-"/>
            </a:pPr>
            <a:r>
              <a:rPr lang="en-US" sz="2400" dirty="0">
                <a:cs typeface="Arial"/>
              </a:rPr>
              <a:t>Surgical</a:t>
            </a:r>
          </a:p>
        </p:txBody>
      </p:sp>
      <p:sp>
        <p:nvSpPr>
          <p:cNvPr id="3" name="Rectangle 2"/>
          <p:cNvSpPr txBox="1">
            <a:spLocks noChangeArrowheads="1"/>
          </p:cNvSpPr>
          <p:nvPr/>
        </p:nvSpPr>
        <p:spPr>
          <a:xfrm>
            <a:off x="685800" y="762000"/>
            <a:ext cx="8229600" cy="5357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cs typeface="Arial"/>
              </a:rPr>
              <a:t>Aortic Stenosis</a:t>
            </a:r>
            <a:endParaRPr lang="en-US" sz="3600" dirty="0"/>
          </a:p>
        </p:txBody>
      </p:sp>
    </p:spTree>
    <p:extLst>
      <p:ext uri="{BB962C8B-B14F-4D97-AF65-F5344CB8AC3E}">
        <p14:creationId xmlns:p14="http://schemas.microsoft.com/office/powerpoint/2010/main" val="25479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1" y="685800"/>
            <a:ext cx="6447501" cy="704462"/>
          </a:xfrm>
        </p:spPr>
        <p:txBody>
          <a:bodyPr>
            <a:normAutofit/>
          </a:bodyPr>
          <a:lstStyle/>
          <a:p>
            <a:r>
              <a:rPr lang="en-US" sz="3600" b="1">
                <a:cs typeface="Arial"/>
              </a:rPr>
              <a:t>Coarctation of Aorta </a:t>
            </a:r>
            <a:endParaRPr lang="en-US" sz="3600" b="1" dirty="0">
              <a:cs typeface="Arial"/>
            </a:endParaRPr>
          </a:p>
        </p:txBody>
      </p:sp>
      <p:sp>
        <p:nvSpPr>
          <p:cNvPr id="3" name="Content Placeholder 2"/>
          <p:cNvSpPr>
            <a:spLocks noGrp="1"/>
          </p:cNvSpPr>
          <p:nvPr>
            <p:ph idx="1"/>
          </p:nvPr>
        </p:nvSpPr>
        <p:spPr>
          <a:xfrm>
            <a:off x="527051" y="1828800"/>
            <a:ext cx="8331199" cy="4353119"/>
          </a:xfrm>
        </p:spPr>
        <p:txBody>
          <a:bodyPr>
            <a:noAutofit/>
          </a:bodyPr>
          <a:lstStyle/>
          <a:p>
            <a:r>
              <a:rPr lang="en-US" sz="3200" dirty="0">
                <a:ea typeface="Arial" charset="0"/>
                <a:cs typeface="Arial" charset="0"/>
              </a:rPr>
              <a:t>Infants</a:t>
            </a:r>
          </a:p>
          <a:p>
            <a:pPr lvl="1"/>
            <a:r>
              <a:rPr lang="en-US" sz="2000" dirty="0">
                <a:ea typeface="Arial" charset="0"/>
                <a:cs typeface="Arial" charset="0"/>
              </a:rPr>
              <a:t>Congestive heart failure</a:t>
            </a:r>
          </a:p>
          <a:p>
            <a:pPr lvl="1"/>
            <a:r>
              <a:rPr lang="en-US" sz="2000" dirty="0">
                <a:ea typeface="Arial" charset="0"/>
                <a:cs typeface="Arial" charset="0"/>
              </a:rPr>
              <a:t>Pulmonary over circulation and edema if large VSD</a:t>
            </a:r>
          </a:p>
          <a:p>
            <a:pPr lvl="1"/>
            <a:r>
              <a:rPr lang="en-US" sz="2000" dirty="0">
                <a:ea typeface="Arial" charset="0"/>
                <a:cs typeface="Arial" charset="0"/>
              </a:rPr>
              <a:t>Often ductal dependent </a:t>
            </a:r>
          </a:p>
          <a:p>
            <a:pPr lvl="1"/>
            <a:r>
              <a:rPr lang="en-US" sz="2000" dirty="0">
                <a:ea typeface="Arial" charset="0"/>
                <a:cs typeface="Arial" charset="0"/>
              </a:rPr>
              <a:t>Tachypnea, FTT, hepatomegaly, metabolic acidosis, poor perfusions</a:t>
            </a:r>
          </a:p>
          <a:p>
            <a:r>
              <a:rPr lang="en-US" sz="3200" dirty="0">
                <a:ea typeface="Arial" charset="0"/>
                <a:cs typeface="Arial" charset="0"/>
              </a:rPr>
              <a:t>Child/adolescent</a:t>
            </a:r>
          </a:p>
          <a:p>
            <a:pPr lvl="1"/>
            <a:r>
              <a:rPr lang="en-US" sz="2000" dirty="0">
                <a:ea typeface="Arial" charset="0"/>
                <a:cs typeface="Arial" charset="0"/>
              </a:rPr>
              <a:t>HTN and murmur</a:t>
            </a:r>
          </a:p>
          <a:p>
            <a:pPr lvl="1"/>
            <a:r>
              <a:rPr lang="en-US" sz="2000" dirty="0">
                <a:ea typeface="Arial" charset="0"/>
                <a:cs typeface="Arial" charset="0"/>
              </a:rPr>
              <a:t>Often asymptomatic</a:t>
            </a:r>
          </a:p>
          <a:p>
            <a:pPr lvl="1"/>
            <a:r>
              <a:rPr lang="en-US" sz="2000" dirty="0">
                <a:ea typeface="Arial" charset="0"/>
                <a:cs typeface="Arial" charset="0"/>
              </a:rPr>
              <a:t>Occasionally exercise induced claudication or headaches</a:t>
            </a:r>
          </a:p>
          <a:p>
            <a:pPr lvl="1"/>
            <a:r>
              <a:rPr lang="en-US" sz="2000" dirty="0">
                <a:ea typeface="Arial" charset="0"/>
                <a:cs typeface="Arial" charset="0"/>
              </a:rPr>
              <a:t>Decreased lower extremities pulse</a:t>
            </a:r>
          </a:p>
          <a:p>
            <a:pPr lvl="1"/>
            <a:r>
              <a:rPr lang="en-US" sz="2000" dirty="0">
                <a:ea typeface="Arial" charset="0"/>
                <a:cs typeface="Arial" charset="0"/>
              </a:rPr>
              <a:t>Systolic pressure gradient upper and lower extremity </a:t>
            </a:r>
          </a:p>
        </p:txBody>
      </p:sp>
    </p:spTree>
    <p:extLst>
      <p:ext uri="{BB962C8B-B14F-4D97-AF65-F5344CB8AC3E}">
        <p14:creationId xmlns:p14="http://schemas.microsoft.com/office/powerpoint/2010/main" val="1811920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tretch>
            <a:fillRect/>
          </a:stretch>
        </p:blipFill>
        <p:spPr>
          <a:xfrm>
            <a:off x="838200" y="1447800"/>
            <a:ext cx="8011103" cy="4724400"/>
          </a:xfrm>
          <a:prstGeom prst="rect">
            <a:avLst/>
          </a:prstGeom>
        </p:spPr>
      </p:pic>
    </p:spTree>
    <p:extLst>
      <p:ext uri="{BB962C8B-B14F-4D97-AF65-F5344CB8AC3E}">
        <p14:creationId xmlns:p14="http://schemas.microsoft.com/office/powerpoint/2010/main" val="4259084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2980" y="1367370"/>
            <a:ext cx="7068683" cy="4819781"/>
          </a:xfrm>
          <a:prstGeom prst="rect">
            <a:avLst/>
          </a:prstGeom>
        </p:spPr>
        <p:txBody>
          <a:bodyPr wrap="square">
            <a:spAutoFit/>
          </a:bodyPr>
          <a:lstStyle/>
          <a:p>
            <a:pPr>
              <a:lnSpc>
                <a:spcPct val="80000"/>
              </a:lnSpc>
            </a:pPr>
            <a:r>
              <a:rPr lang="en-US" sz="2400" b="1" dirty="0">
                <a:cs typeface="Arial"/>
              </a:rPr>
              <a:t>Diagnosis</a:t>
            </a:r>
          </a:p>
          <a:p>
            <a:pPr marL="342900" indent="-342900">
              <a:lnSpc>
                <a:spcPct val="80000"/>
              </a:lnSpc>
              <a:buFontTx/>
              <a:buChar char="-"/>
            </a:pPr>
            <a:r>
              <a:rPr lang="en-US" sz="2400" dirty="0">
                <a:cs typeface="Arial"/>
              </a:rPr>
              <a:t>Clinical</a:t>
            </a:r>
          </a:p>
          <a:p>
            <a:pPr marL="342900" indent="-342900">
              <a:lnSpc>
                <a:spcPct val="80000"/>
              </a:lnSpc>
              <a:buFontTx/>
              <a:buChar char="-"/>
            </a:pPr>
            <a:r>
              <a:rPr lang="en-US" sz="2400" dirty="0">
                <a:cs typeface="Arial"/>
              </a:rPr>
              <a:t>CXR - cardiomegaly and pulmonary congestion, notching of ribs</a:t>
            </a:r>
          </a:p>
          <a:p>
            <a:pPr marL="342900" indent="-342900">
              <a:lnSpc>
                <a:spcPct val="80000"/>
              </a:lnSpc>
              <a:buFontTx/>
              <a:buChar char="-"/>
            </a:pPr>
            <a:r>
              <a:rPr lang="en-US" sz="2400" dirty="0">
                <a:cs typeface="Arial"/>
              </a:rPr>
              <a:t>ECG</a:t>
            </a:r>
          </a:p>
          <a:p>
            <a:pPr marL="342900" indent="-342900">
              <a:lnSpc>
                <a:spcPct val="80000"/>
              </a:lnSpc>
              <a:buFontTx/>
              <a:buChar char="-"/>
            </a:pPr>
            <a:r>
              <a:rPr lang="en-US" sz="2400" dirty="0">
                <a:cs typeface="Arial"/>
              </a:rPr>
              <a:t>Echocardiography</a:t>
            </a:r>
          </a:p>
          <a:p>
            <a:pPr>
              <a:lnSpc>
                <a:spcPct val="80000"/>
              </a:lnSpc>
            </a:pPr>
            <a:r>
              <a:rPr lang="en-US" sz="2400" dirty="0">
                <a:cs typeface="Arial"/>
              </a:rPr>
              <a:t>			</a:t>
            </a:r>
          </a:p>
          <a:p>
            <a:pPr>
              <a:lnSpc>
                <a:spcPct val="80000"/>
              </a:lnSpc>
            </a:pPr>
            <a:r>
              <a:rPr lang="en-US" sz="2400" b="1" dirty="0">
                <a:cs typeface="Arial"/>
              </a:rPr>
              <a:t>Prognosis </a:t>
            </a:r>
            <a:r>
              <a:rPr lang="en-US" sz="2400" dirty="0">
                <a:cs typeface="Arial"/>
              </a:rPr>
              <a:t>– Untreated cases succumb by 20-40 years</a:t>
            </a:r>
          </a:p>
          <a:p>
            <a:pPr>
              <a:lnSpc>
                <a:spcPct val="80000"/>
              </a:lnSpc>
            </a:pPr>
            <a:endParaRPr lang="en-US" sz="2400" dirty="0">
              <a:cs typeface="Arial"/>
            </a:endParaRPr>
          </a:p>
          <a:p>
            <a:pPr>
              <a:lnSpc>
                <a:spcPct val="80000"/>
              </a:lnSpc>
            </a:pPr>
            <a:r>
              <a:rPr lang="en-US" sz="2400" b="1" dirty="0">
                <a:cs typeface="Arial"/>
              </a:rPr>
              <a:t>Complications</a:t>
            </a:r>
            <a:r>
              <a:rPr lang="en-US" sz="2400" dirty="0">
                <a:cs typeface="Arial"/>
              </a:rPr>
              <a:t>   </a:t>
            </a:r>
          </a:p>
          <a:p>
            <a:pPr marL="342900" indent="-342900">
              <a:lnSpc>
                <a:spcPct val="80000"/>
              </a:lnSpc>
              <a:buFontTx/>
              <a:buChar char="-"/>
            </a:pPr>
            <a:r>
              <a:rPr lang="en-US" sz="2400" dirty="0">
                <a:cs typeface="Arial"/>
              </a:rPr>
              <a:t>CVA</a:t>
            </a:r>
          </a:p>
          <a:p>
            <a:pPr marL="342900" indent="-342900">
              <a:lnSpc>
                <a:spcPct val="80000"/>
              </a:lnSpc>
              <a:buFontTx/>
              <a:buChar char="-"/>
            </a:pPr>
            <a:r>
              <a:rPr lang="en-US" sz="2400" dirty="0">
                <a:cs typeface="Arial"/>
              </a:rPr>
              <a:t>Aneurysms</a:t>
            </a:r>
          </a:p>
          <a:p>
            <a:pPr>
              <a:lnSpc>
                <a:spcPct val="80000"/>
              </a:lnSpc>
            </a:pPr>
            <a:endParaRPr lang="en-US" sz="2400" dirty="0">
              <a:cs typeface="Arial"/>
            </a:endParaRPr>
          </a:p>
          <a:p>
            <a:pPr>
              <a:lnSpc>
                <a:spcPct val="80000"/>
              </a:lnSpc>
            </a:pPr>
            <a:r>
              <a:rPr lang="en-US" sz="2400" b="1" dirty="0">
                <a:cs typeface="Arial"/>
              </a:rPr>
              <a:t>Treatment</a:t>
            </a:r>
            <a:endParaRPr lang="en-US" sz="2400" dirty="0">
              <a:cs typeface="Arial"/>
            </a:endParaRPr>
          </a:p>
          <a:p>
            <a:pPr marL="342900" indent="-342900">
              <a:lnSpc>
                <a:spcPct val="80000"/>
              </a:lnSpc>
              <a:buFontTx/>
              <a:buChar char="-"/>
            </a:pPr>
            <a:r>
              <a:rPr lang="en-US" sz="2400" dirty="0">
                <a:cs typeface="Arial"/>
              </a:rPr>
              <a:t>Medical - IV PGE</a:t>
            </a:r>
            <a:r>
              <a:rPr lang="en-US" sz="2400" baseline="-25000" dirty="0">
                <a:cs typeface="Arial"/>
              </a:rPr>
              <a:t>1 </a:t>
            </a:r>
            <a:r>
              <a:rPr lang="en-US" sz="2400" dirty="0">
                <a:cs typeface="Arial"/>
              </a:rPr>
              <a:t>in neonatal age</a:t>
            </a:r>
          </a:p>
          <a:p>
            <a:pPr marL="342900" indent="-342900">
              <a:lnSpc>
                <a:spcPct val="80000"/>
              </a:lnSpc>
              <a:buFontTx/>
              <a:buChar char="-"/>
            </a:pPr>
            <a:r>
              <a:rPr lang="en-US" sz="2400" dirty="0">
                <a:cs typeface="Arial"/>
              </a:rPr>
              <a:t>Surgery</a:t>
            </a:r>
          </a:p>
        </p:txBody>
      </p:sp>
      <p:sp>
        <p:nvSpPr>
          <p:cNvPr id="4" name="Title 1"/>
          <p:cNvSpPr txBox="1">
            <a:spLocks/>
          </p:cNvSpPr>
          <p:nvPr/>
        </p:nvSpPr>
        <p:spPr>
          <a:xfrm>
            <a:off x="527051" y="685800"/>
            <a:ext cx="6447501" cy="7044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cs typeface="Arial"/>
              </a:rPr>
              <a:t>Coarctation of Aorta </a:t>
            </a:r>
            <a:endParaRPr lang="en-US" sz="3600" b="1" dirty="0">
              <a:cs typeface="Arial"/>
            </a:endParaRPr>
          </a:p>
        </p:txBody>
      </p:sp>
    </p:spTree>
    <p:extLst>
      <p:ext uri="{BB962C8B-B14F-4D97-AF65-F5344CB8AC3E}">
        <p14:creationId xmlns:p14="http://schemas.microsoft.com/office/powerpoint/2010/main" val="1118264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543800" cy="1028700"/>
          </a:xfrm>
        </p:spPr>
        <p:txBody>
          <a:bodyPr>
            <a:normAutofit/>
          </a:bodyPr>
          <a:lstStyle/>
          <a:p>
            <a:r>
              <a:rPr lang="en-US" sz="3600" b="1" dirty="0">
                <a:cs typeface="Arial"/>
              </a:rPr>
              <a:t>CoA: Anesthetic considerations</a:t>
            </a:r>
          </a:p>
        </p:txBody>
      </p:sp>
      <p:sp>
        <p:nvSpPr>
          <p:cNvPr id="3" name="Content Placeholder 2"/>
          <p:cNvSpPr>
            <a:spLocks noGrp="1"/>
          </p:cNvSpPr>
          <p:nvPr>
            <p:ph idx="1"/>
          </p:nvPr>
        </p:nvSpPr>
        <p:spPr>
          <a:xfrm>
            <a:off x="461962" y="1562100"/>
            <a:ext cx="8301038" cy="5067300"/>
          </a:xfrm>
        </p:spPr>
        <p:txBody>
          <a:bodyPr>
            <a:noAutofit/>
          </a:bodyPr>
          <a:lstStyle/>
          <a:p>
            <a:r>
              <a:rPr lang="en-US" sz="2000" dirty="0">
                <a:cs typeface="Arial"/>
              </a:rPr>
              <a:t>Check for associated anomalies</a:t>
            </a:r>
          </a:p>
          <a:p>
            <a:r>
              <a:rPr lang="en-US" sz="2000" dirty="0">
                <a:cs typeface="Arial"/>
              </a:rPr>
              <a:t>Infants with CHF: careful IV induction, narcotic based</a:t>
            </a:r>
          </a:p>
          <a:p>
            <a:r>
              <a:rPr lang="en-US" sz="2000" dirty="0">
                <a:cs typeface="Arial"/>
              </a:rPr>
              <a:t>Arterial line in the right arm</a:t>
            </a:r>
          </a:p>
          <a:p>
            <a:r>
              <a:rPr lang="en-US" sz="2000" dirty="0">
                <a:cs typeface="Arial"/>
              </a:rPr>
              <a:t>Additional BP monitoring and pulse oximetry in lower extremities </a:t>
            </a:r>
          </a:p>
          <a:p>
            <a:r>
              <a:rPr lang="en-US" sz="2000" dirty="0">
                <a:cs typeface="Arial"/>
              </a:rPr>
              <a:t>During cross clamping:</a:t>
            </a:r>
          </a:p>
          <a:p>
            <a:pPr lvl="1"/>
            <a:r>
              <a:rPr lang="en-US" sz="1800" dirty="0">
                <a:cs typeface="Arial"/>
              </a:rPr>
              <a:t>Volatile agents and short active vasodilators</a:t>
            </a:r>
          </a:p>
          <a:p>
            <a:pPr lvl="1"/>
            <a:r>
              <a:rPr lang="en-US" sz="1800" dirty="0">
                <a:cs typeface="Arial"/>
              </a:rPr>
              <a:t>Lower extremity pressure (through collaterals) &gt;45mmHg</a:t>
            </a:r>
          </a:p>
          <a:p>
            <a:r>
              <a:rPr lang="en-US" sz="2000" dirty="0">
                <a:cs typeface="Arial"/>
              </a:rPr>
              <a:t>De-clamping: vasoactive drugs available</a:t>
            </a:r>
          </a:p>
          <a:p>
            <a:r>
              <a:rPr lang="en-US" sz="2000" dirty="0">
                <a:cs typeface="Arial"/>
              </a:rPr>
              <a:t>Postoperative phase: HTN and </a:t>
            </a:r>
            <a:r>
              <a:rPr lang="en-US" sz="2000" dirty="0" err="1">
                <a:cs typeface="Arial"/>
              </a:rPr>
              <a:t>postcoarctectomy</a:t>
            </a:r>
            <a:r>
              <a:rPr lang="en-US" sz="2000" dirty="0">
                <a:cs typeface="Arial"/>
              </a:rPr>
              <a:t> syndrome: abdominal pain, vomiting</a:t>
            </a:r>
          </a:p>
          <a:p>
            <a:r>
              <a:rPr lang="en-US" sz="2000" dirty="0">
                <a:cs typeface="Arial"/>
              </a:rPr>
              <a:t>Post repair:</a:t>
            </a:r>
          </a:p>
          <a:p>
            <a:pPr lvl="1"/>
            <a:r>
              <a:rPr lang="en-US" sz="1800" dirty="0">
                <a:cs typeface="Arial"/>
              </a:rPr>
              <a:t>Persistent HTN</a:t>
            </a:r>
          </a:p>
          <a:p>
            <a:pPr lvl="1"/>
            <a:r>
              <a:rPr lang="en-US" sz="1800" dirty="0">
                <a:cs typeface="Arial"/>
              </a:rPr>
              <a:t>Myocardial hypertrophy (diastolic dysfunction, premature coronary artery disease</a:t>
            </a:r>
          </a:p>
          <a:p>
            <a:pPr lvl="1"/>
            <a:r>
              <a:rPr lang="en-US" sz="1800" dirty="0">
                <a:cs typeface="Arial"/>
              </a:rPr>
              <a:t>Risk for re-</a:t>
            </a:r>
            <a:r>
              <a:rPr lang="en-US" sz="1800" dirty="0" err="1">
                <a:cs typeface="Arial"/>
              </a:rPr>
              <a:t>coarctation</a:t>
            </a:r>
            <a:r>
              <a:rPr lang="en-US" sz="1800" dirty="0">
                <a:cs typeface="Arial"/>
              </a:rPr>
              <a:t> </a:t>
            </a:r>
          </a:p>
          <a:p>
            <a:endParaRPr lang="en-US" sz="2400" dirty="0"/>
          </a:p>
        </p:txBody>
      </p:sp>
    </p:spTree>
    <p:extLst>
      <p:ext uri="{BB962C8B-B14F-4D97-AF65-F5344CB8AC3E}">
        <p14:creationId xmlns:p14="http://schemas.microsoft.com/office/powerpoint/2010/main" val="3294673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normAutofit/>
          </a:bodyPr>
          <a:lstStyle/>
          <a:p>
            <a:r>
              <a:rPr lang="en-US" sz="3600" b="1" dirty="0">
                <a:ea typeface="Arial" charset="0"/>
                <a:cs typeface="Arial" charset="0"/>
              </a:rPr>
              <a:t>Relative Frequency of Congenital Heart Lesions (cont.)</a:t>
            </a:r>
            <a:endParaRPr lang="en-US" altLang="en-US" sz="3600" dirty="0">
              <a:latin typeface="Arial" charset="0"/>
              <a:ea typeface="Arial" charset="0"/>
              <a:cs typeface="Arial" charset="0"/>
            </a:endParaRPr>
          </a:p>
        </p:txBody>
      </p:sp>
      <p:graphicFrame>
        <p:nvGraphicFramePr>
          <p:cNvPr id="11330" name="Group 66"/>
          <p:cNvGraphicFramePr>
            <a:graphicFrameLocks noGrp="1"/>
          </p:cNvGraphicFramePr>
          <p:nvPr>
            <p:ph idx="1"/>
            <p:extLst>
              <p:ext uri="{D42A27DB-BD31-4B8C-83A1-F6EECF244321}">
                <p14:modId xmlns:p14="http://schemas.microsoft.com/office/powerpoint/2010/main" val="2118979275"/>
              </p:ext>
            </p:extLst>
          </p:nvPr>
        </p:nvGraphicFramePr>
        <p:xfrm>
          <a:off x="628650" y="1825625"/>
          <a:ext cx="7886700" cy="3793345"/>
        </p:xfrm>
        <a:graphic>
          <a:graphicData uri="http://schemas.openxmlformats.org/drawingml/2006/table">
            <a:tbl>
              <a:tblPr/>
              <a:tblGrid>
                <a:gridCol w="5312569">
                  <a:extLst>
                    <a:ext uri="{9D8B030D-6E8A-4147-A177-3AD203B41FA5}">
                      <a16:colId xmlns:a16="http://schemas.microsoft.com/office/drawing/2014/main" val="20000"/>
                    </a:ext>
                  </a:extLst>
                </a:gridCol>
                <a:gridCol w="2574131">
                  <a:extLst>
                    <a:ext uri="{9D8B030D-6E8A-4147-A177-3AD203B41FA5}">
                      <a16:colId xmlns:a16="http://schemas.microsoft.com/office/drawing/2014/main" val="20001"/>
                    </a:ext>
                  </a:extLst>
                </a:gridCol>
              </a:tblGrid>
              <a:tr h="297656">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1"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Lesions</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1"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 of all Lesions</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1729">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a:t>
                      </a:r>
                      <a:r>
                        <a:rPr kumimoji="0" lang="en-US" altLang="en-US" sz="1800" b="0" i="0" u="none" strike="noStrike" cap="none" normalizeH="0" baseline="0" dirty="0" err="1">
                          <a:ln>
                            <a:noFill/>
                          </a:ln>
                          <a:solidFill>
                            <a:schemeClr val="tx1"/>
                          </a:solidFill>
                          <a:effectLst>
                            <a:outerShdw blurRad="38100" dist="38100" dir="2700000" algn="tl">
                              <a:srgbClr val="C0C0C0"/>
                            </a:outerShdw>
                          </a:effectLst>
                          <a:latin typeface="+mn-lt"/>
                          <a:ea typeface="Times New Roman" charset="0"/>
                          <a:cs typeface="Times New Roman" charset="0"/>
                        </a:rPr>
                        <a:t>Hypoplastic</a:t>
                      </a: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right ventricle</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1-3</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411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Truncus arteriosus</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1-2</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411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Total anomalous PVR</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1-2</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0538">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Tricuspid atresia</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1-2</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411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Single ventricle</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1-2</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2919">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 Double-outlet right ventricle</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1-2</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2919">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Times New Roman" charset="0"/>
                          <a:cs typeface="Times New Roman" charset="0"/>
                        </a:rPr>
                        <a:t> - Others</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charset="2"/>
                        <a:buNone/>
                        <a:tabLst/>
                      </a:pPr>
                      <a:r>
                        <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Times New Roman" charset="0"/>
                          <a:cs typeface="Times New Roman" charset="0"/>
                        </a:rPr>
                        <a:t>5-10</a:t>
                      </a:r>
                      <a:endParaRPr kumimoji="0" lang="en-US" altLang="en-US" sz="1800" b="0" i="0" u="none" strike="noStrike" cap="none" normalizeH="0" baseline="0" dirty="0">
                        <a:ln>
                          <a:noFill/>
                        </a:ln>
                        <a:solidFill>
                          <a:schemeClr val="tx1"/>
                        </a:solidFill>
                        <a:effectLst>
                          <a:outerShdw blurRad="38100" dist="38100" dir="2700000" algn="tl">
                            <a:srgbClr val="C0C0C0"/>
                          </a:outerShdw>
                        </a:effectLst>
                        <a:latin typeface="+mn-lt"/>
                        <a:ea typeface="Arial" charset="0"/>
                        <a:cs typeface="Arial" charset="0"/>
                      </a:endParaRPr>
                    </a:p>
                  </a:txBody>
                  <a:tcPr marL="90134" marR="90134"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9487"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charset="0"/>
              </a:defRPr>
            </a:lvl1pPr>
            <a:lvl2pPr marL="557213" indent="-214313">
              <a:spcBef>
                <a:spcPct val="20000"/>
              </a:spcBef>
              <a:buFont typeface="Arial" charset="0"/>
              <a:buChar char="–"/>
              <a:defRPr sz="2100">
                <a:solidFill>
                  <a:schemeClr val="tx1"/>
                </a:solidFill>
                <a:latin typeface="Calibri" charset="0"/>
              </a:defRPr>
            </a:lvl2pPr>
            <a:lvl3pPr marL="857250" indent="-171450">
              <a:spcBef>
                <a:spcPct val="20000"/>
              </a:spcBef>
              <a:buFont typeface="Arial" charset="0"/>
              <a:buChar char="•"/>
              <a:defRPr sz="1800">
                <a:solidFill>
                  <a:schemeClr val="tx1"/>
                </a:solidFill>
                <a:latin typeface="Calibri" charset="0"/>
              </a:defRPr>
            </a:lvl3pPr>
            <a:lvl4pPr marL="1200150" indent="-171450">
              <a:spcBef>
                <a:spcPct val="20000"/>
              </a:spcBef>
              <a:buFont typeface="Arial" charset="0"/>
              <a:buChar char="–"/>
              <a:defRPr sz="1500">
                <a:solidFill>
                  <a:schemeClr val="tx1"/>
                </a:solidFill>
                <a:latin typeface="Calibri" charset="0"/>
              </a:defRPr>
            </a:lvl4pPr>
            <a:lvl5pPr marL="1543050" indent="-171450">
              <a:spcBef>
                <a:spcPct val="20000"/>
              </a:spcBef>
              <a:buFont typeface="Arial" charset="0"/>
              <a:buChar char="»"/>
              <a:defRPr sz="1500">
                <a:solidFill>
                  <a:schemeClr val="tx1"/>
                </a:solidFill>
                <a:latin typeface="Calibri" charset="0"/>
              </a:defRPr>
            </a:lvl5pPr>
            <a:lvl6pPr marL="1885950" indent="-171450" eaLnBrk="0" fontAlgn="base" hangingPunct="0">
              <a:spcBef>
                <a:spcPct val="20000"/>
              </a:spcBef>
              <a:spcAft>
                <a:spcPct val="0"/>
              </a:spcAft>
              <a:buFont typeface="Arial" charset="0"/>
              <a:buChar char="»"/>
              <a:defRPr sz="1500">
                <a:solidFill>
                  <a:schemeClr val="tx1"/>
                </a:solidFill>
                <a:latin typeface="Calibri" charset="0"/>
              </a:defRPr>
            </a:lvl6pPr>
            <a:lvl7pPr marL="2228850" indent="-171450" eaLnBrk="0" fontAlgn="base" hangingPunct="0">
              <a:spcBef>
                <a:spcPct val="20000"/>
              </a:spcBef>
              <a:spcAft>
                <a:spcPct val="0"/>
              </a:spcAft>
              <a:buFont typeface="Arial" charset="0"/>
              <a:buChar char="»"/>
              <a:defRPr sz="1500">
                <a:solidFill>
                  <a:schemeClr val="tx1"/>
                </a:solidFill>
                <a:latin typeface="Calibri" charset="0"/>
              </a:defRPr>
            </a:lvl7pPr>
            <a:lvl8pPr marL="2571750" indent="-171450" eaLnBrk="0" fontAlgn="base" hangingPunct="0">
              <a:spcBef>
                <a:spcPct val="20000"/>
              </a:spcBef>
              <a:spcAft>
                <a:spcPct val="0"/>
              </a:spcAft>
              <a:buFont typeface="Arial" charset="0"/>
              <a:buChar char="»"/>
              <a:defRPr sz="1500">
                <a:solidFill>
                  <a:schemeClr val="tx1"/>
                </a:solidFill>
                <a:latin typeface="Calibri" charset="0"/>
              </a:defRPr>
            </a:lvl8pPr>
            <a:lvl9pPr marL="2914650" indent="-171450" eaLnBrk="0" fontAlgn="base" hangingPunct="0">
              <a:spcBef>
                <a:spcPct val="20000"/>
              </a:spcBef>
              <a:spcAft>
                <a:spcPct val="0"/>
              </a:spcAft>
              <a:buFont typeface="Arial" charset="0"/>
              <a:buChar char="»"/>
              <a:defRPr sz="1500">
                <a:solidFill>
                  <a:schemeClr val="tx1"/>
                </a:solidFill>
                <a:latin typeface="Calibri" charset="0"/>
              </a:defRPr>
            </a:lvl9pPr>
          </a:lstStyle>
          <a:p>
            <a:pPr>
              <a:spcBef>
                <a:spcPct val="0"/>
              </a:spcBef>
              <a:buFontTx/>
              <a:buNone/>
            </a:pPr>
            <a:fld id="{53963EB7-1FA9-134C-AB14-361B7EB43618}" type="slidenum">
              <a:rPr lang="en-US" altLang="en-US" sz="900">
                <a:solidFill>
                  <a:srgbClr val="898989"/>
                </a:solidFill>
                <a:latin typeface="Arial" charset="0"/>
              </a:rPr>
              <a:pPr>
                <a:spcBef>
                  <a:spcPct val="0"/>
                </a:spcBef>
                <a:buFontTx/>
                <a:buNone/>
              </a:pPr>
              <a:t>5</a:t>
            </a:fld>
            <a:endParaRPr lang="en-US" altLang="en-US" sz="900">
              <a:solidFill>
                <a:srgbClr val="898989"/>
              </a:solidFill>
              <a:latin typeface="Arial" charset="0"/>
            </a:endParaRPr>
          </a:p>
        </p:txBody>
      </p:sp>
    </p:spTree>
    <p:extLst>
      <p:ext uri="{BB962C8B-B14F-4D97-AF65-F5344CB8AC3E}">
        <p14:creationId xmlns:p14="http://schemas.microsoft.com/office/powerpoint/2010/main" val="1525048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2629" y="540769"/>
            <a:ext cx="7772400" cy="857250"/>
          </a:xfrm>
        </p:spPr>
        <p:txBody>
          <a:bodyPr>
            <a:normAutofit/>
          </a:bodyPr>
          <a:lstStyle/>
          <a:p>
            <a:pPr eaLnBrk="1" hangingPunct="1"/>
            <a:r>
              <a:rPr lang="en-US" sz="3600" b="1" dirty="0"/>
              <a:t>Cyanotic Congenital Heart Defects</a:t>
            </a:r>
          </a:p>
        </p:txBody>
      </p:sp>
      <p:sp>
        <p:nvSpPr>
          <p:cNvPr id="3" name="Content Placeholder 2"/>
          <p:cNvSpPr>
            <a:spLocks noGrp="1"/>
          </p:cNvSpPr>
          <p:nvPr>
            <p:ph idx="1"/>
          </p:nvPr>
        </p:nvSpPr>
        <p:spPr>
          <a:xfrm>
            <a:off x="706441" y="1676400"/>
            <a:ext cx="7772400" cy="4324350"/>
          </a:xfrm>
        </p:spPr>
        <p:txBody>
          <a:bodyPr>
            <a:noAutofit/>
          </a:bodyPr>
          <a:lstStyle/>
          <a:p>
            <a:pPr marL="485775" indent="-485775">
              <a:buClr>
                <a:schemeClr val="tx1"/>
              </a:buClr>
              <a:buNone/>
              <a:defRPr/>
            </a:pPr>
            <a:r>
              <a:rPr lang="en-CA" sz="2400" dirty="0"/>
              <a:t>Blue Baby (R </a:t>
            </a:r>
            <a:r>
              <a:rPr lang="en-CA" sz="2400" dirty="0">
                <a:sym typeface="Wingdings" pitchFamily="2" charset="2"/>
              </a:rPr>
              <a:t> L shunt)</a:t>
            </a:r>
            <a:r>
              <a:rPr lang="en-CA" sz="2400" dirty="0"/>
              <a:t> </a:t>
            </a:r>
          </a:p>
          <a:p>
            <a:pPr marL="485775" indent="-485775">
              <a:buClr>
                <a:schemeClr val="tx1"/>
              </a:buClr>
              <a:buFont typeface="Wingdings" pitchFamily="2" charset="2"/>
              <a:buChar char="v"/>
              <a:defRPr/>
            </a:pPr>
            <a:r>
              <a:rPr lang="en-CA" sz="2000" dirty="0"/>
              <a:t>R </a:t>
            </a:r>
            <a:r>
              <a:rPr lang="en-CA" sz="2000" dirty="0">
                <a:sym typeface="Wingdings" pitchFamily="2" charset="2"/>
              </a:rPr>
              <a:t> L shunts cause hypoxia and central cyanosis.</a:t>
            </a:r>
          </a:p>
          <a:p>
            <a:pPr marL="485775" indent="-485775">
              <a:buClr>
                <a:schemeClr val="tx1"/>
              </a:buClr>
              <a:buFont typeface="Wingdings" pitchFamily="2" charset="2"/>
              <a:buChar char="v"/>
              <a:defRPr/>
            </a:pPr>
            <a:r>
              <a:rPr lang="en-CA" sz="2000" dirty="0">
                <a:sym typeface="Wingdings" pitchFamily="2" charset="2"/>
              </a:rPr>
              <a:t>Venous blood is shunted from the R to the L side of the heart w/o passing through the lungs to be oxygenated</a:t>
            </a:r>
          </a:p>
          <a:p>
            <a:pPr marL="485775" indent="-485775">
              <a:buClr>
                <a:schemeClr val="tx1"/>
              </a:buClr>
              <a:buFont typeface="Wingdings" pitchFamily="2" charset="2"/>
              <a:buChar char="v"/>
              <a:defRPr/>
            </a:pPr>
            <a:r>
              <a:rPr lang="en-CA" sz="2000" dirty="0" err="1">
                <a:sym typeface="Wingdings" pitchFamily="2" charset="2"/>
              </a:rPr>
              <a:t>Unoxygenated</a:t>
            </a:r>
            <a:r>
              <a:rPr lang="en-CA" sz="2000" dirty="0">
                <a:sym typeface="Wingdings" pitchFamily="2" charset="2"/>
              </a:rPr>
              <a:t> blood circulates in arteries </a:t>
            </a:r>
            <a:r>
              <a:rPr lang="en-CA" sz="2000" dirty="0">
                <a:sym typeface="Wingdings 3"/>
              </a:rPr>
              <a:t> cyanosis</a:t>
            </a:r>
            <a:endParaRPr lang="en-CA" sz="2000" dirty="0">
              <a:sym typeface="Wingdings" pitchFamily="2" charset="2"/>
            </a:endParaRPr>
          </a:p>
          <a:p>
            <a:pPr marL="485775" indent="-485775">
              <a:buClr>
                <a:schemeClr val="tx1"/>
              </a:buClr>
              <a:buFont typeface="Wingdings" pitchFamily="2" charset="2"/>
              <a:buChar char="v"/>
              <a:defRPr/>
            </a:pPr>
            <a:r>
              <a:rPr lang="en-CA" sz="2000" dirty="0">
                <a:sym typeface="Wingdings" pitchFamily="2" charset="2"/>
              </a:rPr>
              <a:t>Examples:</a:t>
            </a:r>
          </a:p>
          <a:p>
            <a:pPr marL="771525" lvl="1" indent="-428625">
              <a:buClr>
                <a:schemeClr val="tx1"/>
              </a:buClr>
              <a:defRPr/>
            </a:pPr>
            <a:r>
              <a:rPr lang="en-CA" sz="2000" dirty="0" err="1"/>
              <a:t>Tetralogy</a:t>
            </a:r>
            <a:r>
              <a:rPr lang="en-CA" sz="2000" dirty="0"/>
              <a:t> of </a:t>
            </a:r>
            <a:r>
              <a:rPr lang="en-CA" sz="2000" dirty="0" err="1"/>
              <a:t>Fallot</a:t>
            </a:r>
            <a:r>
              <a:rPr lang="en-CA" sz="2000" dirty="0"/>
              <a:t> (TOF)</a:t>
            </a:r>
          </a:p>
          <a:p>
            <a:pPr marL="771525" lvl="1" indent="-428625">
              <a:buClr>
                <a:schemeClr val="tx1"/>
              </a:buClr>
              <a:defRPr/>
            </a:pPr>
            <a:r>
              <a:rPr lang="en-CA" sz="2000" dirty="0"/>
              <a:t>Transposition of the Great Arteries (TGA)</a:t>
            </a:r>
          </a:p>
          <a:p>
            <a:pPr marL="771525" lvl="1" indent="-428625">
              <a:buClr>
                <a:schemeClr val="tx1"/>
              </a:buClr>
              <a:defRPr/>
            </a:pPr>
            <a:r>
              <a:rPr lang="en-CA" sz="2000" dirty="0" err="1"/>
              <a:t>Truncus</a:t>
            </a:r>
            <a:r>
              <a:rPr lang="en-CA" sz="2000" dirty="0"/>
              <a:t> </a:t>
            </a:r>
            <a:r>
              <a:rPr lang="en-CA" sz="2000" dirty="0" err="1"/>
              <a:t>Arteriosus</a:t>
            </a:r>
            <a:r>
              <a:rPr lang="en-CA" sz="2000" dirty="0"/>
              <a:t> (TA)</a:t>
            </a:r>
          </a:p>
          <a:p>
            <a:pPr marL="771525" lvl="1" indent="-428625">
              <a:buClr>
                <a:schemeClr val="tx1"/>
              </a:buClr>
              <a:defRPr/>
            </a:pPr>
            <a:r>
              <a:rPr lang="en-CA" sz="2000" dirty="0"/>
              <a:t>Tricuspid </a:t>
            </a:r>
            <a:r>
              <a:rPr lang="en-CA" sz="2000" dirty="0" err="1"/>
              <a:t>Atresia</a:t>
            </a:r>
            <a:endParaRPr lang="en-CA" sz="2000" dirty="0"/>
          </a:p>
          <a:p>
            <a:pPr eaLnBrk="1" hangingPunct="1">
              <a:buClr>
                <a:schemeClr val="tx1"/>
              </a:buClr>
              <a:defRPr/>
            </a:pPr>
            <a:endParaRPr lang="en-US" sz="2400" dirty="0"/>
          </a:p>
        </p:txBody>
      </p:sp>
    </p:spTree>
    <p:extLst>
      <p:ext uri="{BB962C8B-B14F-4D97-AF65-F5344CB8AC3E}">
        <p14:creationId xmlns:p14="http://schemas.microsoft.com/office/powerpoint/2010/main" val="2125049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down)">
                                      <p:cBhvr>
                                        <p:cTn id="38" dur="500"/>
                                        <p:tgtEl>
                                          <p:spTgt spid="3">
                                            <p:txEl>
                                              <p:pRg st="6" end="6"/>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ipe(down)">
                                      <p:cBhvr>
                                        <p:cTn id="41" dur="500"/>
                                        <p:tgtEl>
                                          <p:spTgt spid="3">
                                            <p:txEl>
                                              <p:pRg st="7" end="7"/>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down)">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pPr eaLnBrk="1" hangingPunct="1"/>
            <a:r>
              <a:rPr lang="en-US" b="1" dirty="0"/>
              <a:t>Cyanotic Heart Defect</a:t>
            </a:r>
          </a:p>
        </p:txBody>
      </p:sp>
      <p:grpSp>
        <p:nvGrpSpPr>
          <p:cNvPr id="61444" name="Organization Chart 4"/>
          <p:cNvGrpSpPr>
            <a:grpSpLocks/>
          </p:cNvGrpSpPr>
          <p:nvPr/>
        </p:nvGrpSpPr>
        <p:grpSpPr bwMode="auto">
          <a:xfrm>
            <a:off x="457200" y="2057401"/>
            <a:ext cx="8229600" cy="3398044"/>
            <a:chOff x="-251" y="874"/>
            <a:chExt cx="6798" cy="2851"/>
          </a:xfrm>
        </p:grpSpPr>
        <p:sp>
          <p:nvSpPr>
            <p:cNvPr id="66563" name="AutoShape 5"/>
            <p:cNvSpPr>
              <a:spLocks noChangeAspect="1" noChangeArrowheads="1" noTextEdit="1"/>
            </p:cNvSpPr>
            <p:nvPr/>
          </p:nvSpPr>
          <p:spPr bwMode="auto">
            <a:xfrm>
              <a:off x="-251" y="874"/>
              <a:ext cx="6798" cy="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350"/>
            </a:p>
          </p:txBody>
        </p:sp>
        <p:cxnSp>
          <p:nvCxnSpPr>
            <p:cNvPr id="66564" name="_s2052"/>
            <p:cNvCxnSpPr>
              <a:cxnSpLocks noChangeShapeType="1"/>
              <a:stCxn id="66568" idx="0"/>
              <a:endCxn id="66566" idx="2"/>
            </p:cNvCxnSpPr>
            <p:nvPr/>
          </p:nvCxnSpPr>
          <p:spPr bwMode="auto">
            <a:xfrm rot="5400000" flipH="1">
              <a:off x="3944" y="1222"/>
              <a:ext cx="144" cy="1736"/>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66565" name="_s2053"/>
            <p:cNvCxnSpPr>
              <a:cxnSpLocks noChangeShapeType="1"/>
              <a:stCxn id="66567" idx="0"/>
              <a:endCxn id="66566" idx="2"/>
            </p:cNvCxnSpPr>
            <p:nvPr/>
          </p:nvCxnSpPr>
          <p:spPr bwMode="auto">
            <a:xfrm rot="-5400000">
              <a:off x="2209" y="1222"/>
              <a:ext cx="144" cy="1735"/>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66566" name="_s2054"/>
            <p:cNvSpPr>
              <a:spLocks noChangeArrowheads="1"/>
            </p:cNvSpPr>
            <p:nvPr/>
          </p:nvSpPr>
          <p:spPr bwMode="auto">
            <a:xfrm>
              <a:off x="2220" y="1349"/>
              <a:ext cx="1856" cy="669"/>
            </a:xfrm>
            <a:prstGeom prst="roundRect">
              <a:avLst>
                <a:gd name="adj" fmla="val 16667"/>
              </a:avLst>
            </a:prstGeom>
            <a:solidFill>
              <a:schemeClr val="accent1"/>
            </a:solidFill>
            <a:ln w="9525">
              <a:solidFill>
                <a:schemeClr val="tx1"/>
              </a:solidFill>
              <a:round/>
              <a:headEnd/>
              <a:tailEnd/>
            </a:ln>
          </p:spPr>
          <p:txBody>
            <a:bodyPr wrap="none" lIns="28093" tIns="14048" rIns="28093" bIns="14048" anchor="ctr"/>
            <a:lstStyle/>
            <a:p>
              <a:pPr algn="ctr"/>
              <a:endParaRPr lang="en-US" sz="1650">
                <a:latin typeface="Lucida Console" charset="0"/>
              </a:endParaRPr>
            </a:p>
            <a:p>
              <a:pPr algn="ctr"/>
              <a:r>
                <a:rPr lang="en-US">
                  <a:latin typeface="Tahoma" charset="0"/>
                </a:rPr>
                <a:t>Cyanotic</a:t>
              </a:r>
            </a:p>
            <a:p>
              <a:pPr algn="ctr"/>
              <a:r>
                <a:rPr lang="en-US" sz="1050">
                  <a:latin typeface="Lucida Console" charset="0"/>
                </a:rPr>
                <a:t> </a:t>
              </a:r>
            </a:p>
          </p:txBody>
        </p:sp>
        <p:sp>
          <p:nvSpPr>
            <p:cNvPr id="66567" name="_s2055"/>
            <p:cNvSpPr>
              <a:spLocks noChangeArrowheads="1"/>
            </p:cNvSpPr>
            <p:nvPr/>
          </p:nvSpPr>
          <p:spPr bwMode="auto">
            <a:xfrm>
              <a:off x="-251" y="2162"/>
              <a:ext cx="3327" cy="1050"/>
            </a:xfrm>
            <a:prstGeom prst="roundRect">
              <a:avLst>
                <a:gd name="adj" fmla="val 16667"/>
              </a:avLst>
            </a:prstGeom>
            <a:solidFill>
              <a:schemeClr val="accent1"/>
            </a:solidFill>
            <a:ln w="9525">
              <a:solidFill>
                <a:schemeClr val="tx1"/>
              </a:solidFill>
              <a:round/>
              <a:headEnd/>
              <a:tailEnd/>
            </a:ln>
          </p:spPr>
          <p:txBody>
            <a:bodyPr wrap="none" lIns="28093" tIns="14048" rIns="28093" bIns="14048" anchor="ctr"/>
            <a:lstStyle/>
            <a:p>
              <a:pPr algn="ctr"/>
              <a:endParaRPr lang="en-US" dirty="0">
                <a:latin typeface="Tahoma" charset="0"/>
              </a:endParaRPr>
            </a:p>
            <a:p>
              <a:pPr algn="ctr"/>
              <a:r>
                <a:rPr lang="en-US" dirty="0">
                  <a:latin typeface="Tahoma" charset="0"/>
                </a:rPr>
                <a:t>Decreased pulmonary </a:t>
              </a:r>
            </a:p>
            <a:p>
              <a:pPr algn="ctr"/>
              <a:r>
                <a:rPr lang="en-US" dirty="0">
                  <a:latin typeface="Tahoma" charset="0"/>
                </a:rPr>
                <a:t>blood flow</a:t>
              </a:r>
            </a:p>
            <a:p>
              <a:pPr algn="ctr"/>
              <a:endParaRPr lang="en-US" dirty="0">
                <a:latin typeface="Tahoma" charset="0"/>
              </a:endParaRPr>
            </a:p>
          </p:txBody>
        </p:sp>
        <p:sp>
          <p:nvSpPr>
            <p:cNvPr id="66568" name="_s2056"/>
            <p:cNvSpPr>
              <a:spLocks noChangeArrowheads="1"/>
            </p:cNvSpPr>
            <p:nvPr/>
          </p:nvSpPr>
          <p:spPr bwMode="auto">
            <a:xfrm>
              <a:off x="3220" y="2162"/>
              <a:ext cx="3327" cy="1050"/>
            </a:xfrm>
            <a:prstGeom prst="roundRect">
              <a:avLst>
                <a:gd name="adj" fmla="val 16667"/>
              </a:avLst>
            </a:prstGeom>
            <a:solidFill>
              <a:schemeClr val="accent1"/>
            </a:solidFill>
            <a:ln w="9525">
              <a:solidFill>
                <a:schemeClr val="tx1"/>
              </a:solidFill>
              <a:round/>
              <a:headEnd/>
              <a:tailEnd/>
            </a:ln>
          </p:spPr>
          <p:txBody>
            <a:bodyPr wrap="none" lIns="28093" tIns="14048" rIns="28093" bIns="14048" anchor="ctr"/>
            <a:lstStyle/>
            <a:p>
              <a:pPr algn="ctr"/>
              <a:r>
                <a:rPr lang="en-US" dirty="0">
                  <a:latin typeface="Tahoma" charset="0"/>
                </a:rPr>
                <a:t>Mixed blood flow</a:t>
              </a:r>
            </a:p>
            <a:p>
              <a:pPr algn="ctr"/>
              <a:r>
                <a:rPr lang="en-US" dirty="0">
                  <a:latin typeface="Tahoma" charset="0"/>
                </a:rPr>
                <a:t>(Single Ventricle)</a:t>
              </a:r>
              <a:r>
                <a:rPr lang="en-US" sz="975" dirty="0">
                  <a:latin typeface="Lucida Console" charset="0"/>
                </a:rPr>
                <a:t> </a:t>
              </a:r>
            </a:p>
          </p:txBody>
        </p:sp>
      </p:grpSp>
    </p:spTree>
    <p:extLst>
      <p:ext uri="{BB962C8B-B14F-4D97-AF65-F5344CB8AC3E}">
        <p14:creationId xmlns:p14="http://schemas.microsoft.com/office/powerpoint/2010/main" val="3848823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diamond(in)">
                                      <p:cBhvr>
                                        <p:cTn id="7" dur="20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614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609600"/>
            <a:ext cx="6726677" cy="646331"/>
          </a:xfrm>
          <a:prstGeom prst="rect">
            <a:avLst/>
          </a:prstGeom>
          <a:noFill/>
        </p:spPr>
        <p:txBody>
          <a:bodyPr wrap="square" rtlCol="0">
            <a:spAutoFit/>
          </a:bodyPr>
          <a:lstStyle/>
          <a:p>
            <a:r>
              <a:rPr lang="en-US" sz="3600" b="1" dirty="0">
                <a:latin typeface="+mj-lt"/>
                <a:ea typeface="Arial" charset="0"/>
                <a:cs typeface="Arial" charset="0"/>
              </a:rPr>
              <a:t>Tetralogy of </a:t>
            </a:r>
            <a:r>
              <a:rPr lang="en-US" sz="3600" b="1" dirty="0" err="1">
                <a:latin typeface="+mj-lt"/>
                <a:ea typeface="Arial" charset="0"/>
                <a:cs typeface="Arial" charset="0"/>
              </a:rPr>
              <a:t>Fallot</a:t>
            </a:r>
            <a:endParaRPr lang="en-US" sz="3300" b="1" dirty="0">
              <a:latin typeface="+mj-lt"/>
              <a:ea typeface="Arial" charset="0"/>
              <a:cs typeface="Arial" charset="0"/>
            </a:endParaRPr>
          </a:p>
        </p:txBody>
      </p:sp>
      <p:pic>
        <p:nvPicPr>
          <p:cNvPr id="4" name="Picture 3"/>
          <p:cNvPicPr>
            <a:picLocks noChangeAspect="1"/>
          </p:cNvPicPr>
          <p:nvPr/>
        </p:nvPicPr>
        <p:blipFill>
          <a:blip r:embed="rId2"/>
          <a:stretch>
            <a:fillRect/>
          </a:stretch>
        </p:blipFill>
        <p:spPr>
          <a:xfrm>
            <a:off x="1371600" y="1524000"/>
            <a:ext cx="6725675" cy="4559300"/>
          </a:xfrm>
          <a:prstGeom prst="rect">
            <a:avLst/>
          </a:prstGeom>
        </p:spPr>
      </p:pic>
      <p:sp>
        <p:nvSpPr>
          <p:cNvPr id="5" name="Rectangle 4"/>
          <p:cNvSpPr/>
          <p:nvPr/>
        </p:nvSpPr>
        <p:spPr>
          <a:xfrm>
            <a:off x="4876800" y="6536173"/>
            <a:ext cx="4572000" cy="230832"/>
          </a:xfrm>
          <a:prstGeom prst="rect">
            <a:avLst/>
          </a:prstGeom>
        </p:spPr>
        <p:txBody>
          <a:bodyPr>
            <a:spAutoFit/>
          </a:bodyPr>
          <a:lstStyle/>
          <a:p>
            <a:r>
              <a:rPr lang="en-US" sz="900" dirty="0">
                <a:solidFill>
                  <a:srgbClr val="222222"/>
                </a:solidFill>
                <a:latin typeface="Arial" charset="0"/>
              </a:rPr>
              <a:t>National Heart Lung and Blood Institute (NIH). Accessed </a:t>
            </a:r>
            <a:r>
              <a:rPr lang="en-US" sz="900" dirty="0" err="1">
                <a:solidFill>
                  <a:srgbClr val="222222"/>
                </a:solidFill>
                <a:latin typeface="Arial" charset="0"/>
              </a:rPr>
              <a:t>commons.wikimedia.org</a:t>
            </a:r>
            <a:endParaRPr lang="en-US" sz="900" dirty="0"/>
          </a:p>
        </p:txBody>
      </p:sp>
    </p:spTree>
    <p:extLst>
      <p:ext uri="{BB962C8B-B14F-4D97-AF65-F5344CB8AC3E}">
        <p14:creationId xmlns:p14="http://schemas.microsoft.com/office/powerpoint/2010/main" val="398129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2232321" y="838200"/>
            <a:ext cx="4679357" cy="5167312"/>
          </a:xfrm>
          <a:prstGeom prst="rect">
            <a:avLst/>
          </a:prstGeom>
        </p:spPr>
      </p:pic>
      <p:sp>
        <p:nvSpPr>
          <p:cNvPr id="6" name="TextBox 5"/>
          <p:cNvSpPr txBox="1"/>
          <p:nvPr/>
        </p:nvSpPr>
        <p:spPr>
          <a:xfrm>
            <a:off x="5711593" y="6627168"/>
            <a:ext cx="3453189" cy="230832"/>
          </a:xfrm>
          <a:prstGeom prst="rect">
            <a:avLst/>
          </a:prstGeom>
          <a:noFill/>
        </p:spPr>
        <p:txBody>
          <a:bodyPr wrap="none" rtlCol="0">
            <a:spAutoFit/>
          </a:bodyPr>
          <a:lstStyle/>
          <a:p>
            <a:r>
              <a:rPr lang="en-US" sz="900" dirty="0" err="1"/>
              <a:t>Heilman</a:t>
            </a:r>
            <a:r>
              <a:rPr lang="en-US" sz="900" dirty="0"/>
              <a:t> J. Own work. </a:t>
            </a:r>
            <a:r>
              <a:rPr lang="en-US" sz="900" dirty="0">
                <a:hlinkClick r:id="rId4"/>
              </a:rPr>
              <a:t>2 June 2011</a:t>
            </a:r>
            <a:r>
              <a:rPr lang="en-US" sz="900" dirty="0"/>
              <a:t>. Accessed </a:t>
            </a:r>
            <a:r>
              <a:rPr lang="en-US" sz="900" dirty="0" err="1"/>
              <a:t>commons.wikimedia.org</a:t>
            </a:r>
            <a:endParaRPr lang="en-US" sz="900" dirty="0"/>
          </a:p>
        </p:txBody>
      </p:sp>
    </p:spTree>
    <p:extLst>
      <p:ext uri="{BB962C8B-B14F-4D97-AF65-F5344CB8AC3E}">
        <p14:creationId xmlns:p14="http://schemas.microsoft.com/office/powerpoint/2010/main" val="244226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0689" y="533400"/>
            <a:ext cx="7543800" cy="1028700"/>
          </a:xfrm>
        </p:spPr>
        <p:txBody>
          <a:bodyPr>
            <a:normAutofit/>
          </a:bodyPr>
          <a:lstStyle/>
          <a:p>
            <a:pPr eaLnBrk="1" hangingPunct="1"/>
            <a:r>
              <a:rPr lang="en-US" altLang="en-US" sz="3600" b="1" dirty="0">
                <a:ea typeface="Arial" charset="0"/>
                <a:cs typeface="Arial" charset="0"/>
              </a:rPr>
              <a:t>Tetralogy of </a:t>
            </a:r>
            <a:r>
              <a:rPr lang="en-US" altLang="en-US" sz="3600" b="1" dirty="0" err="1">
                <a:ea typeface="Arial" charset="0"/>
                <a:cs typeface="Arial" charset="0"/>
              </a:rPr>
              <a:t>Fallot</a:t>
            </a:r>
            <a:r>
              <a:rPr lang="en-US" altLang="en-US" sz="3600" b="1" dirty="0">
                <a:ea typeface="Arial" charset="0"/>
                <a:cs typeface="Arial" charset="0"/>
              </a:rPr>
              <a:t> (TOF)</a:t>
            </a:r>
          </a:p>
        </p:txBody>
      </p:sp>
      <p:sp>
        <p:nvSpPr>
          <p:cNvPr id="3" name="Content Placeholder 2"/>
          <p:cNvSpPr>
            <a:spLocks noGrp="1"/>
          </p:cNvSpPr>
          <p:nvPr>
            <p:ph idx="1"/>
          </p:nvPr>
        </p:nvSpPr>
        <p:spPr>
          <a:xfrm>
            <a:off x="570690" y="1752600"/>
            <a:ext cx="8344710" cy="4648199"/>
          </a:xfrm>
        </p:spPr>
        <p:txBody>
          <a:bodyPr>
            <a:noAutofit/>
          </a:bodyPr>
          <a:lstStyle/>
          <a:p>
            <a:pPr marL="0" indent="0" eaLnBrk="1" hangingPunct="1">
              <a:buNone/>
            </a:pPr>
            <a:r>
              <a:rPr lang="en-US" altLang="en-US" sz="2400" u="sng" dirty="0">
                <a:ea typeface="Arial" charset="0"/>
                <a:cs typeface="Arial" charset="0"/>
              </a:rPr>
              <a:t>EFFECTS</a:t>
            </a:r>
          </a:p>
          <a:p>
            <a:pPr eaLnBrk="1" hangingPunct="1"/>
            <a:r>
              <a:rPr lang="en-US" altLang="en-US" sz="2400" dirty="0">
                <a:ea typeface="Arial" charset="0"/>
                <a:cs typeface="Arial" charset="0"/>
              </a:rPr>
              <a:t>If the right ventricle obstruction is severe, or if the pressure in the lungs is high </a:t>
            </a:r>
            <a:r>
              <a:rPr lang="en-US" altLang="en-US" sz="2400" dirty="0">
                <a:ea typeface="Arial" charset="0"/>
                <a:cs typeface="Arial" charset="0"/>
                <a:sym typeface="Wingdings 3" charset="2"/>
              </a:rPr>
              <a:t></a:t>
            </a:r>
            <a:r>
              <a:rPr lang="en-US" altLang="en-US" sz="2400" dirty="0">
                <a:ea typeface="Arial" charset="0"/>
                <a:cs typeface="Arial" charset="0"/>
              </a:rPr>
              <a:t> a large amount of oxygen-poor (blue) blood passes through the VSD, mixes with the oxygen-rich (red) blood in the left ventricle, and is pumped to the body </a:t>
            </a:r>
            <a:r>
              <a:rPr lang="en-US" altLang="en-US" sz="2400" dirty="0">
                <a:ea typeface="Arial" charset="0"/>
                <a:cs typeface="Arial" charset="0"/>
                <a:sym typeface="Wingdings 3" charset="2"/>
              </a:rPr>
              <a:t> cyanosis</a:t>
            </a:r>
            <a:endParaRPr lang="en-US" altLang="en-US" sz="2400" dirty="0">
              <a:ea typeface="Arial" charset="0"/>
              <a:cs typeface="Arial" charset="0"/>
            </a:endParaRPr>
          </a:p>
          <a:p>
            <a:pPr eaLnBrk="1" hangingPunct="1"/>
            <a:r>
              <a:rPr lang="en-US" altLang="en-US" sz="2400" dirty="0">
                <a:ea typeface="Arial" charset="0"/>
                <a:cs typeface="Arial" charset="0"/>
              </a:rPr>
              <a:t>The more blood that goes through the VSD, the less blood that goes through the pulmonary artery to the lungs </a:t>
            </a:r>
            <a:r>
              <a:rPr lang="en-US" altLang="en-US" sz="2400" dirty="0">
                <a:ea typeface="Arial" charset="0"/>
                <a:cs typeface="Arial" charset="0"/>
                <a:sym typeface="Wingdings 3" charset="2"/>
              </a:rPr>
              <a:t></a:t>
            </a:r>
            <a:r>
              <a:rPr lang="en-US" altLang="en-US" sz="2400" dirty="0">
                <a:ea typeface="Arial" charset="0"/>
                <a:cs typeface="Arial" charset="0"/>
              </a:rPr>
              <a:t> </a:t>
            </a:r>
            <a:r>
              <a:rPr lang="en-US" altLang="en-US" sz="2400" dirty="0">
                <a:ea typeface="Arial" charset="0"/>
                <a:cs typeface="Arial" charset="0"/>
                <a:sym typeface="Wingdings 3" charset="2"/>
              </a:rPr>
              <a:t>decreased oxygenated blood to the left </a:t>
            </a:r>
            <a:r>
              <a:rPr lang="en-US" altLang="en-US" sz="2400" dirty="0">
                <a:ea typeface="Arial" charset="0"/>
                <a:cs typeface="Arial" charset="0"/>
              </a:rPr>
              <a:t>side of the heart </a:t>
            </a:r>
          </a:p>
          <a:p>
            <a:pPr eaLnBrk="1" hangingPunct="1"/>
            <a:r>
              <a:rPr lang="en-US" altLang="en-US" sz="2400" dirty="0">
                <a:ea typeface="Arial" charset="0"/>
                <a:cs typeface="Arial" charset="0"/>
              </a:rPr>
              <a:t>Soon, nearly all the blood in the left ventricle is oxygen-poor (blue)</a:t>
            </a:r>
          </a:p>
          <a:p>
            <a:pPr lvl="1"/>
            <a:r>
              <a:rPr lang="en-US" altLang="en-US" sz="2000" dirty="0">
                <a:ea typeface="Arial" charset="0"/>
                <a:cs typeface="Arial" charset="0"/>
              </a:rPr>
              <a:t>This is an </a:t>
            </a:r>
            <a:r>
              <a:rPr lang="en-US" altLang="en-US" sz="2000" b="1" i="1" dirty="0">
                <a:ea typeface="Arial" charset="0"/>
                <a:cs typeface="Arial" charset="0"/>
              </a:rPr>
              <a:t>emergency situation</a:t>
            </a:r>
            <a:r>
              <a:rPr lang="en-US" altLang="en-US" sz="2000" dirty="0">
                <a:ea typeface="Arial" charset="0"/>
                <a:cs typeface="Arial" charset="0"/>
              </a:rPr>
              <a:t>, as the body will not have enough oxygen to meet its needs</a:t>
            </a:r>
          </a:p>
          <a:p>
            <a:pPr eaLnBrk="1" hangingPunct="1"/>
            <a:endParaRPr lang="en-US" altLang="en-US" sz="1600" dirty="0"/>
          </a:p>
        </p:txBody>
      </p:sp>
    </p:spTree>
    <p:extLst>
      <p:ext uri="{BB962C8B-B14F-4D97-AF65-F5344CB8AC3E}">
        <p14:creationId xmlns:p14="http://schemas.microsoft.com/office/powerpoint/2010/main" val="526635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TOF: Signs and Symptoms</a:t>
            </a:r>
          </a:p>
        </p:txBody>
      </p:sp>
      <p:sp>
        <p:nvSpPr>
          <p:cNvPr id="3" name="Content Placeholder 2"/>
          <p:cNvSpPr>
            <a:spLocks noGrp="1"/>
          </p:cNvSpPr>
          <p:nvPr>
            <p:ph idx="1"/>
          </p:nvPr>
        </p:nvSpPr>
        <p:spPr>
          <a:xfrm>
            <a:off x="508001" y="2114551"/>
            <a:ext cx="6447501" cy="3273722"/>
          </a:xfrm>
        </p:spPr>
        <p:txBody>
          <a:bodyPr>
            <a:noAutofit/>
          </a:bodyPr>
          <a:lstStyle/>
          <a:p>
            <a:r>
              <a:rPr lang="en-US" sz="2000" dirty="0"/>
              <a:t>Wide range</a:t>
            </a:r>
            <a:r>
              <a:rPr lang="mr-IN" sz="2000" dirty="0"/>
              <a:t>…</a:t>
            </a:r>
            <a:endParaRPr lang="en-US" sz="2000" dirty="0"/>
          </a:p>
          <a:p>
            <a:pPr lvl="1"/>
            <a:r>
              <a:rPr lang="en-US" sz="1800" dirty="0"/>
              <a:t>Severely cyanotic newborn to a “pink Tet” with CHF</a:t>
            </a:r>
          </a:p>
          <a:p>
            <a:r>
              <a:rPr lang="en-US" sz="2000" dirty="0"/>
              <a:t>Pansystolic murmur at the left upper sternal border</a:t>
            </a:r>
          </a:p>
          <a:p>
            <a:r>
              <a:rPr lang="en-US" sz="2000" dirty="0"/>
              <a:t>Cyanosis and hypoxemia: SaO</a:t>
            </a:r>
            <a:r>
              <a:rPr lang="en-US" sz="2000" baseline="-25000" dirty="0"/>
              <a:t>2</a:t>
            </a:r>
            <a:r>
              <a:rPr lang="en-US" sz="2000" dirty="0"/>
              <a:t> 70-90%</a:t>
            </a:r>
          </a:p>
          <a:p>
            <a:r>
              <a:rPr lang="en-US" sz="2000" dirty="0"/>
              <a:t>Decreased exercise tolerance, dyspnea on exertion, easy fatigability </a:t>
            </a:r>
          </a:p>
          <a:p>
            <a:r>
              <a:rPr lang="en-US" sz="2000" dirty="0"/>
              <a:t>Squatting increase SVR and arterial oxygenation </a:t>
            </a:r>
          </a:p>
          <a:p>
            <a:r>
              <a:rPr lang="en-US" sz="2000" dirty="0"/>
              <a:t>Polycythemia</a:t>
            </a:r>
          </a:p>
          <a:p>
            <a:pPr lvl="1"/>
            <a:r>
              <a:rPr lang="en-US" sz="1800" dirty="0"/>
              <a:t>Risk of spontaneous thrombosis and ischemic strokes</a:t>
            </a:r>
          </a:p>
          <a:p>
            <a:r>
              <a:rPr lang="en-US" sz="2000" dirty="0"/>
              <a:t>Hypercyanotic (Tet) spells</a:t>
            </a:r>
          </a:p>
          <a:p>
            <a:pPr lvl="1"/>
            <a:r>
              <a:rPr lang="en-US" sz="1800" dirty="0"/>
              <a:t>Occurs in 20-30% of patients</a:t>
            </a:r>
          </a:p>
          <a:p>
            <a:pPr lvl="1"/>
            <a:r>
              <a:rPr lang="en-US" sz="1800" dirty="0"/>
              <a:t>Peak incidence at 2-3 months</a:t>
            </a:r>
          </a:p>
          <a:p>
            <a:endParaRPr lang="en-US" sz="20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4552" y="4267200"/>
            <a:ext cx="1566863" cy="1941062"/>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5503" y="1810350"/>
            <a:ext cx="1559848" cy="1941062"/>
          </a:xfrm>
          <a:prstGeom prst="rect">
            <a:avLst/>
          </a:prstGeom>
        </p:spPr>
      </p:pic>
    </p:spTree>
    <p:extLst>
      <p:ext uri="{BB962C8B-B14F-4D97-AF65-F5344CB8AC3E}">
        <p14:creationId xmlns:p14="http://schemas.microsoft.com/office/powerpoint/2010/main" val="265053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21446"/>
            <a:ext cx="7543800" cy="1028700"/>
          </a:xfrm>
        </p:spPr>
        <p:txBody>
          <a:bodyPr>
            <a:normAutofit/>
          </a:bodyPr>
          <a:lstStyle/>
          <a:p>
            <a:r>
              <a:rPr lang="en-US" sz="3600" b="1" dirty="0"/>
              <a:t>“Tet-Spells” treatment </a:t>
            </a:r>
          </a:p>
        </p:txBody>
      </p:sp>
      <p:sp>
        <p:nvSpPr>
          <p:cNvPr id="3" name="Content Placeholder 2"/>
          <p:cNvSpPr>
            <a:spLocks noGrp="1"/>
          </p:cNvSpPr>
          <p:nvPr>
            <p:ph idx="1"/>
          </p:nvPr>
        </p:nvSpPr>
        <p:spPr>
          <a:xfrm>
            <a:off x="508001" y="2042360"/>
            <a:ext cx="6447501" cy="4510839"/>
          </a:xfrm>
        </p:spPr>
        <p:txBody>
          <a:bodyPr>
            <a:noAutofit/>
          </a:bodyPr>
          <a:lstStyle/>
          <a:p>
            <a:r>
              <a:rPr lang="en-US" sz="2400" dirty="0"/>
              <a:t>Knee chest position or abdominal compression</a:t>
            </a:r>
          </a:p>
          <a:p>
            <a:r>
              <a:rPr lang="en-US" sz="2400" dirty="0"/>
              <a:t>Supplemental oxygen </a:t>
            </a:r>
          </a:p>
          <a:p>
            <a:r>
              <a:rPr lang="en-US" sz="2400" dirty="0"/>
              <a:t>Sedation</a:t>
            </a:r>
          </a:p>
          <a:p>
            <a:pPr lvl="1"/>
            <a:r>
              <a:rPr lang="en-US" sz="1800" dirty="0"/>
              <a:t>Morphine: 0.1 mg/kg IM/SC</a:t>
            </a:r>
          </a:p>
          <a:p>
            <a:pPr lvl="1"/>
            <a:r>
              <a:rPr lang="en-US" sz="1800" dirty="0"/>
              <a:t>Ketamine 1-2 mg/kg IV/IM</a:t>
            </a:r>
          </a:p>
          <a:p>
            <a:r>
              <a:rPr lang="en-US" sz="2400" dirty="0"/>
              <a:t>Volume expansion: 10-20ml/kg crystalloids</a:t>
            </a:r>
          </a:p>
          <a:p>
            <a:r>
              <a:rPr lang="en-US" sz="2400" dirty="0"/>
              <a:t>Phenylephrine 0.5-2mcg/kg</a:t>
            </a:r>
          </a:p>
          <a:p>
            <a:r>
              <a:rPr lang="en-US" sz="2400" dirty="0"/>
              <a:t>Propranolol 0.1mg/kg IV</a:t>
            </a:r>
          </a:p>
          <a:p>
            <a:r>
              <a:rPr lang="en-US" sz="2400" dirty="0"/>
              <a:t>Esmolol 50-300mcg/kg/min + loading dose 100-500mcg/kg IV</a:t>
            </a:r>
          </a:p>
        </p:txBody>
      </p:sp>
      <p:pic>
        <p:nvPicPr>
          <p:cNvPr id="4" name="Picture 3"/>
          <p:cNvPicPr>
            <a:picLocks noChangeAspect="1"/>
          </p:cNvPicPr>
          <p:nvPr/>
        </p:nvPicPr>
        <p:blipFill>
          <a:blip r:embed="rId2"/>
          <a:stretch>
            <a:fillRect/>
          </a:stretch>
        </p:blipFill>
        <p:spPr>
          <a:xfrm>
            <a:off x="6705600" y="3006893"/>
            <a:ext cx="2143125" cy="1638300"/>
          </a:xfrm>
          <a:prstGeom prst="rect">
            <a:avLst/>
          </a:prstGeom>
        </p:spPr>
      </p:pic>
    </p:spTree>
    <p:extLst>
      <p:ext uri="{BB962C8B-B14F-4D97-AF65-F5344CB8AC3E}">
        <p14:creationId xmlns:p14="http://schemas.microsoft.com/office/powerpoint/2010/main" val="1837181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TOF: Surgical treatment</a:t>
            </a:r>
          </a:p>
        </p:txBody>
      </p:sp>
      <p:sp>
        <p:nvSpPr>
          <p:cNvPr id="3" name="Content Placeholder 2"/>
          <p:cNvSpPr>
            <a:spLocks noGrp="1"/>
          </p:cNvSpPr>
          <p:nvPr>
            <p:ph idx="1"/>
          </p:nvPr>
        </p:nvSpPr>
        <p:spPr>
          <a:xfrm>
            <a:off x="508001" y="2006266"/>
            <a:ext cx="8007349" cy="4470734"/>
          </a:xfrm>
        </p:spPr>
        <p:txBody>
          <a:bodyPr>
            <a:normAutofit fontScale="85000" lnSpcReduction="20000"/>
          </a:bodyPr>
          <a:lstStyle/>
          <a:p>
            <a:r>
              <a:rPr lang="en-US" sz="3400" dirty="0"/>
              <a:t>Historically multi stage approach</a:t>
            </a:r>
          </a:p>
          <a:p>
            <a:pPr lvl="1"/>
            <a:r>
              <a:rPr lang="en-US" sz="2600" dirty="0"/>
              <a:t>Palliation with shunt in infancy, full repair later in life</a:t>
            </a:r>
          </a:p>
          <a:p>
            <a:r>
              <a:rPr lang="en-US" sz="3400" dirty="0"/>
              <a:t>More recently elective one stage repair at 3-4 months</a:t>
            </a:r>
          </a:p>
          <a:p>
            <a:r>
              <a:rPr lang="en-US" sz="3400" dirty="0"/>
              <a:t>Palliation: Modified Blalock-</a:t>
            </a:r>
            <a:r>
              <a:rPr lang="en-US" sz="3400" dirty="0" err="1"/>
              <a:t>Taussig</a:t>
            </a:r>
            <a:r>
              <a:rPr lang="en-US" sz="3400" dirty="0"/>
              <a:t> shunt</a:t>
            </a:r>
          </a:p>
          <a:p>
            <a:pPr lvl="1"/>
            <a:r>
              <a:rPr lang="en-US" sz="2600" dirty="0"/>
              <a:t>Gore-Tex shunt from subclavian artery to PA</a:t>
            </a:r>
          </a:p>
          <a:p>
            <a:r>
              <a:rPr lang="en-US" sz="3400" dirty="0"/>
              <a:t>Definitive repair: depends on morphology</a:t>
            </a:r>
          </a:p>
          <a:p>
            <a:pPr lvl="1"/>
            <a:r>
              <a:rPr lang="en-US" sz="2600" dirty="0"/>
              <a:t>Patch closure of VSD</a:t>
            </a:r>
          </a:p>
          <a:p>
            <a:pPr lvl="1"/>
            <a:r>
              <a:rPr lang="en-US" sz="2600" dirty="0"/>
              <a:t>Excision of RVOT muscle bundles</a:t>
            </a:r>
          </a:p>
          <a:p>
            <a:pPr lvl="1"/>
            <a:r>
              <a:rPr lang="en-US" sz="2600" dirty="0"/>
              <a:t>Ventriculotomy versus atrial approach</a:t>
            </a:r>
          </a:p>
          <a:p>
            <a:pPr lvl="1"/>
            <a:r>
              <a:rPr lang="en-US" sz="2600" dirty="0"/>
              <a:t>Transannular or infundibular patch </a:t>
            </a:r>
          </a:p>
          <a:p>
            <a:pPr lvl="1"/>
            <a:r>
              <a:rPr lang="en-US" sz="2600" dirty="0"/>
              <a:t>Complex repair with extra cardiac conduit for TOF with pulmonary atresia </a:t>
            </a:r>
          </a:p>
          <a:p>
            <a:pPr lvl="1"/>
            <a:endParaRPr lang="en-US" dirty="0"/>
          </a:p>
        </p:txBody>
      </p:sp>
    </p:spTree>
    <p:extLst>
      <p:ext uri="{BB962C8B-B14F-4D97-AF65-F5344CB8AC3E}">
        <p14:creationId xmlns:p14="http://schemas.microsoft.com/office/powerpoint/2010/main" val="1015224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33400"/>
            <a:ext cx="6447501" cy="685800"/>
          </a:xfrm>
        </p:spPr>
        <p:txBody>
          <a:bodyPr>
            <a:normAutofit/>
          </a:bodyPr>
          <a:lstStyle/>
          <a:p>
            <a:r>
              <a:rPr lang="en-US" sz="3600" b="1" dirty="0">
                <a:ea typeface="Arial" charset="0"/>
                <a:cs typeface="Arial" charset="0"/>
              </a:rPr>
              <a:t>TOF: </a:t>
            </a:r>
            <a:r>
              <a:rPr lang="en-US" sz="3600" b="1">
                <a:ea typeface="Arial" charset="0"/>
                <a:cs typeface="Arial" charset="0"/>
              </a:rPr>
              <a:t>Anesthesia Considerations</a:t>
            </a:r>
            <a:endParaRPr lang="en-US" sz="3600" b="1" dirty="0">
              <a:ea typeface="Arial" charset="0"/>
              <a:cs typeface="Arial" charset="0"/>
            </a:endParaRPr>
          </a:p>
        </p:txBody>
      </p:sp>
      <p:sp>
        <p:nvSpPr>
          <p:cNvPr id="3" name="Content Placeholder 2"/>
          <p:cNvSpPr>
            <a:spLocks noGrp="1"/>
          </p:cNvSpPr>
          <p:nvPr>
            <p:ph idx="1"/>
          </p:nvPr>
        </p:nvSpPr>
        <p:spPr>
          <a:xfrm>
            <a:off x="508001" y="1295400"/>
            <a:ext cx="8102599" cy="5333999"/>
          </a:xfrm>
        </p:spPr>
        <p:txBody>
          <a:bodyPr>
            <a:normAutofit fontScale="62500" lnSpcReduction="20000"/>
          </a:bodyPr>
          <a:lstStyle/>
          <a:p>
            <a:r>
              <a:rPr lang="en-US" sz="3400" dirty="0">
                <a:ea typeface="Arial" charset="0"/>
                <a:cs typeface="Arial" charset="0"/>
              </a:rPr>
              <a:t>Polycythemia</a:t>
            </a:r>
          </a:p>
          <a:p>
            <a:pPr lvl="1"/>
            <a:r>
              <a:rPr lang="en-US" sz="2900" dirty="0">
                <a:ea typeface="Arial" charset="0"/>
                <a:cs typeface="Arial" charset="0"/>
              </a:rPr>
              <a:t>Avoid dehydration and long fasting period</a:t>
            </a:r>
          </a:p>
          <a:p>
            <a:r>
              <a:rPr lang="en-US" sz="3400" dirty="0">
                <a:ea typeface="Arial" charset="0"/>
                <a:cs typeface="Arial" charset="0"/>
              </a:rPr>
              <a:t>Endocarditis prophylaxis</a:t>
            </a:r>
          </a:p>
          <a:p>
            <a:r>
              <a:rPr lang="en-US" sz="3400" dirty="0">
                <a:ea typeface="Arial" charset="0"/>
                <a:cs typeface="Arial" charset="0"/>
              </a:rPr>
              <a:t>Careful removal of all air bubbles from IV lines</a:t>
            </a:r>
          </a:p>
          <a:p>
            <a:r>
              <a:rPr lang="en-US" sz="3400" dirty="0">
                <a:ea typeface="Arial" charset="0"/>
                <a:cs typeface="Arial" charset="0"/>
              </a:rPr>
              <a:t>Phenylephrine, propanol, esmolol</a:t>
            </a:r>
          </a:p>
          <a:p>
            <a:r>
              <a:rPr lang="en-US" sz="3400" dirty="0">
                <a:ea typeface="Arial" charset="0"/>
                <a:cs typeface="Arial" charset="0"/>
              </a:rPr>
              <a:t>Induction:</a:t>
            </a:r>
          </a:p>
          <a:p>
            <a:pPr lvl="1"/>
            <a:r>
              <a:rPr lang="en-US" sz="2900" dirty="0">
                <a:ea typeface="Arial" charset="0"/>
                <a:cs typeface="Arial" charset="0"/>
              </a:rPr>
              <a:t>Ketamine or etomidate</a:t>
            </a:r>
          </a:p>
          <a:p>
            <a:pPr lvl="1"/>
            <a:r>
              <a:rPr lang="en-US" sz="2900" dirty="0">
                <a:ea typeface="Arial" charset="0"/>
                <a:cs typeface="Arial" charset="0"/>
              </a:rPr>
              <a:t>Careful inhalation induction (likely delayed induction because of the right-to-left shunt)</a:t>
            </a:r>
          </a:p>
          <a:p>
            <a:r>
              <a:rPr lang="en-US" sz="3400" dirty="0">
                <a:ea typeface="Arial" charset="0"/>
                <a:cs typeface="Arial" charset="0"/>
              </a:rPr>
              <a:t>Hemodynamic goals:</a:t>
            </a:r>
          </a:p>
          <a:p>
            <a:pPr lvl="1"/>
            <a:r>
              <a:rPr lang="en-US" sz="2900" dirty="0">
                <a:ea typeface="Arial" charset="0"/>
                <a:cs typeface="Arial" charset="0"/>
              </a:rPr>
              <a:t>Maintain SVR and preload</a:t>
            </a:r>
          </a:p>
          <a:p>
            <a:pPr lvl="1"/>
            <a:r>
              <a:rPr lang="en-US" sz="2900" dirty="0">
                <a:ea typeface="Arial" charset="0"/>
                <a:cs typeface="Arial" charset="0"/>
              </a:rPr>
              <a:t>Avoid tachycardia</a:t>
            </a:r>
          </a:p>
          <a:p>
            <a:pPr lvl="1"/>
            <a:r>
              <a:rPr lang="en-US" sz="2900" dirty="0">
                <a:ea typeface="Arial" charset="0"/>
                <a:cs typeface="Arial" charset="0"/>
              </a:rPr>
              <a:t>Avoid increase in right ventricular outlet pressure</a:t>
            </a:r>
          </a:p>
          <a:p>
            <a:r>
              <a:rPr lang="en-US" sz="3400" dirty="0">
                <a:ea typeface="Arial" charset="0"/>
                <a:cs typeface="Arial" charset="0"/>
              </a:rPr>
              <a:t>Postoperative problems:</a:t>
            </a:r>
          </a:p>
          <a:p>
            <a:pPr lvl="1"/>
            <a:r>
              <a:rPr lang="en-US" sz="2900" dirty="0">
                <a:ea typeface="Arial" charset="0"/>
                <a:cs typeface="Arial" charset="0"/>
              </a:rPr>
              <a:t>Right ventricular dysfunction</a:t>
            </a:r>
          </a:p>
          <a:p>
            <a:pPr lvl="1"/>
            <a:r>
              <a:rPr lang="en-US" sz="2900" dirty="0">
                <a:ea typeface="Arial" charset="0"/>
                <a:cs typeface="Arial" charset="0"/>
              </a:rPr>
              <a:t>Pulmonary regurgitation</a:t>
            </a:r>
          </a:p>
          <a:p>
            <a:pPr lvl="1"/>
            <a:r>
              <a:rPr lang="en-US" sz="2900" dirty="0">
                <a:ea typeface="Arial" charset="0"/>
                <a:cs typeface="Arial" charset="0"/>
              </a:rPr>
              <a:t>Complete heart block </a:t>
            </a:r>
          </a:p>
          <a:p>
            <a:pPr lvl="1"/>
            <a:r>
              <a:rPr lang="en-US" sz="2900" dirty="0">
                <a:ea typeface="Arial" charset="0"/>
                <a:cs typeface="Arial" charset="0"/>
              </a:rPr>
              <a:t>Junctional ectopic tachycardia </a:t>
            </a:r>
          </a:p>
          <a:p>
            <a:pPr lvl="1"/>
            <a:endParaRPr lang="en-US" dirty="0"/>
          </a:p>
          <a:p>
            <a:endParaRPr lang="en-US" dirty="0"/>
          </a:p>
          <a:p>
            <a:endParaRPr lang="en-US" dirty="0"/>
          </a:p>
        </p:txBody>
      </p:sp>
    </p:spTree>
    <p:extLst>
      <p:ext uri="{BB962C8B-B14F-4D97-AF65-F5344CB8AC3E}">
        <p14:creationId xmlns:p14="http://schemas.microsoft.com/office/powerpoint/2010/main" val="1885636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336820" y="457200"/>
            <a:ext cx="8470359" cy="1028700"/>
          </a:xfrm>
        </p:spPr>
        <p:txBody>
          <a:bodyPr>
            <a:noAutofit/>
          </a:bodyPr>
          <a:lstStyle/>
          <a:p>
            <a:pPr eaLnBrk="1" hangingPunct="1"/>
            <a:r>
              <a:rPr lang="en-US" altLang="en-US" sz="3600" dirty="0">
                <a:ea typeface="Arial" charset="0"/>
                <a:cs typeface="Arial" charset="0"/>
              </a:rPr>
              <a:t>Defects of Mixed Blood Flow and Single Ventricle Physiology</a:t>
            </a:r>
          </a:p>
        </p:txBody>
      </p:sp>
      <p:sp>
        <p:nvSpPr>
          <p:cNvPr id="70658" name="Rectangle 3"/>
          <p:cNvSpPr>
            <a:spLocks noGrp="1" noChangeArrowheads="1"/>
          </p:cNvSpPr>
          <p:nvPr>
            <p:ph idx="1"/>
          </p:nvPr>
        </p:nvSpPr>
        <p:spPr>
          <a:xfrm>
            <a:off x="800100" y="1931184"/>
            <a:ext cx="7543800" cy="4545816"/>
          </a:xfrm>
        </p:spPr>
        <p:txBody>
          <a:bodyPr>
            <a:normAutofit/>
          </a:bodyPr>
          <a:lstStyle/>
          <a:p>
            <a:pPr marL="342900" indent="-342900">
              <a:buFont typeface="+mj-lt"/>
              <a:buAutoNum type="alphaUcPeriod"/>
            </a:pPr>
            <a:r>
              <a:rPr lang="en-US" altLang="en-US" sz="2000" dirty="0">
                <a:ea typeface="Arial" charset="0"/>
                <a:cs typeface="Arial" charset="0"/>
              </a:rPr>
              <a:t>Transposition of the Great Arteries</a:t>
            </a:r>
          </a:p>
          <a:p>
            <a:pPr marL="342900" indent="-342900">
              <a:buFont typeface="+mj-lt"/>
              <a:buAutoNum type="alphaUcPeriod"/>
            </a:pPr>
            <a:endParaRPr lang="en-US" altLang="en-US" sz="2000" dirty="0">
              <a:ea typeface="Arial" charset="0"/>
              <a:cs typeface="Arial" charset="0"/>
            </a:endParaRPr>
          </a:p>
          <a:p>
            <a:pPr marL="342900" indent="-342900">
              <a:buFont typeface="+mj-lt"/>
              <a:buAutoNum type="alphaUcPeriod"/>
            </a:pPr>
            <a:r>
              <a:rPr lang="en-US" altLang="en-US" sz="2000" dirty="0">
                <a:ea typeface="Arial" charset="0"/>
                <a:cs typeface="Arial" charset="0"/>
              </a:rPr>
              <a:t>Truncus Arteriosus </a:t>
            </a:r>
          </a:p>
          <a:p>
            <a:pPr marL="342900" indent="-342900">
              <a:buFont typeface="+mj-lt"/>
              <a:buAutoNum type="alphaUcPeriod"/>
            </a:pPr>
            <a:endParaRPr lang="en-US" altLang="en-US" sz="2000" dirty="0">
              <a:ea typeface="Arial" charset="0"/>
              <a:cs typeface="Arial" charset="0"/>
            </a:endParaRPr>
          </a:p>
          <a:p>
            <a:pPr marL="342900" indent="-342900">
              <a:buFont typeface="+mj-lt"/>
              <a:buAutoNum type="alphaUcPeriod"/>
            </a:pPr>
            <a:r>
              <a:rPr lang="en-US" altLang="en-US" sz="2000" dirty="0" err="1">
                <a:ea typeface="Arial" charset="0"/>
                <a:cs typeface="Arial" charset="0"/>
              </a:rPr>
              <a:t>Ebstein’s</a:t>
            </a:r>
            <a:r>
              <a:rPr lang="en-US" altLang="en-US" sz="2000" dirty="0">
                <a:ea typeface="Arial" charset="0"/>
                <a:cs typeface="Arial" charset="0"/>
              </a:rPr>
              <a:t> Anomaly</a:t>
            </a:r>
          </a:p>
          <a:p>
            <a:pPr marL="342900" indent="-342900">
              <a:buFont typeface="+mj-lt"/>
              <a:buAutoNum type="alphaUcPeriod"/>
            </a:pPr>
            <a:endParaRPr lang="en-US" altLang="en-US" sz="2000" dirty="0">
              <a:ea typeface="Arial" charset="0"/>
              <a:cs typeface="Arial" charset="0"/>
            </a:endParaRPr>
          </a:p>
          <a:p>
            <a:pPr marL="342900" indent="-342900">
              <a:buFont typeface="+mj-lt"/>
              <a:buAutoNum type="alphaUcPeriod"/>
            </a:pPr>
            <a:r>
              <a:rPr lang="en-US" altLang="en-US" sz="2000" dirty="0">
                <a:ea typeface="Arial" charset="0"/>
                <a:cs typeface="Arial" charset="0"/>
              </a:rPr>
              <a:t>Total pulmonary venous return</a:t>
            </a:r>
          </a:p>
          <a:p>
            <a:pPr marL="342900" indent="-342900">
              <a:buFont typeface="+mj-lt"/>
              <a:buAutoNum type="alphaUcPeriod"/>
            </a:pPr>
            <a:endParaRPr lang="en-US" altLang="en-US" sz="2000" dirty="0">
              <a:ea typeface="Arial" charset="0"/>
              <a:cs typeface="Arial" charset="0"/>
            </a:endParaRPr>
          </a:p>
          <a:p>
            <a:pPr marL="342900" indent="-342900">
              <a:buFont typeface="+mj-lt"/>
              <a:buAutoNum type="alphaUcPeriod"/>
            </a:pPr>
            <a:r>
              <a:rPr lang="en-US" altLang="en-US" sz="2000" dirty="0">
                <a:ea typeface="Arial" charset="0"/>
                <a:cs typeface="Arial" charset="0"/>
              </a:rPr>
              <a:t>Single Ventricle</a:t>
            </a:r>
          </a:p>
          <a:p>
            <a:pPr marL="754380" lvl="2" indent="-342900">
              <a:buFont typeface="+mj-lt"/>
              <a:buAutoNum type="alphaUcPeriod"/>
            </a:pPr>
            <a:r>
              <a:rPr lang="en-US" altLang="en-US" sz="1800" dirty="0">
                <a:ea typeface="Arial" charset="0"/>
                <a:cs typeface="Arial" charset="0"/>
              </a:rPr>
              <a:t>Hypo-plastic left Heart Syndrome  </a:t>
            </a:r>
          </a:p>
          <a:p>
            <a:pPr marL="457200" indent="-457200">
              <a:buFont typeface="+mj-lt"/>
              <a:buAutoNum type="alphaUcPeriod"/>
            </a:pPr>
            <a:endParaRPr lang="en-US" altLang="en-US" sz="2000" dirty="0">
              <a:ea typeface="Arial" charset="0"/>
              <a:cs typeface="Arial" charset="0"/>
            </a:endParaRPr>
          </a:p>
        </p:txBody>
      </p:sp>
    </p:spTree>
    <p:extLst>
      <p:ext uri="{BB962C8B-B14F-4D97-AF65-F5344CB8AC3E}">
        <p14:creationId xmlns:p14="http://schemas.microsoft.com/office/powerpoint/2010/main" val="214888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81000"/>
            <a:ext cx="7543800" cy="1028700"/>
          </a:xfrm>
        </p:spPr>
        <p:txBody>
          <a:bodyPr>
            <a:normAutofit/>
          </a:bodyPr>
          <a:lstStyle/>
          <a:p>
            <a:pPr eaLnBrk="1" hangingPunct="1"/>
            <a:r>
              <a:rPr lang="en-US" altLang="en-US" sz="2100" dirty="0">
                <a:latin typeface="Arial" charset="0"/>
                <a:ea typeface="Arial" charset="0"/>
                <a:cs typeface="Arial" charset="0"/>
              </a:rPr>
              <a:t>  </a:t>
            </a:r>
            <a:r>
              <a:rPr lang="en-US" altLang="en-US" sz="3600" b="1" dirty="0">
                <a:ea typeface="Arial" charset="0"/>
                <a:cs typeface="Arial" charset="0"/>
              </a:rPr>
              <a:t>Factors Contributing to CHD</a:t>
            </a:r>
          </a:p>
        </p:txBody>
      </p:sp>
      <p:sp>
        <p:nvSpPr>
          <p:cNvPr id="3" name="Content Placeholder 2"/>
          <p:cNvSpPr>
            <a:spLocks noGrp="1"/>
          </p:cNvSpPr>
          <p:nvPr>
            <p:ph idx="1"/>
          </p:nvPr>
        </p:nvSpPr>
        <p:spPr>
          <a:xfrm>
            <a:off x="389106" y="1600200"/>
            <a:ext cx="8145294" cy="5029200"/>
          </a:xfrm>
        </p:spPr>
        <p:txBody>
          <a:bodyPr>
            <a:noAutofit/>
          </a:bodyPr>
          <a:lstStyle/>
          <a:p>
            <a:pPr eaLnBrk="1" hangingPunct="1">
              <a:buClr>
                <a:schemeClr val="tx1"/>
              </a:buClr>
              <a:buFont typeface="Wingdings" charset="2"/>
              <a:buChar char="Ø"/>
            </a:pPr>
            <a:r>
              <a:rPr lang="en-US" altLang="en-US" sz="2400" dirty="0">
                <a:ea typeface="Arial" charset="0"/>
                <a:cs typeface="Arial" charset="0"/>
              </a:rPr>
              <a:t>85 to 90 % of cases, there is </a:t>
            </a:r>
            <a:r>
              <a:rPr lang="en-US" altLang="en-US" sz="2400" u="sng" dirty="0">
                <a:ea typeface="Arial" charset="0"/>
                <a:cs typeface="Arial" charset="0"/>
              </a:rPr>
              <a:t>no identifiable cause</a:t>
            </a:r>
            <a:r>
              <a:rPr lang="en-US" altLang="en-US" sz="2400" dirty="0">
                <a:ea typeface="Arial" charset="0"/>
                <a:cs typeface="Arial" charset="0"/>
              </a:rPr>
              <a:t> for the heart defect </a:t>
            </a:r>
            <a:r>
              <a:rPr lang="en-US" altLang="en-US" sz="2400" dirty="0">
                <a:ea typeface="Arial" charset="0"/>
                <a:cs typeface="Arial" charset="0"/>
                <a:sym typeface="Wingdings 3" charset="2"/>
              </a:rPr>
              <a:t></a:t>
            </a:r>
            <a:r>
              <a:rPr lang="en-US" altLang="en-US" sz="2400" dirty="0">
                <a:ea typeface="Arial" charset="0"/>
                <a:cs typeface="Arial" charset="0"/>
              </a:rPr>
              <a:t> generally considered to be caused by </a:t>
            </a:r>
            <a:r>
              <a:rPr lang="en-US" altLang="en-US" sz="2400" u="sng" dirty="0">
                <a:ea typeface="Arial" charset="0"/>
                <a:cs typeface="Arial" charset="0"/>
              </a:rPr>
              <a:t>multifactorial inheritance</a:t>
            </a:r>
            <a:r>
              <a:rPr lang="en-US" altLang="en-US" sz="2400" dirty="0">
                <a:ea typeface="Arial" charset="0"/>
                <a:cs typeface="Arial" charset="0"/>
              </a:rPr>
              <a:t>.</a:t>
            </a:r>
          </a:p>
          <a:p>
            <a:pPr eaLnBrk="1" hangingPunct="1">
              <a:buClr>
                <a:schemeClr val="tx1"/>
              </a:buClr>
              <a:buFont typeface="Wingdings" charset="2"/>
              <a:buChar char="Ø"/>
            </a:pPr>
            <a:r>
              <a:rPr lang="en-US" altLang="en-US" sz="2400" dirty="0">
                <a:ea typeface="Arial" charset="0"/>
                <a:cs typeface="Arial" charset="0"/>
              </a:rPr>
              <a:t>Factors are usually both </a:t>
            </a:r>
            <a:r>
              <a:rPr lang="en-US" altLang="en-US" sz="2400" u="sng" dirty="0">
                <a:ea typeface="Arial" charset="0"/>
                <a:cs typeface="Arial" charset="0"/>
              </a:rPr>
              <a:t>genetic</a:t>
            </a:r>
            <a:r>
              <a:rPr lang="en-US" altLang="en-US" sz="2400" dirty="0">
                <a:ea typeface="Arial" charset="0"/>
                <a:cs typeface="Arial" charset="0"/>
              </a:rPr>
              <a:t> and </a:t>
            </a:r>
            <a:r>
              <a:rPr lang="en-US" altLang="en-US" sz="2400" u="sng" dirty="0">
                <a:ea typeface="Arial" charset="0"/>
                <a:cs typeface="Arial" charset="0"/>
              </a:rPr>
              <a:t>environmental</a:t>
            </a:r>
            <a:r>
              <a:rPr lang="en-US" altLang="en-US" sz="2400" dirty="0">
                <a:ea typeface="Arial" charset="0"/>
                <a:cs typeface="Arial" charset="0"/>
              </a:rPr>
              <a:t>, where a combination of genes from both parents, in addition to unknown environmental factors, produce the trait or condition.</a:t>
            </a:r>
          </a:p>
          <a:p>
            <a:pPr eaLnBrk="1" hangingPunct="1">
              <a:buClr>
                <a:schemeClr val="tx1"/>
              </a:buClr>
              <a:buFont typeface="Wingdings" charset="2"/>
              <a:buChar char="Ø"/>
            </a:pPr>
            <a:r>
              <a:rPr lang="en-US" altLang="en-US" sz="2400" u="sng" dirty="0">
                <a:ea typeface="Arial" charset="0"/>
                <a:cs typeface="Arial" charset="0"/>
              </a:rPr>
              <a:t>Maternal Factors</a:t>
            </a:r>
            <a:r>
              <a:rPr lang="en-US" altLang="en-US" sz="2400" dirty="0">
                <a:ea typeface="Arial" charset="0"/>
                <a:cs typeface="Arial" charset="0"/>
              </a:rPr>
              <a:t>: </a:t>
            </a:r>
          </a:p>
          <a:p>
            <a:pPr lvl="1" eaLnBrk="1" hangingPunct="1">
              <a:buClr>
                <a:schemeClr val="tx1"/>
              </a:buClr>
              <a:buFont typeface="Wingdings" charset="2"/>
              <a:buChar char="v"/>
            </a:pPr>
            <a:r>
              <a:rPr lang="en-US" altLang="en-US" dirty="0">
                <a:ea typeface="Arial" charset="0"/>
                <a:cs typeface="Arial" charset="0"/>
              </a:rPr>
              <a:t> seizure disorders w/ intake of anti-seizure medications</a:t>
            </a:r>
          </a:p>
          <a:p>
            <a:pPr lvl="1" eaLnBrk="1" hangingPunct="1">
              <a:buClr>
                <a:schemeClr val="tx1"/>
              </a:buClr>
              <a:buFont typeface="Wingdings" charset="2"/>
              <a:buChar char="v"/>
            </a:pPr>
            <a:r>
              <a:rPr lang="en-US" altLang="en-US" dirty="0">
                <a:ea typeface="Arial" charset="0"/>
                <a:cs typeface="Arial" charset="0"/>
              </a:rPr>
              <a:t> intake of lithium for depression</a:t>
            </a:r>
          </a:p>
          <a:p>
            <a:pPr lvl="1" eaLnBrk="1" hangingPunct="1">
              <a:buClr>
                <a:schemeClr val="tx1"/>
              </a:buClr>
              <a:buFont typeface="Wingdings" charset="2"/>
              <a:buChar char="v"/>
            </a:pPr>
            <a:r>
              <a:rPr lang="en-US" altLang="en-US" dirty="0">
                <a:ea typeface="Arial" charset="0"/>
                <a:cs typeface="Arial" charset="0"/>
              </a:rPr>
              <a:t> uncontrolled IDDM</a:t>
            </a:r>
          </a:p>
          <a:p>
            <a:pPr lvl="1" eaLnBrk="1" hangingPunct="1">
              <a:buClr>
                <a:schemeClr val="tx1"/>
              </a:buClr>
              <a:buFont typeface="Wingdings" charset="2"/>
              <a:buChar char="v"/>
            </a:pPr>
            <a:r>
              <a:rPr lang="en-US" altLang="en-US" dirty="0">
                <a:ea typeface="Arial" charset="0"/>
                <a:cs typeface="Arial" charset="0"/>
              </a:rPr>
              <a:t> lupus</a:t>
            </a:r>
          </a:p>
          <a:p>
            <a:pPr lvl="1" eaLnBrk="1" hangingPunct="1">
              <a:buClr>
                <a:schemeClr val="tx1"/>
              </a:buClr>
              <a:buFont typeface="Wingdings" charset="2"/>
              <a:buChar char="v"/>
            </a:pPr>
            <a:r>
              <a:rPr lang="en-US" altLang="en-US" dirty="0">
                <a:ea typeface="Arial" charset="0"/>
                <a:cs typeface="Arial" charset="0"/>
              </a:rPr>
              <a:t> German measles (rubella) – 1</a:t>
            </a:r>
            <a:r>
              <a:rPr lang="en-US" altLang="en-US" baseline="30000" dirty="0">
                <a:ea typeface="Arial" charset="0"/>
                <a:cs typeface="Arial" charset="0"/>
              </a:rPr>
              <a:t>st</a:t>
            </a:r>
            <a:r>
              <a:rPr lang="en-US" altLang="en-US" dirty="0">
                <a:ea typeface="Arial" charset="0"/>
                <a:cs typeface="Arial" charset="0"/>
              </a:rPr>
              <a:t> trimester of pregnancy</a:t>
            </a:r>
          </a:p>
        </p:txBody>
      </p:sp>
    </p:spTree>
    <p:extLst>
      <p:ext uri="{BB962C8B-B14F-4D97-AF65-F5344CB8AC3E}">
        <p14:creationId xmlns:p14="http://schemas.microsoft.com/office/powerpoint/2010/main" val="1776479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down)">
                                      <p:cBhvr>
                                        <p:cTn id="34" dur="500"/>
                                        <p:tgtEl>
                                          <p:spTgt spid="3">
                                            <p:txEl>
                                              <p:pRg st="6" end="6"/>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7721599" cy="667753"/>
          </a:xfrm>
        </p:spPr>
        <p:txBody>
          <a:bodyPr>
            <a:noAutofit/>
          </a:bodyPr>
          <a:lstStyle/>
          <a:p>
            <a:r>
              <a:rPr lang="en-US" sz="3600" b="1" dirty="0">
                <a:ea typeface="Arial" charset="0"/>
                <a:cs typeface="Arial" charset="0"/>
              </a:rPr>
              <a:t>Transposition of the Great Arteries </a:t>
            </a:r>
          </a:p>
        </p:txBody>
      </p:sp>
      <p:sp>
        <p:nvSpPr>
          <p:cNvPr id="3" name="Content Placeholder 2"/>
          <p:cNvSpPr>
            <a:spLocks noGrp="1"/>
          </p:cNvSpPr>
          <p:nvPr>
            <p:ph idx="1"/>
          </p:nvPr>
        </p:nvSpPr>
        <p:spPr>
          <a:xfrm>
            <a:off x="508000" y="2247900"/>
            <a:ext cx="4521200" cy="3924299"/>
          </a:xfrm>
        </p:spPr>
        <p:txBody>
          <a:bodyPr>
            <a:noAutofit/>
          </a:bodyPr>
          <a:lstStyle/>
          <a:p>
            <a:pPr>
              <a:buFont typeface="Wingdings" charset="2"/>
              <a:buChar char="Ø"/>
            </a:pPr>
            <a:r>
              <a:rPr lang="en-US" sz="2000" dirty="0">
                <a:ea typeface="Arial" charset="0"/>
                <a:cs typeface="Arial" charset="0"/>
              </a:rPr>
              <a:t>Parallel circulation</a:t>
            </a:r>
          </a:p>
          <a:p>
            <a:pPr>
              <a:buFont typeface="Wingdings" charset="2"/>
              <a:buChar char="Ø"/>
            </a:pPr>
            <a:r>
              <a:rPr lang="en-US" sz="2000" dirty="0">
                <a:ea typeface="Arial" charset="0"/>
                <a:cs typeface="Arial" charset="0"/>
              </a:rPr>
              <a:t>Fatal if no inter-circulatory mixing via ASD, VSD or PDA</a:t>
            </a:r>
          </a:p>
          <a:p>
            <a:pPr>
              <a:buFont typeface="Wingdings" charset="2"/>
              <a:buChar char="Ø"/>
            </a:pPr>
            <a:r>
              <a:rPr lang="en-US" sz="2000" dirty="0">
                <a:ea typeface="Arial" charset="0"/>
                <a:cs typeface="Arial" charset="0"/>
              </a:rPr>
              <a:t>Right ventricle support systemic circulation </a:t>
            </a:r>
          </a:p>
          <a:p>
            <a:pPr>
              <a:buFont typeface="Wingdings" charset="2"/>
              <a:buChar char="Ø"/>
            </a:pPr>
            <a:r>
              <a:rPr lang="en-US" sz="2000" dirty="0">
                <a:ea typeface="Arial" charset="0"/>
                <a:cs typeface="Arial" charset="0"/>
              </a:rPr>
              <a:t>Right ventricle failure </a:t>
            </a:r>
          </a:p>
          <a:p>
            <a:pPr>
              <a:buFont typeface="Wingdings" charset="2"/>
              <a:buChar char="Ø"/>
            </a:pPr>
            <a:r>
              <a:rPr lang="en-US" sz="2000" dirty="0">
                <a:ea typeface="Arial" charset="0"/>
                <a:cs typeface="Arial" charset="0"/>
              </a:rPr>
              <a:t>Left ventricle supports low pulmonary pressure</a:t>
            </a:r>
          </a:p>
          <a:p>
            <a:pPr>
              <a:buFont typeface="Wingdings" charset="2"/>
              <a:buChar char="Ø"/>
            </a:pPr>
            <a:r>
              <a:rPr lang="en-US" sz="2000" dirty="0">
                <a:ea typeface="Arial" charset="0"/>
                <a:cs typeface="Arial" charset="0"/>
              </a:rPr>
              <a:t>Left ventricle reconditioning </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20752" y="2240972"/>
            <a:ext cx="2255457" cy="3442855"/>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67761" y="2247900"/>
            <a:ext cx="2255457" cy="3429000"/>
          </a:xfrm>
          <a:prstGeom prst="rect">
            <a:avLst/>
          </a:prstGeom>
        </p:spPr>
      </p:pic>
      <p:sp>
        <p:nvSpPr>
          <p:cNvPr id="7" name="Rectangle 6"/>
          <p:cNvSpPr/>
          <p:nvPr/>
        </p:nvSpPr>
        <p:spPr>
          <a:xfrm>
            <a:off x="5156452" y="6606386"/>
            <a:ext cx="3839513" cy="230832"/>
          </a:xfrm>
          <a:prstGeom prst="rect">
            <a:avLst/>
          </a:prstGeom>
        </p:spPr>
        <p:txBody>
          <a:bodyPr wrap="none">
            <a:spAutoFit/>
          </a:bodyPr>
          <a:lstStyle/>
          <a:p>
            <a:r>
              <a:rPr lang="en-US" sz="900" dirty="0">
                <a:latin typeface="Arial" charset="0"/>
                <a:hlinkClick r:id="rId4" tooltip="User:BruceBlaus"/>
              </a:rPr>
              <a:t>BruceBlaus</a:t>
            </a:r>
            <a:r>
              <a:rPr lang="en-US" sz="900" dirty="0">
                <a:latin typeface="Arial" charset="0"/>
              </a:rPr>
              <a:t>. Own work. 3 Aug 2017. Accessed </a:t>
            </a:r>
            <a:r>
              <a:rPr lang="en-US" sz="900" dirty="0" err="1">
                <a:latin typeface="Arial" charset="0"/>
              </a:rPr>
              <a:t>commons.wikimedia.org</a:t>
            </a:r>
            <a:endParaRPr lang="en-US" sz="900" dirty="0"/>
          </a:p>
        </p:txBody>
      </p:sp>
    </p:spTree>
    <p:extLst>
      <p:ext uri="{BB962C8B-B14F-4D97-AF65-F5344CB8AC3E}">
        <p14:creationId xmlns:p14="http://schemas.microsoft.com/office/powerpoint/2010/main" val="2081022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1" y="685800"/>
            <a:ext cx="6447501" cy="553453"/>
          </a:xfrm>
        </p:spPr>
        <p:txBody>
          <a:bodyPr>
            <a:noAutofit/>
          </a:bodyPr>
          <a:lstStyle/>
          <a:p>
            <a:r>
              <a:rPr lang="en-US" sz="3600" b="1" dirty="0">
                <a:ea typeface="Arial" charset="0"/>
                <a:cs typeface="Arial" charset="0"/>
              </a:rPr>
              <a:t>TGA: Treatment </a:t>
            </a:r>
          </a:p>
        </p:txBody>
      </p:sp>
      <p:sp>
        <p:nvSpPr>
          <p:cNvPr id="3" name="Content Placeholder 2"/>
          <p:cNvSpPr>
            <a:spLocks noGrp="1"/>
          </p:cNvSpPr>
          <p:nvPr>
            <p:ph idx="1"/>
          </p:nvPr>
        </p:nvSpPr>
        <p:spPr>
          <a:xfrm>
            <a:off x="527051" y="2727534"/>
            <a:ext cx="6178549" cy="2910580"/>
          </a:xfrm>
        </p:spPr>
        <p:txBody>
          <a:bodyPr>
            <a:noAutofit/>
          </a:bodyPr>
          <a:lstStyle/>
          <a:p>
            <a:pPr>
              <a:buFont typeface="Wingdings" charset="2"/>
              <a:buChar char="Ø"/>
            </a:pPr>
            <a:r>
              <a:rPr lang="en-US" sz="2400" dirty="0">
                <a:ea typeface="Arial" charset="0"/>
                <a:cs typeface="Arial" charset="0"/>
              </a:rPr>
              <a:t>Cardiac catheterization</a:t>
            </a:r>
          </a:p>
          <a:p>
            <a:pPr>
              <a:buFont typeface="Wingdings" charset="2"/>
              <a:buChar char="Ø"/>
            </a:pPr>
            <a:endParaRPr lang="en-US" sz="2400" dirty="0">
              <a:ea typeface="Arial" charset="0"/>
              <a:cs typeface="Arial" charset="0"/>
            </a:endParaRPr>
          </a:p>
          <a:p>
            <a:pPr>
              <a:buFont typeface="Wingdings" charset="2"/>
              <a:buChar char="Ø"/>
            </a:pPr>
            <a:r>
              <a:rPr lang="en-US" sz="2400" dirty="0">
                <a:ea typeface="Arial" charset="0"/>
                <a:cs typeface="Arial" charset="0"/>
              </a:rPr>
              <a:t>Balloon atrial septostomy: to increase mixing at atrial level </a:t>
            </a:r>
          </a:p>
        </p:txBody>
      </p:sp>
    </p:spTree>
    <p:extLst>
      <p:ext uri="{BB962C8B-B14F-4D97-AF65-F5344CB8AC3E}">
        <p14:creationId xmlns:p14="http://schemas.microsoft.com/office/powerpoint/2010/main" val="1943446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7543800" cy="1028700"/>
          </a:xfrm>
        </p:spPr>
        <p:txBody>
          <a:bodyPr>
            <a:normAutofit/>
          </a:bodyPr>
          <a:lstStyle/>
          <a:p>
            <a:r>
              <a:rPr lang="en-US" sz="3600" b="1" dirty="0">
                <a:ea typeface="Arial" charset="0"/>
                <a:cs typeface="Arial" charset="0"/>
              </a:rPr>
              <a:t>TGA: Arterial switch (</a:t>
            </a:r>
            <a:r>
              <a:rPr lang="en-US" sz="3600" b="1" dirty="0" err="1">
                <a:ea typeface="Arial" charset="0"/>
                <a:cs typeface="Arial" charset="0"/>
              </a:rPr>
              <a:t>Jatene</a:t>
            </a:r>
            <a:r>
              <a:rPr lang="en-US" sz="3600" b="1" dirty="0">
                <a:ea typeface="Arial" charset="0"/>
                <a:cs typeface="Arial" charset="0"/>
              </a:rPr>
              <a:t>) </a:t>
            </a:r>
          </a:p>
        </p:txBody>
      </p:sp>
      <p:sp>
        <p:nvSpPr>
          <p:cNvPr id="3" name="Content Placeholder 2"/>
          <p:cNvSpPr>
            <a:spLocks noGrp="1"/>
          </p:cNvSpPr>
          <p:nvPr>
            <p:ph idx="1"/>
          </p:nvPr>
        </p:nvSpPr>
        <p:spPr>
          <a:xfrm>
            <a:off x="508000" y="1930510"/>
            <a:ext cx="2844799" cy="4089290"/>
          </a:xfrm>
        </p:spPr>
        <p:txBody>
          <a:bodyPr>
            <a:noAutofit/>
          </a:bodyPr>
          <a:lstStyle/>
          <a:p>
            <a:r>
              <a:rPr lang="en-US" sz="2000" dirty="0">
                <a:ea typeface="Arial" charset="0"/>
                <a:cs typeface="Arial" charset="0"/>
              </a:rPr>
              <a:t>Within first week of life</a:t>
            </a:r>
          </a:p>
          <a:p>
            <a:r>
              <a:rPr lang="en-US" sz="2000" dirty="0">
                <a:ea typeface="Arial" charset="0"/>
                <a:cs typeface="Arial" charset="0"/>
              </a:rPr>
              <a:t>Switch of great vessels just above the ventricles</a:t>
            </a:r>
          </a:p>
          <a:p>
            <a:r>
              <a:rPr lang="en-US" sz="2000" dirty="0">
                <a:ea typeface="Arial" charset="0"/>
                <a:cs typeface="Arial" charset="0"/>
              </a:rPr>
              <a:t>Problems: coronary artery kinking, stenosis, ischemia</a:t>
            </a:r>
          </a:p>
          <a:p>
            <a:r>
              <a:rPr lang="en-US" sz="2000" dirty="0">
                <a:ea typeface="Arial" charset="0"/>
                <a:cs typeface="Arial" charset="0"/>
              </a:rPr>
              <a:t>The native pulmonary valve becomes the </a:t>
            </a:r>
            <a:r>
              <a:rPr lang="en-US" sz="2000" dirty="0" err="1">
                <a:ea typeface="Arial" charset="0"/>
                <a:cs typeface="Arial" charset="0"/>
              </a:rPr>
              <a:t>neoaortic</a:t>
            </a:r>
            <a:r>
              <a:rPr lang="en-US" sz="2000" dirty="0">
                <a:ea typeface="Arial" charset="0"/>
                <a:cs typeface="Arial" charset="0"/>
              </a:rPr>
              <a:t> valve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7527" y="1865000"/>
            <a:ext cx="5697555" cy="3632192"/>
          </a:xfrm>
          <a:prstGeom prst="rect">
            <a:avLst/>
          </a:prstGeom>
        </p:spPr>
      </p:pic>
    </p:spTree>
    <p:extLst>
      <p:ext uri="{BB962C8B-B14F-4D97-AF65-F5344CB8AC3E}">
        <p14:creationId xmlns:p14="http://schemas.microsoft.com/office/powerpoint/2010/main" val="198476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50" y="609600"/>
            <a:ext cx="6447501" cy="649706"/>
          </a:xfrm>
        </p:spPr>
        <p:txBody>
          <a:bodyPr>
            <a:normAutofit/>
          </a:bodyPr>
          <a:lstStyle/>
          <a:p>
            <a:r>
              <a:rPr lang="en-US" sz="3600" b="1" dirty="0">
                <a:ea typeface="Arial" charset="0"/>
                <a:cs typeface="Arial" charset="0"/>
              </a:rPr>
              <a:t>TGA: </a:t>
            </a:r>
            <a:r>
              <a:rPr lang="en-US" sz="3600" b="1">
                <a:ea typeface="Arial" charset="0"/>
                <a:cs typeface="Arial" charset="0"/>
              </a:rPr>
              <a:t>Anesthesia Considerations</a:t>
            </a:r>
            <a:endParaRPr lang="en-US" sz="3600" b="1" dirty="0">
              <a:ea typeface="Arial" charset="0"/>
              <a:cs typeface="Arial" charset="0"/>
            </a:endParaRPr>
          </a:p>
        </p:txBody>
      </p:sp>
      <p:sp>
        <p:nvSpPr>
          <p:cNvPr id="3" name="Content Placeholder 2"/>
          <p:cNvSpPr>
            <a:spLocks noGrp="1"/>
          </p:cNvSpPr>
          <p:nvPr>
            <p:ph idx="1"/>
          </p:nvPr>
        </p:nvSpPr>
        <p:spPr>
          <a:xfrm>
            <a:off x="488950" y="1524000"/>
            <a:ext cx="7692416" cy="5334000"/>
          </a:xfrm>
        </p:spPr>
        <p:txBody>
          <a:bodyPr>
            <a:noAutofit/>
          </a:bodyPr>
          <a:lstStyle/>
          <a:p>
            <a:r>
              <a:rPr lang="en-US" sz="2400" dirty="0">
                <a:ea typeface="Arial" charset="0"/>
                <a:cs typeface="Arial" charset="0"/>
              </a:rPr>
              <a:t>Usually neonates in first week of life</a:t>
            </a:r>
          </a:p>
          <a:p>
            <a:r>
              <a:rPr lang="en-US" sz="2400" dirty="0">
                <a:ea typeface="Arial" charset="0"/>
                <a:cs typeface="Arial" charset="0"/>
              </a:rPr>
              <a:t>Induction: High dose opioids</a:t>
            </a:r>
          </a:p>
          <a:p>
            <a:r>
              <a:rPr lang="en-US" sz="2400" dirty="0">
                <a:ea typeface="Arial" charset="0"/>
                <a:cs typeface="Arial" charset="0"/>
              </a:rPr>
              <a:t>Carful maintenance of cardiac output and adequate mixing</a:t>
            </a:r>
          </a:p>
          <a:p>
            <a:pPr lvl="1"/>
            <a:r>
              <a:rPr lang="en-US" sz="2000" dirty="0">
                <a:ea typeface="Arial" charset="0"/>
                <a:cs typeface="Arial" charset="0"/>
              </a:rPr>
              <a:t>Balancing PVR and SVR</a:t>
            </a:r>
          </a:p>
          <a:p>
            <a:r>
              <a:rPr lang="en-US" sz="2400" dirty="0">
                <a:ea typeface="Arial" charset="0"/>
                <a:cs typeface="Arial" charset="0"/>
              </a:rPr>
              <a:t>Post CPB myocardial dysfunction </a:t>
            </a:r>
          </a:p>
          <a:p>
            <a:pPr lvl="1"/>
            <a:r>
              <a:rPr lang="en-US" sz="2000" dirty="0">
                <a:ea typeface="Arial" charset="0"/>
                <a:cs typeface="Arial" charset="0"/>
              </a:rPr>
              <a:t>Poor LV function (deconditioned LV)</a:t>
            </a:r>
          </a:p>
          <a:p>
            <a:pPr lvl="1"/>
            <a:r>
              <a:rPr lang="en-US" sz="2000" dirty="0">
                <a:ea typeface="Arial" charset="0"/>
                <a:cs typeface="Arial" charset="0"/>
              </a:rPr>
              <a:t>Poor myocardial protection </a:t>
            </a:r>
          </a:p>
          <a:p>
            <a:pPr lvl="1"/>
            <a:r>
              <a:rPr lang="en-US" sz="2000" dirty="0">
                <a:ea typeface="Arial" charset="0"/>
                <a:cs typeface="Arial" charset="0"/>
              </a:rPr>
              <a:t>Coronary mal-transfer</a:t>
            </a:r>
          </a:p>
          <a:p>
            <a:pPr lvl="1"/>
            <a:r>
              <a:rPr lang="en-US" sz="2000" dirty="0">
                <a:ea typeface="Arial" charset="0"/>
                <a:cs typeface="Arial" charset="0"/>
              </a:rPr>
              <a:t>Coronary air</a:t>
            </a:r>
          </a:p>
          <a:p>
            <a:r>
              <a:rPr lang="en-US" sz="2400" dirty="0">
                <a:ea typeface="Arial" charset="0"/>
                <a:cs typeface="Arial" charset="0"/>
              </a:rPr>
              <a:t>Post operative problems:</a:t>
            </a:r>
          </a:p>
          <a:p>
            <a:pPr lvl="1"/>
            <a:r>
              <a:rPr lang="en-US" sz="2000" dirty="0">
                <a:ea typeface="Arial" charset="0"/>
                <a:cs typeface="Arial" charset="0"/>
              </a:rPr>
              <a:t>Arrhythmias</a:t>
            </a:r>
          </a:p>
          <a:p>
            <a:pPr lvl="1"/>
            <a:r>
              <a:rPr lang="en-US" sz="2000" dirty="0">
                <a:ea typeface="Arial" charset="0"/>
                <a:cs typeface="Arial" charset="0"/>
              </a:rPr>
              <a:t>Poor LV function</a:t>
            </a:r>
          </a:p>
          <a:p>
            <a:pPr lvl="1"/>
            <a:r>
              <a:rPr lang="en-US" sz="2000" dirty="0">
                <a:ea typeface="Arial" charset="0"/>
                <a:cs typeface="Arial" charset="0"/>
              </a:rPr>
              <a:t>Poorly compliant LV </a:t>
            </a:r>
          </a:p>
          <a:p>
            <a:pPr lvl="1"/>
            <a:r>
              <a:rPr lang="en-US" sz="2000" dirty="0">
                <a:ea typeface="Arial" charset="0"/>
                <a:cs typeface="Arial" charset="0"/>
              </a:rPr>
              <a:t>Residual ASD/VSD</a:t>
            </a:r>
          </a:p>
        </p:txBody>
      </p:sp>
    </p:spTree>
    <p:extLst>
      <p:ext uri="{BB962C8B-B14F-4D97-AF65-F5344CB8AC3E}">
        <p14:creationId xmlns:p14="http://schemas.microsoft.com/office/powerpoint/2010/main" val="1316238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543800" cy="1028700"/>
          </a:xfrm>
        </p:spPr>
        <p:txBody>
          <a:bodyPr>
            <a:normAutofit/>
          </a:bodyPr>
          <a:lstStyle/>
          <a:p>
            <a:pPr eaLnBrk="1" hangingPunct="1"/>
            <a:r>
              <a:rPr lang="en-US" altLang="en-US" sz="3600" b="1" dirty="0">
                <a:ea typeface="Arial" charset="0"/>
                <a:cs typeface="Arial" charset="0"/>
              </a:rPr>
              <a:t>Truncus Arteriosus</a:t>
            </a:r>
          </a:p>
        </p:txBody>
      </p:sp>
      <p:sp>
        <p:nvSpPr>
          <p:cNvPr id="3" name="Content Placeholder 2"/>
          <p:cNvSpPr>
            <a:spLocks noGrp="1"/>
          </p:cNvSpPr>
          <p:nvPr>
            <p:ph idx="1"/>
          </p:nvPr>
        </p:nvSpPr>
        <p:spPr>
          <a:xfrm>
            <a:off x="788548" y="1947964"/>
            <a:ext cx="7822052" cy="4681436"/>
          </a:xfrm>
        </p:spPr>
        <p:txBody>
          <a:bodyPr>
            <a:normAutofit fontScale="92500"/>
          </a:bodyPr>
          <a:lstStyle/>
          <a:p>
            <a:pPr eaLnBrk="1" hangingPunct="1"/>
            <a:r>
              <a:rPr lang="en-US" altLang="en-US" sz="2100" dirty="0">
                <a:ea typeface="Arial" charset="0"/>
                <a:cs typeface="Arial" charset="0"/>
              </a:rPr>
              <a:t>The aorta and pulmonary artery start as a single blood vessel, which eventually divides and becomes two separate arteries</a:t>
            </a:r>
          </a:p>
          <a:p>
            <a:pPr eaLnBrk="1" hangingPunct="1"/>
            <a:r>
              <a:rPr lang="en-US" altLang="en-US" sz="2100" dirty="0">
                <a:ea typeface="Arial" charset="0"/>
                <a:cs typeface="Arial" charset="0"/>
              </a:rPr>
              <a:t>Truncus arteriosus occurs when the single great vessel fails to separate completely, leaving a connection between the aorta and pulmonary artery</a:t>
            </a:r>
          </a:p>
          <a:p>
            <a:pPr eaLnBrk="1" hangingPunct="1"/>
            <a:r>
              <a:rPr lang="en-US" altLang="en-US" sz="2100" dirty="0">
                <a:ea typeface="Arial" charset="0"/>
                <a:cs typeface="Arial" charset="0"/>
              </a:rPr>
              <a:t>Usually accompanied by a ventricular septal defect</a:t>
            </a:r>
          </a:p>
          <a:p>
            <a:pPr eaLnBrk="1" hangingPunct="1"/>
            <a:endParaRPr lang="en-US" altLang="en-US" sz="2100" dirty="0">
              <a:ea typeface="Arial" charset="0"/>
              <a:cs typeface="Arial" charset="0"/>
            </a:endParaRPr>
          </a:p>
          <a:p>
            <a:pPr eaLnBrk="1" hangingPunct="1">
              <a:buFontTx/>
              <a:buNone/>
            </a:pPr>
            <a:r>
              <a:rPr lang="en-US" altLang="en-US" sz="2100" b="1" dirty="0">
                <a:ea typeface="Arial" charset="0"/>
                <a:cs typeface="Arial" charset="0"/>
              </a:rPr>
              <a:t>EFFECTS: </a:t>
            </a:r>
          </a:p>
          <a:p>
            <a:pPr eaLnBrk="1" hangingPunct="1"/>
            <a:r>
              <a:rPr lang="en-US" altLang="en-US" sz="2100" dirty="0">
                <a:ea typeface="Arial" charset="0"/>
                <a:cs typeface="Arial" charset="0"/>
              </a:rPr>
              <a:t>Oxygen-poor (blue) and oxygen-rich (red) blood mix back and forth through the ventricular septal defect </a:t>
            </a:r>
          </a:p>
          <a:p>
            <a:pPr eaLnBrk="1" hangingPunct="1"/>
            <a:r>
              <a:rPr lang="en-US" altLang="en-US" sz="2100" dirty="0">
                <a:ea typeface="Arial" charset="0"/>
                <a:cs typeface="Arial" charset="0"/>
              </a:rPr>
              <a:t>This mixed blood then flows through the common truncal vessel. Some of it will flow to pulmonary artery and on to the lungs, and some of the mixed blood will go into the aortic branch and to the body</a:t>
            </a:r>
          </a:p>
          <a:p>
            <a:pPr eaLnBrk="1" hangingPunct="1"/>
            <a:r>
              <a:rPr lang="en-US" altLang="en-US" sz="2100" dirty="0">
                <a:ea typeface="Arial" charset="0"/>
                <a:cs typeface="Arial" charset="0"/>
              </a:rPr>
              <a:t>The mixed blood that goes to the body does not have as much oxygen as normal, and will cause varying degrees of cyanosis </a:t>
            </a:r>
          </a:p>
          <a:p>
            <a:pPr eaLnBrk="1" hangingPunct="1"/>
            <a:endParaRPr lang="en-US" altLang="en-US" sz="1500" dirty="0"/>
          </a:p>
        </p:txBody>
      </p:sp>
    </p:spTree>
    <p:extLst>
      <p:ext uri="{BB962C8B-B14F-4D97-AF65-F5344CB8AC3E}">
        <p14:creationId xmlns:p14="http://schemas.microsoft.com/office/powerpoint/2010/main" val="687574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52336"/>
            <a:ext cx="7543800" cy="1028700"/>
          </a:xfrm>
        </p:spPr>
        <p:txBody>
          <a:bodyPr>
            <a:normAutofit/>
          </a:bodyPr>
          <a:lstStyle/>
          <a:p>
            <a:r>
              <a:rPr lang="en-US" sz="3600" b="1" dirty="0">
                <a:ea typeface="Arial" charset="0"/>
                <a:cs typeface="Arial" charset="0"/>
              </a:rPr>
              <a:t>Truncus Arteriosus </a:t>
            </a:r>
          </a:p>
        </p:txBody>
      </p:sp>
      <p:sp>
        <p:nvSpPr>
          <p:cNvPr id="3" name="Content Placeholder 2"/>
          <p:cNvSpPr>
            <a:spLocks noGrp="1"/>
          </p:cNvSpPr>
          <p:nvPr>
            <p:ph idx="1"/>
          </p:nvPr>
        </p:nvSpPr>
        <p:spPr>
          <a:xfrm>
            <a:off x="508000" y="2040698"/>
            <a:ext cx="3835399" cy="4360102"/>
          </a:xfrm>
        </p:spPr>
        <p:txBody>
          <a:bodyPr>
            <a:noAutofit/>
          </a:bodyPr>
          <a:lstStyle/>
          <a:p>
            <a:r>
              <a:rPr lang="en-US" sz="1800" dirty="0">
                <a:ea typeface="Arial" charset="0"/>
                <a:cs typeface="Arial" charset="0"/>
              </a:rPr>
              <a:t>Degree of cyanosis and CHF Depends on PVR/SVR ratio</a:t>
            </a:r>
          </a:p>
          <a:p>
            <a:r>
              <a:rPr lang="en-US" sz="1800" dirty="0">
                <a:ea typeface="Arial" charset="0"/>
                <a:cs typeface="Arial" charset="0"/>
              </a:rPr>
              <a:t>Risk of pulmonary over-circulation when PVR drop</a:t>
            </a:r>
          </a:p>
          <a:p>
            <a:r>
              <a:rPr lang="en-US" sz="1800" dirty="0">
                <a:ea typeface="Arial" charset="0"/>
                <a:cs typeface="Arial" charset="0"/>
              </a:rPr>
              <a:t>Early development of pulmonary vascular obstructive disease</a:t>
            </a:r>
          </a:p>
          <a:p>
            <a:r>
              <a:rPr lang="en-US" sz="1800" i="1" u="sng" dirty="0">
                <a:ea typeface="Arial" charset="0"/>
                <a:cs typeface="Arial" charset="0"/>
              </a:rPr>
              <a:t>Not ductal dependent </a:t>
            </a:r>
          </a:p>
          <a:p>
            <a:r>
              <a:rPr lang="en-US" sz="1800" dirty="0">
                <a:ea typeface="Arial" charset="0"/>
                <a:cs typeface="Arial" charset="0"/>
              </a:rPr>
              <a:t>Often truncal valve regurgitation </a:t>
            </a:r>
          </a:p>
          <a:p>
            <a:r>
              <a:rPr lang="en-US" sz="1800" dirty="0">
                <a:ea typeface="Arial" charset="0"/>
                <a:cs typeface="Arial" charset="0"/>
              </a:rPr>
              <a:t>Additional volume load on ventricles leads to CHF</a:t>
            </a:r>
          </a:p>
          <a:p>
            <a:pPr lvl="1"/>
            <a:r>
              <a:rPr lang="en-US" sz="1600" dirty="0">
                <a:ea typeface="Arial" charset="0"/>
                <a:cs typeface="Arial" charset="0"/>
              </a:rPr>
              <a:t>Often wide pulse pressure and bounding pulses</a:t>
            </a:r>
          </a:p>
          <a:p>
            <a:pPr lvl="1"/>
            <a:endParaRPr lang="en-US" sz="1600" dirty="0">
              <a:ea typeface="Arial" charset="0"/>
              <a:cs typeface="Arial" charset="0"/>
            </a:endParaRPr>
          </a:p>
        </p:txBody>
      </p:sp>
      <p:pic>
        <p:nvPicPr>
          <p:cNvPr id="5" name="Picture 4"/>
          <p:cNvPicPr>
            <a:picLocks noChangeAspect="1"/>
          </p:cNvPicPr>
          <p:nvPr/>
        </p:nvPicPr>
        <p:blipFill>
          <a:blip r:embed="rId2"/>
          <a:stretch>
            <a:fillRect/>
          </a:stretch>
        </p:blipFill>
        <p:spPr>
          <a:xfrm>
            <a:off x="4648200" y="1295400"/>
            <a:ext cx="4161533" cy="5334000"/>
          </a:xfrm>
          <a:prstGeom prst="rect">
            <a:avLst/>
          </a:prstGeom>
        </p:spPr>
      </p:pic>
      <p:sp>
        <p:nvSpPr>
          <p:cNvPr id="7" name="TextBox 6"/>
          <p:cNvSpPr txBox="1"/>
          <p:nvPr/>
        </p:nvSpPr>
        <p:spPr>
          <a:xfrm>
            <a:off x="5218816" y="6627168"/>
            <a:ext cx="3876382" cy="230832"/>
          </a:xfrm>
          <a:prstGeom prst="rect">
            <a:avLst/>
          </a:prstGeom>
          <a:noFill/>
        </p:spPr>
        <p:txBody>
          <a:bodyPr wrap="none" rtlCol="0">
            <a:spAutoFit/>
          </a:bodyPr>
          <a:lstStyle/>
          <a:p>
            <a:r>
              <a:rPr lang="en-US" sz="900" dirty="0"/>
              <a:t>Centers for Disease Control and Prevention. Accessed </a:t>
            </a:r>
            <a:r>
              <a:rPr lang="en-US" sz="900" dirty="0" err="1"/>
              <a:t>commons.wikimedia.org</a:t>
            </a:r>
            <a:endParaRPr lang="en-US" sz="900" dirty="0"/>
          </a:p>
        </p:txBody>
      </p:sp>
    </p:spTree>
    <p:extLst>
      <p:ext uri="{BB962C8B-B14F-4D97-AF65-F5344CB8AC3E}">
        <p14:creationId xmlns:p14="http://schemas.microsoft.com/office/powerpoint/2010/main" val="510367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533400"/>
            <a:ext cx="7181714" cy="745958"/>
          </a:xfrm>
        </p:spPr>
        <p:txBody>
          <a:bodyPr>
            <a:normAutofit/>
          </a:bodyPr>
          <a:lstStyle/>
          <a:p>
            <a:r>
              <a:rPr lang="en-US" sz="3600" b="1" dirty="0">
                <a:ea typeface="Arial" charset="0"/>
                <a:cs typeface="Arial" charset="0"/>
              </a:rPr>
              <a:t>Truncus Arteriosus: Surgical solution </a:t>
            </a:r>
          </a:p>
        </p:txBody>
      </p:sp>
      <p:sp>
        <p:nvSpPr>
          <p:cNvPr id="3" name="Content Placeholder 2"/>
          <p:cNvSpPr>
            <a:spLocks noGrp="1"/>
          </p:cNvSpPr>
          <p:nvPr>
            <p:ph idx="1"/>
          </p:nvPr>
        </p:nvSpPr>
        <p:spPr>
          <a:xfrm>
            <a:off x="508000" y="1933778"/>
            <a:ext cx="4673600" cy="4314622"/>
          </a:xfrm>
        </p:spPr>
        <p:txBody>
          <a:bodyPr>
            <a:noAutofit/>
          </a:bodyPr>
          <a:lstStyle/>
          <a:p>
            <a:pPr>
              <a:buFont typeface="Wingdings" charset="2"/>
              <a:buChar char="Ø"/>
            </a:pPr>
            <a:r>
              <a:rPr lang="en-US" sz="2400" dirty="0">
                <a:ea typeface="Arial" charset="0"/>
                <a:cs typeface="Arial" charset="0"/>
              </a:rPr>
              <a:t>Often done during the first week of life</a:t>
            </a:r>
          </a:p>
          <a:p>
            <a:pPr>
              <a:buFont typeface="Wingdings" charset="2"/>
              <a:buChar char="Ø"/>
            </a:pPr>
            <a:r>
              <a:rPr lang="en-US" sz="2400" dirty="0">
                <a:ea typeface="Arial" charset="0"/>
                <a:cs typeface="Arial" charset="0"/>
              </a:rPr>
              <a:t>Definitive repair</a:t>
            </a:r>
          </a:p>
          <a:p>
            <a:pPr lvl="1"/>
            <a:r>
              <a:rPr lang="en-US" dirty="0">
                <a:ea typeface="Arial" charset="0"/>
                <a:cs typeface="Arial" charset="0"/>
              </a:rPr>
              <a:t>Patch closure of VSD</a:t>
            </a:r>
          </a:p>
          <a:p>
            <a:pPr lvl="1"/>
            <a:r>
              <a:rPr lang="en-US" dirty="0">
                <a:ea typeface="Arial" charset="0"/>
                <a:cs typeface="Arial" charset="0"/>
              </a:rPr>
              <a:t>Detachment of the PA’s from truncus</a:t>
            </a:r>
          </a:p>
          <a:p>
            <a:pPr lvl="1"/>
            <a:r>
              <a:rPr lang="en-US" dirty="0">
                <a:ea typeface="Arial" charset="0"/>
                <a:cs typeface="Arial" charset="0"/>
              </a:rPr>
              <a:t>Valved homograft to establish RV-PA continuity </a:t>
            </a:r>
          </a:p>
          <a:p>
            <a:pPr lvl="1"/>
            <a:r>
              <a:rPr lang="en-US" dirty="0">
                <a:ea typeface="Arial" charset="0"/>
                <a:cs typeface="Arial" charset="0"/>
              </a:rPr>
              <a:t>Inspection of truncal valve, possible repair </a:t>
            </a:r>
          </a:p>
        </p:txBody>
      </p:sp>
      <p:pic>
        <p:nvPicPr>
          <p:cNvPr id="4" name="Picture 3"/>
          <p:cNvPicPr>
            <a:picLocks noChangeAspect="1"/>
          </p:cNvPicPr>
          <p:nvPr/>
        </p:nvPicPr>
        <p:blipFill>
          <a:blip r:embed="rId2"/>
          <a:stretch>
            <a:fillRect/>
          </a:stretch>
        </p:blipFill>
        <p:spPr>
          <a:xfrm>
            <a:off x="5503632" y="2060408"/>
            <a:ext cx="2791630" cy="3626625"/>
          </a:xfrm>
          <a:prstGeom prst="rect">
            <a:avLst/>
          </a:prstGeom>
        </p:spPr>
      </p:pic>
    </p:spTree>
    <p:extLst>
      <p:ext uri="{BB962C8B-B14F-4D97-AF65-F5344CB8AC3E}">
        <p14:creationId xmlns:p14="http://schemas.microsoft.com/office/powerpoint/2010/main" val="13292344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ea typeface="Arial" charset="0"/>
                <a:cs typeface="Arial" charset="0"/>
              </a:rPr>
              <a:t>TA: Anesthetic Considerations</a:t>
            </a:r>
          </a:p>
        </p:txBody>
      </p:sp>
      <p:sp>
        <p:nvSpPr>
          <p:cNvPr id="3" name="Content Placeholder 2"/>
          <p:cNvSpPr>
            <a:spLocks noGrp="1"/>
          </p:cNvSpPr>
          <p:nvPr>
            <p:ph idx="1"/>
          </p:nvPr>
        </p:nvSpPr>
        <p:spPr>
          <a:xfrm>
            <a:off x="838200" y="1828800"/>
            <a:ext cx="7848600" cy="4572000"/>
          </a:xfrm>
        </p:spPr>
        <p:txBody>
          <a:bodyPr>
            <a:noAutofit/>
          </a:bodyPr>
          <a:lstStyle/>
          <a:p>
            <a:r>
              <a:rPr lang="en-US" sz="2400" dirty="0">
                <a:ea typeface="Arial" charset="0"/>
                <a:cs typeface="Arial" charset="0"/>
              </a:rPr>
              <a:t>Very sick neonate, often intubated with inotropic support </a:t>
            </a:r>
          </a:p>
          <a:p>
            <a:r>
              <a:rPr lang="en-US" sz="2400" dirty="0">
                <a:ea typeface="Arial" charset="0"/>
                <a:cs typeface="Arial" charset="0"/>
              </a:rPr>
              <a:t>Careful balancing of PVR/SVR</a:t>
            </a:r>
          </a:p>
          <a:p>
            <a:r>
              <a:rPr lang="en-US" sz="2400" dirty="0">
                <a:ea typeface="Arial" charset="0"/>
                <a:cs typeface="Arial" charset="0"/>
              </a:rPr>
              <a:t>Post bypass: </a:t>
            </a:r>
          </a:p>
          <a:p>
            <a:pPr lvl="1"/>
            <a:r>
              <a:rPr lang="en-US" sz="2000" dirty="0">
                <a:ea typeface="Arial" charset="0"/>
                <a:cs typeface="Arial" charset="0"/>
              </a:rPr>
              <a:t>Inotropic support</a:t>
            </a:r>
          </a:p>
          <a:p>
            <a:pPr lvl="1"/>
            <a:r>
              <a:rPr lang="en-US" sz="2000" dirty="0">
                <a:ea typeface="Arial" charset="0"/>
                <a:cs typeface="Arial" charset="0"/>
              </a:rPr>
              <a:t>Rate dependent cardiac output</a:t>
            </a:r>
          </a:p>
          <a:p>
            <a:r>
              <a:rPr lang="en-US" sz="2400" dirty="0">
                <a:ea typeface="Arial" charset="0"/>
                <a:cs typeface="Arial" charset="0"/>
              </a:rPr>
              <a:t>Consideration in patients with repaired truncus:</a:t>
            </a:r>
          </a:p>
          <a:p>
            <a:pPr lvl="1"/>
            <a:r>
              <a:rPr lang="en-US" sz="2000" dirty="0">
                <a:ea typeface="Arial" charset="0"/>
                <a:cs typeface="Arial" charset="0"/>
              </a:rPr>
              <a:t>Homograft stenosis or calcification ➡️ right ventricle dysfunction</a:t>
            </a:r>
          </a:p>
          <a:p>
            <a:pPr lvl="1"/>
            <a:r>
              <a:rPr lang="en-US" sz="2000" dirty="0">
                <a:ea typeface="Arial" charset="0"/>
                <a:cs typeface="Arial" charset="0"/>
              </a:rPr>
              <a:t>Valvular insufficiency </a:t>
            </a:r>
          </a:p>
        </p:txBody>
      </p:sp>
    </p:spTree>
    <p:extLst>
      <p:ext uri="{BB962C8B-B14F-4D97-AF65-F5344CB8AC3E}">
        <p14:creationId xmlns:p14="http://schemas.microsoft.com/office/powerpoint/2010/main" val="5271447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23" y="647253"/>
            <a:ext cx="7543800" cy="1028700"/>
          </a:xfrm>
        </p:spPr>
        <p:txBody>
          <a:bodyPr>
            <a:normAutofit/>
          </a:bodyPr>
          <a:lstStyle/>
          <a:p>
            <a:r>
              <a:rPr lang="en-US" sz="3600" b="1" dirty="0">
                <a:ea typeface="Arial" charset="0"/>
                <a:cs typeface="Arial" charset="0"/>
              </a:rPr>
              <a:t>Ebstein’s anomaly</a:t>
            </a:r>
          </a:p>
        </p:txBody>
      </p:sp>
      <p:sp>
        <p:nvSpPr>
          <p:cNvPr id="3" name="Content Placeholder 2"/>
          <p:cNvSpPr>
            <a:spLocks noGrp="1"/>
          </p:cNvSpPr>
          <p:nvPr>
            <p:ph idx="1"/>
          </p:nvPr>
        </p:nvSpPr>
        <p:spPr>
          <a:xfrm>
            <a:off x="588522" y="2116497"/>
            <a:ext cx="4593077" cy="4055703"/>
          </a:xfrm>
        </p:spPr>
        <p:txBody>
          <a:bodyPr>
            <a:noAutofit/>
          </a:bodyPr>
          <a:lstStyle/>
          <a:p>
            <a:r>
              <a:rPr lang="en-US" dirty="0">
                <a:ea typeface="Arial" charset="0"/>
                <a:cs typeface="Arial" charset="0"/>
              </a:rPr>
              <a:t>Apical displacement of the septal and posterior tricuspid valve leaflets</a:t>
            </a:r>
          </a:p>
          <a:p>
            <a:r>
              <a:rPr lang="en-US" dirty="0" err="1">
                <a:ea typeface="Arial" charset="0"/>
                <a:cs typeface="Arial" charset="0"/>
              </a:rPr>
              <a:t>Atrialization</a:t>
            </a:r>
            <a:r>
              <a:rPr lang="en-US" dirty="0">
                <a:ea typeface="Arial" charset="0"/>
                <a:cs typeface="Arial" charset="0"/>
              </a:rPr>
              <a:t> of the right ventricle</a:t>
            </a:r>
          </a:p>
          <a:p>
            <a:r>
              <a:rPr lang="en-US" dirty="0">
                <a:ea typeface="Arial" charset="0"/>
                <a:cs typeface="Arial" charset="0"/>
              </a:rPr>
              <a:t>Variable degree of malformation and displacement of the anterior leaflet.</a:t>
            </a:r>
          </a:p>
        </p:txBody>
      </p:sp>
    </p:spTree>
    <p:extLst>
      <p:ext uri="{BB962C8B-B14F-4D97-AF65-F5344CB8AC3E}">
        <p14:creationId xmlns:p14="http://schemas.microsoft.com/office/powerpoint/2010/main" val="1169769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5"/>
          <p:cNvSpPr>
            <a:spLocks noGrp="1" noChangeArrowheads="1"/>
          </p:cNvSpPr>
          <p:nvPr>
            <p:ph type="title"/>
          </p:nvPr>
        </p:nvSpPr>
        <p:spPr/>
        <p:txBody>
          <a:bodyPr/>
          <a:lstStyle/>
          <a:p>
            <a:pPr eaLnBrk="1" hangingPunct="1"/>
            <a:endParaRPr lang="en-US" altLang="en-US"/>
          </a:p>
        </p:txBody>
      </p:sp>
      <p:pic>
        <p:nvPicPr>
          <p:cNvPr id="83970" name="Picture 4" descr="ebsteinsdiagram"/>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800100" y="1054234"/>
            <a:ext cx="7543800" cy="4739510"/>
          </a:xfrm>
          <a:noFill/>
        </p:spPr>
      </p:pic>
      <p:sp>
        <p:nvSpPr>
          <p:cNvPr id="839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charset="0"/>
              </a:defRPr>
            </a:lvl1pPr>
            <a:lvl2pPr marL="557213" indent="-214313">
              <a:spcBef>
                <a:spcPct val="20000"/>
              </a:spcBef>
              <a:buFont typeface="Arial" charset="0"/>
              <a:buChar char="–"/>
              <a:defRPr sz="2100">
                <a:solidFill>
                  <a:schemeClr val="tx1"/>
                </a:solidFill>
                <a:latin typeface="Calibri" charset="0"/>
              </a:defRPr>
            </a:lvl2pPr>
            <a:lvl3pPr marL="857250" indent="-171450">
              <a:spcBef>
                <a:spcPct val="20000"/>
              </a:spcBef>
              <a:buFont typeface="Arial" charset="0"/>
              <a:buChar char="•"/>
              <a:defRPr sz="1800">
                <a:solidFill>
                  <a:schemeClr val="tx1"/>
                </a:solidFill>
                <a:latin typeface="Calibri" charset="0"/>
              </a:defRPr>
            </a:lvl3pPr>
            <a:lvl4pPr marL="1200150" indent="-171450">
              <a:spcBef>
                <a:spcPct val="20000"/>
              </a:spcBef>
              <a:buFont typeface="Arial" charset="0"/>
              <a:buChar char="–"/>
              <a:defRPr sz="1500">
                <a:solidFill>
                  <a:schemeClr val="tx1"/>
                </a:solidFill>
                <a:latin typeface="Calibri" charset="0"/>
              </a:defRPr>
            </a:lvl4pPr>
            <a:lvl5pPr marL="1543050" indent="-171450">
              <a:spcBef>
                <a:spcPct val="20000"/>
              </a:spcBef>
              <a:buFont typeface="Arial" charset="0"/>
              <a:buChar char="»"/>
              <a:defRPr sz="1500">
                <a:solidFill>
                  <a:schemeClr val="tx1"/>
                </a:solidFill>
                <a:latin typeface="Calibri" charset="0"/>
              </a:defRPr>
            </a:lvl5pPr>
            <a:lvl6pPr marL="1885950" indent="-171450" eaLnBrk="0" fontAlgn="base" hangingPunct="0">
              <a:spcBef>
                <a:spcPct val="20000"/>
              </a:spcBef>
              <a:spcAft>
                <a:spcPct val="0"/>
              </a:spcAft>
              <a:buFont typeface="Arial" charset="0"/>
              <a:buChar char="»"/>
              <a:defRPr sz="1500">
                <a:solidFill>
                  <a:schemeClr val="tx1"/>
                </a:solidFill>
                <a:latin typeface="Calibri" charset="0"/>
              </a:defRPr>
            </a:lvl6pPr>
            <a:lvl7pPr marL="2228850" indent="-171450" eaLnBrk="0" fontAlgn="base" hangingPunct="0">
              <a:spcBef>
                <a:spcPct val="20000"/>
              </a:spcBef>
              <a:spcAft>
                <a:spcPct val="0"/>
              </a:spcAft>
              <a:buFont typeface="Arial" charset="0"/>
              <a:buChar char="»"/>
              <a:defRPr sz="1500">
                <a:solidFill>
                  <a:schemeClr val="tx1"/>
                </a:solidFill>
                <a:latin typeface="Calibri" charset="0"/>
              </a:defRPr>
            </a:lvl7pPr>
            <a:lvl8pPr marL="2571750" indent="-171450" eaLnBrk="0" fontAlgn="base" hangingPunct="0">
              <a:spcBef>
                <a:spcPct val="20000"/>
              </a:spcBef>
              <a:spcAft>
                <a:spcPct val="0"/>
              </a:spcAft>
              <a:buFont typeface="Arial" charset="0"/>
              <a:buChar char="»"/>
              <a:defRPr sz="1500">
                <a:solidFill>
                  <a:schemeClr val="tx1"/>
                </a:solidFill>
                <a:latin typeface="Calibri" charset="0"/>
              </a:defRPr>
            </a:lvl8pPr>
            <a:lvl9pPr marL="2914650" indent="-171450" eaLnBrk="0" fontAlgn="base" hangingPunct="0">
              <a:spcBef>
                <a:spcPct val="20000"/>
              </a:spcBef>
              <a:spcAft>
                <a:spcPct val="0"/>
              </a:spcAft>
              <a:buFont typeface="Arial" charset="0"/>
              <a:buChar char="»"/>
              <a:defRPr sz="1500">
                <a:solidFill>
                  <a:schemeClr val="tx1"/>
                </a:solidFill>
                <a:latin typeface="Calibri" charset="0"/>
              </a:defRPr>
            </a:lvl9pPr>
          </a:lstStyle>
          <a:p>
            <a:pPr>
              <a:spcBef>
                <a:spcPct val="0"/>
              </a:spcBef>
              <a:buFontTx/>
              <a:buNone/>
            </a:pPr>
            <a:fld id="{8E3679AF-08DD-4C4D-863D-D3B33B266B54}" type="slidenum">
              <a:rPr lang="en-US" altLang="en-US" sz="900">
                <a:solidFill>
                  <a:srgbClr val="898989"/>
                </a:solidFill>
                <a:latin typeface="Arial" charset="0"/>
              </a:rPr>
              <a:pPr>
                <a:spcBef>
                  <a:spcPct val="0"/>
                </a:spcBef>
                <a:buFontTx/>
                <a:buNone/>
              </a:pPr>
              <a:t>69</a:t>
            </a:fld>
            <a:endParaRPr lang="en-US" altLang="en-US" sz="900">
              <a:solidFill>
                <a:srgbClr val="898989"/>
              </a:solidFill>
              <a:latin typeface="Arial" charset="0"/>
            </a:endParaRPr>
          </a:p>
        </p:txBody>
      </p:sp>
    </p:spTree>
    <p:extLst>
      <p:ext uri="{BB962C8B-B14F-4D97-AF65-F5344CB8AC3E}">
        <p14:creationId xmlns:p14="http://schemas.microsoft.com/office/powerpoint/2010/main" val="648889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304800"/>
            <a:ext cx="7543800" cy="1028700"/>
          </a:xfrm>
        </p:spPr>
        <p:txBody>
          <a:bodyPr>
            <a:normAutofit/>
          </a:bodyPr>
          <a:lstStyle/>
          <a:p>
            <a:pPr eaLnBrk="1" hangingPunct="1"/>
            <a:r>
              <a:rPr lang="en-US" altLang="en-US" sz="3600" b="1" dirty="0">
                <a:ea typeface="Arial" charset="0"/>
                <a:cs typeface="Arial" charset="0"/>
              </a:rPr>
              <a:t>Factors Contributing to CHD</a:t>
            </a:r>
          </a:p>
        </p:txBody>
      </p:sp>
      <p:sp>
        <p:nvSpPr>
          <p:cNvPr id="3" name="Content Placeholder 2"/>
          <p:cNvSpPr>
            <a:spLocks noGrp="1"/>
          </p:cNvSpPr>
          <p:nvPr>
            <p:ph idx="1"/>
          </p:nvPr>
        </p:nvSpPr>
        <p:spPr>
          <a:xfrm>
            <a:off x="533400" y="1600200"/>
            <a:ext cx="7740785" cy="4800600"/>
          </a:xfrm>
        </p:spPr>
        <p:txBody>
          <a:bodyPr>
            <a:noAutofit/>
          </a:bodyPr>
          <a:lstStyle/>
          <a:p>
            <a:pPr eaLnBrk="1" hangingPunct="1">
              <a:buClr>
                <a:schemeClr val="tx1"/>
              </a:buClr>
              <a:buFont typeface="Wingdings" charset="2"/>
              <a:buChar char="Ø"/>
            </a:pPr>
            <a:r>
              <a:rPr lang="en-US" altLang="en-US" sz="2000" u="sng" dirty="0">
                <a:ea typeface="Arial" charset="0"/>
                <a:cs typeface="Arial" charset="0"/>
              </a:rPr>
              <a:t>Family History</a:t>
            </a:r>
            <a:r>
              <a:rPr lang="en-US" altLang="en-US" sz="2000" dirty="0">
                <a:ea typeface="Arial" charset="0"/>
                <a:cs typeface="Arial" charset="0"/>
              </a:rPr>
              <a:t>:</a:t>
            </a:r>
          </a:p>
          <a:p>
            <a:pPr lvl="1" eaLnBrk="1" hangingPunct="1">
              <a:buClr>
                <a:schemeClr val="tx1"/>
              </a:buClr>
              <a:buFont typeface="Wingdings" charset="2"/>
              <a:buChar char="v"/>
            </a:pPr>
            <a:r>
              <a:rPr lang="en-US" altLang="en-US" sz="2000" dirty="0">
                <a:ea typeface="Arial" charset="0"/>
                <a:cs typeface="Arial" charset="0"/>
              </a:rPr>
              <a:t> risk increases when either parent has CHD, or when another sibling was born w/ CHD</a:t>
            </a:r>
          </a:p>
          <a:p>
            <a:pPr lvl="1" eaLnBrk="1" hangingPunct="1">
              <a:buClr>
                <a:schemeClr val="tx1"/>
              </a:buClr>
              <a:buFont typeface="Wingdings" charset="2"/>
              <a:buChar char="v"/>
            </a:pPr>
            <a:r>
              <a:rPr lang="en-US" altLang="en-US" sz="2000" dirty="0">
                <a:ea typeface="Arial" charset="0"/>
                <a:cs typeface="Arial" charset="0"/>
              </a:rPr>
              <a:t>If you have had one child with CHD, the chance that another child will be born with CHD ranges from 1.5 to 5 %, depending on the type of CHD in the first child. </a:t>
            </a:r>
          </a:p>
          <a:p>
            <a:pPr lvl="1" eaLnBrk="1" hangingPunct="1">
              <a:buClr>
                <a:schemeClr val="tx1"/>
              </a:buClr>
              <a:buFont typeface="Wingdings" charset="2"/>
              <a:buChar char="v"/>
            </a:pPr>
            <a:r>
              <a:rPr lang="en-US" altLang="en-US" sz="2000" dirty="0">
                <a:ea typeface="Arial" charset="0"/>
                <a:cs typeface="Arial" charset="0"/>
              </a:rPr>
              <a:t>If you have had two children with CHD, then the risk </a:t>
            </a:r>
            <a:r>
              <a:rPr lang="en-US" altLang="en-US" sz="2000" dirty="0">
                <a:ea typeface="Arial" charset="0"/>
                <a:cs typeface="Arial" charset="0"/>
                <a:sym typeface="Wingdings 3" charset="2"/>
              </a:rPr>
              <a:t></a:t>
            </a:r>
            <a:r>
              <a:rPr lang="en-US" altLang="en-US" sz="2000" dirty="0">
                <a:ea typeface="Arial" charset="0"/>
                <a:cs typeface="Arial" charset="0"/>
              </a:rPr>
              <a:t> to 5 to 10 %, to have another child with CHD. </a:t>
            </a:r>
          </a:p>
          <a:p>
            <a:pPr lvl="1" eaLnBrk="1" hangingPunct="1">
              <a:buClr>
                <a:schemeClr val="tx1"/>
              </a:buClr>
              <a:buFont typeface="Wingdings" charset="2"/>
              <a:buChar char="v"/>
            </a:pPr>
            <a:r>
              <a:rPr lang="en-US" altLang="en-US" sz="2000" dirty="0">
                <a:ea typeface="Arial" charset="0"/>
                <a:cs typeface="Arial" charset="0"/>
              </a:rPr>
              <a:t>If the mother has CHD, the risk for a child to be born with CHD ranges from 2.5 to 18 percent, with an average risk of 6.7 percent. </a:t>
            </a:r>
          </a:p>
          <a:p>
            <a:pPr eaLnBrk="1" hangingPunct="1">
              <a:buClr>
                <a:schemeClr val="tx1"/>
              </a:buClr>
              <a:buFont typeface="Wingdings" charset="2"/>
              <a:buChar char="Ø"/>
            </a:pPr>
            <a:r>
              <a:rPr lang="en-US" altLang="en-US" sz="2000" u="sng" dirty="0">
                <a:ea typeface="Arial" charset="0"/>
                <a:cs typeface="Arial" charset="0"/>
              </a:rPr>
              <a:t>Chromosome abnormalities</a:t>
            </a:r>
            <a:r>
              <a:rPr lang="en-US" altLang="en-US" sz="2000" dirty="0">
                <a:ea typeface="Arial" charset="0"/>
                <a:cs typeface="Arial" charset="0"/>
              </a:rPr>
              <a:t>:</a:t>
            </a:r>
          </a:p>
          <a:p>
            <a:pPr lvl="1" eaLnBrk="1" hangingPunct="1">
              <a:buClr>
                <a:schemeClr val="tx1"/>
              </a:buClr>
              <a:buFont typeface="Wingdings" charset="2"/>
              <a:buChar char="v"/>
            </a:pPr>
            <a:r>
              <a:rPr lang="en-US" altLang="en-US" sz="2000" dirty="0">
                <a:ea typeface="Arial" charset="0"/>
                <a:cs typeface="Arial" charset="0"/>
              </a:rPr>
              <a:t> 5 to 8 % of all babies with CHD have a chromosome abnormality</a:t>
            </a:r>
          </a:p>
          <a:p>
            <a:pPr lvl="1" eaLnBrk="1" hangingPunct="1">
              <a:buClr>
                <a:schemeClr val="tx1"/>
              </a:buClr>
              <a:buFont typeface="Wingdings" charset="2"/>
              <a:buChar char="v"/>
            </a:pPr>
            <a:r>
              <a:rPr lang="en-US" altLang="en-US" sz="2000" dirty="0">
                <a:ea typeface="Arial" charset="0"/>
                <a:cs typeface="Arial" charset="0"/>
              </a:rPr>
              <a:t> includes Down syndrome, trisomy 18 and trisomy 13, Turner’s syndrome, Cri-du-chat syndrome</a:t>
            </a:r>
          </a:p>
        </p:txBody>
      </p:sp>
    </p:spTree>
    <p:extLst>
      <p:ext uri="{BB962C8B-B14F-4D97-AF65-F5344CB8AC3E}">
        <p14:creationId xmlns:p14="http://schemas.microsoft.com/office/powerpoint/2010/main" val="627713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500"/>
                                        <p:tgtEl>
                                          <p:spTgt spid="3">
                                            <p:txEl>
                                              <p:pRg st="6" end="6"/>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ipe(down)">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563"/>
            <a:ext cx="7643508" cy="1028700"/>
          </a:xfrm>
        </p:spPr>
        <p:txBody>
          <a:bodyPr>
            <a:normAutofit/>
          </a:bodyPr>
          <a:lstStyle/>
          <a:p>
            <a:r>
              <a:rPr lang="en-US" sz="3600" b="1" dirty="0">
                <a:ea typeface="Arial" charset="0"/>
                <a:cs typeface="Arial" charset="0"/>
              </a:rPr>
              <a:t>Ebstein’s Anomaly: Treatment</a:t>
            </a:r>
          </a:p>
        </p:txBody>
      </p:sp>
      <p:sp>
        <p:nvSpPr>
          <p:cNvPr id="3" name="Content Placeholder 2"/>
          <p:cNvSpPr>
            <a:spLocks noGrp="1"/>
          </p:cNvSpPr>
          <p:nvPr>
            <p:ph idx="1"/>
          </p:nvPr>
        </p:nvSpPr>
        <p:spPr>
          <a:xfrm>
            <a:off x="255351" y="1763380"/>
            <a:ext cx="7543800" cy="4332619"/>
          </a:xfrm>
        </p:spPr>
        <p:txBody>
          <a:bodyPr>
            <a:normAutofit/>
          </a:bodyPr>
          <a:lstStyle/>
          <a:p>
            <a:pPr marL="0" indent="0">
              <a:buNone/>
            </a:pPr>
            <a:r>
              <a:rPr lang="en-US" sz="1800" b="1" dirty="0">
                <a:ea typeface="Arial" charset="0"/>
                <a:cs typeface="Arial" charset="0"/>
              </a:rPr>
              <a:t>Medical</a:t>
            </a:r>
          </a:p>
          <a:p>
            <a:pPr lvl="1"/>
            <a:r>
              <a:rPr lang="en-US" sz="1800" dirty="0">
                <a:ea typeface="Arial" charset="0"/>
                <a:cs typeface="Arial" charset="0"/>
              </a:rPr>
              <a:t>PGE1 to maintain ductal patency </a:t>
            </a:r>
          </a:p>
          <a:p>
            <a:pPr lvl="1"/>
            <a:r>
              <a:rPr lang="en-US" sz="1800" dirty="0">
                <a:ea typeface="Arial" charset="0"/>
                <a:cs typeface="Arial" charset="0"/>
              </a:rPr>
              <a:t>CHF and antiarrhythmic therapy</a:t>
            </a:r>
          </a:p>
          <a:p>
            <a:pPr lvl="1"/>
            <a:endParaRPr lang="en-US" sz="1800" dirty="0">
              <a:ea typeface="Arial" charset="0"/>
              <a:cs typeface="Arial" charset="0"/>
            </a:endParaRPr>
          </a:p>
          <a:p>
            <a:pPr marL="0" indent="0">
              <a:buNone/>
            </a:pPr>
            <a:r>
              <a:rPr lang="en-US" sz="1800" b="1" dirty="0">
                <a:ea typeface="Arial" charset="0"/>
                <a:cs typeface="Arial" charset="0"/>
              </a:rPr>
              <a:t>Cardiac catheterization </a:t>
            </a:r>
          </a:p>
          <a:p>
            <a:pPr lvl="1"/>
            <a:r>
              <a:rPr lang="en-US" sz="1800" dirty="0">
                <a:ea typeface="Arial" charset="0"/>
                <a:cs typeface="Arial" charset="0"/>
              </a:rPr>
              <a:t>Radiofrequency ablation of SVT locus</a:t>
            </a:r>
          </a:p>
          <a:p>
            <a:pPr lvl="1"/>
            <a:endParaRPr lang="en-US" sz="1800" dirty="0">
              <a:ea typeface="Arial" charset="0"/>
              <a:cs typeface="Arial" charset="0"/>
            </a:endParaRPr>
          </a:p>
          <a:p>
            <a:pPr marL="0" indent="0">
              <a:buNone/>
            </a:pPr>
            <a:r>
              <a:rPr lang="en-US" sz="1800" b="1" dirty="0">
                <a:ea typeface="Arial" charset="0"/>
                <a:cs typeface="Arial" charset="0"/>
              </a:rPr>
              <a:t>Surgical</a:t>
            </a:r>
          </a:p>
          <a:p>
            <a:pPr lvl="1"/>
            <a:r>
              <a:rPr lang="en-US" sz="1800" dirty="0">
                <a:ea typeface="Arial" charset="0"/>
                <a:cs typeface="Arial" charset="0"/>
              </a:rPr>
              <a:t>Total ventricular repair (cone procedure)</a:t>
            </a:r>
          </a:p>
          <a:p>
            <a:pPr lvl="1"/>
            <a:r>
              <a:rPr lang="en-US" sz="1800" dirty="0">
                <a:ea typeface="Arial" charset="0"/>
                <a:cs typeface="Arial" charset="0"/>
              </a:rPr>
              <a:t>Staged repair to Fontan palliation</a:t>
            </a:r>
          </a:p>
          <a:p>
            <a:pPr lvl="1"/>
            <a:r>
              <a:rPr lang="en-US" sz="1800" dirty="0">
                <a:ea typeface="Arial" charset="0"/>
                <a:cs typeface="Arial" charset="0"/>
              </a:rPr>
              <a:t>Heart transplant</a:t>
            </a:r>
          </a:p>
          <a:p>
            <a:endParaRPr lang="en-US" sz="1500" dirty="0"/>
          </a:p>
        </p:txBody>
      </p:sp>
    </p:spTree>
    <p:extLst>
      <p:ext uri="{BB962C8B-B14F-4D97-AF65-F5344CB8AC3E}">
        <p14:creationId xmlns:p14="http://schemas.microsoft.com/office/powerpoint/2010/main" val="2061890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747" y="457200"/>
            <a:ext cx="8294721" cy="990600"/>
          </a:xfrm>
        </p:spPr>
        <p:txBody>
          <a:bodyPr>
            <a:noAutofit/>
          </a:bodyPr>
          <a:lstStyle/>
          <a:p>
            <a:r>
              <a:rPr lang="en-US" sz="3600" b="1" dirty="0">
                <a:ea typeface="Arial" charset="0"/>
                <a:cs typeface="Arial" charset="0"/>
              </a:rPr>
              <a:t>Ebstein’s Anomaly: Anesthesia Considerations </a:t>
            </a:r>
          </a:p>
        </p:txBody>
      </p:sp>
      <p:sp>
        <p:nvSpPr>
          <p:cNvPr id="3" name="Content Placeholder 2"/>
          <p:cNvSpPr>
            <a:spLocks noGrp="1"/>
          </p:cNvSpPr>
          <p:nvPr>
            <p:ph idx="1"/>
          </p:nvPr>
        </p:nvSpPr>
        <p:spPr>
          <a:xfrm>
            <a:off x="427747" y="2222974"/>
            <a:ext cx="8294721" cy="4101626"/>
          </a:xfrm>
        </p:spPr>
        <p:txBody>
          <a:bodyPr>
            <a:noAutofit/>
          </a:bodyPr>
          <a:lstStyle/>
          <a:p>
            <a:r>
              <a:rPr lang="en-US" sz="2400" dirty="0">
                <a:ea typeface="Arial" charset="0"/>
                <a:cs typeface="Arial" charset="0"/>
              </a:rPr>
              <a:t>Delayed onset of pharmacologic effects</a:t>
            </a:r>
          </a:p>
          <a:p>
            <a:pPr lvl="1"/>
            <a:r>
              <a:rPr lang="en-US" dirty="0">
                <a:ea typeface="Arial" charset="0"/>
                <a:cs typeface="Arial" charset="0"/>
              </a:rPr>
              <a:t>Pooling and dilution in RA</a:t>
            </a:r>
          </a:p>
          <a:p>
            <a:r>
              <a:rPr lang="en-US" sz="2400" dirty="0">
                <a:ea typeface="Arial" charset="0"/>
                <a:cs typeface="Arial" charset="0"/>
              </a:rPr>
              <a:t>Risk for paradoxical air embolism</a:t>
            </a:r>
          </a:p>
          <a:p>
            <a:r>
              <a:rPr lang="en-US" sz="2400" dirty="0">
                <a:ea typeface="Arial" charset="0"/>
                <a:cs typeface="Arial" charset="0"/>
              </a:rPr>
              <a:t>Right ventricular depression leads to increase RA pressure and cyanosis</a:t>
            </a:r>
          </a:p>
          <a:p>
            <a:r>
              <a:rPr lang="en-US" sz="2400" dirty="0">
                <a:ea typeface="Arial" charset="0"/>
                <a:cs typeface="Arial" charset="0"/>
              </a:rPr>
              <a:t>Supraventricular arrhythmias</a:t>
            </a:r>
          </a:p>
          <a:p>
            <a:r>
              <a:rPr lang="en-US" sz="2400" dirty="0">
                <a:ea typeface="Arial" charset="0"/>
                <a:cs typeface="Arial" charset="0"/>
              </a:rPr>
              <a:t>Goals</a:t>
            </a:r>
          </a:p>
          <a:p>
            <a:pPr lvl="1"/>
            <a:r>
              <a:rPr lang="en-US" dirty="0">
                <a:ea typeface="Arial" charset="0"/>
                <a:cs typeface="Arial" charset="0"/>
              </a:rPr>
              <a:t>Maintaining RV contractility</a:t>
            </a:r>
          </a:p>
          <a:p>
            <a:pPr lvl="1"/>
            <a:r>
              <a:rPr lang="en-US" dirty="0">
                <a:ea typeface="Arial" charset="0"/>
                <a:cs typeface="Arial" charset="0"/>
              </a:rPr>
              <a:t>RV afterload reduction</a:t>
            </a:r>
          </a:p>
        </p:txBody>
      </p:sp>
    </p:spTree>
    <p:extLst>
      <p:ext uri="{BB962C8B-B14F-4D97-AF65-F5344CB8AC3E}">
        <p14:creationId xmlns:p14="http://schemas.microsoft.com/office/powerpoint/2010/main" val="13085032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normAutofit/>
          </a:bodyPr>
          <a:lstStyle/>
          <a:p>
            <a:pPr eaLnBrk="1" hangingPunct="1"/>
            <a:r>
              <a:rPr lang="en-US" altLang="en-US" sz="3600" b="1" dirty="0">
                <a:ea typeface="Arial" charset="0"/>
                <a:cs typeface="Arial" charset="0"/>
              </a:rPr>
              <a:t>Total Pulmonary Venous Return</a:t>
            </a:r>
          </a:p>
        </p:txBody>
      </p:sp>
      <p:sp>
        <p:nvSpPr>
          <p:cNvPr id="76802" name="Rectangle 3"/>
          <p:cNvSpPr>
            <a:spLocks noGrp="1" noChangeArrowheads="1"/>
          </p:cNvSpPr>
          <p:nvPr>
            <p:ph idx="1"/>
          </p:nvPr>
        </p:nvSpPr>
        <p:spPr>
          <a:xfrm>
            <a:off x="800100" y="2367896"/>
            <a:ext cx="8191500" cy="4261504"/>
          </a:xfrm>
        </p:spPr>
        <p:txBody>
          <a:bodyPr>
            <a:noAutofit/>
          </a:bodyPr>
          <a:lstStyle/>
          <a:p>
            <a:pPr eaLnBrk="1" hangingPunct="1">
              <a:buFont typeface="Wingdings" charset="2"/>
              <a:buNone/>
            </a:pPr>
            <a:r>
              <a:rPr lang="en-US" altLang="en-US" sz="3200" dirty="0">
                <a:ea typeface="Arial" charset="0"/>
                <a:cs typeface="Arial" charset="0"/>
              </a:rPr>
              <a:t>Pulmonary vein return to the right atrium or the superior vena cava instead of the left atrium </a:t>
            </a:r>
          </a:p>
          <a:p>
            <a:pPr eaLnBrk="1" hangingPunct="1">
              <a:buFont typeface="Wingdings" charset="2"/>
              <a:buNone/>
            </a:pPr>
            <a:endParaRPr lang="en-US" altLang="en-US" sz="3200" dirty="0">
              <a:ea typeface="Arial" charset="0"/>
              <a:cs typeface="Arial" charset="0"/>
            </a:endParaRPr>
          </a:p>
          <a:p>
            <a:pPr eaLnBrk="1" hangingPunct="1">
              <a:buFont typeface="Wingdings" charset="2"/>
              <a:buNone/>
            </a:pPr>
            <a:r>
              <a:rPr lang="en-US" altLang="en-US" sz="3200" b="1" dirty="0">
                <a:ea typeface="Arial" charset="0"/>
                <a:cs typeface="Arial" charset="0"/>
              </a:rPr>
              <a:t>Treatment</a:t>
            </a:r>
          </a:p>
          <a:p>
            <a:pPr eaLnBrk="1" hangingPunct="1">
              <a:buFont typeface="Wingdings" charset="2"/>
              <a:buNone/>
            </a:pPr>
            <a:r>
              <a:rPr lang="en-US" altLang="en-US" sz="3200" dirty="0">
                <a:ea typeface="Arial" charset="0"/>
                <a:cs typeface="Arial" charset="0"/>
              </a:rPr>
              <a:t>   -Give PGE</a:t>
            </a:r>
            <a:r>
              <a:rPr lang="en-US" altLang="en-US" sz="3200" baseline="-25000" dirty="0">
                <a:ea typeface="Arial" charset="0"/>
                <a:cs typeface="Arial" charset="0"/>
              </a:rPr>
              <a:t>1</a:t>
            </a:r>
            <a:r>
              <a:rPr lang="en-US" altLang="en-US" sz="3200" dirty="0">
                <a:ea typeface="Arial" charset="0"/>
                <a:cs typeface="Arial" charset="0"/>
              </a:rPr>
              <a:t>, catheterization, and surgical treatment options</a:t>
            </a:r>
          </a:p>
          <a:p>
            <a:pPr eaLnBrk="1" hangingPunct="1"/>
            <a:endParaRPr lang="en-US" altLang="en-US" sz="3200" dirty="0">
              <a:ea typeface="Arial" charset="0"/>
              <a:cs typeface="Arial" charset="0"/>
            </a:endParaRPr>
          </a:p>
        </p:txBody>
      </p:sp>
    </p:spTree>
    <p:extLst>
      <p:ext uri="{BB962C8B-B14F-4D97-AF65-F5344CB8AC3E}">
        <p14:creationId xmlns:p14="http://schemas.microsoft.com/office/powerpoint/2010/main" val="20668808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Single Ventricle Defects</a:t>
            </a:r>
          </a:p>
        </p:txBody>
      </p:sp>
      <p:sp>
        <p:nvSpPr>
          <p:cNvPr id="3" name="Content Placeholder 2"/>
          <p:cNvSpPr>
            <a:spLocks noGrp="1"/>
          </p:cNvSpPr>
          <p:nvPr>
            <p:ph idx="1"/>
          </p:nvPr>
        </p:nvSpPr>
        <p:spPr>
          <a:xfrm>
            <a:off x="628650" y="1873919"/>
            <a:ext cx="7677150" cy="4374481"/>
          </a:xfrm>
        </p:spPr>
        <p:txBody>
          <a:bodyPr>
            <a:normAutofit/>
          </a:bodyPr>
          <a:lstStyle/>
          <a:p>
            <a:r>
              <a:rPr lang="en-US" dirty="0"/>
              <a:t>Tricuspid atresia (with or without TGA, PS)</a:t>
            </a:r>
          </a:p>
          <a:p>
            <a:r>
              <a:rPr lang="en-US" dirty="0"/>
              <a:t>Double inlet left ventricle (with or without TGA)</a:t>
            </a:r>
          </a:p>
          <a:p>
            <a:r>
              <a:rPr lang="en-US" dirty="0"/>
              <a:t>Unbalanced complete AV canal</a:t>
            </a:r>
          </a:p>
          <a:p>
            <a:r>
              <a:rPr lang="en-US" dirty="0"/>
              <a:t>Pulmonary atresia with intact ventricular septum</a:t>
            </a:r>
          </a:p>
          <a:p>
            <a:r>
              <a:rPr lang="en-US" dirty="0"/>
              <a:t>Hypoplastic left heart syndrome</a:t>
            </a:r>
          </a:p>
          <a:p>
            <a:r>
              <a:rPr lang="en-US" dirty="0"/>
              <a:t>Double outlet right ventricle</a:t>
            </a:r>
          </a:p>
          <a:p>
            <a:r>
              <a:rPr lang="en-US" dirty="0" err="1"/>
              <a:t>Heterotaxy</a:t>
            </a:r>
            <a:r>
              <a:rPr lang="en-US" dirty="0"/>
              <a:t> syndromes (</a:t>
            </a:r>
            <a:r>
              <a:rPr lang="en-US" dirty="0" err="1"/>
              <a:t>situs</a:t>
            </a:r>
            <a:r>
              <a:rPr lang="en-US" dirty="0"/>
              <a:t> ambiguous) </a:t>
            </a:r>
          </a:p>
          <a:p>
            <a:endParaRPr lang="en-US" dirty="0"/>
          </a:p>
        </p:txBody>
      </p:sp>
    </p:spTree>
    <p:extLst>
      <p:ext uri="{BB962C8B-B14F-4D97-AF65-F5344CB8AC3E}">
        <p14:creationId xmlns:p14="http://schemas.microsoft.com/office/powerpoint/2010/main" val="605581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1829" y="1003165"/>
            <a:ext cx="8594387" cy="48770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3440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289" y="600683"/>
            <a:ext cx="6447501" cy="649706"/>
          </a:xfrm>
        </p:spPr>
        <p:txBody>
          <a:bodyPr>
            <a:normAutofit/>
          </a:bodyPr>
          <a:lstStyle/>
          <a:p>
            <a:r>
              <a:rPr lang="en-US" sz="3600" b="1" dirty="0">
                <a:ea typeface="Arial" charset="0"/>
                <a:cs typeface="Arial" charset="0"/>
              </a:rPr>
              <a:t>Hypoplastic Left Heart Syndrome</a:t>
            </a:r>
          </a:p>
        </p:txBody>
      </p:sp>
      <p:sp>
        <p:nvSpPr>
          <p:cNvPr id="3" name="Content Placeholder 2"/>
          <p:cNvSpPr>
            <a:spLocks noGrp="1"/>
          </p:cNvSpPr>
          <p:nvPr>
            <p:ph idx="1"/>
          </p:nvPr>
        </p:nvSpPr>
        <p:spPr>
          <a:xfrm>
            <a:off x="508001" y="1586824"/>
            <a:ext cx="4248825" cy="4737776"/>
          </a:xfrm>
        </p:spPr>
        <p:txBody>
          <a:bodyPr>
            <a:noAutofit/>
          </a:bodyPr>
          <a:lstStyle/>
          <a:p>
            <a:r>
              <a:rPr lang="en-US" sz="1800" dirty="0">
                <a:ea typeface="Arial" charset="0"/>
                <a:cs typeface="Arial" charset="0"/>
              </a:rPr>
              <a:t>1% of all CHD</a:t>
            </a:r>
          </a:p>
          <a:p>
            <a:r>
              <a:rPr lang="en-US" sz="1800" dirty="0">
                <a:ea typeface="Arial" charset="0"/>
                <a:cs typeface="Arial" charset="0"/>
              </a:rPr>
              <a:t>High mortality </a:t>
            </a:r>
          </a:p>
          <a:p>
            <a:r>
              <a:rPr lang="en-US" sz="1800" dirty="0">
                <a:ea typeface="Arial" charset="0"/>
                <a:cs typeface="Arial" charset="0"/>
              </a:rPr>
              <a:t>7 years survival 50-60%</a:t>
            </a:r>
          </a:p>
          <a:p>
            <a:r>
              <a:rPr lang="en-US" sz="1800" dirty="0">
                <a:ea typeface="Arial" charset="0"/>
                <a:cs typeface="Arial" charset="0"/>
              </a:rPr>
              <a:t>12% associated defects</a:t>
            </a:r>
          </a:p>
          <a:p>
            <a:r>
              <a:rPr lang="en-US" sz="1800" dirty="0">
                <a:ea typeface="Arial" charset="0"/>
                <a:cs typeface="Arial" charset="0"/>
              </a:rPr>
              <a:t>Parallel circulation </a:t>
            </a:r>
          </a:p>
          <a:p>
            <a:endParaRPr lang="en-US" sz="1800" dirty="0">
              <a:ea typeface="Arial" charset="0"/>
              <a:cs typeface="Arial" charset="0"/>
            </a:endParaRPr>
          </a:p>
          <a:p>
            <a:r>
              <a:rPr lang="en-US" sz="1800" b="1" dirty="0">
                <a:ea typeface="Arial" charset="0"/>
                <a:cs typeface="Arial" charset="0"/>
              </a:rPr>
              <a:t>Staged repair </a:t>
            </a:r>
          </a:p>
          <a:p>
            <a:pPr lvl="1"/>
            <a:r>
              <a:rPr lang="en-US" sz="1800" b="1" dirty="0">
                <a:solidFill>
                  <a:srgbClr val="FF0000"/>
                </a:solidFill>
                <a:ea typeface="Arial" charset="0"/>
                <a:cs typeface="Arial" charset="0"/>
              </a:rPr>
              <a:t>Norwood/Sano</a:t>
            </a:r>
            <a:r>
              <a:rPr lang="en-US" sz="1800" dirty="0">
                <a:ea typeface="Arial" charset="0"/>
                <a:cs typeface="Arial" charset="0"/>
              </a:rPr>
              <a:t> within 1</a:t>
            </a:r>
            <a:r>
              <a:rPr lang="en-US" sz="1800" baseline="30000" dirty="0">
                <a:ea typeface="Arial" charset="0"/>
                <a:cs typeface="Arial" charset="0"/>
              </a:rPr>
              <a:t>st</a:t>
            </a:r>
            <a:r>
              <a:rPr lang="en-US" sz="1800" dirty="0">
                <a:ea typeface="Arial" charset="0"/>
                <a:cs typeface="Arial" charset="0"/>
              </a:rPr>
              <a:t> week</a:t>
            </a:r>
          </a:p>
          <a:p>
            <a:pPr lvl="1"/>
            <a:r>
              <a:rPr lang="en-US" sz="1800" b="1" dirty="0">
                <a:solidFill>
                  <a:srgbClr val="7030A0"/>
                </a:solidFill>
                <a:ea typeface="Arial" charset="0"/>
                <a:cs typeface="Arial" charset="0"/>
              </a:rPr>
              <a:t>Bidirectional Glenn </a:t>
            </a:r>
            <a:r>
              <a:rPr lang="en-US" sz="1800" dirty="0">
                <a:ea typeface="Arial" charset="0"/>
                <a:cs typeface="Arial" charset="0"/>
              </a:rPr>
              <a:t>at 3-6 months</a:t>
            </a:r>
          </a:p>
          <a:p>
            <a:pPr lvl="1"/>
            <a:r>
              <a:rPr lang="en-US" sz="1800" b="1" dirty="0">
                <a:solidFill>
                  <a:schemeClr val="accent5">
                    <a:lumMod val="75000"/>
                  </a:schemeClr>
                </a:solidFill>
                <a:ea typeface="Arial" charset="0"/>
                <a:cs typeface="Arial" charset="0"/>
              </a:rPr>
              <a:t>Modified Fontan </a:t>
            </a:r>
            <a:r>
              <a:rPr lang="en-US" sz="1800" dirty="0">
                <a:ea typeface="Arial" charset="0"/>
                <a:cs typeface="Arial" charset="0"/>
              </a:rPr>
              <a:t>at 18-24 months</a:t>
            </a:r>
          </a:p>
          <a:p>
            <a:pPr lvl="1"/>
            <a:endParaRPr lang="en-US" sz="1800" dirty="0">
              <a:latin typeface="Arial" charset="0"/>
              <a:ea typeface="Arial" charset="0"/>
              <a:cs typeface="Arial" charset="0"/>
            </a:endParaRPr>
          </a:p>
        </p:txBody>
      </p:sp>
      <p:pic>
        <p:nvPicPr>
          <p:cNvPr id="4" name="Picture 3"/>
          <p:cNvPicPr>
            <a:picLocks noChangeAspect="1"/>
          </p:cNvPicPr>
          <p:nvPr/>
        </p:nvPicPr>
        <p:blipFill>
          <a:blip r:embed="rId2"/>
          <a:stretch>
            <a:fillRect/>
          </a:stretch>
        </p:blipFill>
        <p:spPr>
          <a:xfrm>
            <a:off x="4495800" y="1066800"/>
            <a:ext cx="4335781" cy="5607611"/>
          </a:xfrm>
          <a:prstGeom prst="rect">
            <a:avLst/>
          </a:prstGeom>
        </p:spPr>
      </p:pic>
      <p:sp>
        <p:nvSpPr>
          <p:cNvPr id="6" name="TextBox 5"/>
          <p:cNvSpPr txBox="1"/>
          <p:nvPr/>
        </p:nvSpPr>
        <p:spPr>
          <a:xfrm>
            <a:off x="5410200" y="6558995"/>
            <a:ext cx="3876382" cy="230832"/>
          </a:xfrm>
          <a:prstGeom prst="rect">
            <a:avLst/>
          </a:prstGeom>
          <a:noFill/>
        </p:spPr>
        <p:txBody>
          <a:bodyPr wrap="none" rtlCol="0">
            <a:spAutoFit/>
          </a:bodyPr>
          <a:lstStyle/>
          <a:p>
            <a:r>
              <a:rPr lang="en-US" sz="900" dirty="0"/>
              <a:t>Centers for Disease Control and Prevention. Accessed </a:t>
            </a:r>
            <a:r>
              <a:rPr lang="en-US" sz="900" dirty="0" err="1"/>
              <a:t>commons.wikimedia.org</a:t>
            </a:r>
            <a:endParaRPr lang="en-US" sz="900" dirty="0"/>
          </a:p>
        </p:txBody>
      </p:sp>
    </p:spTree>
    <p:extLst>
      <p:ext uri="{BB962C8B-B14F-4D97-AF65-F5344CB8AC3E}">
        <p14:creationId xmlns:p14="http://schemas.microsoft.com/office/powerpoint/2010/main" val="8959940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1314450"/>
            <a:ext cx="6447501" cy="643690"/>
          </a:xfrm>
        </p:spPr>
        <p:txBody>
          <a:bodyPr>
            <a:normAutofit/>
          </a:bodyPr>
          <a:lstStyle/>
          <a:p>
            <a:r>
              <a:rPr lang="en-US" sz="3300" dirty="0">
                <a:latin typeface="+mn-lt"/>
                <a:ea typeface="Arial" charset="0"/>
                <a:cs typeface="Arial" charset="0"/>
              </a:rPr>
              <a:t>Stage I (Norwood)</a:t>
            </a:r>
          </a:p>
        </p:txBody>
      </p:sp>
      <p:sp>
        <p:nvSpPr>
          <p:cNvPr id="3" name="Content Placeholder 2"/>
          <p:cNvSpPr>
            <a:spLocks noGrp="1"/>
          </p:cNvSpPr>
          <p:nvPr>
            <p:ph idx="1"/>
          </p:nvPr>
        </p:nvSpPr>
        <p:spPr>
          <a:xfrm>
            <a:off x="508001" y="2128776"/>
            <a:ext cx="4978399" cy="4348224"/>
          </a:xfrm>
        </p:spPr>
        <p:txBody>
          <a:bodyPr>
            <a:normAutofit/>
          </a:bodyPr>
          <a:lstStyle/>
          <a:p>
            <a:r>
              <a:rPr lang="en-US" sz="2100" dirty="0">
                <a:ea typeface="Arial" charset="0"/>
                <a:cs typeface="Arial" charset="0"/>
              </a:rPr>
              <a:t>Components:</a:t>
            </a:r>
          </a:p>
          <a:p>
            <a:pPr lvl="1"/>
            <a:r>
              <a:rPr lang="en-US" sz="2100" dirty="0">
                <a:ea typeface="Arial" charset="0"/>
                <a:cs typeface="Arial" charset="0"/>
              </a:rPr>
              <a:t>Creation of </a:t>
            </a:r>
            <a:r>
              <a:rPr lang="en-US" sz="2100" dirty="0" err="1">
                <a:ea typeface="Arial" charset="0"/>
                <a:cs typeface="Arial" charset="0"/>
              </a:rPr>
              <a:t>neoaorta</a:t>
            </a:r>
            <a:r>
              <a:rPr lang="en-US" sz="2100" dirty="0">
                <a:ea typeface="Arial" charset="0"/>
                <a:cs typeface="Arial" charset="0"/>
              </a:rPr>
              <a:t> </a:t>
            </a:r>
          </a:p>
          <a:p>
            <a:pPr lvl="1"/>
            <a:r>
              <a:rPr lang="en-US" sz="2100" dirty="0">
                <a:ea typeface="Arial" charset="0"/>
                <a:cs typeface="Arial" charset="0"/>
              </a:rPr>
              <a:t>Atrial </a:t>
            </a:r>
            <a:r>
              <a:rPr lang="en-US" sz="2100" dirty="0" err="1">
                <a:ea typeface="Arial" charset="0"/>
                <a:cs typeface="Arial" charset="0"/>
              </a:rPr>
              <a:t>septoplasty</a:t>
            </a:r>
            <a:r>
              <a:rPr lang="en-US" sz="2100" dirty="0">
                <a:ea typeface="Arial" charset="0"/>
                <a:cs typeface="Arial" charset="0"/>
              </a:rPr>
              <a:t> </a:t>
            </a:r>
          </a:p>
          <a:p>
            <a:pPr lvl="1"/>
            <a:r>
              <a:rPr lang="en-US" sz="2100" dirty="0">
                <a:ea typeface="Arial" charset="0"/>
                <a:cs typeface="Arial" charset="0"/>
              </a:rPr>
              <a:t>Modified Blalock-</a:t>
            </a:r>
            <a:r>
              <a:rPr lang="en-US" sz="2100" dirty="0" err="1">
                <a:ea typeface="Arial" charset="0"/>
                <a:cs typeface="Arial" charset="0"/>
              </a:rPr>
              <a:t>Taussig</a:t>
            </a:r>
            <a:r>
              <a:rPr lang="en-US" sz="2100" dirty="0">
                <a:ea typeface="Arial" charset="0"/>
                <a:cs typeface="Arial" charset="0"/>
              </a:rPr>
              <a:t> shunt</a:t>
            </a:r>
          </a:p>
          <a:p>
            <a:pPr lvl="1"/>
            <a:r>
              <a:rPr lang="en-US" sz="2100" dirty="0">
                <a:ea typeface="Arial" charset="0"/>
                <a:cs typeface="Arial" charset="0"/>
              </a:rPr>
              <a:t>PDA ligation</a:t>
            </a:r>
          </a:p>
          <a:p>
            <a:pPr lvl="1"/>
            <a:endParaRPr lang="en-US" sz="2100" dirty="0">
              <a:ea typeface="Arial" charset="0"/>
              <a:cs typeface="Arial" charset="0"/>
            </a:endParaRPr>
          </a:p>
          <a:p>
            <a:r>
              <a:rPr lang="en-US" sz="2100" dirty="0">
                <a:ea typeface="Arial" charset="0"/>
                <a:cs typeface="Arial" charset="0"/>
              </a:rPr>
              <a:t>Goals</a:t>
            </a:r>
          </a:p>
          <a:p>
            <a:pPr lvl="1"/>
            <a:r>
              <a:rPr lang="en-US" sz="2100" dirty="0">
                <a:ea typeface="Arial" charset="0"/>
                <a:cs typeface="Arial" charset="0"/>
              </a:rPr>
              <a:t>Provide systemic perfusion</a:t>
            </a:r>
          </a:p>
          <a:p>
            <a:pPr lvl="1"/>
            <a:r>
              <a:rPr lang="en-US" sz="2100" dirty="0">
                <a:ea typeface="Arial" charset="0"/>
                <a:cs typeface="Arial" charset="0"/>
              </a:rPr>
              <a:t>Preserve function of single ventricle</a:t>
            </a:r>
          </a:p>
          <a:p>
            <a:pPr lvl="1"/>
            <a:r>
              <a:rPr lang="en-US" sz="2100" dirty="0">
                <a:ea typeface="Arial" charset="0"/>
                <a:cs typeface="Arial" charset="0"/>
              </a:rPr>
              <a:t>Allow normal maturation of pulmonary vasculature </a:t>
            </a:r>
          </a:p>
          <a:p>
            <a:pPr lvl="1"/>
            <a:endParaRPr lang="en-US" dirty="0"/>
          </a:p>
        </p:txBody>
      </p:sp>
      <p:sp>
        <p:nvSpPr>
          <p:cNvPr id="6" name="Title 1"/>
          <p:cNvSpPr txBox="1">
            <a:spLocks/>
          </p:cNvSpPr>
          <p:nvPr/>
        </p:nvSpPr>
        <p:spPr>
          <a:xfrm>
            <a:off x="522289" y="600683"/>
            <a:ext cx="6447501" cy="6497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ea typeface="Arial" charset="0"/>
                <a:cs typeface="Arial" charset="0"/>
              </a:rPr>
              <a:t>Hypoplastic Left Heart Syndrome</a:t>
            </a:r>
            <a:endParaRPr lang="en-US" sz="3600" b="1" dirty="0">
              <a:ea typeface="Arial" charset="0"/>
              <a:cs typeface="Arial" charset="0"/>
            </a:endParaRPr>
          </a:p>
        </p:txBody>
      </p:sp>
    </p:spTree>
    <p:extLst>
      <p:ext uri="{BB962C8B-B14F-4D97-AF65-F5344CB8AC3E}">
        <p14:creationId xmlns:p14="http://schemas.microsoft.com/office/powerpoint/2010/main" val="11393884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717" y="995870"/>
            <a:ext cx="7543800" cy="1028700"/>
          </a:xfrm>
        </p:spPr>
        <p:txBody>
          <a:bodyPr>
            <a:normAutofit/>
          </a:bodyPr>
          <a:lstStyle/>
          <a:p>
            <a:r>
              <a:rPr lang="en-US" sz="2700" dirty="0">
                <a:latin typeface="+mn-lt"/>
                <a:ea typeface="Arial" charset="0"/>
                <a:cs typeface="Arial" charset="0"/>
              </a:rPr>
              <a:t>Stage II: Bidirectional Glenn</a:t>
            </a:r>
          </a:p>
        </p:txBody>
      </p:sp>
      <p:sp>
        <p:nvSpPr>
          <p:cNvPr id="3" name="Content Placeholder 2"/>
          <p:cNvSpPr>
            <a:spLocks noGrp="1"/>
          </p:cNvSpPr>
          <p:nvPr>
            <p:ph idx="1"/>
          </p:nvPr>
        </p:nvSpPr>
        <p:spPr>
          <a:xfrm>
            <a:off x="572716" y="1837697"/>
            <a:ext cx="5142284" cy="4258303"/>
          </a:xfrm>
        </p:spPr>
        <p:txBody>
          <a:bodyPr>
            <a:noAutofit/>
          </a:bodyPr>
          <a:lstStyle/>
          <a:p>
            <a:pPr marL="0" indent="0">
              <a:buNone/>
            </a:pPr>
            <a:r>
              <a:rPr lang="en-US" sz="2000" dirty="0">
                <a:ea typeface="Arial" charset="0"/>
                <a:cs typeface="Arial" charset="0"/>
              </a:rPr>
              <a:t>At 3-6 months</a:t>
            </a:r>
          </a:p>
          <a:p>
            <a:pPr>
              <a:buFont typeface="Wingdings" charset="2"/>
              <a:buChar char="Ø"/>
            </a:pPr>
            <a:r>
              <a:rPr lang="en-US" sz="2000" dirty="0">
                <a:ea typeface="Arial" charset="0"/>
                <a:cs typeface="Arial" charset="0"/>
              </a:rPr>
              <a:t>Pulmonary blood flow via SVC-RPA anastomosis</a:t>
            </a:r>
          </a:p>
          <a:p>
            <a:pPr>
              <a:buFont typeface="Wingdings" charset="2"/>
              <a:buChar char="Ø"/>
            </a:pPr>
            <a:r>
              <a:rPr lang="en-US" sz="2000" dirty="0">
                <a:ea typeface="Arial" charset="0"/>
                <a:cs typeface="Arial" charset="0"/>
              </a:rPr>
              <a:t>Ligation of shunt</a:t>
            </a:r>
          </a:p>
          <a:p>
            <a:pPr>
              <a:buFont typeface="Wingdings" charset="2"/>
              <a:buChar char="Ø"/>
            </a:pPr>
            <a:r>
              <a:rPr lang="en-US" sz="2000" dirty="0">
                <a:ea typeface="Arial" charset="0"/>
                <a:cs typeface="Arial" charset="0"/>
              </a:rPr>
              <a:t>Venous return via IVC mixes with fully saturated blood in single ventricle</a:t>
            </a:r>
          </a:p>
          <a:p>
            <a:pPr>
              <a:buFont typeface="Wingdings" charset="2"/>
              <a:buChar char="Ø"/>
            </a:pPr>
            <a:r>
              <a:rPr lang="en-US" sz="2000" dirty="0">
                <a:ea typeface="Arial" charset="0"/>
                <a:cs typeface="Arial" charset="0"/>
              </a:rPr>
              <a:t>SaO</a:t>
            </a:r>
            <a:r>
              <a:rPr lang="en-US" sz="2000" baseline="-25000" dirty="0">
                <a:ea typeface="Arial" charset="0"/>
                <a:cs typeface="Arial" charset="0"/>
              </a:rPr>
              <a:t>2</a:t>
            </a:r>
            <a:r>
              <a:rPr lang="en-US" sz="2000" dirty="0">
                <a:ea typeface="Arial" charset="0"/>
                <a:cs typeface="Arial" charset="0"/>
              </a:rPr>
              <a:t> 80-85% but with reduced volume overload</a:t>
            </a:r>
          </a:p>
          <a:p>
            <a:pPr lvl="2">
              <a:buFont typeface="Wingdings" charset="2"/>
              <a:buChar char="Ø"/>
            </a:pPr>
            <a:r>
              <a:rPr lang="en-US" sz="1800" dirty="0">
                <a:ea typeface="Arial" charset="0"/>
                <a:cs typeface="Arial" charset="0"/>
              </a:rPr>
              <a:t>Ventricular remodeling</a:t>
            </a:r>
          </a:p>
          <a:p>
            <a:pPr lvl="2">
              <a:buFont typeface="Wingdings" charset="2"/>
              <a:buChar char="Ø"/>
            </a:pPr>
            <a:r>
              <a:rPr lang="en-US" sz="1800" dirty="0">
                <a:ea typeface="Arial" charset="0"/>
                <a:cs typeface="Arial" charset="0"/>
              </a:rPr>
              <a:t>Preservation of ventricular function </a:t>
            </a:r>
          </a:p>
        </p:txBody>
      </p:sp>
      <p:sp>
        <p:nvSpPr>
          <p:cNvPr id="5" name="Title 1"/>
          <p:cNvSpPr txBox="1">
            <a:spLocks/>
          </p:cNvSpPr>
          <p:nvPr/>
        </p:nvSpPr>
        <p:spPr>
          <a:xfrm>
            <a:off x="522289" y="600683"/>
            <a:ext cx="6447501" cy="6497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ea typeface="Arial" charset="0"/>
                <a:cs typeface="Arial" charset="0"/>
              </a:rPr>
              <a:t>Hypoplastic Left Heart Syndrome</a:t>
            </a:r>
            <a:endParaRPr lang="en-US" sz="3600" b="1" dirty="0">
              <a:ea typeface="Arial" charset="0"/>
              <a:cs typeface="Arial" charset="0"/>
            </a:endParaRPr>
          </a:p>
        </p:txBody>
      </p:sp>
    </p:spTree>
    <p:extLst>
      <p:ext uri="{BB962C8B-B14F-4D97-AF65-F5344CB8AC3E}">
        <p14:creationId xmlns:p14="http://schemas.microsoft.com/office/powerpoint/2010/main" val="19204017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340" y="959817"/>
            <a:ext cx="7543800" cy="1028700"/>
          </a:xfrm>
        </p:spPr>
        <p:txBody>
          <a:bodyPr>
            <a:normAutofit/>
          </a:bodyPr>
          <a:lstStyle/>
          <a:p>
            <a:r>
              <a:rPr lang="en-US" sz="3000" dirty="0">
                <a:latin typeface="+mn-lt"/>
                <a:ea typeface="Arial" charset="0"/>
                <a:cs typeface="Arial" charset="0"/>
              </a:rPr>
              <a:t>Stage III: Fontan</a:t>
            </a:r>
          </a:p>
        </p:txBody>
      </p:sp>
      <p:sp>
        <p:nvSpPr>
          <p:cNvPr id="3" name="Content Placeholder 2"/>
          <p:cNvSpPr>
            <a:spLocks noGrp="1"/>
          </p:cNvSpPr>
          <p:nvPr>
            <p:ph idx="1"/>
          </p:nvPr>
        </p:nvSpPr>
        <p:spPr>
          <a:xfrm>
            <a:off x="575340" y="1741709"/>
            <a:ext cx="4301460" cy="4354291"/>
          </a:xfrm>
        </p:spPr>
        <p:txBody>
          <a:bodyPr>
            <a:noAutofit/>
          </a:bodyPr>
          <a:lstStyle/>
          <a:p>
            <a:r>
              <a:rPr lang="en-US" sz="2000" dirty="0">
                <a:ea typeface="Arial" charset="0"/>
                <a:cs typeface="Arial" charset="0"/>
              </a:rPr>
              <a:t>IVC blood flow connected to pulmonary artery via intra- or extra-cardiac conduit</a:t>
            </a:r>
          </a:p>
          <a:p>
            <a:r>
              <a:rPr lang="en-US" sz="2000" dirty="0">
                <a:ea typeface="Arial" charset="0"/>
                <a:cs typeface="Arial" charset="0"/>
              </a:rPr>
              <a:t>Separation of pulmonary and systemic circulating</a:t>
            </a:r>
          </a:p>
          <a:p>
            <a:r>
              <a:rPr lang="en-US" sz="2000" dirty="0">
                <a:ea typeface="Arial" charset="0"/>
                <a:cs typeface="Arial" charset="0"/>
              </a:rPr>
              <a:t>Single ventricle provides kinetic energy for systemic blood flow</a:t>
            </a:r>
          </a:p>
          <a:p>
            <a:r>
              <a:rPr lang="en-US" sz="2000" dirty="0">
                <a:ea typeface="Arial" charset="0"/>
                <a:cs typeface="Arial" charset="0"/>
              </a:rPr>
              <a:t>Pulmonary blood flow dependent on pressure gradient across the lungs </a:t>
            </a:r>
          </a:p>
        </p:txBody>
      </p:sp>
      <p:sp>
        <p:nvSpPr>
          <p:cNvPr id="5" name="Title 1"/>
          <p:cNvSpPr txBox="1">
            <a:spLocks/>
          </p:cNvSpPr>
          <p:nvPr/>
        </p:nvSpPr>
        <p:spPr>
          <a:xfrm>
            <a:off x="522289" y="600683"/>
            <a:ext cx="6447501" cy="6497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ea typeface="Arial" charset="0"/>
                <a:cs typeface="Arial" charset="0"/>
              </a:rPr>
              <a:t>Hypoplastic Left Heart Syndrome</a:t>
            </a:r>
            <a:endParaRPr lang="en-US" sz="3600" b="1" dirty="0">
              <a:ea typeface="Arial" charset="0"/>
              <a:cs typeface="Arial" charset="0"/>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0600" y="1229607"/>
            <a:ext cx="3962400" cy="4754880"/>
          </a:xfrm>
          <a:prstGeom prst="rect">
            <a:avLst/>
          </a:prstGeom>
        </p:spPr>
      </p:pic>
      <p:sp>
        <p:nvSpPr>
          <p:cNvPr id="7" name="TextBox 6"/>
          <p:cNvSpPr txBox="1"/>
          <p:nvPr/>
        </p:nvSpPr>
        <p:spPr>
          <a:xfrm>
            <a:off x="4431365" y="6577627"/>
            <a:ext cx="4719562" cy="230832"/>
          </a:xfrm>
          <a:prstGeom prst="rect">
            <a:avLst/>
          </a:prstGeom>
          <a:noFill/>
        </p:spPr>
        <p:txBody>
          <a:bodyPr wrap="none" rtlCol="0">
            <a:spAutoFit/>
          </a:bodyPr>
          <a:lstStyle/>
          <a:p>
            <a:r>
              <a:rPr lang="en-US" sz="900" dirty="0">
                <a:hlinkClick r:id="rId3" tooltip="User:RupertMillard"/>
              </a:rPr>
              <a:t>RupertMillard</a:t>
            </a:r>
            <a:r>
              <a:rPr lang="en-US" sz="900" dirty="0"/>
              <a:t>. </a:t>
            </a:r>
            <a:r>
              <a:rPr lang="en-US" sz="900" dirty="0">
                <a:hlinkClick r:id="rId4" tooltip="File:Diagram of the human heart (cropped).svg"/>
              </a:rPr>
              <a:t>Diagram_of_the_human_heart_(cropped).svg</a:t>
            </a:r>
            <a:r>
              <a:rPr lang="en-US" sz="900" dirty="0"/>
              <a:t>. Accessed </a:t>
            </a:r>
            <a:r>
              <a:rPr lang="en-US" sz="900" dirty="0" err="1"/>
              <a:t>commons.wikimedia.org</a:t>
            </a:r>
            <a:endParaRPr lang="en-US" sz="900" dirty="0"/>
          </a:p>
        </p:txBody>
      </p:sp>
    </p:spTree>
    <p:extLst>
      <p:ext uri="{BB962C8B-B14F-4D97-AF65-F5344CB8AC3E}">
        <p14:creationId xmlns:p14="http://schemas.microsoft.com/office/powerpoint/2010/main" val="1610349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340" y="609600"/>
            <a:ext cx="7543800" cy="1028700"/>
          </a:xfrm>
        </p:spPr>
        <p:txBody>
          <a:bodyPr>
            <a:normAutofit/>
          </a:bodyPr>
          <a:lstStyle/>
          <a:p>
            <a:r>
              <a:rPr lang="en-US" sz="3600" b="1" dirty="0">
                <a:ea typeface="Arial" charset="0"/>
                <a:cs typeface="Arial" charset="0"/>
              </a:rPr>
              <a:t>Fontan: Anesthesia Considerations</a:t>
            </a:r>
          </a:p>
        </p:txBody>
      </p:sp>
      <p:sp>
        <p:nvSpPr>
          <p:cNvPr id="4" name="Content Placeholder 3"/>
          <p:cNvSpPr>
            <a:spLocks noGrp="1"/>
          </p:cNvSpPr>
          <p:nvPr>
            <p:ph idx="1"/>
          </p:nvPr>
        </p:nvSpPr>
        <p:spPr>
          <a:xfrm>
            <a:off x="559340" y="1906428"/>
            <a:ext cx="8203660" cy="4799171"/>
          </a:xfrm>
        </p:spPr>
        <p:txBody>
          <a:bodyPr>
            <a:noAutofit/>
          </a:bodyPr>
          <a:lstStyle/>
          <a:p>
            <a:r>
              <a:rPr lang="en-US" sz="2000" dirty="0">
                <a:latin typeface="Arial" charset="0"/>
                <a:ea typeface="Arial" charset="0"/>
                <a:cs typeface="Arial" charset="0"/>
              </a:rPr>
              <a:t>Avoid long NPO</a:t>
            </a:r>
          </a:p>
          <a:p>
            <a:r>
              <a:rPr lang="en-US" sz="2000" dirty="0">
                <a:latin typeface="Arial" charset="0"/>
                <a:ea typeface="Arial" charset="0"/>
                <a:cs typeface="Arial" charset="0"/>
              </a:rPr>
              <a:t>Rehydration if sepsis, fever or nausea/vomiting, trauma</a:t>
            </a:r>
          </a:p>
          <a:p>
            <a:r>
              <a:rPr lang="en-US" sz="2000" dirty="0">
                <a:latin typeface="Arial" charset="0"/>
                <a:ea typeface="Arial" charset="0"/>
                <a:cs typeface="Arial" charset="0"/>
              </a:rPr>
              <a:t>Limit inflation pressure for laparoscopy</a:t>
            </a:r>
          </a:p>
          <a:p>
            <a:r>
              <a:rPr lang="en-US" sz="2000" dirty="0">
                <a:latin typeface="Arial" charset="0"/>
                <a:ea typeface="Arial" charset="0"/>
                <a:cs typeface="Arial" charset="0"/>
              </a:rPr>
              <a:t>Often benefit from low dose of inotropic support</a:t>
            </a:r>
          </a:p>
          <a:p>
            <a:r>
              <a:rPr lang="en-US" sz="2000" dirty="0">
                <a:latin typeface="Arial" charset="0"/>
                <a:ea typeface="Arial" charset="0"/>
                <a:cs typeface="Arial" charset="0"/>
              </a:rPr>
              <a:t>Arrhythmia risk, non-sinus rhythm poorly tolerated</a:t>
            </a:r>
          </a:p>
          <a:p>
            <a:r>
              <a:rPr lang="en-US" sz="2000" dirty="0">
                <a:latin typeface="Arial" charset="0"/>
                <a:ea typeface="Arial" charset="0"/>
                <a:cs typeface="Arial" charset="0"/>
              </a:rPr>
              <a:t>Open fenestration</a:t>
            </a:r>
          </a:p>
          <a:p>
            <a:pPr lvl="1"/>
            <a:r>
              <a:rPr lang="en-US" sz="2000" dirty="0">
                <a:latin typeface="Arial" charset="0"/>
                <a:ea typeface="Arial" charset="0"/>
                <a:cs typeface="Arial" charset="0"/>
              </a:rPr>
              <a:t>Sudden cyanosis with increase in PVR</a:t>
            </a:r>
          </a:p>
          <a:p>
            <a:r>
              <a:rPr lang="en-US" sz="2000" dirty="0">
                <a:latin typeface="Arial" charset="0"/>
                <a:ea typeface="Arial" charset="0"/>
                <a:cs typeface="Arial" charset="0"/>
              </a:rPr>
              <a:t>Minimize AW pressure </a:t>
            </a:r>
          </a:p>
          <a:p>
            <a:r>
              <a:rPr lang="en-US" sz="2000" dirty="0">
                <a:latin typeface="Arial" charset="0"/>
                <a:ea typeface="Arial" charset="0"/>
                <a:cs typeface="Arial" charset="0"/>
              </a:rPr>
              <a:t>Avoid hypoventilation, hypoxia, hypercapnia</a:t>
            </a:r>
          </a:p>
          <a:p>
            <a:r>
              <a:rPr lang="en-US" sz="2000" dirty="0">
                <a:latin typeface="Arial" charset="0"/>
                <a:ea typeface="Arial" charset="0"/>
                <a:cs typeface="Arial" charset="0"/>
              </a:rPr>
              <a:t>Minimal PEEP</a:t>
            </a:r>
          </a:p>
          <a:p>
            <a:r>
              <a:rPr lang="en-US" sz="2000" dirty="0">
                <a:latin typeface="Arial" charset="0"/>
                <a:ea typeface="Arial" charset="0"/>
                <a:cs typeface="Arial" charset="0"/>
              </a:rPr>
              <a:t>Low RR and long inspiratory time</a:t>
            </a:r>
          </a:p>
        </p:txBody>
      </p:sp>
    </p:spTree>
    <p:extLst>
      <p:ext uri="{BB962C8B-B14F-4D97-AF65-F5344CB8AC3E}">
        <p14:creationId xmlns:p14="http://schemas.microsoft.com/office/powerpoint/2010/main" val="1072709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749" y="0"/>
            <a:ext cx="6604501" cy="6858000"/>
          </a:xfrm>
          <a:prstGeom prst="rect">
            <a:avLst/>
          </a:prstGeom>
        </p:spPr>
      </p:pic>
      <p:sp>
        <p:nvSpPr>
          <p:cNvPr id="4" name="Rectangle 3"/>
          <p:cNvSpPr/>
          <p:nvPr/>
        </p:nvSpPr>
        <p:spPr>
          <a:xfrm>
            <a:off x="5943600" y="6481763"/>
            <a:ext cx="3200400" cy="376237"/>
          </a:xfrm>
          <a:prstGeom prst="rect">
            <a:avLst/>
          </a:prstGeom>
        </p:spPr>
        <p:txBody>
          <a:bodyPr wrap="square">
            <a:spAutoFit/>
          </a:bodyPr>
          <a:lstStyle/>
          <a:p>
            <a:r>
              <a:rPr lang="en-US" sz="900" dirty="0">
                <a:solidFill>
                  <a:srgbClr val="222222"/>
                </a:solidFill>
                <a:latin typeface="Arial" charset="0"/>
              </a:rPr>
              <a:t>Illustration from Anatomy &amp; Physiology, </a:t>
            </a:r>
            <a:r>
              <a:rPr lang="en-US" sz="900" dirty="0" err="1">
                <a:solidFill>
                  <a:srgbClr val="222222"/>
                </a:solidFill>
                <a:latin typeface="Arial" charset="0"/>
              </a:rPr>
              <a:t>Connexions</a:t>
            </a:r>
            <a:r>
              <a:rPr lang="en-US" sz="900" dirty="0">
                <a:solidFill>
                  <a:srgbClr val="222222"/>
                </a:solidFill>
                <a:latin typeface="Arial" charset="0"/>
              </a:rPr>
              <a:t> Web site. </a:t>
            </a:r>
            <a:r>
              <a:rPr lang="en-US" sz="900" dirty="0">
                <a:solidFill>
                  <a:srgbClr val="663366"/>
                </a:solidFill>
                <a:latin typeface="Arial" charset="0"/>
                <a:hlinkClick r:id="rId3"/>
              </a:rPr>
              <a:t>http://cnx.org/content/col11496/1.6/</a:t>
            </a:r>
            <a:r>
              <a:rPr lang="en-US" sz="900" dirty="0">
                <a:solidFill>
                  <a:srgbClr val="222222"/>
                </a:solidFill>
                <a:latin typeface="Arial" charset="0"/>
              </a:rPr>
              <a:t>, Jun 19, 2013.</a:t>
            </a:r>
            <a:endParaRPr lang="en-US" sz="900" dirty="0"/>
          </a:p>
        </p:txBody>
      </p:sp>
    </p:spTree>
    <p:extLst>
      <p:ext uri="{BB962C8B-B14F-4D97-AF65-F5344CB8AC3E}">
        <p14:creationId xmlns:p14="http://schemas.microsoft.com/office/powerpoint/2010/main" val="17125486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360" y="381000"/>
            <a:ext cx="7543800" cy="1028700"/>
          </a:xfrm>
        </p:spPr>
        <p:txBody>
          <a:bodyPr>
            <a:normAutofit/>
          </a:bodyPr>
          <a:lstStyle/>
          <a:p>
            <a:r>
              <a:rPr lang="en-US" sz="3600" b="1" dirty="0">
                <a:ea typeface="Arial" charset="0"/>
                <a:cs typeface="Arial" charset="0"/>
              </a:rPr>
              <a:t>Fontan: Long Term Problems</a:t>
            </a:r>
          </a:p>
        </p:txBody>
      </p:sp>
      <p:sp>
        <p:nvSpPr>
          <p:cNvPr id="3" name="Content Placeholder 2"/>
          <p:cNvSpPr>
            <a:spLocks noGrp="1"/>
          </p:cNvSpPr>
          <p:nvPr>
            <p:ph idx="1"/>
          </p:nvPr>
        </p:nvSpPr>
        <p:spPr>
          <a:xfrm>
            <a:off x="610410" y="1735554"/>
            <a:ext cx="8000190" cy="4893845"/>
          </a:xfrm>
        </p:spPr>
        <p:txBody>
          <a:bodyPr>
            <a:noAutofit/>
          </a:bodyPr>
          <a:lstStyle/>
          <a:p>
            <a:pPr>
              <a:buFont typeface="Wingdings" charset="2"/>
              <a:buChar char="Ø"/>
            </a:pPr>
            <a:r>
              <a:rPr lang="en-US" sz="2400" dirty="0">
                <a:ea typeface="Arial" charset="0"/>
                <a:cs typeface="Arial" charset="0"/>
              </a:rPr>
              <a:t>Arrhythmias: 20% of 10y post-op</a:t>
            </a:r>
          </a:p>
          <a:p>
            <a:pPr>
              <a:buFont typeface="Wingdings" charset="2"/>
              <a:buChar char="Ø"/>
            </a:pPr>
            <a:r>
              <a:rPr lang="en-US" sz="2400" dirty="0">
                <a:ea typeface="Arial" charset="0"/>
                <a:cs typeface="Arial" charset="0"/>
              </a:rPr>
              <a:t>Thromboembolism: increase risk for stroke, DVT and clots</a:t>
            </a:r>
          </a:p>
          <a:p>
            <a:pPr>
              <a:buFont typeface="Wingdings" charset="2"/>
              <a:buChar char="Ø"/>
            </a:pPr>
            <a:r>
              <a:rPr lang="en-US" sz="2400" dirty="0">
                <a:ea typeface="Arial" charset="0"/>
                <a:cs typeface="Arial" charset="0"/>
              </a:rPr>
              <a:t>Protein losing enteropathy</a:t>
            </a:r>
          </a:p>
          <a:p>
            <a:pPr>
              <a:buFont typeface="Wingdings" charset="2"/>
              <a:buChar char="Ø"/>
            </a:pPr>
            <a:r>
              <a:rPr lang="en-US" sz="2400" dirty="0">
                <a:ea typeface="Arial" charset="0"/>
                <a:cs typeface="Arial" charset="0"/>
              </a:rPr>
              <a:t>Plastic bronchitis </a:t>
            </a:r>
          </a:p>
          <a:p>
            <a:pPr marL="205740" lvl="1" indent="0">
              <a:buNone/>
            </a:pPr>
            <a:r>
              <a:rPr lang="en-US" sz="2000" dirty="0">
                <a:ea typeface="Arial" charset="0"/>
                <a:cs typeface="Arial" charset="0"/>
              </a:rPr>
              <a:t>	Lymph fluid builds in the airways and forms rubbery or caulk-like plugs</a:t>
            </a:r>
          </a:p>
          <a:p>
            <a:pPr>
              <a:buFont typeface="Wingdings" charset="2"/>
              <a:buChar char="Ø"/>
            </a:pPr>
            <a:r>
              <a:rPr lang="en-US" sz="2400" dirty="0">
                <a:ea typeface="Arial" charset="0"/>
                <a:cs typeface="Arial" charset="0"/>
              </a:rPr>
              <a:t>Decrease exercise tolerance</a:t>
            </a:r>
          </a:p>
          <a:p>
            <a:pPr marL="205740" lvl="1" indent="0">
              <a:buNone/>
            </a:pPr>
            <a:r>
              <a:rPr lang="en-US" sz="2000" dirty="0">
                <a:ea typeface="Arial" charset="0"/>
                <a:cs typeface="Arial" charset="0"/>
              </a:rPr>
              <a:t>	Suboptimal increase in CO (fixed pulmonary blood flow and SV)</a:t>
            </a:r>
          </a:p>
          <a:p>
            <a:pPr>
              <a:buFont typeface="Wingdings" charset="2"/>
              <a:buChar char="Ø"/>
            </a:pPr>
            <a:r>
              <a:rPr lang="en-US" sz="2400" dirty="0">
                <a:ea typeface="Arial" charset="0"/>
                <a:cs typeface="Arial" charset="0"/>
              </a:rPr>
              <a:t>Open fenestration</a:t>
            </a:r>
          </a:p>
          <a:p>
            <a:pPr marL="0" indent="0">
              <a:buNone/>
            </a:pPr>
            <a:r>
              <a:rPr lang="en-US" sz="2000" dirty="0">
                <a:ea typeface="Arial" charset="0"/>
                <a:cs typeface="Arial" charset="0"/>
              </a:rPr>
              <a:t>	Possible desaturation with R-L shunt if PVR increase </a:t>
            </a:r>
          </a:p>
        </p:txBody>
      </p:sp>
    </p:spTree>
    <p:extLst>
      <p:ext uri="{BB962C8B-B14F-4D97-AF65-F5344CB8AC3E}">
        <p14:creationId xmlns:p14="http://schemas.microsoft.com/office/powerpoint/2010/main" val="19195088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674" y="1513959"/>
            <a:ext cx="8477656" cy="5262979"/>
          </a:xfrm>
          <a:prstGeom prst="rect">
            <a:avLst/>
          </a:prstGeom>
        </p:spPr>
        <p:txBody>
          <a:bodyPr wrap="square">
            <a:spAutoFit/>
          </a:bodyPr>
          <a:lstStyle/>
          <a:p>
            <a:pPr marL="257175" indent="-257175">
              <a:buAutoNum type="arabicPeriod"/>
            </a:pPr>
            <a:r>
              <a:rPr lang="en-US" sz="1600" i="1" dirty="0">
                <a:solidFill>
                  <a:prstClr val="black"/>
                </a:solidFill>
                <a:ea typeface="Arial" charset="0"/>
                <a:cs typeface="Arial" charset="0"/>
              </a:rPr>
              <a:t>Knowledge of the underlying lesion and type of circulation?</a:t>
            </a:r>
            <a:r>
              <a:rPr lang="en-US" sz="1600" dirty="0">
                <a:solidFill>
                  <a:prstClr val="black"/>
                </a:solidFill>
                <a:ea typeface="Arial" charset="0"/>
                <a:cs typeface="Arial" charset="0"/>
              </a:rPr>
              <a:t> Are changes in SVR/PVR likely to be of significant importance? Are the oxygen saturations what is to be expected?</a:t>
            </a:r>
          </a:p>
          <a:p>
            <a:pPr marL="257175" indent="-257175">
              <a:buAutoNum type="arabicPeriod"/>
            </a:pPr>
            <a:endParaRPr lang="en-US" sz="1600" dirty="0">
              <a:solidFill>
                <a:prstClr val="black"/>
              </a:solidFill>
              <a:ea typeface="Arial" charset="0"/>
              <a:cs typeface="Arial" charset="0"/>
            </a:endParaRPr>
          </a:p>
          <a:p>
            <a:pPr marL="257175" indent="-257175">
              <a:buAutoNum type="arabicPeriod"/>
            </a:pPr>
            <a:r>
              <a:rPr lang="en-US" sz="1600" i="1" dirty="0">
                <a:solidFill>
                  <a:prstClr val="black"/>
                </a:solidFill>
                <a:ea typeface="Arial" charset="0"/>
                <a:cs typeface="Arial" charset="0"/>
              </a:rPr>
              <a:t>Evidence of long-term complications</a:t>
            </a:r>
            <a:r>
              <a:rPr lang="en-US" sz="1600" dirty="0">
                <a:solidFill>
                  <a:prstClr val="black"/>
                </a:solidFill>
                <a:ea typeface="Arial" charset="0"/>
                <a:cs typeface="Arial" charset="0"/>
              </a:rPr>
              <a:t> and other features that put children into a high-risk category 	</a:t>
            </a:r>
          </a:p>
          <a:p>
            <a:r>
              <a:rPr lang="en-US" sz="1600" dirty="0">
                <a:solidFill>
                  <a:prstClr val="black"/>
                </a:solidFill>
                <a:ea typeface="Arial" charset="0"/>
                <a:cs typeface="Arial" charset="0"/>
              </a:rPr>
              <a:t>3.   </a:t>
            </a:r>
            <a:r>
              <a:rPr lang="en-US" sz="1600" i="1" dirty="0">
                <a:solidFill>
                  <a:prstClr val="black"/>
                </a:solidFill>
                <a:ea typeface="Arial" charset="0"/>
                <a:cs typeface="Arial" charset="0"/>
              </a:rPr>
              <a:t>Evidence of recent upper or lower respiratory tract infections</a:t>
            </a:r>
            <a:r>
              <a:rPr lang="en-US" sz="1600" dirty="0">
                <a:solidFill>
                  <a:prstClr val="black"/>
                </a:solidFill>
                <a:ea typeface="Arial" charset="0"/>
                <a:cs typeface="Arial" charset="0"/>
              </a:rPr>
              <a:t>: this may cause changes in airway reactivity and PVR which may be poorly tolerated in children with reduced pulmonary compliance or PHT and particularly those with a Glenn or Fontan circulation	</a:t>
            </a:r>
          </a:p>
          <a:p>
            <a:endParaRPr lang="en-US" sz="1600" dirty="0">
              <a:solidFill>
                <a:prstClr val="black"/>
              </a:solidFill>
              <a:ea typeface="Arial" charset="0"/>
              <a:cs typeface="Arial" charset="0"/>
            </a:endParaRPr>
          </a:p>
          <a:p>
            <a:r>
              <a:rPr lang="en-US" sz="1600" dirty="0">
                <a:solidFill>
                  <a:prstClr val="black"/>
                </a:solidFill>
                <a:ea typeface="Arial" charset="0"/>
                <a:cs typeface="Arial" charset="0"/>
              </a:rPr>
              <a:t>4.   </a:t>
            </a:r>
            <a:r>
              <a:rPr lang="en-US" sz="1600" i="1" dirty="0">
                <a:solidFill>
                  <a:prstClr val="black"/>
                </a:solidFill>
                <a:ea typeface="Arial" charset="0"/>
                <a:cs typeface="Arial" charset="0"/>
              </a:rPr>
              <a:t>Venous access</a:t>
            </a:r>
            <a:r>
              <a:rPr lang="en-US" sz="1600" dirty="0">
                <a:solidFill>
                  <a:prstClr val="black"/>
                </a:solidFill>
                <a:ea typeface="Arial" charset="0"/>
                <a:cs typeface="Arial" charset="0"/>
              </a:rPr>
              <a:t>: may be problematic and alter the choice of </a:t>
            </a:r>
            <a:r>
              <a:rPr lang="en-US" sz="1600" dirty="0" err="1">
                <a:solidFill>
                  <a:prstClr val="black"/>
                </a:solidFill>
                <a:ea typeface="Arial" charset="0"/>
                <a:cs typeface="Arial" charset="0"/>
              </a:rPr>
              <a:t>anaesthetic</a:t>
            </a:r>
            <a:r>
              <a:rPr lang="en-US" sz="1600" dirty="0">
                <a:solidFill>
                  <a:prstClr val="black"/>
                </a:solidFill>
                <a:ea typeface="Arial" charset="0"/>
                <a:cs typeface="Arial" charset="0"/>
              </a:rPr>
              <a:t> technique</a:t>
            </a:r>
          </a:p>
          <a:p>
            <a:endParaRPr lang="en-US" sz="1600" dirty="0">
              <a:solidFill>
                <a:prstClr val="black"/>
              </a:solidFill>
              <a:ea typeface="Arial" charset="0"/>
              <a:cs typeface="Arial" charset="0"/>
            </a:endParaRPr>
          </a:p>
          <a:p>
            <a:r>
              <a:rPr lang="en-US" sz="1600" dirty="0">
                <a:solidFill>
                  <a:prstClr val="black"/>
                </a:solidFill>
                <a:ea typeface="Arial" charset="0"/>
                <a:cs typeface="Arial" charset="0"/>
              </a:rPr>
              <a:t>5.   </a:t>
            </a:r>
            <a:r>
              <a:rPr lang="en-US" sz="1600" i="1" dirty="0">
                <a:solidFill>
                  <a:prstClr val="black"/>
                </a:solidFill>
                <a:ea typeface="Arial" charset="0"/>
                <a:cs typeface="Arial" charset="0"/>
              </a:rPr>
              <a:t>Routine drug therapy</a:t>
            </a:r>
            <a:r>
              <a:rPr lang="en-US" sz="1600" dirty="0">
                <a:solidFill>
                  <a:prstClr val="black"/>
                </a:solidFill>
                <a:ea typeface="Arial" charset="0"/>
                <a:cs typeface="Arial" charset="0"/>
              </a:rPr>
              <a:t>: most cardiac medications should be continued before operation. Some anesthesiologists prefer to omit ACE inhibitors based on adult literature, but evidence in children is lacking. Cardiac medications are not associated with electrolyte disturbances so routine preoperative blood testing is unnecessary. Aspirin should be continued to prevent shunt thrombosis, and children on warfarin need admission for monitoring and establishment on </a:t>
            </a:r>
            <a:r>
              <a:rPr lang="en-US" sz="1600" dirty="0" err="1">
                <a:solidFill>
                  <a:prstClr val="black"/>
                </a:solidFill>
                <a:ea typeface="Arial" charset="0"/>
                <a:cs typeface="Arial" charset="0"/>
              </a:rPr>
              <a:t>i.v.</a:t>
            </a:r>
            <a:r>
              <a:rPr lang="en-US" sz="1600" dirty="0">
                <a:solidFill>
                  <a:prstClr val="black"/>
                </a:solidFill>
                <a:ea typeface="Arial" charset="0"/>
                <a:cs typeface="Arial" charset="0"/>
              </a:rPr>
              <a:t> heparin</a:t>
            </a:r>
          </a:p>
          <a:p>
            <a:r>
              <a:rPr lang="en-US" sz="1600" dirty="0">
                <a:solidFill>
                  <a:prstClr val="black"/>
                </a:solidFill>
                <a:ea typeface="Arial" charset="0"/>
                <a:cs typeface="Arial" charset="0"/>
              </a:rPr>
              <a:t>	</a:t>
            </a:r>
          </a:p>
          <a:p>
            <a:r>
              <a:rPr lang="en-US" sz="1600" dirty="0">
                <a:solidFill>
                  <a:prstClr val="black"/>
                </a:solidFill>
                <a:ea typeface="Arial" charset="0"/>
                <a:cs typeface="Arial" charset="0"/>
              </a:rPr>
              <a:t>6.   </a:t>
            </a:r>
            <a:r>
              <a:rPr lang="en-US" sz="1600" i="1" dirty="0">
                <a:solidFill>
                  <a:prstClr val="black"/>
                </a:solidFill>
                <a:ea typeface="Arial" charset="0"/>
                <a:cs typeface="Arial" charset="0"/>
              </a:rPr>
              <a:t>Sedative premedication</a:t>
            </a:r>
            <a:r>
              <a:rPr lang="en-US" sz="1600" dirty="0">
                <a:solidFill>
                  <a:prstClr val="black"/>
                </a:solidFill>
                <a:ea typeface="Arial" charset="0"/>
                <a:cs typeface="Arial" charset="0"/>
              </a:rPr>
              <a:t>: commonly used to avoid distress, minimize oxygen consumption, and may also reduce the amount of induction agent so minimizing reductions in SVR</a:t>
            </a:r>
          </a:p>
          <a:p>
            <a:r>
              <a:rPr lang="en-US" sz="1600" dirty="0">
                <a:solidFill>
                  <a:prstClr val="black"/>
                </a:solidFill>
                <a:ea typeface="Arial" charset="0"/>
                <a:cs typeface="Arial" charset="0"/>
              </a:rPr>
              <a:t>	</a:t>
            </a:r>
          </a:p>
          <a:p>
            <a:r>
              <a:rPr lang="en-US" sz="1600" dirty="0">
                <a:solidFill>
                  <a:prstClr val="black"/>
                </a:solidFill>
                <a:ea typeface="Arial" charset="0"/>
                <a:cs typeface="Arial" charset="0"/>
              </a:rPr>
              <a:t>7.   </a:t>
            </a:r>
            <a:r>
              <a:rPr lang="en-US" sz="1600" i="1" dirty="0">
                <a:solidFill>
                  <a:prstClr val="black"/>
                </a:solidFill>
                <a:ea typeface="Arial" charset="0"/>
                <a:cs typeface="Arial" charset="0"/>
              </a:rPr>
              <a:t>Endocarditis prophylaxis</a:t>
            </a:r>
            <a:r>
              <a:rPr lang="en-US" sz="1600" dirty="0">
                <a:solidFill>
                  <a:prstClr val="black"/>
                </a:solidFill>
                <a:ea typeface="Arial" charset="0"/>
                <a:cs typeface="Arial" charset="0"/>
              </a:rPr>
              <a:t>: national guidelines must be followed</a:t>
            </a:r>
            <a:r>
              <a:rPr lang="en-US" sz="1600" dirty="0">
                <a:solidFill>
                  <a:prstClr val="black"/>
                </a:solidFill>
              </a:rPr>
              <a:t>	</a:t>
            </a:r>
          </a:p>
        </p:txBody>
      </p:sp>
      <p:sp>
        <p:nvSpPr>
          <p:cNvPr id="3" name="TextBox 2"/>
          <p:cNvSpPr txBox="1"/>
          <p:nvPr/>
        </p:nvSpPr>
        <p:spPr>
          <a:xfrm>
            <a:off x="386674" y="313630"/>
            <a:ext cx="6623726" cy="1200329"/>
          </a:xfrm>
          <a:prstGeom prst="rect">
            <a:avLst/>
          </a:prstGeom>
          <a:noFill/>
        </p:spPr>
        <p:txBody>
          <a:bodyPr wrap="square" rtlCol="0">
            <a:spAutoFit/>
          </a:bodyPr>
          <a:lstStyle/>
          <a:p>
            <a:r>
              <a:rPr lang="en-US" sz="3600" b="1" dirty="0">
                <a:solidFill>
                  <a:prstClr val="black"/>
                </a:solidFill>
                <a:latin typeface="+mj-lt"/>
                <a:ea typeface="Arial" charset="0"/>
                <a:cs typeface="Arial" charset="0"/>
              </a:rPr>
              <a:t>General Principles for Preoperative Assessment</a:t>
            </a:r>
          </a:p>
        </p:txBody>
      </p:sp>
    </p:spTree>
    <p:extLst>
      <p:ext uri="{BB962C8B-B14F-4D97-AF65-F5344CB8AC3E}">
        <p14:creationId xmlns:p14="http://schemas.microsoft.com/office/powerpoint/2010/main" val="13145198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338" y="609600"/>
            <a:ext cx="9177338" cy="4825324"/>
          </a:xfrm>
          <a:prstGeom prst="rect">
            <a:avLst/>
          </a:prstGeom>
        </p:spPr>
      </p:pic>
    </p:spTree>
    <p:extLst>
      <p:ext uri="{BB962C8B-B14F-4D97-AF65-F5344CB8AC3E}">
        <p14:creationId xmlns:p14="http://schemas.microsoft.com/office/powerpoint/2010/main" val="12508463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675" y="381000"/>
            <a:ext cx="7543800" cy="1028700"/>
          </a:xfrm>
        </p:spPr>
        <p:txBody>
          <a:bodyPr>
            <a:normAutofit/>
          </a:bodyPr>
          <a:lstStyle/>
          <a:p>
            <a:r>
              <a:rPr lang="en-US" sz="3600" b="1">
                <a:ea typeface="Arial" charset="0"/>
                <a:cs typeface="Arial" charset="0"/>
              </a:rPr>
              <a:t>Manipulation </a:t>
            </a:r>
            <a:r>
              <a:rPr lang="en-US" sz="3600" b="1" dirty="0">
                <a:ea typeface="Arial" charset="0"/>
                <a:cs typeface="Arial" charset="0"/>
              </a:rPr>
              <a:t>of SVR</a:t>
            </a:r>
          </a:p>
        </p:txBody>
      </p:sp>
      <p:sp>
        <p:nvSpPr>
          <p:cNvPr id="3" name="Content Placeholder 2"/>
          <p:cNvSpPr>
            <a:spLocks noGrp="1"/>
          </p:cNvSpPr>
          <p:nvPr>
            <p:ph sz="half" idx="1"/>
          </p:nvPr>
        </p:nvSpPr>
        <p:spPr>
          <a:xfrm>
            <a:off x="734438" y="1883112"/>
            <a:ext cx="3335337" cy="4136688"/>
          </a:xfrm>
        </p:spPr>
        <p:txBody>
          <a:bodyPr>
            <a:noAutofit/>
          </a:bodyPr>
          <a:lstStyle/>
          <a:p>
            <a:pPr marL="0" indent="0" algn="ctr">
              <a:buNone/>
            </a:pPr>
            <a:r>
              <a:rPr lang="en-US" b="1" u="sng" dirty="0">
                <a:ea typeface="Arial" charset="0"/>
                <a:cs typeface="Arial" charset="0"/>
              </a:rPr>
              <a:t>INCREASE</a:t>
            </a:r>
          </a:p>
          <a:p>
            <a:pPr marL="0" indent="0" algn="ctr">
              <a:buNone/>
            </a:pPr>
            <a:endParaRPr lang="en-US" sz="1650" dirty="0">
              <a:ea typeface="Arial" charset="0"/>
              <a:cs typeface="Arial" charset="0"/>
            </a:endParaRPr>
          </a:p>
          <a:p>
            <a:r>
              <a:rPr lang="en-US" sz="1800" dirty="0">
                <a:ea typeface="Arial" charset="0"/>
                <a:cs typeface="Arial" charset="0"/>
              </a:rPr>
              <a:t>Sympathetic stimulation</a:t>
            </a:r>
          </a:p>
          <a:p>
            <a:pPr lvl="1"/>
            <a:r>
              <a:rPr lang="en-US" sz="1800" dirty="0">
                <a:ea typeface="Arial" charset="0"/>
                <a:cs typeface="Arial" charset="0"/>
              </a:rPr>
              <a:t>Pain and agitation</a:t>
            </a:r>
          </a:p>
          <a:p>
            <a:pPr lvl="1"/>
            <a:r>
              <a:rPr lang="en-US" sz="1800" dirty="0">
                <a:ea typeface="Arial" charset="0"/>
                <a:cs typeface="Arial" charset="0"/>
              </a:rPr>
              <a:t>Epinephrine</a:t>
            </a:r>
          </a:p>
          <a:p>
            <a:pPr lvl="1"/>
            <a:r>
              <a:rPr lang="en-US" sz="1800" dirty="0">
                <a:ea typeface="Arial" charset="0"/>
                <a:cs typeface="Arial" charset="0"/>
              </a:rPr>
              <a:t>Dopamine</a:t>
            </a:r>
          </a:p>
          <a:p>
            <a:pPr lvl="1"/>
            <a:r>
              <a:rPr lang="en-US" sz="1800" dirty="0">
                <a:ea typeface="Arial" charset="0"/>
                <a:cs typeface="Arial" charset="0"/>
              </a:rPr>
              <a:t>Norepinephrine</a:t>
            </a:r>
          </a:p>
          <a:p>
            <a:pPr lvl="1"/>
            <a:r>
              <a:rPr lang="en-US" sz="1800" dirty="0">
                <a:ea typeface="Arial" charset="0"/>
                <a:cs typeface="Arial" charset="0"/>
              </a:rPr>
              <a:t>Phenylephrine</a:t>
            </a:r>
          </a:p>
          <a:p>
            <a:pPr lvl="1"/>
            <a:r>
              <a:rPr lang="en-US" sz="1800" dirty="0">
                <a:ea typeface="Arial" charset="0"/>
                <a:cs typeface="Arial" charset="0"/>
              </a:rPr>
              <a:t>Ketamine</a:t>
            </a:r>
          </a:p>
          <a:p>
            <a:r>
              <a:rPr lang="en-US" sz="1800" dirty="0">
                <a:ea typeface="Arial" charset="0"/>
                <a:cs typeface="Arial" charset="0"/>
              </a:rPr>
              <a:t>Negative </a:t>
            </a:r>
            <a:r>
              <a:rPr lang="en-US" sz="1800" dirty="0" err="1">
                <a:ea typeface="Arial" charset="0"/>
                <a:cs typeface="Arial" charset="0"/>
              </a:rPr>
              <a:t>intrathoracic</a:t>
            </a:r>
            <a:r>
              <a:rPr lang="en-US" sz="1800" dirty="0">
                <a:ea typeface="Arial" charset="0"/>
                <a:cs typeface="Arial" charset="0"/>
              </a:rPr>
              <a:t> pressure</a:t>
            </a:r>
          </a:p>
          <a:p>
            <a:r>
              <a:rPr lang="en-US" sz="1800" dirty="0">
                <a:ea typeface="Arial" charset="0"/>
                <a:cs typeface="Arial" charset="0"/>
              </a:rPr>
              <a:t>Hypothermia </a:t>
            </a:r>
          </a:p>
        </p:txBody>
      </p:sp>
      <p:sp>
        <p:nvSpPr>
          <p:cNvPr id="4" name="Content Placeholder 3"/>
          <p:cNvSpPr>
            <a:spLocks noGrp="1"/>
          </p:cNvSpPr>
          <p:nvPr>
            <p:ph sz="half" idx="2"/>
          </p:nvPr>
        </p:nvSpPr>
        <p:spPr>
          <a:xfrm>
            <a:off x="4622947" y="1883112"/>
            <a:ext cx="4154948" cy="4136688"/>
          </a:xfrm>
        </p:spPr>
        <p:txBody>
          <a:bodyPr>
            <a:normAutofit fontScale="92500" lnSpcReduction="20000"/>
          </a:bodyPr>
          <a:lstStyle/>
          <a:p>
            <a:pPr marL="0" indent="0" algn="ctr">
              <a:buNone/>
            </a:pPr>
            <a:r>
              <a:rPr lang="en-US" sz="3300" b="1" u="sng" dirty="0">
                <a:ea typeface="Arial" charset="0"/>
                <a:cs typeface="Arial" charset="0"/>
              </a:rPr>
              <a:t>DECREASE</a:t>
            </a:r>
          </a:p>
          <a:p>
            <a:pPr marL="0" indent="0" algn="ctr">
              <a:buNone/>
            </a:pPr>
            <a:endParaRPr lang="en-US" sz="1900" dirty="0">
              <a:ea typeface="Arial" charset="0"/>
              <a:cs typeface="Arial" charset="0"/>
            </a:endParaRPr>
          </a:p>
          <a:p>
            <a:r>
              <a:rPr lang="en-US" sz="1900" dirty="0">
                <a:ea typeface="Arial" charset="0"/>
                <a:cs typeface="Arial" charset="0"/>
              </a:rPr>
              <a:t>Adequate sedation and analgesia</a:t>
            </a:r>
          </a:p>
          <a:p>
            <a:r>
              <a:rPr lang="en-US" sz="1900" dirty="0">
                <a:ea typeface="Arial" charset="0"/>
                <a:cs typeface="Arial" charset="0"/>
              </a:rPr>
              <a:t>Vasodilators</a:t>
            </a:r>
          </a:p>
          <a:p>
            <a:pPr lvl="1"/>
            <a:r>
              <a:rPr lang="en-US" sz="1900" dirty="0" err="1">
                <a:ea typeface="Arial" charset="0"/>
                <a:cs typeface="Arial" charset="0"/>
              </a:rPr>
              <a:t>Milrinone</a:t>
            </a:r>
            <a:endParaRPr lang="en-US" sz="1900" dirty="0">
              <a:ea typeface="Arial" charset="0"/>
              <a:cs typeface="Arial" charset="0"/>
            </a:endParaRPr>
          </a:p>
          <a:p>
            <a:pPr lvl="1"/>
            <a:r>
              <a:rPr lang="en-US" sz="1900" dirty="0" err="1">
                <a:ea typeface="Arial" charset="0"/>
                <a:cs typeface="Arial" charset="0"/>
              </a:rPr>
              <a:t>Dobutamine</a:t>
            </a:r>
            <a:endParaRPr lang="en-US" sz="1900" dirty="0">
              <a:ea typeface="Arial" charset="0"/>
              <a:cs typeface="Arial" charset="0"/>
            </a:endParaRPr>
          </a:p>
          <a:p>
            <a:pPr lvl="1"/>
            <a:r>
              <a:rPr lang="en-US" sz="1900" dirty="0" err="1">
                <a:ea typeface="Arial" charset="0"/>
                <a:cs typeface="Arial" charset="0"/>
              </a:rPr>
              <a:t>Nitroprusside</a:t>
            </a:r>
            <a:endParaRPr lang="en-US" sz="1900" dirty="0">
              <a:ea typeface="Arial" charset="0"/>
              <a:cs typeface="Arial" charset="0"/>
            </a:endParaRPr>
          </a:p>
          <a:p>
            <a:pPr lvl="1"/>
            <a:r>
              <a:rPr lang="en-US" sz="1900" dirty="0">
                <a:ea typeface="Arial" charset="0"/>
                <a:cs typeface="Arial" charset="0"/>
              </a:rPr>
              <a:t>ACE inhibitors</a:t>
            </a:r>
          </a:p>
          <a:p>
            <a:pPr lvl="1"/>
            <a:r>
              <a:rPr lang="en-US" sz="1900" dirty="0">
                <a:ea typeface="Arial" charset="0"/>
                <a:cs typeface="Arial" charset="0"/>
              </a:rPr>
              <a:t>Angiotensin II receptor blockers (ARB)</a:t>
            </a:r>
          </a:p>
          <a:p>
            <a:r>
              <a:rPr lang="en-US" sz="1900" dirty="0">
                <a:ea typeface="Arial" charset="0"/>
                <a:cs typeface="Arial" charset="0"/>
              </a:rPr>
              <a:t>Positive pressure ventilation</a:t>
            </a:r>
          </a:p>
          <a:p>
            <a:r>
              <a:rPr lang="en-US" sz="1900" dirty="0">
                <a:ea typeface="Arial" charset="0"/>
                <a:cs typeface="Arial" charset="0"/>
              </a:rPr>
              <a:t>Fever</a:t>
            </a:r>
          </a:p>
          <a:p>
            <a:r>
              <a:rPr lang="en-US" sz="1900" dirty="0">
                <a:ea typeface="Arial" charset="0"/>
                <a:cs typeface="Arial" charset="0"/>
              </a:rPr>
              <a:t>Sepsis </a:t>
            </a:r>
          </a:p>
          <a:p>
            <a:pPr lvl="1"/>
            <a:endParaRPr lang="en-US" dirty="0"/>
          </a:p>
        </p:txBody>
      </p:sp>
    </p:spTree>
    <p:extLst>
      <p:ext uri="{BB962C8B-B14F-4D97-AF65-F5344CB8AC3E}">
        <p14:creationId xmlns:p14="http://schemas.microsoft.com/office/powerpoint/2010/main" val="1007354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436098"/>
            <a:ext cx="7543800" cy="1028700"/>
          </a:xfrm>
        </p:spPr>
        <p:txBody>
          <a:bodyPr>
            <a:normAutofit/>
          </a:bodyPr>
          <a:lstStyle/>
          <a:p>
            <a:r>
              <a:rPr lang="en-US" sz="3600" b="1" dirty="0">
                <a:ea typeface="Arial" charset="0"/>
                <a:cs typeface="Arial" charset="0"/>
              </a:rPr>
              <a:t>Manipulation of PVR</a:t>
            </a:r>
          </a:p>
        </p:txBody>
      </p:sp>
      <p:sp>
        <p:nvSpPr>
          <p:cNvPr id="5" name="Content Placeholder 4"/>
          <p:cNvSpPr>
            <a:spLocks noGrp="1"/>
          </p:cNvSpPr>
          <p:nvPr>
            <p:ph sz="half" idx="1"/>
          </p:nvPr>
        </p:nvSpPr>
        <p:spPr>
          <a:xfrm>
            <a:off x="508000" y="1713019"/>
            <a:ext cx="3235325" cy="5144981"/>
          </a:xfrm>
        </p:spPr>
        <p:txBody>
          <a:bodyPr>
            <a:noAutofit/>
          </a:bodyPr>
          <a:lstStyle/>
          <a:p>
            <a:pPr marL="0" indent="0" algn="ctr">
              <a:buNone/>
            </a:pPr>
            <a:r>
              <a:rPr lang="en-US" b="1" u="sng" dirty="0">
                <a:ea typeface="Arial" charset="0"/>
                <a:cs typeface="Arial" charset="0"/>
              </a:rPr>
              <a:t>INCREASE</a:t>
            </a:r>
            <a:endParaRPr lang="en-US" sz="1800" dirty="0">
              <a:ea typeface="Arial" charset="0"/>
              <a:cs typeface="Arial" charset="0"/>
            </a:endParaRPr>
          </a:p>
          <a:p>
            <a:r>
              <a:rPr lang="en-US" sz="1800" dirty="0">
                <a:ea typeface="Arial" charset="0"/>
                <a:cs typeface="Arial" charset="0"/>
              </a:rPr>
              <a:t>PEEP</a:t>
            </a:r>
          </a:p>
          <a:p>
            <a:r>
              <a:rPr lang="en-US" sz="1800" dirty="0">
                <a:ea typeface="Arial" charset="0"/>
                <a:cs typeface="Arial" charset="0"/>
              </a:rPr>
              <a:t>High PIP</a:t>
            </a:r>
          </a:p>
          <a:p>
            <a:r>
              <a:rPr lang="en-US" sz="1800" dirty="0">
                <a:ea typeface="Arial" charset="0"/>
                <a:cs typeface="Arial" charset="0"/>
              </a:rPr>
              <a:t>Atelectasis</a:t>
            </a:r>
          </a:p>
          <a:p>
            <a:r>
              <a:rPr lang="en-US" sz="1800" dirty="0">
                <a:ea typeface="Arial" charset="0"/>
                <a:cs typeface="Arial" charset="0"/>
              </a:rPr>
              <a:t>Low FiO</a:t>
            </a:r>
            <a:r>
              <a:rPr lang="en-US" sz="1800" baseline="-25000" dirty="0">
                <a:ea typeface="Arial" charset="0"/>
                <a:cs typeface="Arial" charset="0"/>
              </a:rPr>
              <a:t>2</a:t>
            </a:r>
            <a:endParaRPr lang="en-US" sz="1800" dirty="0">
              <a:ea typeface="Arial" charset="0"/>
              <a:cs typeface="Arial" charset="0"/>
            </a:endParaRPr>
          </a:p>
          <a:p>
            <a:r>
              <a:rPr lang="en-US" sz="1800" dirty="0">
                <a:ea typeface="Arial" charset="0"/>
                <a:cs typeface="Arial" charset="0"/>
              </a:rPr>
              <a:t>Acidosis</a:t>
            </a:r>
          </a:p>
          <a:p>
            <a:r>
              <a:rPr lang="en-US" sz="1800" dirty="0">
                <a:ea typeface="Arial" charset="0"/>
                <a:cs typeface="Arial" charset="0"/>
              </a:rPr>
              <a:t>Hypercapnia </a:t>
            </a:r>
          </a:p>
          <a:p>
            <a:r>
              <a:rPr lang="en-US" sz="1800" dirty="0">
                <a:ea typeface="Arial" charset="0"/>
                <a:cs typeface="Arial" charset="0"/>
              </a:rPr>
              <a:t>Increased HCT</a:t>
            </a:r>
          </a:p>
          <a:p>
            <a:r>
              <a:rPr lang="en-US" sz="1800" dirty="0">
                <a:ea typeface="Arial" charset="0"/>
                <a:cs typeface="Arial" charset="0"/>
              </a:rPr>
              <a:t>Pain, agitation</a:t>
            </a:r>
          </a:p>
          <a:p>
            <a:r>
              <a:rPr lang="en-US" sz="1800" dirty="0">
                <a:ea typeface="Arial" charset="0"/>
                <a:cs typeface="Arial" charset="0"/>
              </a:rPr>
              <a:t>Epinephrine, dopamine</a:t>
            </a:r>
          </a:p>
          <a:p>
            <a:r>
              <a:rPr lang="en-US" sz="1800" dirty="0">
                <a:ea typeface="Arial" charset="0"/>
                <a:cs typeface="Arial" charset="0"/>
              </a:rPr>
              <a:t>Direct surgical manipulation</a:t>
            </a:r>
          </a:p>
          <a:p>
            <a:r>
              <a:rPr lang="en-US" sz="1800" dirty="0">
                <a:ea typeface="Arial" charset="0"/>
                <a:cs typeface="Arial" charset="0"/>
              </a:rPr>
              <a:t>Vasoconstrictors: phenylephrine </a:t>
            </a:r>
          </a:p>
        </p:txBody>
      </p:sp>
      <p:sp>
        <p:nvSpPr>
          <p:cNvPr id="6" name="Content Placeholder 5"/>
          <p:cNvSpPr>
            <a:spLocks noGrp="1"/>
          </p:cNvSpPr>
          <p:nvPr>
            <p:ph sz="half" idx="2"/>
          </p:nvPr>
        </p:nvSpPr>
        <p:spPr>
          <a:xfrm>
            <a:off x="4491037" y="1713019"/>
            <a:ext cx="3888248" cy="4687781"/>
          </a:xfrm>
        </p:spPr>
        <p:txBody>
          <a:bodyPr>
            <a:noAutofit/>
          </a:bodyPr>
          <a:lstStyle/>
          <a:p>
            <a:pPr marL="0" indent="0" algn="ctr">
              <a:buNone/>
            </a:pPr>
            <a:r>
              <a:rPr lang="en-US" b="1" u="sng">
                <a:ea typeface="Arial" charset="0"/>
                <a:cs typeface="Arial" charset="0"/>
              </a:rPr>
              <a:t>DECREASE</a:t>
            </a:r>
            <a:endParaRPr lang="en-US" sz="1800" dirty="0">
              <a:ea typeface="Arial" charset="0"/>
              <a:cs typeface="Arial" charset="0"/>
            </a:endParaRPr>
          </a:p>
          <a:p>
            <a:r>
              <a:rPr lang="en-US" sz="1800" dirty="0">
                <a:ea typeface="Arial" charset="0"/>
                <a:cs typeface="Arial" charset="0"/>
              </a:rPr>
              <a:t>No PEEP</a:t>
            </a:r>
          </a:p>
          <a:p>
            <a:r>
              <a:rPr lang="en-US" sz="1800" dirty="0">
                <a:ea typeface="Arial" charset="0"/>
                <a:cs typeface="Arial" charset="0"/>
              </a:rPr>
              <a:t>Low AW pressure</a:t>
            </a:r>
          </a:p>
          <a:p>
            <a:r>
              <a:rPr lang="en-US" sz="1800" dirty="0">
                <a:ea typeface="Arial" charset="0"/>
                <a:cs typeface="Arial" charset="0"/>
              </a:rPr>
              <a:t>Normal FRC</a:t>
            </a:r>
          </a:p>
          <a:p>
            <a:r>
              <a:rPr lang="en-US" sz="1800" dirty="0">
                <a:ea typeface="Arial" charset="0"/>
                <a:cs typeface="Arial" charset="0"/>
              </a:rPr>
              <a:t>High FiO</a:t>
            </a:r>
            <a:r>
              <a:rPr lang="en-US" sz="1800" baseline="-25000" dirty="0">
                <a:ea typeface="Arial" charset="0"/>
                <a:cs typeface="Arial" charset="0"/>
              </a:rPr>
              <a:t>2</a:t>
            </a:r>
            <a:endParaRPr lang="en-US" sz="1800" dirty="0">
              <a:ea typeface="Arial" charset="0"/>
              <a:cs typeface="Arial" charset="0"/>
            </a:endParaRPr>
          </a:p>
          <a:p>
            <a:r>
              <a:rPr lang="en-US" sz="1800" dirty="0">
                <a:ea typeface="Arial" charset="0"/>
                <a:cs typeface="Arial" charset="0"/>
              </a:rPr>
              <a:t>Alkalosis</a:t>
            </a:r>
          </a:p>
          <a:p>
            <a:r>
              <a:rPr lang="en-US" sz="1800" dirty="0" err="1">
                <a:ea typeface="Arial" charset="0"/>
                <a:cs typeface="Arial" charset="0"/>
              </a:rPr>
              <a:t>Hypocapnia</a:t>
            </a:r>
            <a:endParaRPr lang="en-US" sz="1800" dirty="0">
              <a:ea typeface="Arial" charset="0"/>
              <a:cs typeface="Arial" charset="0"/>
            </a:endParaRPr>
          </a:p>
          <a:p>
            <a:r>
              <a:rPr lang="en-US" sz="1800" dirty="0">
                <a:ea typeface="Arial" charset="0"/>
                <a:cs typeface="Arial" charset="0"/>
              </a:rPr>
              <a:t>Low HCT</a:t>
            </a:r>
          </a:p>
          <a:p>
            <a:r>
              <a:rPr lang="en-US" sz="1800" dirty="0">
                <a:ea typeface="Arial" charset="0"/>
                <a:cs typeface="Arial" charset="0"/>
              </a:rPr>
              <a:t>Blunted surgical response</a:t>
            </a:r>
          </a:p>
          <a:p>
            <a:r>
              <a:rPr lang="en-US" sz="1800" dirty="0">
                <a:ea typeface="Arial" charset="0"/>
                <a:cs typeface="Arial" charset="0"/>
              </a:rPr>
              <a:t>NO</a:t>
            </a:r>
          </a:p>
          <a:p>
            <a:r>
              <a:rPr lang="en-US" sz="1800" dirty="0">
                <a:ea typeface="Arial" charset="0"/>
                <a:cs typeface="Arial" charset="0"/>
              </a:rPr>
              <a:t>Vasodilators (</a:t>
            </a:r>
            <a:r>
              <a:rPr lang="en-US" sz="1800" dirty="0" err="1">
                <a:ea typeface="Arial" charset="0"/>
                <a:cs typeface="Arial" charset="0"/>
              </a:rPr>
              <a:t>Milrinone</a:t>
            </a:r>
            <a:r>
              <a:rPr lang="en-US" sz="1800" dirty="0">
                <a:ea typeface="Arial" charset="0"/>
                <a:cs typeface="Arial" charset="0"/>
              </a:rPr>
              <a:t>, prostacyclin)</a:t>
            </a:r>
          </a:p>
        </p:txBody>
      </p:sp>
    </p:spTree>
    <p:extLst>
      <p:ext uri="{BB962C8B-B14F-4D97-AF65-F5344CB8AC3E}">
        <p14:creationId xmlns:p14="http://schemas.microsoft.com/office/powerpoint/2010/main" val="19939117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8521430" cy="5770811"/>
          </a:xfrm>
          <a:prstGeom prst="rect">
            <a:avLst/>
          </a:prstGeom>
        </p:spPr>
        <p:txBody>
          <a:bodyPr wrap="square">
            <a:spAutoFit/>
          </a:bodyPr>
          <a:lstStyle/>
          <a:p>
            <a:r>
              <a:rPr lang="en-US" b="1" dirty="0">
                <a:solidFill>
                  <a:prstClr val="black"/>
                </a:solidFill>
                <a:latin typeface="Arial" charset="0"/>
                <a:ea typeface="Arial" charset="0"/>
                <a:cs typeface="Arial" charset="0"/>
              </a:rPr>
              <a:t>1. 6 month old with an unrepaired VSD presenting for emergency surgery for a scrotal swelling</a:t>
            </a:r>
            <a:r>
              <a:rPr lang="en-US" dirty="0">
                <a:solidFill>
                  <a:prstClr val="black"/>
                </a:solidFill>
                <a:latin typeface="Arial" charset="0"/>
                <a:ea typeface="Arial" charset="0"/>
                <a:cs typeface="Arial" charset="0"/>
              </a:rPr>
              <a:t>.</a:t>
            </a:r>
          </a:p>
          <a:p>
            <a:r>
              <a:rPr lang="en-US" i="1" dirty="0">
                <a:solidFill>
                  <a:prstClr val="black"/>
                </a:solidFill>
                <a:latin typeface="Arial" charset="0"/>
                <a:ea typeface="Arial" charset="0"/>
                <a:cs typeface="Arial" charset="0"/>
              </a:rPr>
              <a:t>Physiology:</a:t>
            </a:r>
            <a:r>
              <a:rPr lang="en-US" dirty="0">
                <a:solidFill>
                  <a:prstClr val="black"/>
                </a:solidFill>
                <a:latin typeface="Arial" charset="0"/>
                <a:ea typeface="Arial" charset="0"/>
                <a:cs typeface="Arial" charset="0"/>
              </a:rPr>
              <a:t> compensated (on examination in moderate cardiac failure, on diuretics but feeding well and gaining weight)	</a:t>
            </a:r>
          </a:p>
          <a:p>
            <a:endParaRPr lang="en-US" dirty="0">
              <a:solidFill>
                <a:prstClr val="black"/>
              </a:solidFill>
              <a:latin typeface="Arial" charset="0"/>
              <a:ea typeface="Arial" charset="0"/>
              <a:cs typeface="Arial" charset="0"/>
            </a:endParaRPr>
          </a:p>
          <a:p>
            <a:r>
              <a:rPr lang="en-US" i="1" dirty="0">
                <a:solidFill>
                  <a:prstClr val="black"/>
                </a:solidFill>
                <a:latin typeface="Arial" charset="0"/>
                <a:ea typeface="Arial" charset="0"/>
                <a:cs typeface="Arial" charset="0"/>
              </a:rPr>
              <a:t>Lesion:</a:t>
            </a:r>
            <a:r>
              <a:rPr lang="en-US" dirty="0">
                <a:solidFill>
                  <a:prstClr val="black"/>
                </a:solidFill>
                <a:latin typeface="Arial" charset="0"/>
                <a:ea typeface="Arial" charset="0"/>
                <a:cs typeface="Arial" charset="0"/>
              </a:rPr>
              <a:t> simple. Awaiting VSD repair next month</a:t>
            </a:r>
          </a:p>
          <a:p>
            <a:r>
              <a:rPr lang="en-US" dirty="0">
                <a:solidFill>
                  <a:prstClr val="black"/>
                </a:solidFill>
                <a:latin typeface="Arial" charset="0"/>
                <a:ea typeface="Arial" charset="0"/>
                <a:cs typeface="Arial" charset="0"/>
              </a:rPr>
              <a:t>	</a:t>
            </a:r>
          </a:p>
          <a:p>
            <a:r>
              <a:rPr lang="en-US" i="1" dirty="0">
                <a:solidFill>
                  <a:prstClr val="black"/>
                </a:solidFill>
                <a:latin typeface="Arial" charset="0"/>
                <a:ea typeface="Arial" charset="0"/>
                <a:cs typeface="Arial" charset="0"/>
              </a:rPr>
              <a:t>Risk category:</a:t>
            </a:r>
            <a:r>
              <a:rPr lang="en-US" dirty="0">
                <a:solidFill>
                  <a:prstClr val="black"/>
                </a:solidFill>
                <a:latin typeface="Arial" charset="0"/>
                <a:ea typeface="Arial" charset="0"/>
                <a:cs typeface="Arial" charset="0"/>
              </a:rPr>
              <a:t> intermediate (physiologically well-compensated, simple lesion, minor surgery, but less than 2 </a:t>
            </a:r>
            <a:r>
              <a:rPr lang="en-US" dirty="0" err="1">
                <a:solidFill>
                  <a:prstClr val="black"/>
                </a:solidFill>
                <a:latin typeface="Arial" charset="0"/>
                <a:ea typeface="Arial" charset="0"/>
                <a:cs typeface="Arial" charset="0"/>
              </a:rPr>
              <a:t>yr</a:t>
            </a:r>
            <a:r>
              <a:rPr lang="en-US" dirty="0">
                <a:solidFill>
                  <a:prstClr val="black"/>
                </a:solidFill>
                <a:latin typeface="Arial" charset="0"/>
                <a:ea typeface="Arial" charset="0"/>
                <a:cs typeface="Arial" charset="0"/>
              </a:rPr>
              <a:t> old, emergency surgery)</a:t>
            </a:r>
          </a:p>
          <a:p>
            <a:r>
              <a:rPr lang="en-US" dirty="0">
                <a:solidFill>
                  <a:prstClr val="black"/>
                </a:solidFill>
                <a:latin typeface="Arial" charset="0"/>
                <a:ea typeface="Arial" charset="0"/>
                <a:cs typeface="Arial" charset="0"/>
              </a:rPr>
              <a:t>	</a:t>
            </a:r>
          </a:p>
          <a:p>
            <a:r>
              <a:rPr lang="en-US" i="1" dirty="0">
                <a:solidFill>
                  <a:prstClr val="black"/>
                </a:solidFill>
                <a:latin typeface="Arial" charset="0"/>
                <a:ea typeface="Arial" charset="0"/>
                <a:cs typeface="Arial" charset="0"/>
              </a:rPr>
              <a:t>Management:</a:t>
            </a:r>
            <a:r>
              <a:rPr lang="en-US" dirty="0">
                <a:solidFill>
                  <a:prstClr val="black"/>
                </a:solidFill>
                <a:latin typeface="Arial" charset="0"/>
                <a:ea typeface="Arial" charset="0"/>
                <a:cs typeface="Arial" charset="0"/>
              </a:rPr>
              <a:t> depends on local </a:t>
            </a:r>
            <a:r>
              <a:rPr lang="en-US" dirty="0" err="1">
                <a:solidFill>
                  <a:prstClr val="black"/>
                </a:solidFill>
                <a:latin typeface="Arial" charset="0"/>
                <a:ea typeface="Arial" charset="0"/>
                <a:cs typeface="Arial" charset="0"/>
              </a:rPr>
              <a:t>anaesthesia</a:t>
            </a:r>
            <a:r>
              <a:rPr lang="en-US" dirty="0">
                <a:solidFill>
                  <a:prstClr val="black"/>
                </a:solidFill>
                <a:latin typeface="Arial" charset="0"/>
                <a:ea typeface="Arial" charset="0"/>
                <a:cs typeface="Arial" charset="0"/>
              </a:rPr>
              <a:t> and surgical expertise—if local hospital routinely performs surgery on children under 2 </a:t>
            </a:r>
            <a:r>
              <a:rPr lang="en-US" dirty="0" err="1">
                <a:solidFill>
                  <a:prstClr val="black"/>
                </a:solidFill>
                <a:latin typeface="Arial" charset="0"/>
                <a:ea typeface="Arial" charset="0"/>
                <a:cs typeface="Arial" charset="0"/>
              </a:rPr>
              <a:t>yr</a:t>
            </a:r>
            <a:r>
              <a:rPr lang="en-US" dirty="0">
                <a:solidFill>
                  <a:prstClr val="black"/>
                </a:solidFill>
                <a:latin typeface="Arial" charset="0"/>
                <a:ea typeface="Arial" charset="0"/>
                <a:cs typeface="Arial" charset="0"/>
              </a:rPr>
              <a:t> then safe to undertake locally. Otherwise, consider discussion with and transfer to specialist </a:t>
            </a:r>
            <a:r>
              <a:rPr lang="en-US" dirty="0" err="1">
                <a:solidFill>
                  <a:prstClr val="black"/>
                </a:solidFill>
                <a:latin typeface="Arial" charset="0"/>
                <a:ea typeface="Arial" charset="0"/>
                <a:cs typeface="Arial" charset="0"/>
              </a:rPr>
              <a:t>centre</a:t>
            </a:r>
            <a:r>
              <a:rPr lang="en-US" dirty="0">
                <a:solidFill>
                  <a:prstClr val="black"/>
                </a:solidFill>
                <a:latin typeface="Arial" charset="0"/>
                <a:ea typeface="Arial" charset="0"/>
                <a:cs typeface="Arial" charset="0"/>
              </a:rPr>
              <a:t>	</a:t>
            </a:r>
          </a:p>
          <a:p>
            <a:endParaRPr lang="en-US" dirty="0">
              <a:solidFill>
                <a:prstClr val="black"/>
              </a:solidFill>
              <a:latin typeface="Arial" charset="0"/>
              <a:ea typeface="Arial" charset="0"/>
              <a:cs typeface="Arial" charset="0"/>
            </a:endParaRPr>
          </a:p>
          <a:p>
            <a:r>
              <a:rPr lang="en-US" i="1" dirty="0" err="1">
                <a:solidFill>
                  <a:prstClr val="black"/>
                </a:solidFill>
                <a:latin typeface="Arial" charset="0"/>
                <a:ea typeface="Arial" charset="0"/>
                <a:cs typeface="Arial" charset="0"/>
              </a:rPr>
              <a:t>Anaesthesia</a:t>
            </a:r>
            <a:r>
              <a:rPr lang="en-US" i="1" dirty="0">
                <a:solidFill>
                  <a:prstClr val="black"/>
                </a:solidFill>
                <a:latin typeface="Arial" charset="0"/>
                <a:ea typeface="Arial" charset="0"/>
                <a:cs typeface="Arial" charset="0"/>
              </a:rPr>
              <a:t> considerations:</a:t>
            </a:r>
            <a:r>
              <a:rPr lang="en-US" dirty="0">
                <a:solidFill>
                  <a:prstClr val="black"/>
                </a:solidFill>
                <a:latin typeface="Arial" charset="0"/>
                <a:ea typeface="Arial" charset="0"/>
                <a:cs typeface="Arial" charset="0"/>
              </a:rPr>
              <a:t> slow cautious gas or IV induction, beware of possibility of poor cardiac reserve. Avoid high inspired oxygen concentration in order to minimize left-to-right shunt and maximize systemic perfusion. May require higher ventilator pressures than expected because of pulmonary edema. Avoid air bubbles in venous lines because of the risk of paradoxical embolus. Endocarditis prophylaxis unnecessary</a:t>
            </a:r>
          </a:p>
          <a:p>
            <a:r>
              <a:rPr lang="en-US" sz="900" dirty="0">
                <a:solidFill>
                  <a:prstClr val="black"/>
                </a:solidFill>
                <a:latin typeface="Arial" charset="0"/>
                <a:ea typeface="Arial" charset="0"/>
                <a:cs typeface="Arial" charset="0"/>
              </a:rPr>
              <a:t>	</a:t>
            </a:r>
          </a:p>
        </p:txBody>
      </p:sp>
      <p:sp>
        <p:nvSpPr>
          <p:cNvPr id="3" name="TextBox 2"/>
          <p:cNvSpPr txBox="1"/>
          <p:nvPr/>
        </p:nvSpPr>
        <p:spPr>
          <a:xfrm>
            <a:off x="533400" y="396656"/>
            <a:ext cx="2667000" cy="646331"/>
          </a:xfrm>
          <a:prstGeom prst="rect">
            <a:avLst/>
          </a:prstGeom>
          <a:noFill/>
        </p:spPr>
        <p:txBody>
          <a:bodyPr wrap="square" rtlCol="0">
            <a:spAutoFit/>
          </a:bodyPr>
          <a:lstStyle/>
          <a:p>
            <a:r>
              <a:rPr lang="en-US" sz="3600" b="1">
                <a:latin typeface="+mj-lt"/>
              </a:rPr>
              <a:t>Cases</a:t>
            </a:r>
          </a:p>
        </p:txBody>
      </p:sp>
    </p:spTree>
    <p:extLst>
      <p:ext uri="{BB962C8B-B14F-4D97-AF65-F5344CB8AC3E}">
        <p14:creationId xmlns:p14="http://schemas.microsoft.com/office/powerpoint/2010/main" val="16226530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95400"/>
            <a:ext cx="7924800" cy="5355312"/>
          </a:xfrm>
          <a:prstGeom prst="rect">
            <a:avLst/>
          </a:prstGeom>
        </p:spPr>
        <p:txBody>
          <a:bodyPr wrap="square">
            <a:spAutoFit/>
          </a:bodyPr>
          <a:lstStyle/>
          <a:p>
            <a:r>
              <a:rPr lang="en-US" b="1" dirty="0">
                <a:solidFill>
                  <a:prstClr val="black"/>
                </a:solidFill>
                <a:latin typeface="Arial" charset="0"/>
                <a:ea typeface="Arial" charset="0"/>
                <a:cs typeface="Arial" charset="0"/>
              </a:rPr>
              <a:t>2. 6 year old with a repaired tetralogy of </a:t>
            </a:r>
            <a:r>
              <a:rPr lang="en-US" b="1" dirty="0" err="1">
                <a:solidFill>
                  <a:prstClr val="black"/>
                </a:solidFill>
                <a:latin typeface="Arial" charset="0"/>
                <a:ea typeface="Arial" charset="0"/>
                <a:cs typeface="Arial" charset="0"/>
              </a:rPr>
              <a:t>Fallot</a:t>
            </a:r>
            <a:r>
              <a:rPr lang="en-US" b="1" dirty="0">
                <a:solidFill>
                  <a:prstClr val="black"/>
                </a:solidFill>
                <a:latin typeface="Arial" charset="0"/>
                <a:ea typeface="Arial" charset="0"/>
                <a:cs typeface="Arial" charset="0"/>
              </a:rPr>
              <a:t> presenting for dental extractions due to dental caries</a:t>
            </a:r>
            <a:r>
              <a:rPr lang="en-US" dirty="0">
                <a:solidFill>
                  <a:prstClr val="black"/>
                </a:solidFill>
                <a:latin typeface="Arial" charset="0"/>
                <a:ea typeface="Arial" charset="0"/>
                <a:cs typeface="Arial" charset="0"/>
              </a:rPr>
              <a:t>	</a:t>
            </a:r>
          </a:p>
          <a:p>
            <a:endParaRPr lang="en-US" i="1" dirty="0">
              <a:solidFill>
                <a:prstClr val="black"/>
              </a:solidFill>
              <a:latin typeface="Arial" charset="0"/>
              <a:ea typeface="Arial" charset="0"/>
              <a:cs typeface="Arial" charset="0"/>
            </a:endParaRPr>
          </a:p>
          <a:p>
            <a:r>
              <a:rPr lang="en-US" i="1" dirty="0">
                <a:solidFill>
                  <a:prstClr val="black"/>
                </a:solidFill>
                <a:latin typeface="Arial" charset="0"/>
                <a:ea typeface="Arial" charset="0"/>
                <a:cs typeface="Arial" charset="0"/>
              </a:rPr>
              <a:t>Physiology:</a:t>
            </a:r>
            <a:r>
              <a:rPr lang="en-US" dirty="0">
                <a:solidFill>
                  <a:prstClr val="black"/>
                </a:solidFill>
                <a:latin typeface="Arial" charset="0"/>
                <a:ea typeface="Arial" charset="0"/>
                <a:cs typeface="Arial" charset="0"/>
              </a:rPr>
              <a:t> compensated (on examination good exercise tolerance, no signs of right heart failure. ECG shows RBBB and no ventricular ectopy)	</a:t>
            </a:r>
          </a:p>
          <a:p>
            <a:endParaRPr lang="en-US" i="1" dirty="0">
              <a:solidFill>
                <a:prstClr val="black"/>
              </a:solidFill>
              <a:latin typeface="Arial" charset="0"/>
              <a:ea typeface="Arial" charset="0"/>
              <a:cs typeface="Arial" charset="0"/>
            </a:endParaRPr>
          </a:p>
          <a:p>
            <a:r>
              <a:rPr lang="en-US" i="1" dirty="0">
                <a:solidFill>
                  <a:prstClr val="black"/>
                </a:solidFill>
                <a:latin typeface="Arial" charset="0"/>
                <a:ea typeface="Arial" charset="0"/>
                <a:cs typeface="Arial" charset="0"/>
              </a:rPr>
              <a:t>Lesion:</a:t>
            </a:r>
            <a:r>
              <a:rPr lang="en-US" dirty="0">
                <a:solidFill>
                  <a:prstClr val="black"/>
                </a:solidFill>
                <a:latin typeface="Arial" charset="0"/>
                <a:ea typeface="Arial" charset="0"/>
                <a:cs typeface="Arial" charset="0"/>
              </a:rPr>
              <a:t> simple	</a:t>
            </a:r>
          </a:p>
          <a:p>
            <a:endParaRPr lang="en-US" i="1" dirty="0">
              <a:solidFill>
                <a:prstClr val="black"/>
              </a:solidFill>
              <a:latin typeface="Arial" charset="0"/>
              <a:ea typeface="Arial" charset="0"/>
              <a:cs typeface="Arial" charset="0"/>
            </a:endParaRPr>
          </a:p>
          <a:p>
            <a:r>
              <a:rPr lang="en-US" i="1" dirty="0">
                <a:solidFill>
                  <a:prstClr val="black"/>
                </a:solidFill>
                <a:latin typeface="Arial" charset="0"/>
                <a:ea typeface="Arial" charset="0"/>
                <a:cs typeface="Arial" charset="0"/>
              </a:rPr>
              <a:t>Risk category:</a:t>
            </a:r>
            <a:r>
              <a:rPr lang="en-US" dirty="0">
                <a:solidFill>
                  <a:prstClr val="black"/>
                </a:solidFill>
                <a:latin typeface="Arial" charset="0"/>
                <a:ea typeface="Arial" charset="0"/>
                <a:cs typeface="Arial" charset="0"/>
              </a:rPr>
              <a:t> low (physiologically well compensated, simple lesion, minor surgery, over 2 </a:t>
            </a:r>
            <a:r>
              <a:rPr lang="en-US" dirty="0" err="1">
                <a:solidFill>
                  <a:prstClr val="black"/>
                </a:solidFill>
                <a:latin typeface="Arial" charset="0"/>
                <a:ea typeface="Arial" charset="0"/>
                <a:cs typeface="Arial" charset="0"/>
              </a:rPr>
              <a:t>yr</a:t>
            </a:r>
            <a:r>
              <a:rPr lang="en-US" dirty="0">
                <a:solidFill>
                  <a:prstClr val="black"/>
                </a:solidFill>
                <a:latin typeface="Arial" charset="0"/>
                <a:ea typeface="Arial" charset="0"/>
                <a:cs typeface="Arial" charset="0"/>
              </a:rPr>
              <a:t> old, elective surgery)	</a:t>
            </a:r>
          </a:p>
          <a:p>
            <a:endParaRPr lang="en-US" i="1" dirty="0">
              <a:solidFill>
                <a:prstClr val="black"/>
              </a:solidFill>
              <a:latin typeface="Arial" charset="0"/>
              <a:ea typeface="Arial" charset="0"/>
              <a:cs typeface="Arial" charset="0"/>
            </a:endParaRPr>
          </a:p>
          <a:p>
            <a:r>
              <a:rPr lang="en-US" i="1" dirty="0">
                <a:solidFill>
                  <a:prstClr val="black"/>
                </a:solidFill>
                <a:latin typeface="Arial" charset="0"/>
                <a:ea typeface="Arial" charset="0"/>
                <a:cs typeface="Arial" charset="0"/>
              </a:rPr>
              <a:t>Management:</a:t>
            </a:r>
            <a:r>
              <a:rPr lang="en-US" dirty="0">
                <a:solidFill>
                  <a:prstClr val="black"/>
                </a:solidFill>
                <a:latin typeface="Arial" charset="0"/>
                <a:ea typeface="Arial" charset="0"/>
                <a:cs typeface="Arial" charset="0"/>
              </a:rPr>
              <a:t> perform procedure in local hospital. If ventricular ectopy present on ECG—consider to be high risk and seek cardiology advice. May need to postpone surgery or transfer to specialist center as high risk of life-threatening arrhythmias	</a:t>
            </a:r>
          </a:p>
          <a:p>
            <a:endParaRPr lang="en-US" i="1" dirty="0">
              <a:solidFill>
                <a:prstClr val="black"/>
              </a:solidFill>
              <a:latin typeface="Arial" charset="0"/>
              <a:ea typeface="Arial" charset="0"/>
              <a:cs typeface="Arial" charset="0"/>
            </a:endParaRPr>
          </a:p>
          <a:p>
            <a:r>
              <a:rPr lang="en-US" i="1" dirty="0" err="1">
                <a:solidFill>
                  <a:prstClr val="black"/>
                </a:solidFill>
                <a:latin typeface="Arial" charset="0"/>
                <a:ea typeface="Arial" charset="0"/>
                <a:cs typeface="Arial" charset="0"/>
              </a:rPr>
              <a:t>Anaesthesia</a:t>
            </a:r>
            <a:r>
              <a:rPr lang="en-US" i="1" dirty="0">
                <a:solidFill>
                  <a:prstClr val="black"/>
                </a:solidFill>
                <a:latin typeface="Arial" charset="0"/>
                <a:ea typeface="Arial" charset="0"/>
                <a:cs typeface="Arial" charset="0"/>
              </a:rPr>
              <a:t> considerations:</a:t>
            </a:r>
            <a:r>
              <a:rPr lang="en-US" dirty="0">
                <a:solidFill>
                  <a:prstClr val="black"/>
                </a:solidFill>
                <a:latin typeface="Arial" charset="0"/>
                <a:ea typeface="Arial" charset="0"/>
                <a:cs typeface="Arial" charset="0"/>
              </a:rPr>
              <a:t> gas or IV induction. No need for endocarditis prophylaxis.	</a:t>
            </a:r>
          </a:p>
          <a:p>
            <a:endParaRPr lang="en-US" dirty="0">
              <a:solidFill>
                <a:prstClr val="black"/>
              </a:solidFill>
              <a:latin typeface="Arial" charset="0"/>
              <a:ea typeface="Arial" charset="0"/>
              <a:cs typeface="Arial" charset="0"/>
            </a:endParaRPr>
          </a:p>
        </p:txBody>
      </p:sp>
      <p:sp>
        <p:nvSpPr>
          <p:cNvPr id="3" name="TextBox 2"/>
          <p:cNvSpPr txBox="1"/>
          <p:nvPr/>
        </p:nvSpPr>
        <p:spPr>
          <a:xfrm>
            <a:off x="533400" y="396656"/>
            <a:ext cx="2667000" cy="646331"/>
          </a:xfrm>
          <a:prstGeom prst="rect">
            <a:avLst/>
          </a:prstGeom>
          <a:noFill/>
        </p:spPr>
        <p:txBody>
          <a:bodyPr wrap="square" rtlCol="0">
            <a:spAutoFit/>
          </a:bodyPr>
          <a:lstStyle/>
          <a:p>
            <a:r>
              <a:rPr lang="en-US" sz="3600" b="1">
                <a:latin typeface="+mj-lt"/>
              </a:rPr>
              <a:t>Cases</a:t>
            </a:r>
          </a:p>
        </p:txBody>
      </p:sp>
    </p:spTree>
    <p:extLst>
      <p:ext uri="{BB962C8B-B14F-4D97-AF65-F5344CB8AC3E}">
        <p14:creationId xmlns:p14="http://schemas.microsoft.com/office/powerpoint/2010/main" val="701146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15731"/>
            <a:ext cx="9143999" cy="5632311"/>
          </a:xfrm>
          <a:prstGeom prst="rect">
            <a:avLst/>
          </a:prstGeom>
        </p:spPr>
        <p:txBody>
          <a:bodyPr wrap="square">
            <a:spAutoFit/>
          </a:bodyPr>
          <a:lstStyle/>
          <a:p>
            <a:r>
              <a:rPr lang="en-US" b="1" dirty="0">
                <a:solidFill>
                  <a:prstClr val="black"/>
                </a:solidFill>
                <a:latin typeface="Arial" charset="0"/>
                <a:ea typeface="Arial" charset="0"/>
                <a:cs typeface="Arial" charset="0"/>
              </a:rPr>
              <a:t>3. 8 year old with a Fontan circulation presenting for emergency surgery for reduction and fixation of a supracondylar fracture with neurovascular compromise	</a:t>
            </a:r>
          </a:p>
          <a:p>
            <a:r>
              <a:rPr lang="en-US" i="1" dirty="0">
                <a:solidFill>
                  <a:prstClr val="black"/>
                </a:solidFill>
                <a:latin typeface="Arial" charset="0"/>
                <a:ea typeface="Arial" charset="0"/>
                <a:cs typeface="Arial" charset="0"/>
              </a:rPr>
              <a:t>Physiology:</a:t>
            </a:r>
            <a:r>
              <a:rPr lang="en-US" dirty="0">
                <a:solidFill>
                  <a:prstClr val="black"/>
                </a:solidFill>
                <a:latin typeface="Arial" charset="0"/>
                <a:ea typeface="Arial" charset="0"/>
                <a:cs typeface="Arial" charset="0"/>
              </a:rPr>
              <a:t> may be well-compensated working single-ventricle circulation</a:t>
            </a:r>
          </a:p>
          <a:p>
            <a:r>
              <a:rPr lang="en-US" i="1" dirty="0">
                <a:solidFill>
                  <a:prstClr val="black"/>
                </a:solidFill>
                <a:latin typeface="Arial" charset="0"/>
                <a:ea typeface="Arial" charset="0"/>
                <a:cs typeface="Arial" charset="0"/>
              </a:rPr>
              <a:t>Lesion:</a:t>
            </a:r>
            <a:r>
              <a:rPr lang="en-US" dirty="0">
                <a:solidFill>
                  <a:prstClr val="black"/>
                </a:solidFill>
                <a:latin typeface="Arial" charset="0"/>
                <a:ea typeface="Arial" charset="0"/>
                <a:cs typeface="Arial" charset="0"/>
              </a:rPr>
              <a:t> complex single ventricle	</a:t>
            </a:r>
          </a:p>
          <a:p>
            <a:endParaRPr lang="en-US" dirty="0">
              <a:solidFill>
                <a:prstClr val="black"/>
              </a:solidFill>
              <a:latin typeface="Arial" charset="0"/>
              <a:ea typeface="Arial" charset="0"/>
              <a:cs typeface="Arial" charset="0"/>
            </a:endParaRPr>
          </a:p>
          <a:p>
            <a:r>
              <a:rPr lang="en-US" i="1" dirty="0">
                <a:solidFill>
                  <a:prstClr val="black"/>
                </a:solidFill>
                <a:latin typeface="Arial" charset="0"/>
                <a:ea typeface="Arial" charset="0"/>
                <a:cs typeface="Arial" charset="0"/>
              </a:rPr>
              <a:t>Risk category:</a:t>
            </a:r>
            <a:r>
              <a:rPr lang="en-US" dirty="0">
                <a:solidFill>
                  <a:prstClr val="black"/>
                </a:solidFill>
                <a:latin typeface="Arial" charset="0"/>
                <a:ea typeface="Arial" charset="0"/>
                <a:cs typeface="Arial" charset="0"/>
              </a:rPr>
              <a:t> high (physiologically well compensated, but complex single-ventricle lesion, emergency surgery)</a:t>
            </a:r>
          </a:p>
          <a:p>
            <a:r>
              <a:rPr lang="en-US" dirty="0">
                <a:solidFill>
                  <a:prstClr val="black"/>
                </a:solidFill>
                <a:latin typeface="Arial" charset="0"/>
                <a:ea typeface="Arial" charset="0"/>
                <a:cs typeface="Arial" charset="0"/>
              </a:rPr>
              <a:t>	</a:t>
            </a:r>
          </a:p>
          <a:p>
            <a:r>
              <a:rPr lang="en-US" i="1" dirty="0">
                <a:solidFill>
                  <a:prstClr val="black"/>
                </a:solidFill>
                <a:latin typeface="Arial" charset="0"/>
                <a:ea typeface="Arial" charset="0"/>
                <a:cs typeface="Arial" charset="0"/>
              </a:rPr>
              <a:t>Management:</a:t>
            </a:r>
            <a:r>
              <a:rPr lang="en-US" dirty="0">
                <a:solidFill>
                  <a:prstClr val="black"/>
                </a:solidFill>
                <a:latin typeface="Arial" charset="0"/>
                <a:ea typeface="Arial" charset="0"/>
                <a:cs typeface="Arial" charset="0"/>
              </a:rPr>
              <a:t> discuss with specialist </a:t>
            </a:r>
            <a:r>
              <a:rPr lang="en-US" dirty="0" err="1">
                <a:solidFill>
                  <a:prstClr val="black"/>
                </a:solidFill>
                <a:latin typeface="Arial" charset="0"/>
                <a:ea typeface="Arial" charset="0"/>
                <a:cs typeface="Arial" charset="0"/>
              </a:rPr>
              <a:t>centre</a:t>
            </a:r>
            <a:r>
              <a:rPr lang="en-US" dirty="0">
                <a:solidFill>
                  <a:prstClr val="black"/>
                </a:solidFill>
                <a:latin typeface="Arial" charset="0"/>
                <a:ea typeface="Arial" charset="0"/>
                <a:cs typeface="Arial" charset="0"/>
              </a:rPr>
              <a:t> </a:t>
            </a:r>
            <a:r>
              <a:rPr lang="en-US" dirty="0" err="1">
                <a:solidFill>
                  <a:prstClr val="black"/>
                </a:solidFill>
                <a:latin typeface="Arial" charset="0"/>
                <a:ea typeface="Arial" charset="0"/>
                <a:cs typeface="Arial" charset="0"/>
              </a:rPr>
              <a:t>paediatric</a:t>
            </a:r>
            <a:r>
              <a:rPr lang="en-US" dirty="0">
                <a:solidFill>
                  <a:prstClr val="black"/>
                </a:solidFill>
                <a:latin typeface="Arial" charset="0"/>
                <a:ea typeface="Arial" charset="0"/>
                <a:cs typeface="Arial" charset="0"/>
              </a:rPr>
              <a:t> cardiac </a:t>
            </a:r>
            <a:r>
              <a:rPr lang="en-US" dirty="0" err="1">
                <a:solidFill>
                  <a:prstClr val="black"/>
                </a:solidFill>
                <a:latin typeface="Arial" charset="0"/>
                <a:ea typeface="Arial" charset="0"/>
                <a:cs typeface="Arial" charset="0"/>
              </a:rPr>
              <a:t>anaesthetist</a:t>
            </a:r>
            <a:r>
              <a:rPr lang="en-US" dirty="0">
                <a:solidFill>
                  <a:prstClr val="black"/>
                </a:solidFill>
                <a:latin typeface="Arial" charset="0"/>
                <a:ea typeface="Arial" charset="0"/>
                <a:cs typeface="Arial" charset="0"/>
              </a:rPr>
              <a:t>. Transfer to specialist </a:t>
            </a:r>
            <a:r>
              <a:rPr lang="en-US" dirty="0" err="1">
                <a:solidFill>
                  <a:prstClr val="black"/>
                </a:solidFill>
                <a:latin typeface="Arial" charset="0"/>
                <a:ea typeface="Arial" charset="0"/>
                <a:cs typeface="Arial" charset="0"/>
              </a:rPr>
              <a:t>centre</a:t>
            </a:r>
            <a:r>
              <a:rPr lang="en-US" dirty="0">
                <a:solidFill>
                  <a:prstClr val="black"/>
                </a:solidFill>
                <a:latin typeface="Arial" charset="0"/>
                <a:ea typeface="Arial" charset="0"/>
                <a:cs typeface="Arial" charset="0"/>
              </a:rPr>
              <a:t> risks limb loss so may not be possible. Needs discussion on individual basis to balance risk of loss of limb </a:t>
            </a:r>
            <a:r>
              <a:rPr lang="en-US" i="1" dirty="0">
                <a:solidFill>
                  <a:prstClr val="black"/>
                </a:solidFill>
                <a:latin typeface="Arial" charset="0"/>
                <a:ea typeface="Arial" charset="0"/>
                <a:cs typeface="Arial" charset="0"/>
              </a:rPr>
              <a:t>vs</a:t>
            </a:r>
            <a:r>
              <a:rPr lang="en-US" dirty="0">
                <a:solidFill>
                  <a:prstClr val="black"/>
                </a:solidFill>
                <a:latin typeface="Arial" charset="0"/>
                <a:ea typeface="Arial" charset="0"/>
                <a:cs typeface="Arial" charset="0"/>
              </a:rPr>
              <a:t> loss of life if local hospital </a:t>
            </a:r>
            <a:r>
              <a:rPr lang="en-US" dirty="0" err="1">
                <a:solidFill>
                  <a:prstClr val="black"/>
                </a:solidFill>
                <a:latin typeface="Arial" charset="0"/>
                <a:ea typeface="Arial" charset="0"/>
                <a:cs typeface="Arial" charset="0"/>
              </a:rPr>
              <a:t>anaesthetist</a:t>
            </a:r>
            <a:r>
              <a:rPr lang="en-US" dirty="0">
                <a:solidFill>
                  <a:prstClr val="black"/>
                </a:solidFill>
                <a:latin typeface="Arial" charset="0"/>
                <a:ea typeface="Arial" charset="0"/>
                <a:cs typeface="Arial" charset="0"/>
              </a:rPr>
              <a:t> does not understand complex single-ventricle physiology.</a:t>
            </a:r>
          </a:p>
          <a:p>
            <a:endParaRPr lang="en-US" dirty="0">
              <a:solidFill>
                <a:prstClr val="black"/>
              </a:solidFill>
              <a:latin typeface="Arial" charset="0"/>
              <a:ea typeface="Arial" charset="0"/>
              <a:cs typeface="Arial" charset="0"/>
            </a:endParaRPr>
          </a:p>
          <a:p>
            <a:r>
              <a:rPr lang="en-US" i="1" dirty="0" err="1">
                <a:solidFill>
                  <a:prstClr val="black"/>
                </a:solidFill>
                <a:latin typeface="Arial" charset="0"/>
                <a:ea typeface="Arial" charset="0"/>
                <a:cs typeface="Arial" charset="0"/>
              </a:rPr>
              <a:t>Anaesthesia</a:t>
            </a:r>
            <a:r>
              <a:rPr lang="en-US" i="1" dirty="0">
                <a:solidFill>
                  <a:prstClr val="black"/>
                </a:solidFill>
                <a:latin typeface="Arial" charset="0"/>
                <a:ea typeface="Arial" charset="0"/>
                <a:cs typeface="Arial" charset="0"/>
              </a:rPr>
              <a:t> considerations:</a:t>
            </a:r>
            <a:r>
              <a:rPr lang="en-US" dirty="0">
                <a:solidFill>
                  <a:prstClr val="black"/>
                </a:solidFill>
                <a:latin typeface="Arial" charset="0"/>
                <a:ea typeface="Arial" charset="0"/>
                <a:cs typeface="Arial" charset="0"/>
              </a:rPr>
              <a:t> gas or IV induction, consider spontaneous ventilation as this aids PBF but must avoid hypoxia, hypercarbia and atelectasis which increase PVR and compromise PBF. Full stomach may require rapid sequence intubation and positive pressure ventilation (PPV). If using PPV avoid high pressures, high PEEP, and long inspiratory times all of which compromise PBF. Slight head-up position aids venous return and PBF as does raising the legs. Endocarditis prophylaxis unnecessary.	</a:t>
            </a:r>
          </a:p>
        </p:txBody>
      </p:sp>
      <p:sp>
        <p:nvSpPr>
          <p:cNvPr id="3" name="TextBox 2"/>
          <p:cNvSpPr txBox="1"/>
          <p:nvPr/>
        </p:nvSpPr>
        <p:spPr>
          <a:xfrm>
            <a:off x="533400" y="396656"/>
            <a:ext cx="2667000" cy="646331"/>
          </a:xfrm>
          <a:prstGeom prst="rect">
            <a:avLst/>
          </a:prstGeom>
          <a:noFill/>
        </p:spPr>
        <p:txBody>
          <a:bodyPr wrap="square" rtlCol="0">
            <a:spAutoFit/>
          </a:bodyPr>
          <a:lstStyle/>
          <a:p>
            <a:r>
              <a:rPr lang="en-US" sz="3600" b="1">
                <a:latin typeface="+mj-lt"/>
              </a:rPr>
              <a:t>Cases</a:t>
            </a:r>
          </a:p>
        </p:txBody>
      </p:sp>
    </p:spTree>
    <p:extLst>
      <p:ext uri="{BB962C8B-B14F-4D97-AF65-F5344CB8AC3E}">
        <p14:creationId xmlns:p14="http://schemas.microsoft.com/office/powerpoint/2010/main" val="223644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761999"/>
            <a:ext cx="4343400" cy="5006579"/>
          </a:xfrm>
        </p:spPr>
        <p:txBody>
          <a:bodyPr>
            <a:normAutofit/>
          </a:bodyPr>
          <a:lstStyle/>
          <a:p>
            <a:pPr marL="485775" indent="-485775">
              <a:buNone/>
              <a:defRPr/>
            </a:pPr>
            <a:r>
              <a:rPr lang="en-CA" sz="4600" b="1" dirty="0">
                <a:latin typeface="+mj-lt"/>
              </a:rPr>
              <a:t>Fetal circulation</a:t>
            </a:r>
          </a:p>
          <a:p>
            <a:pPr marL="485775" indent="-485775">
              <a:buNone/>
              <a:defRPr/>
            </a:pPr>
            <a:r>
              <a:rPr lang="en-CA" sz="2000" dirty="0"/>
              <a:t>Blood flows from the placenta</a:t>
            </a:r>
            <a:r>
              <a:rPr lang="mr-IN" sz="2000" dirty="0"/>
              <a:t>…</a:t>
            </a:r>
            <a:endParaRPr lang="en-CA" sz="2000" dirty="0"/>
          </a:p>
          <a:p>
            <a:pPr marL="485775" indent="-485775">
              <a:buNone/>
              <a:defRPr/>
            </a:pPr>
            <a:r>
              <a:rPr lang="en-CA" sz="2000" dirty="0">
                <a:sym typeface="Wingdings" pitchFamily="2" charset="2"/>
              </a:rPr>
              <a:t>	 </a:t>
            </a:r>
            <a:r>
              <a:rPr lang="en-CA" sz="2000" dirty="0"/>
              <a:t>IVC</a:t>
            </a:r>
          </a:p>
          <a:p>
            <a:pPr marL="485775" indent="-485775">
              <a:buNone/>
              <a:defRPr/>
            </a:pPr>
            <a:r>
              <a:rPr lang="en-CA" sz="2000" dirty="0"/>
              <a:t>	</a:t>
            </a:r>
            <a:r>
              <a:rPr lang="en-CA" sz="2000" dirty="0">
                <a:sym typeface="Wingdings" pitchFamily="2" charset="2"/>
              </a:rPr>
              <a:t></a:t>
            </a:r>
            <a:r>
              <a:rPr lang="en-CA" sz="2000" dirty="0"/>
              <a:t> RA</a:t>
            </a:r>
          </a:p>
          <a:p>
            <a:pPr marL="485775" indent="-485775">
              <a:buNone/>
              <a:defRPr/>
            </a:pPr>
            <a:r>
              <a:rPr lang="en-CA" sz="2000" dirty="0">
                <a:sym typeface="Wingdings" pitchFamily="2" charset="2"/>
              </a:rPr>
              <a:t>	 through the FO</a:t>
            </a:r>
          </a:p>
          <a:p>
            <a:pPr marL="485775" indent="-485775">
              <a:buNone/>
              <a:defRPr/>
            </a:pPr>
            <a:r>
              <a:rPr lang="en-CA" sz="2000" dirty="0">
                <a:sym typeface="Wingdings" pitchFamily="2" charset="2"/>
              </a:rPr>
              <a:t>	 LA</a:t>
            </a:r>
          </a:p>
          <a:p>
            <a:pPr marL="485775" indent="-485775">
              <a:buNone/>
              <a:defRPr/>
            </a:pPr>
            <a:r>
              <a:rPr lang="en-CA" sz="2000" dirty="0">
                <a:sym typeface="Wingdings" pitchFamily="2" charset="2"/>
              </a:rPr>
              <a:t>	 LV</a:t>
            </a:r>
          </a:p>
          <a:p>
            <a:pPr marL="485775" indent="-485775">
              <a:buNone/>
              <a:defRPr/>
            </a:pPr>
            <a:r>
              <a:rPr lang="en-CA" sz="2000" dirty="0">
                <a:sym typeface="Wingdings" pitchFamily="2" charset="2"/>
              </a:rPr>
              <a:t>	 ascending aorta</a:t>
            </a:r>
          </a:p>
          <a:p>
            <a:pPr marL="485775" indent="-485775">
              <a:buNone/>
              <a:defRPr/>
            </a:pPr>
            <a:r>
              <a:rPr lang="en-CA" sz="2000" dirty="0">
                <a:sym typeface="Wingdings" pitchFamily="2" charset="2"/>
              </a:rPr>
              <a:t>	 head &amp; upper extremities</a:t>
            </a:r>
          </a:p>
          <a:p>
            <a:pPr marL="485775" indent="-485775">
              <a:buNone/>
              <a:defRPr/>
            </a:pPr>
            <a:r>
              <a:rPr lang="en-CA" sz="2000" dirty="0">
                <a:sym typeface="Wingdings" pitchFamily="2" charset="2"/>
              </a:rPr>
              <a:t>	 returns via the SVC</a:t>
            </a:r>
          </a:p>
          <a:p>
            <a:pPr marL="485775" indent="-485775">
              <a:buNone/>
              <a:defRPr/>
            </a:pPr>
            <a:endParaRPr lang="en-CA" sz="1800" dirty="0">
              <a:sym typeface="Wingdings" pitchFamily="2" charset="2"/>
            </a:endParaRPr>
          </a:p>
          <a:p>
            <a:pPr eaLnBrk="1" hangingPunct="1">
              <a:defRPr/>
            </a:pPr>
            <a:endParaRPr lang="en-US" sz="1800" dirty="0"/>
          </a:p>
        </p:txBody>
      </p:sp>
      <p:grpSp>
        <p:nvGrpSpPr>
          <p:cNvPr id="13" name="Group 12"/>
          <p:cNvGrpSpPr>
            <a:grpSpLocks/>
          </p:cNvGrpSpPr>
          <p:nvPr/>
        </p:nvGrpSpPr>
        <p:grpSpPr bwMode="auto">
          <a:xfrm>
            <a:off x="4724400" y="1104898"/>
            <a:ext cx="3707606" cy="4320779"/>
            <a:chOff x="4038600" y="609600"/>
            <a:chExt cx="4943475" cy="5761037"/>
          </a:xfrm>
        </p:grpSpPr>
        <p:pic>
          <p:nvPicPr>
            <p:cNvPr id="19459" name="Picture 4" descr="SAT70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8600" y="825143"/>
              <a:ext cx="4943475" cy="5545494"/>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9460" name="Freeform 8"/>
            <p:cNvSpPr>
              <a:spLocks/>
            </p:cNvSpPr>
            <p:nvPr/>
          </p:nvSpPr>
          <p:spPr bwMode="auto">
            <a:xfrm>
              <a:off x="6023096" y="609600"/>
              <a:ext cx="883125" cy="371513"/>
            </a:xfrm>
            <a:custGeom>
              <a:avLst/>
              <a:gdLst>
                <a:gd name="T0" fmla="*/ 1494083394 w 522"/>
                <a:gd name="T1" fmla="*/ 2147483646 h 1510"/>
                <a:gd name="T2" fmla="*/ 1468323861 w 522"/>
                <a:gd name="T3" fmla="*/ 2147483646 h 1510"/>
                <a:gd name="T4" fmla="*/ 1396766970 w 522"/>
                <a:gd name="T5" fmla="*/ 2147483646 h 1510"/>
                <a:gd name="T6" fmla="*/ 1099095986 w 522"/>
                <a:gd name="T7" fmla="*/ 2147483646 h 1510"/>
                <a:gd name="T8" fmla="*/ 927361815 w 522"/>
                <a:gd name="T9" fmla="*/ 2147483646 h 1510"/>
                <a:gd name="T10" fmla="*/ 904464828 w 522"/>
                <a:gd name="T11" fmla="*/ 2147483646 h 1510"/>
                <a:gd name="T12" fmla="*/ 830047082 w 522"/>
                <a:gd name="T13" fmla="*/ 2147483646 h 1510"/>
                <a:gd name="T14" fmla="*/ 681209899 w 522"/>
                <a:gd name="T15" fmla="*/ 2147483646 h 1510"/>
                <a:gd name="T16" fmla="*/ 558133940 w 522"/>
                <a:gd name="T17" fmla="*/ 2147483646 h 1510"/>
                <a:gd name="T18" fmla="*/ 509477420 w 522"/>
                <a:gd name="T19" fmla="*/ 2147483646 h 1510"/>
                <a:gd name="T20" fmla="*/ 435057982 w 522"/>
                <a:gd name="T21" fmla="*/ 2147483646 h 1510"/>
                <a:gd name="T22" fmla="*/ 337743249 w 522"/>
                <a:gd name="T23" fmla="*/ 2147483646 h 1510"/>
                <a:gd name="T24" fmla="*/ 188907757 w 522"/>
                <a:gd name="T25" fmla="*/ 2147483646 h 1510"/>
                <a:gd name="T26" fmla="*/ 91591332 w 522"/>
                <a:gd name="T27" fmla="*/ 2147483646 h 1510"/>
                <a:gd name="T28" fmla="*/ 65831799 w 522"/>
                <a:gd name="T29" fmla="*/ 1599671439 h 1510"/>
                <a:gd name="T30" fmla="*/ 263325503 w 522"/>
                <a:gd name="T31" fmla="*/ 1269626626 h 1510"/>
                <a:gd name="T32" fmla="*/ 363502782 w 522"/>
                <a:gd name="T33" fmla="*/ 1165558955 h 1510"/>
                <a:gd name="T34" fmla="*/ 188907757 w 522"/>
                <a:gd name="T35" fmla="*/ 270575601 h 1510"/>
                <a:gd name="T36" fmla="*/ 91591332 w 522"/>
                <a:gd name="T37" fmla="*/ 92174864 h 1510"/>
                <a:gd name="T38" fmla="*/ 17173586 w 522"/>
                <a:gd name="T39" fmla="*/ 14867303 h 15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1510"/>
                <a:gd name="T62" fmla="*/ 522 w 522"/>
                <a:gd name="T63" fmla="*/ 1510 h 15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1510">
                  <a:moveTo>
                    <a:pt x="522" y="1510"/>
                  </a:moveTo>
                  <a:cubicBezTo>
                    <a:pt x="519" y="1498"/>
                    <a:pt x="520" y="1484"/>
                    <a:pt x="513" y="1475"/>
                  </a:cubicBezTo>
                  <a:cubicBezTo>
                    <a:pt x="508" y="1468"/>
                    <a:pt x="496" y="1471"/>
                    <a:pt x="488" y="1467"/>
                  </a:cubicBezTo>
                  <a:cubicBezTo>
                    <a:pt x="446" y="1443"/>
                    <a:pt x="431" y="1395"/>
                    <a:pt x="384" y="1381"/>
                  </a:cubicBezTo>
                  <a:cubicBezTo>
                    <a:pt x="362" y="1347"/>
                    <a:pt x="351" y="1355"/>
                    <a:pt x="324" y="1329"/>
                  </a:cubicBezTo>
                  <a:cubicBezTo>
                    <a:pt x="321" y="1321"/>
                    <a:pt x="322" y="1310"/>
                    <a:pt x="316" y="1304"/>
                  </a:cubicBezTo>
                  <a:cubicBezTo>
                    <a:pt x="310" y="1298"/>
                    <a:pt x="298" y="1300"/>
                    <a:pt x="290" y="1295"/>
                  </a:cubicBezTo>
                  <a:cubicBezTo>
                    <a:pt x="229" y="1254"/>
                    <a:pt x="297" y="1279"/>
                    <a:pt x="238" y="1261"/>
                  </a:cubicBezTo>
                  <a:cubicBezTo>
                    <a:pt x="229" y="1231"/>
                    <a:pt x="218" y="1213"/>
                    <a:pt x="195" y="1192"/>
                  </a:cubicBezTo>
                  <a:cubicBezTo>
                    <a:pt x="189" y="1180"/>
                    <a:pt x="186" y="1168"/>
                    <a:pt x="178" y="1157"/>
                  </a:cubicBezTo>
                  <a:cubicBezTo>
                    <a:pt x="171" y="1147"/>
                    <a:pt x="159" y="1142"/>
                    <a:pt x="152" y="1132"/>
                  </a:cubicBezTo>
                  <a:cubicBezTo>
                    <a:pt x="118" y="1081"/>
                    <a:pt x="178" y="1128"/>
                    <a:pt x="118" y="1089"/>
                  </a:cubicBezTo>
                  <a:cubicBezTo>
                    <a:pt x="106" y="1053"/>
                    <a:pt x="87" y="1016"/>
                    <a:pt x="66" y="985"/>
                  </a:cubicBezTo>
                  <a:cubicBezTo>
                    <a:pt x="55" y="952"/>
                    <a:pt x="48" y="922"/>
                    <a:pt x="32" y="891"/>
                  </a:cubicBezTo>
                  <a:cubicBezTo>
                    <a:pt x="7" y="722"/>
                    <a:pt x="0" y="794"/>
                    <a:pt x="23" y="538"/>
                  </a:cubicBezTo>
                  <a:cubicBezTo>
                    <a:pt x="27" y="492"/>
                    <a:pt x="46" y="441"/>
                    <a:pt x="92" y="427"/>
                  </a:cubicBezTo>
                  <a:cubicBezTo>
                    <a:pt x="103" y="415"/>
                    <a:pt x="126" y="408"/>
                    <a:pt x="127" y="392"/>
                  </a:cubicBezTo>
                  <a:cubicBezTo>
                    <a:pt x="132" y="291"/>
                    <a:pt x="125" y="176"/>
                    <a:pt x="66" y="91"/>
                  </a:cubicBezTo>
                  <a:cubicBezTo>
                    <a:pt x="49" y="21"/>
                    <a:pt x="72" y="91"/>
                    <a:pt x="32" y="31"/>
                  </a:cubicBezTo>
                  <a:cubicBezTo>
                    <a:pt x="11" y="0"/>
                    <a:pt x="39" y="5"/>
                    <a:pt x="6" y="5"/>
                  </a:cubicBezTo>
                </a:path>
              </a:pathLst>
            </a:custGeom>
            <a:noFill/>
            <a:ln w="5715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19461" name="Freeform 9"/>
            <p:cNvSpPr>
              <a:spLocks/>
            </p:cNvSpPr>
            <p:nvPr/>
          </p:nvSpPr>
          <p:spPr bwMode="auto">
            <a:xfrm>
              <a:off x="6011253" y="657883"/>
              <a:ext cx="818837" cy="371513"/>
            </a:xfrm>
            <a:custGeom>
              <a:avLst/>
              <a:gdLst>
                <a:gd name="T0" fmla="*/ 31484621 w 484"/>
                <a:gd name="T1" fmla="*/ 1584801703 h 549"/>
                <a:gd name="T2" fmla="*/ 131661884 w 484"/>
                <a:gd name="T3" fmla="*/ 1456948473 h 549"/>
                <a:gd name="T4" fmla="*/ 154560559 w 484"/>
                <a:gd name="T5" fmla="*/ 1379640947 h 549"/>
                <a:gd name="T6" fmla="*/ 377813760 w 484"/>
                <a:gd name="T7" fmla="*/ 1227998664 h 549"/>
                <a:gd name="T8" fmla="*/ 400712436 w 484"/>
                <a:gd name="T9" fmla="*/ 1150691137 h 549"/>
                <a:gd name="T10" fmla="*/ 523788374 w 484"/>
                <a:gd name="T11" fmla="*/ 1123931039 h 549"/>
                <a:gd name="T12" fmla="*/ 623965637 w 484"/>
                <a:gd name="T13" fmla="*/ 1073383611 h 549"/>
                <a:gd name="T14" fmla="*/ 695520825 w 484"/>
                <a:gd name="T15" fmla="*/ 1049598006 h 549"/>
                <a:gd name="T16" fmla="*/ 1016090435 w 484"/>
                <a:gd name="T17" fmla="*/ 817675427 h 549"/>
                <a:gd name="T18" fmla="*/ 1213584106 w 484"/>
                <a:gd name="T19" fmla="*/ 511418092 h 549"/>
                <a:gd name="T20" fmla="*/ 1359558720 w 484"/>
                <a:gd name="T21" fmla="*/ 205162480 h 549"/>
                <a:gd name="T22" fmla="*/ 1385318249 w 484"/>
                <a:gd name="T23" fmla="*/ 0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4"/>
                <a:gd name="T37" fmla="*/ 0 h 549"/>
                <a:gd name="T38" fmla="*/ 484 w 484"/>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4" h="549">
                  <a:moveTo>
                    <a:pt x="11" y="533"/>
                  </a:moveTo>
                  <a:cubicBezTo>
                    <a:pt x="35" y="465"/>
                    <a:pt x="0" y="549"/>
                    <a:pt x="46" y="490"/>
                  </a:cubicBezTo>
                  <a:cubicBezTo>
                    <a:pt x="52" y="483"/>
                    <a:pt x="48" y="471"/>
                    <a:pt x="54" y="464"/>
                  </a:cubicBezTo>
                  <a:cubicBezTo>
                    <a:pt x="68" y="446"/>
                    <a:pt x="110" y="420"/>
                    <a:pt x="132" y="413"/>
                  </a:cubicBezTo>
                  <a:cubicBezTo>
                    <a:pt x="135" y="404"/>
                    <a:pt x="133" y="392"/>
                    <a:pt x="140" y="387"/>
                  </a:cubicBezTo>
                  <a:cubicBezTo>
                    <a:pt x="152" y="379"/>
                    <a:pt x="169" y="383"/>
                    <a:pt x="183" y="378"/>
                  </a:cubicBezTo>
                  <a:cubicBezTo>
                    <a:pt x="195" y="374"/>
                    <a:pt x="206" y="366"/>
                    <a:pt x="218" y="361"/>
                  </a:cubicBezTo>
                  <a:cubicBezTo>
                    <a:pt x="226" y="358"/>
                    <a:pt x="235" y="356"/>
                    <a:pt x="243" y="353"/>
                  </a:cubicBezTo>
                  <a:cubicBezTo>
                    <a:pt x="287" y="323"/>
                    <a:pt x="326" y="334"/>
                    <a:pt x="355" y="275"/>
                  </a:cubicBezTo>
                  <a:cubicBezTo>
                    <a:pt x="374" y="237"/>
                    <a:pt x="389" y="195"/>
                    <a:pt x="424" y="172"/>
                  </a:cubicBezTo>
                  <a:cubicBezTo>
                    <a:pt x="446" y="139"/>
                    <a:pt x="453" y="102"/>
                    <a:pt x="475" y="69"/>
                  </a:cubicBezTo>
                  <a:cubicBezTo>
                    <a:pt x="484" y="6"/>
                    <a:pt x="484" y="29"/>
                    <a:pt x="484" y="0"/>
                  </a:cubicBezTo>
                </a:path>
              </a:pathLst>
            </a:custGeom>
            <a:noFill/>
            <a:ln w="5715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19462" name="Freeform 10"/>
            <p:cNvSpPr>
              <a:spLocks/>
            </p:cNvSpPr>
            <p:nvPr/>
          </p:nvSpPr>
          <p:spPr bwMode="auto">
            <a:xfrm>
              <a:off x="5437729" y="2233933"/>
              <a:ext cx="1774709" cy="371513"/>
            </a:xfrm>
            <a:custGeom>
              <a:avLst/>
              <a:gdLst>
                <a:gd name="T0" fmla="*/ 1376730014 w 1049"/>
                <a:gd name="T1" fmla="*/ 2147483646 h 1746"/>
                <a:gd name="T2" fmla="*/ 1230757155 w 1049"/>
                <a:gd name="T3" fmla="*/ 2147483646 h 1746"/>
                <a:gd name="T4" fmla="*/ 1204997637 w 1049"/>
                <a:gd name="T5" fmla="*/ 2147483646 h 1746"/>
                <a:gd name="T6" fmla="*/ 984605386 w 1049"/>
                <a:gd name="T7" fmla="*/ 2147483646 h 1746"/>
                <a:gd name="T8" fmla="*/ 958845868 w 1049"/>
                <a:gd name="T9" fmla="*/ 2147483646 h 1746"/>
                <a:gd name="T10" fmla="*/ 884428167 w 1049"/>
                <a:gd name="T11" fmla="*/ 2147483646 h 1746"/>
                <a:gd name="T12" fmla="*/ 738453617 w 1049"/>
                <a:gd name="T13" fmla="*/ 2147483646 h 1746"/>
                <a:gd name="T14" fmla="*/ 563858696 w 1049"/>
                <a:gd name="T15" fmla="*/ 2147483646 h 1746"/>
                <a:gd name="T16" fmla="*/ 492303539 w 1049"/>
                <a:gd name="T17" fmla="*/ 2147483646 h 1746"/>
                <a:gd name="T18" fmla="*/ 320569471 w 1049"/>
                <a:gd name="T19" fmla="*/ 2147483646 h 1746"/>
                <a:gd name="T20" fmla="*/ 220390560 w 1049"/>
                <a:gd name="T21" fmla="*/ 2147483646 h 1746"/>
                <a:gd name="T22" fmla="*/ 145972858 w 1049"/>
                <a:gd name="T23" fmla="*/ 2147483646 h 1746"/>
                <a:gd name="T24" fmla="*/ 0 w 1049"/>
                <a:gd name="T25" fmla="*/ 2147483646 h 1746"/>
                <a:gd name="T26" fmla="*/ 294809953 w 1049"/>
                <a:gd name="T27" fmla="*/ 1638324668 h 1746"/>
                <a:gd name="T28" fmla="*/ 466542329 w 1049"/>
                <a:gd name="T29" fmla="*/ 1150693595 h 1746"/>
                <a:gd name="T30" fmla="*/ 540960030 w 1049"/>
                <a:gd name="T31" fmla="*/ 972291100 h 1746"/>
                <a:gd name="T32" fmla="*/ 738453617 w 1049"/>
                <a:gd name="T33" fmla="*/ 666033569 h 1746"/>
                <a:gd name="T34" fmla="*/ 787111800 w 1049"/>
                <a:gd name="T35" fmla="*/ 588725993 h 1746"/>
                <a:gd name="T36" fmla="*/ 861529501 w 1049"/>
                <a:gd name="T37" fmla="*/ 511418418 h 1746"/>
                <a:gd name="T38" fmla="*/ 884428167 w 1049"/>
                <a:gd name="T39" fmla="*/ 437085338 h 1746"/>
                <a:gd name="T40" fmla="*/ 958845868 w 1049"/>
                <a:gd name="T41" fmla="*/ 410325222 h 1746"/>
                <a:gd name="T42" fmla="*/ 1622881783 w 1049"/>
                <a:gd name="T43" fmla="*/ 0 h 1746"/>
                <a:gd name="T44" fmla="*/ 2147483646 w 1049"/>
                <a:gd name="T45" fmla="*/ 104067691 h 1746"/>
                <a:gd name="T46" fmla="*/ 2147483646 w 1049"/>
                <a:gd name="T47" fmla="*/ 154615151 h 1746"/>
                <a:gd name="T48" fmla="*/ 2147483646 w 1049"/>
                <a:gd name="T49" fmla="*/ 181375267 h 1746"/>
                <a:gd name="T50" fmla="*/ 2147483646 w 1049"/>
                <a:gd name="T51" fmla="*/ 282470187 h 1746"/>
                <a:gd name="T52" fmla="*/ 2147483646 w 1049"/>
                <a:gd name="T53" fmla="*/ 460872682 h 1746"/>
                <a:gd name="T54" fmla="*/ 2147483646 w 1049"/>
                <a:gd name="T55" fmla="*/ 716581029 h 1746"/>
                <a:gd name="T56" fmla="*/ 2147483646 w 1049"/>
                <a:gd name="T57" fmla="*/ 1022838559 h 1746"/>
                <a:gd name="T58" fmla="*/ 2147483646 w 1049"/>
                <a:gd name="T59" fmla="*/ 1789967048 h 1746"/>
                <a:gd name="T60" fmla="*/ 2147483646 w 1049"/>
                <a:gd name="T61" fmla="*/ 1995129659 h 17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9"/>
                <a:gd name="T94" fmla="*/ 0 h 1746"/>
                <a:gd name="T95" fmla="*/ 1049 w 1049"/>
                <a:gd name="T96" fmla="*/ 1746 h 174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9" h="1746">
                  <a:moveTo>
                    <a:pt x="481" y="1746"/>
                  </a:moveTo>
                  <a:cubicBezTo>
                    <a:pt x="464" y="1740"/>
                    <a:pt x="447" y="1734"/>
                    <a:pt x="430" y="1728"/>
                  </a:cubicBezTo>
                  <a:cubicBezTo>
                    <a:pt x="422" y="1725"/>
                    <a:pt x="426" y="1711"/>
                    <a:pt x="421" y="1703"/>
                  </a:cubicBezTo>
                  <a:cubicBezTo>
                    <a:pt x="402" y="1672"/>
                    <a:pt x="374" y="1645"/>
                    <a:pt x="344" y="1625"/>
                  </a:cubicBezTo>
                  <a:cubicBezTo>
                    <a:pt x="341" y="1616"/>
                    <a:pt x="342" y="1605"/>
                    <a:pt x="335" y="1599"/>
                  </a:cubicBezTo>
                  <a:cubicBezTo>
                    <a:pt x="328" y="1593"/>
                    <a:pt x="317" y="1595"/>
                    <a:pt x="309" y="1591"/>
                  </a:cubicBezTo>
                  <a:cubicBezTo>
                    <a:pt x="299" y="1586"/>
                    <a:pt x="267" y="1562"/>
                    <a:pt x="258" y="1556"/>
                  </a:cubicBezTo>
                  <a:cubicBezTo>
                    <a:pt x="242" y="1511"/>
                    <a:pt x="256" y="1536"/>
                    <a:pt x="197" y="1496"/>
                  </a:cubicBezTo>
                  <a:cubicBezTo>
                    <a:pt x="189" y="1490"/>
                    <a:pt x="172" y="1479"/>
                    <a:pt x="172" y="1479"/>
                  </a:cubicBezTo>
                  <a:cubicBezTo>
                    <a:pt x="158" y="1439"/>
                    <a:pt x="146" y="1451"/>
                    <a:pt x="112" y="1428"/>
                  </a:cubicBezTo>
                  <a:cubicBezTo>
                    <a:pt x="93" y="1354"/>
                    <a:pt x="119" y="1430"/>
                    <a:pt x="77" y="1367"/>
                  </a:cubicBezTo>
                  <a:cubicBezTo>
                    <a:pt x="65" y="1349"/>
                    <a:pt x="61" y="1326"/>
                    <a:pt x="51" y="1307"/>
                  </a:cubicBezTo>
                  <a:cubicBezTo>
                    <a:pt x="41" y="1235"/>
                    <a:pt x="18" y="1164"/>
                    <a:pt x="0" y="1092"/>
                  </a:cubicBezTo>
                  <a:cubicBezTo>
                    <a:pt x="16" y="862"/>
                    <a:pt x="20" y="749"/>
                    <a:pt x="103" y="551"/>
                  </a:cubicBezTo>
                  <a:cubicBezTo>
                    <a:pt x="126" y="496"/>
                    <a:pt x="130" y="437"/>
                    <a:pt x="163" y="387"/>
                  </a:cubicBezTo>
                  <a:cubicBezTo>
                    <a:pt x="191" y="280"/>
                    <a:pt x="151" y="419"/>
                    <a:pt x="189" y="327"/>
                  </a:cubicBezTo>
                  <a:cubicBezTo>
                    <a:pt x="210" y="276"/>
                    <a:pt x="210" y="255"/>
                    <a:pt x="258" y="224"/>
                  </a:cubicBezTo>
                  <a:cubicBezTo>
                    <a:pt x="264" y="215"/>
                    <a:pt x="268" y="206"/>
                    <a:pt x="275" y="198"/>
                  </a:cubicBezTo>
                  <a:cubicBezTo>
                    <a:pt x="283" y="189"/>
                    <a:pt x="294" y="182"/>
                    <a:pt x="301" y="172"/>
                  </a:cubicBezTo>
                  <a:cubicBezTo>
                    <a:pt x="306" y="165"/>
                    <a:pt x="303" y="153"/>
                    <a:pt x="309" y="147"/>
                  </a:cubicBezTo>
                  <a:cubicBezTo>
                    <a:pt x="315" y="141"/>
                    <a:pt x="326" y="141"/>
                    <a:pt x="335" y="138"/>
                  </a:cubicBezTo>
                  <a:cubicBezTo>
                    <a:pt x="385" y="88"/>
                    <a:pt x="499" y="18"/>
                    <a:pt x="567" y="0"/>
                  </a:cubicBezTo>
                  <a:cubicBezTo>
                    <a:pt x="685" y="7"/>
                    <a:pt x="707" y="11"/>
                    <a:pt x="799" y="35"/>
                  </a:cubicBezTo>
                  <a:cubicBezTo>
                    <a:pt x="808" y="41"/>
                    <a:pt x="816" y="47"/>
                    <a:pt x="825" y="52"/>
                  </a:cubicBezTo>
                  <a:cubicBezTo>
                    <a:pt x="833" y="56"/>
                    <a:pt x="845" y="55"/>
                    <a:pt x="851" y="61"/>
                  </a:cubicBezTo>
                  <a:cubicBezTo>
                    <a:pt x="897" y="107"/>
                    <a:pt x="814" y="70"/>
                    <a:pt x="885" y="95"/>
                  </a:cubicBezTo>
                  <a:cubicBezTo>
                    <a:pt x="897" y="129"/>
                    <a:pt x="902" y="144"/>
                    <a:pt x="937" y="155"/>
                  </a:cubicBezTo>
                  <a:cubicBezTo>
                    <a:pt x="950" y="198"/>
                    <a:pt x="950" y="227"/>
                    <a:pt x="997" y="241"/>
                  </a:cubicBezTo>
                  <a:cubicBezTo>
                    <a:pt x="1005" y="281"/>
                    <a:pt x="1013" y="308"/>
                    <a:pt x="1031" y="344"/>
                  </a:cubicBezTo>
                  <a:cubicBezTo>
                    <a:pt x="1047" y="452"/>
                    <a:pt x="1049" y="439"/>
                    <a:pt x="1031" y="602"/>
                  </a:cubicBezTo>
                  <a:cubicBezTo>
                    <a:pt x="1028" y="627"/>
                    <a:pt x="1006" y="644"/>
                    <a:pt x="1006" y="671"/>
                  </a:cubicBezTo>
                </a:path>
              </a:pathLst>
            </a:custGeom>
            <a:noFill/>
            <a:ln w="5715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lIns="67500" tIns="35100" rIns="67500" bIns="35100">
              <a:spAutoFit/>
            </a:bodyPr>
            <a:lstStyle/>
            <a:p>
              <a:endParaRPr lang="en-US" sz="1350"/>
            </a:p>
          </p:txBody>
        </p:sp>
        <p:sp>
          <p:nvSpPr>
            <p:cNvPr id="12" name="Line 11"/>
            <p:cNvSpPr>
              <a:spLocks noChangeShapeType="1"/>
            </p:cNvSpPr>
            <p:nvPr/>
          </p:nvSpPr>
          <p:spPr bwMode="auto">
            <a:xfrm>
              <a:off x="5419725" y="1155700"/>
              <a:ext cx="0" cy="661988"/>
            </a:xfrm>
            <a:prstGeom prst="line">
              <a:avLst/>
            </a:prstGeom>
            <a:noFill/>
            <a:ln w="38100">
              <a:solidFill>
                <a:schemeClr val="bg1"/>
              </a:solidFill>
              <a:round/>
              <a:headEnd/>
              <a:tailEnd type="triangle" w="med" len="med"/>
            </a:ln>
            <a:effectLst>
              <a:outerShdw blurRad="40000" dist="23000" dir="5400000" rotWithShape="0">
                <a:srgbClr val="000000">
                  <a:alpha val="34999"/>
                </a:srgbClr>
              </a:outerShdw>
            </a:effectLst>
            <a:extLst>
              <a:ext uri="{909E8E84-426E-40dd-AFC4-6F175D3DCCD1}">
                <a14:hiddenFill xmlns="" xmlns:a14="http://schemas.microsoft.com/office/drawing/2010/main">
                  <a:noFill/>
                </a14:hiddenFill>
              </a:ext>
            </a:extLst>
          </p:spPr>
          <p:txBody>
            <a:bodyPr lIns="67500" tIns="35100" rIns="67500" bIns="35100">
              <a:spAutoFit/>
            </a:bodyPr>
            <a:lstStyle/>
            <a:p>
              <a:pPr eaLnBrk="1" hangingPunct="1">
                <a:defRPr/>
              </a:pPr>
              <a:endParaRPr lang="en-US" sz="1350"/>
            </a:p>
          </p:txBody>
        </p:sp>
      </p:grpSp>
    </p:spTree>
    <p:extLst>
      <p:ext uri="{BB962C8B-B14F-4D97-AF65-F5344CB8AC3E}">
        <p14:creationId xmlns:p14="http://schemas.microsoft.com/office/powerpoint/2010/main" val="1104233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down)">
                                      <p:cBhvr>
                                        <p:cTn id="36" dur="500"/>
                                        <p:tgtEl>
                                          <p:spTgt spid="3">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theme/theme1.xml><?xml version="1.0" encoding="utf-8"?>
<a:theme xmlns:a="http://schemas.openxmlformats.org/drawingml/2006/main" name="SPACI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genital Cardiac Dse and Anesthesia SPACIES" id="{6C6B37DA-0635-5940-8F70-27069BC01EF4}" vid="{ACBDB1AC-6AF7-1C4F-88CA-CBCD840865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TotalTime>
  <Words>4022</Words>
  <Application>Microsoft Macintosh PowerPoint</Application>
  <PresentationFormat>On-screen Show (4:3)</PresentationFormat>
  <Paragraphs>820</Paragraphs>
  <Slides>87</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87</vt:i4>
      </vt:variant>
    </vt:vector>
  </HeadingPairs>
  <TitlesOfParts>
    <vt:vector size="100" baseType="lpstr">
      <vt:lpstr>ＭＳ Ｐゴシック</vt:lpstr>
      <vt:lpstr>Arial</vt:lpstr>
      <vt:lpstr>Calibri</vt:lpstr>
      <vt:lpstr>Calibri Light</vt:lpstr>
      <vt:lpstr>Comic Sans MS</vt:lpstr>
      <vt:lpstr>Lucida Console</vt:lpstr>
      <vt:lpstr>Mangal</vt:lpstr>
      <vt:lpstr>Tahoma</vt:lpstr>
      <vt:lpstr>Tempus Sans ITC</vt:lpstr>
      <vt:lpstr>Times New Roman</vt:lpstr>
      <vt:lpstr>Wingdings</vt:lpstr>
      <vt:lpstr>Wingdings 3</vt:lpstr>
      <vt:lpstr>SPACIES</vt:lpstr>
      <vt:lpstr>       Congenital Cardiac Disease</vt:lpstr>
      <vt:lpstr>Congenital Heart Disease</vt:lpstr>
      <vt:lpstr>Congenital Heart Disease</vt:lpstr>
      <vt:lpstr>Relative Frequency of Congenital Heart Lesions </vt:lpstr>
      <vt:lpstr>Relative Frequency of Congenital Heart Lesions (cont.)</vt:lpstr>
      <vt:lpstr>  Factors Contributing to CHD</vt:lpstr>
      <vt:lpstr>Factors Contributing to CHD</vt:lpstr>
      <vt:lpstr>PowerPoint Presentation</vt:lpstr>
      <vt:lpstr>PowerPoint Presentation</vt:lpstr>
      <vt:lpstr>PowerPoint Presentation</vt:lpstr>
      <vt:lpstr>PowerPoint Presentation</vt:lpstr>
      <vt:lpstr>Blood circulation after birth</vt:lpstr>
      <vt:lpstr>Examination for CHD</vt:lpstr>
      <vt:lpstr>PowerPoint Presentation</vt:lpstr>
      <vt:lpstr>Acyanotic Congenital Heart Defects</vt:lpstr>
      <vt:lpstr>Acyanotic Heart Defect</vt:lpstr>
      <vt:lpstr>Defects with increased pulmonary blood flow</vt:lpstr>
      <vt:lpstr>Acyanotic CHD</vt:lpstr>
      <vt:lpstr>Atrial Septal Defect (ASD)</vt:lpstr>
      <vt:lpstr>PowerPoint Presentation</vt:lpstr>
      <vt:lpstr>Atrial Septal Defect (ASD)</vt:lpstr>
      <vt:lpstr>Atrial Septal Defect (ASD)</vt:lpstr>
      <vt:lpstr>Treatment</vt:lpstr>
      <vt:lpstr>Transcatheter management</vt:lpstr>
      <vt:lpstr>Transcatheter management</vt:lpstr>
      <vt:lpstr>ASD: Anesthetic considerations</vt:lpstr>
      <vt:lpstr>PDA (Patent Ductus Arteriosus)</vt:lpstr>
      <vt:lpstr>PowerPoint Presentation</vt:lpstr>
      <vt:lpstr>PowerPoint Presentation</vt:lpstr>
      <vt:lpstr>Patent Ductus Arteriosus (PDA)</vt:lpstr>
      <vt:lpstr>PowerPoint Presentation</vt:lpstr>
      <vt:lpstr>PowerPoint Presentation</vt:lpstr>
      <vt:lpstr>PDA: Treatment </vt:lpstr>
      <vt:lpstr>PDA: Anesthetic considerations </vt:lpstr>
      <vt:lpstr>Ventricular Septal Defect</vt:lpstr>
      <vt:lpstr>VSD: Treatment </vt:lpstr>
      <vt:lpstr>VSD: Anesthetic considerations </vt:lpstr>
      <vt:lpstr>AVC ( Atrioventricular Canal Defect)</vt:lpstr>
      <vt:lpstr>PowerPoint Presentation</vt:lpstr>
      <vt:lpstr>Obstruction of blood flow from ventricle </vt:lpstr>
      <vt:lpstr>PowerPoint Presentation</vt:lpstr>
      <vt:lpstr>Pulmonary Stenosis</vt:lpstr>
      <vt:lpstr>Aortic Stenosis</vt:lpstr>
      <vt:lpstr>PowerPoint Presentation</vt:lpstr>
      <vt:lpstr>PowerPoint Presentation</vt:lpstr>
      <vt:lpstr>Coarctation of Aorta </vt:lpstr>
      <vt:lpstr>PowerPoint Presentation</vt:lpstr>
      <vt:lpstr>PowerPoint Presentation</vt:lpstr>
      <vt:lpstr>CoA: Anesthetic considerations</vt:lpstr>
      <vt:lpstr>Cyanotic Congenital Heart Defects</vt:lpstr>
      <vt:lpstr>Cyanotic Heart Defect</vt:lpstr>
      <vt:lpstr>PowerPoint Presentation</vt:lpstr>
      <vt:lpstr>PowerPoint Presentation</vt:lpstr>
      <vt:lpstr>Tetralogy of Fallot (TOF)</vt:lpstr>
      <vt:lpstr>TOF: Signs and Symptoms</vt:lpstr>
      <vt:lpstr>“Tet-Spells” treatment </vt:lpstr>
      <vt:lpstr>TOF: Surgical treatment</vt:lpstr>
      <vt:lpstr>TOF: Anesthesia Considerations</vt:lpstr>
      <vt:lpstr>Defects of Mixed Blood Flow and Single Ventricle Physiology</vt:lpstr>
      <vt:lpstr>Transposition of the Great Arteries </vt:lpstr>
      <vt:lpstr>TGA: Treatment </vt:lpstr>
      <vt:lpstr>TGA: Arterial switch (Jatene) </vt:lpstr>
      <vt:lpstr>TGA: Anesthesia Considerations</vt:lpstr>
      <vt:lpstr>Truncus Arteriosus</vt:lpstr>
      <vt:lpstr>Truncus Arteriosus </vt:lpstr>
      <vt:lpstr>Truncus Arteriosus: Surgical solution </vt:lpstr>
      <vt:lpstr>TA: Anesthetic Considerations</vt:lpstr>
      <vt:lpstr>Ebstein’s anomaly</vt:lpstr>
      <vt:lpstr>PowerPoint Presentation</vt:lpstr>
      <vt:lpstr>Ebstein’s Anomaly: Treatment</vt:lpstr>
      <vt:lpstr>Ebstein’s Anomaly: Anesthesia Considerations </vt:lpstr>
      <vt:lpstr>Total Pulmonary Venous Return</vt:lpstr>
      <vt:lpstr>Single Ventricle Defects</vt:lpstr>
      <vt:lpstr>PowerPoint Presentation</vt:lpstr>
      <vt:lpstr>Hypoplastic Left Heart Syndrome</vt:lpstr>
      <vt:lpstr>Stage I (Norwood)</vt:lpstr>
      <vt:lpstr>Stage II: Bidirectional Glenn</vt:lpstr>
      <vt:lpstr>Stage III: Fontan</vt:lpstr>
      <vt:lpstr>Fontan: Anesthesia Considerations</vt:lpstr>
      <vt:lpstr>Fontan: Long Term Problems</vt:lpstr>
      <vt:lpstr>PowerPoint Presentation</vt:lpstr>
      <vt:lpstr>PowerPoint Presentation</vt:lpstr>
      <vt:lpstr>Manipulation of SVR</vt:lpstr>
      <vt:lpstr>Manipulation of PVR</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Congenital Cardiac Disease</dc:title>
  <dc:subject/>
  <dc:creator>Leslie Garson</dc:creator>
  <cp:keywords/>
  <dc:description/>
  <cp:lastModifiedBy>J. Matthew Kynes</cp:lastModifiedBy>
  <cp:revision>20</cp:revision>
  <dcterms:created xsi:type="dcterms:W3CDTF">2017-05-07T18:01:03Z</dcterms:created>
  <dcterms:modified xsi:type="dcterms:W3CDTF">2018-07-05T13:45:20Z</dcterms:modified>
  <cp:category/>
</cp:coreProperties>
</file>