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84" r:id="rId4"/>
    <p:sldId id="285" r:id="rId5"/>
    <p:sldId id="264" r:id="rId6"/>
    <p:sldId id="265" r:id="rId7"/>
    <p:sldId id="267" r:id="rId8"/>
    <p:sldId id="266" r:id="rId9"/>
    <p:sldId id="268" r:id="rId10"/>
    <p:sldId id="269" r:id="rId11"/>
    <p:sldId id="261" r:id="rId12"/>
    <p:sldId id="270" r:id="rId13"/>
    <p:sldId id="271" r:id="rId14"/>
    <p:sldId id="272" r:id="rId15"/>
    <p:sldId id="273" r:id="rId16"/>
    <p:sldId id="274" r:id="rId17"/>
    <p:sldId id="275" r:id="rId18"/>
    <p:sldId id="280" r:id="rId19"/>
    <p:sldId id="289" r:id="rId20"/>
    <p:sldId id="287" r:id="rId21"/>
    <p:sldId id="288" r:id="rId22"/>
    <p:sldId id="283" r:id="rId23"/>
    <p:sldId id="277" r:id="rId24"/>
    <p:sldId id="278" r:id="rId25"/>
    <p:sldId id="282" r:id="rId26"/>
    <p:sldId id="27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82423" autoAdjust="0"/>
  </p:normalViewPr>
  <p:slideViewPr>
    <p:cSldViewPr>
      <p:cViewPr varScale="1">
        <p:scale>
          <a:sx n="107" d="100"/>
          <a:sy n="107" d="100"/>
        </p:scale>
        <p:origin x="1064" y="160"/>
      </p:cViewPr>
      <p:guideLst>
        <p:guide orient="horz" pos="2160"/>
        <p:guide pos="2880"/>
      </p:guideLst>
    </p:cSldViewPr>
  </p:slideViewPr>
  <p:outlineViewPr>
    <p:cViewPr>
      <p:scale>
        <a:sx n="33" d="100"/>
        <a:sy n="33" d="100"/>
      </p:scale>
      <p:origin x="0" y="-730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FE0C9-B0CD-489A-914B-9E02BC2F4570}"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US"/>
        </a:p>
      </dgm:t>
    </dgm:pt>
    <dgm:pt modelId="{105CB767-57AA-4D14-847A-BD6C0357ABF8}">
      <dgm:prSet phldrT="[Text]" custT="1"/>
      <dgm:spPr/>
      <dgm:t>
        <a:bodyPr/>
        <a:lstStyle/>
        <a:p>
          <a:pPr algn="l"/>
          <a:r>
            <a:rPr lang="en-US" sz="4000" dirty="0"/>
            <a:t>Prenatal</a:t>
          </a:r>
        </a:p>
      </dgm:t>
    </dgm:pt>
    <dgm:pt modelId="{11D0E4DC-3DE3-48D1-A8C1-77C16FDD641E}" type="parTrans" cxnId="{869AB431-AD62-4114-9395-272383BDA166}">
      <dgm:prSet/>
      <dgm:spPr/>
      <dgm:t>
        <a:bodyPr/>
        <a:lstStyle/>
        <a:p>
          <a:endParaRPr lang="en-US"/>
        </a:p>
      </dgm:t>
    </dgm:pt>
    <dgm:pt modelId="{FE28DA24-EC7E-418F-957E-95EA9D4B30D5}" type="sibTrans" cxnId="{869AB431-AD62-4114-9395-272383BDA166}">
      <dgm:prSet/>
      <dgm:spPr/>
      <dgm:t>
        <a:bodyPr/>
        <a:lstStyle/>
        <a:p>
          <a:endParaRPr lang="en-US"/>
        </a:p>
      </dgm:t>
    </dgm:pt>
    <dgm:pt modelId="{DD1E16D0-FB28-4EA0-8A67-CD95BBFA0C8A}">
      <dgm:prSet phldrT="[Text]" custT="1"/>
      <dgm:spPr/>
      <dgm:t>
        <a:bodyPr/>
        <a:lstStyle/>
        <a:p>
          <a:r>
            <a:rPr lang="en-US" sz="4000" dirty="0"/>
            <a:t>Postnatal</a:t>
          </a:r>
          <a:r>
            <a:rPr lang="en-US" sz="5400" dirty="0"/>
            <a:t> </a:t>
          </a:r>
        </a:p>
      </dgm:t>
    </dgm:pt>
    <dgm:pt modelId="{8770FC9F-5BE3-4317-9DF5-4F208A37F424}" type="parTrans" cxnId="{2967C131-C685-4016-BD0F-E38181CA9007}">
      <dgm:prSet/>
      <dgm:spPr/>
      <dgm:t>
        <a:bodyPr/>
        <a:lstStyle/>
        <a:p>
          <a:endParaRPr lang="en-US"/>
        </a:p>
      </dgm:t>
    </dgm:pt>
    <dgm:pt modelId="{BACA2538-6DC3-4BA3-B733-0D7F79883820}" type="sibTrans" cxnId="{2967C131-C685-4016-BD0F-E38181CA9007}">
      <dgm:prSet/>
      <dgm:spPr/>
      <dgm:t>
        <a:bodyPr/>
        <a:lstStyle/>
        <a:p>
          <a:endParaRPr lang="en-US"/>
        </a:p>
      </dgm:t>
    </dgm:pt>
    <dgm:pt modelId="{4BFD0FCC-26D8-4758-B36F-5F9360792E23}">
      <dgm:prSet phldrT="[Text]" phldr="1"/>
      <dgm:spPr/>
      <dgm:t>
        <a:bodyPr/>
        <a:lstStyle/>
        <a:p>
          <a:endParaRPr lang="en-US" dirty="0"/>
        </a:p>
      </dgm:t>
    </dgm:pt>
    <dgm:pt modelId="{67EDAE71-0C31-464B-97B6-99BBEFE50D14}" type="parTrans" cxnId="{54B0F5F6-5A16-49EC-9293-00A07E0F770A}">
      <dgm:prSet/>
      <dgm:spPr/>
      <dgm:t>
        <a:bodyPr/>
        <a:lstStyle/>
        <a:p>
          <a:endParaRPr lang="en-US"/>
        </a:p>
      </dgm:t>
    </dgm:pt>
    <dgm:pt modelId="{431902D4-177E-49B7-9C3C-B71B0BB86590}" type="sibTrans" cxnId="{54B0F5F6-5A16-49EC-9293-00A07E0F770A}">
      <dgm:prSet/>
      <dgm:spPr/>
      <dgm:t>
        <a:bodyPr/>
        <a:lstStyle/>
        <a:p>
          <a:endParaRPr lang="en-US"/>
        </a:p>
      </dgm:t>
    </dgm:pt>
    <dgm:pt modelId="{632798FB-ABFB-4EB9-BFAC-5ECAD47EFB7C}" type="pres">
      <dgm:prSet presAssocID="{939FE0C9-B0CD-489A-914B-9E02BC2F4570}" presName="linear" presStyleCnt="0">
        <dgm:presLayoutVars>
          <dgm:animLvl val="lvl"/>
          <dgm:resizeHandles val="exact"/>
        </dgm:presLayoutVars>
      </dgm:prSet>
      <dgm:spPr/>
    </dgm:pt>
    <dgm:pt modelId="{ECA5B8D4-68EE-48A1-9C29-AB3ED5D5CD9C}" type="pres">
      <dgm:prSet presAssocID="{105CB767-57AA-4D14-847A-BD6C0357ABF8}" presName="parentText" presStyleLbl="node1" presStyleIdx="0" presStyleCnt="2" custLinFactY="-13816" custLinFactNeighborY="-100000">
        <dgm:presLayoutVars>
          <dgm:chMax val="0"/>
          <dgm:bulletEnabled val="1"/>
        </dgm:presLayoutVars>
      </dgm:prSet>
      <dgm:spPr/>
    </dgm:pt>
    <dgm:pt modelId="{7DF5AF41-26CE-46BC-801F-EC92BE723814}" type="pres">
      <dgm:prSet presAssocID="{FE28DA24-EC7E-418F-957E-95EA9D4B30D5}" presName="spacer" presStyleCnt="0"/>
      <dgm:spPr/>
    </dgm:pt>
    <dgm:pt modelId="{B3B692D3-AD54-4953-9B57-03AEC038FC66}" type="pres">
      <dgm:prSet presAssocID="{DD1E16D0-FB28-4EA0-8A67-CD95BBFA0C8A}" presName="parentText" presStyleLbl="node1" presStyleIdx="1" presStyleCnt="2">
        <dgm:presLayoutVars>
          <dgm:chMax val="0"/>
          <dgm:bulletEnabled val="1"/>
        </dgm:presLayoutVars>
      </dgm:prSet>
      <dgm:spPr/>
    </dgm:pt>
    <dgm:pt modelId="{7846AF3A-ACC7-4318-AAC7-C16C09A8511C}" type="pres">
      <dgm:prSet presAssocID="{DD1E16D0-FB28-4EA0-8A67-CD95BBFA0C8A}" presName="childText" presStyleLbl="revTx" presStyleIdx="0" presStyleCnt="1" custFlipVert="1" custScaleY="4314">
        <dgm:presLayoutVars>
          <dgm:bulletEnabled val="1"/>
        </dgm:presLayoutVars>
      </dgm:prSet>
      <dgm:spPr/>
    </dgm:pt>
  </dgm:ptLst>
  <dgm:cxnLst>
    <dgm:cxn modelId="{869AB431-AD62-4114-9395-272383BDA166}" srcId="{939FE0C9-B0CD-489A-914B-9E02BC2F4570}" destId="{105CB767-57AA-4D14-847A-BD6C0357ABF8}" srcOrd="0" destOrd="0" parTransId="{11D0E4DC-3DE3-48D1-A8C1-77C16FDD641E}" sibTransId="{FE28DA24-EC7E-418F-957E-95EA9D4B30D5}"/>
    <dgm:cxn modelId="{2967C131-C685-4016-BD0F-E38181CA9007}" srcId="{939FE0C9-B0CD-489A-914B-9E02BC2F4570}" destId="{DD1E16D0-FB28-4EA0-8A67-CD95BBFA0C8A}" srcOrd="1" destOrd="0" parTransId="{8770FC9F-5BE3-4317-9DF5-4F208A37F424}" sibTransId="{BACA2538-6DC3-4BA3-B733-0D7F79883820}"/>
    <dgm:cxn modelId="{2347FC49-3B9E-4D27-A3E1-7F3F9E52C57A}" type="presOf" srcId="{4BFD0FCC-26D8-4758-B36F-5F9360792E23}" destId="{7846AF3A-ACC7-4318-AAC7-C16C09A8511C}" srcOrd="0" destOrd="0" presId="urn:microsoft.com/office/officeart/2005/8/layout/vList2"/>
    <dgm:cxn modelId="{A51A7952-4740-40E5-A6F5-5D3C1DEFA337}" type="presOf" srcId="{105CB767-57AA-4D14-847A-BD6C0357ABF8}" destId="{ECA5B8D4-68EE-48A1-9C29-AB3ED5D5CD9C}" srcOrd="0" destOrd="0" presId="urn:microsoft.com/office/officeart/2005/8/layout/vList2"/>
    <dgm:cxn modelId="{EB48AD91-D5F2-4050-8622-00DC5FCEF53B}" type="presOf" srcId="{939FE0C9-B0CD-489A-914B-9E02BC2F4570}" destId="{632798FB-ABFB-4EB9-BFAC-5ECAD47EFB7C}" srcOrd="0" destOrd="0" presId="urn:microsoft.com/office/officeart/2005/8/layout/vList2"/>
    <dgm:cxn modelId="{168344F1-C3C6-4097-A126-3CDD6BBF6C74}" type="presOf" srcId="{DD1E16D0-FB28-4EA0-8A67-CD95BBFA0C8A}" destId="{B3B692D3-AD54-4953-9B57-03AEC038FC66}" srcOrd="0" destOrd="0" presId="urn:microsoft.com/office/officeart/2005/8/layout/vList2"/>
    <dgm:cxn modelId="{54B0F5F6-5A16-49EC-9293-00A07E0F770A}" srcId="{DD1E16D0-FB28-4EA0-8A67-CD95BBFA0C8A}" destId="{4BFD0FCC-26D8-4758-B36F-5F9360792E23}" srcOrd="0" destOrd="0" parTransId="{67EDAE71-0C31-464B-97B6-99BBEFE50D14}" sibTransId="{431902D4-177E-49B7-9C3C-B71B0BB86590}"/>
    <dgm:cxn modelId="{49C3AC5C-CABE-44F6-AA8D-7217D96570B1}" type="presParOf" srcId="{632798FB-ABFB-4EB9-BFAC-5ECAD47EFB7C}" destId="{ECA5B8D4-68EE-48A1-9C29-AB3ED5D5CD9C}" srcOrd="0" destOrd="0" presId="urn:microsoft.com/office/officeart/2005/8/layout/vList2"/>
    <dgm:cxn modelId="{D0FA88B4-F296-42A5-AC34-66EA9A5B3AE9}" type="presParOf" srcId="{632798FB-ABFB-4EB9-BFAC-5ECAD47EFB7C}" destId="{7DF5AF41-26CE-46BC-801F-EC92BE723814}" srcOrd="1" destOrd="0" presId="urn:microsoft.com/office/officeart/2005/8/layout/vList2"/>
    <dgm:cxn modelId="{05793C14-AE54-49C6-A631-E81F0643FB08}" type="presParOf" srcId="{632798FB-ABFB-4EB9-BFAC-5ECAD47EFB7C}" destId="{B3B692D3-AD54-4953-9B57-03AEC038FC66}" srcOrd="2" destOrd="0" presId="urn:microsoft.com/office/officeart/2005/8/layout/vList2"/>
    <dgm:cxn modelId="{0739BEB0-140B-43AA-980A-4585E0A153FF}" type="presParOf" srcId="{632798FB-ABFB-4EB9-BFAC-5ECAD47EFB7C}" destId="{7846AF3A-ACC7-4318-AAC7-C16C09A851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5B8D4-68EE-48A1-9C29-AB3ED5D5CD9C}">
      <dsp:nvSpPr>
        <dsp:cNvPr id="0" name=""/>
        <dsp:cNvSpPr/>
      </dsp:nvSpPr>
      <dsp:spPr>
        <a:xfrm>
          <a:off x="0" y="533394"/>
          <a:ext cx="822960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Prenatal</a:t>
          </a:r>
        </a:p>
      </dsp:txBody>
      <dsp:txXfrm>
        <a:off x="58428" y="591822"/>
        <a:ext cx="8112744" cy="1080053"/>
      </dsp:txXfrm>
    </dsp:sp>
    <dsp:sp modelId="{B3B692D3-AD54-4953-9B57-03AEC038FC66}">
      <dsp:nvSpPr>
        <dsp:cNvPr id="0" name=""/>
        <dsp:cNvSpPr/>
      </dsp:nvSpPr>
      <dsp:spPr>
        <a:xfrm>
          <a:off x="0" y="2263950"/>
          <a:ext cx="822960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Postnatal</a:t>
          </a:r>
          <a:r>
            <a:rPr lang="en-US" sz="5400" kern="1200" dirty="0"/>
            <a:t> </a:t>
          </a:r>
        </a:p>
      </dsp:txBody>
      <dsp:txXfrm>
        <a:off x="58428" y="2322378"/>
        <a:ext cx="8112744" cy="1080053"/>
      </dsp:txXfrm>
    </dsp:sp>
    <dsp:sp modelId="{7846AF3A-ACC7-4318-AAC7-C16C09A8511C}">
      <dsp:nvSpPr>
        <dsp:cNvPr id="0" name=""/>
        <dsp:cNvSpPr/>
      </dsp:nvSpPr>
      <dsp:spPr>
        <a:xfrm flipV="1">
          <a:off x="0" y="3460860"/>
          <a:ext cx="8229600" cy="45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rot="10800000">
        <a:off x="0" y="3460860"/>
        <a:ext cx="8229600" cy="456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486E19E-B9F1-42D7-B178-434F4272A271}" type="datetimeFigureOut">
              <a:rPr lang="en-US"/>
              <a:pPr>
                <a:defRPr/>
              </a:pPr>
              <a:t>7/5/18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20891A3-B3B4-4BDA-9586-48DF505CFF2B}" type="slidenum">
              <a:rPr lang="en-US"/>
              <a:pPr>
                <a:defRPr/>
              </a:pPr>
              <a:t>‹#›</a:t>
            </a:fld>
            <a:endParaRPr lang="en-US"/>
          </a:p>
        </p:txBody>
      </p:sp>
    </p:spTree>
    <p:extLst>
      <p:ext uri="{BB962C8B-B14F-4D97-AF65-F5344CB8AC3E}">
        <p14:creationId xmlns:p14="http://schemas.microsoft.com/office/powerpoint/2010/main" val="4048623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  </a:t>
            </a:r>
            <a:r>
              <a:rPr lang="en-US" baseline="0" dirty="0"/>
              <a:t>Assistant Professor </a:t>
            </a:r>
            <a:r>
              <a:rPr lang="en-US" baseline="0"/>
              <a:t>of Anesthesiology</a:t>
            </a:r>
            <a:endParaRPr lang="en-US" baseline="30000" dirty="0"/>
          </a:p>
          <a:p>
            <a:r>
              <a:rPr lang="en-US" baseline="30000" dirty="0"/>
              <a:t> </a:t>
            </a:r>
            <a:r>
              <a:rPr lang="en-US" baseline="0" dirty="0"/>
              <a:t>  Arthur C. Keats Division of Pediatric Cardiovascular Anesthesiology  </a:t>
            </a:r>
            <a:r>
              <a:rPr lang="en-US" baseline="30000" dirty="0"/>
              <a:t>	</a:t>
            </a:r>
          </a:p>
          <a:p>
            <a:r>
              <a:rPr lang="en-US" baseline="30000" dirty="0"/>
              <a:t>   </a:t>
            </a:r>
            <a:r>
              <a:rPr lang="en-US" baseline="0" dirty="0"/>
              <a:t>Texas Children’s Hospital</a:t>
            </a:r>
          </a:p>
          <a:p>
            <a:r>
              <a:rPr lang="en-US" baseline="0" dirty="0"/>
              <a:t>  Baylor College of Medicine</a:t>
            </a:r>
          </a:p>
          <a:p>
            <a:endParaRPr lang="en-US" baseline="0" dirty="0"/>
          </a:p>
          <a:p>
            <a:r>
              <a:rPr lang="en-US" baseline="30000" dirty="0"/>
              <a:t>2</a:t>
            </a:r>
            <a:r>
              <a:rPr lang="en-US" baseline="0" dirty="0"/>
              <a:t> Associate Professor of Anesthesiology</a:t>
            </a:r>
          </a:p>
          <a:p>
            <a:r>
              <a:rPr lang="en-US" baseline="0" dirty="0"/>
              <a:t>  Ann and Robert Lurie Children’s Hospital of Chicago</a:t>
            </a:r>
          </a:p>
          <a:p>
            <a:r>
              <a:rPr lang="en-US" baseline="0" dirty="0"/>
              <a:t>  Northwestern University</a:t>
            </a:r>
          </a:p>
          <a:p>
            <a:r>
              <a:rPr lang="en-US" baseline="0" dirty="0"/>
              <a:t>  </a:t>
            </a:r>
            <a:endParaRPr lang="en-US" baseline="30000" dirty="0"/>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1</a:t>
            </a:fld>
            <a:endParaRPr lang="en-US"/>
          </a:p>
        </p:txBody>
      </p:sp>
    </p:spTree>
    <p:extLst>
      <p:ext uri="{BB962C8B-B14F-4D97-AF65-F5344CB8AC3E}">
        <p14:creationId xmlns:p14="http://schemas.microsoft.com/office/powerpoint/2010/main" val="142265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spcBef>
                <a:spcPct val="0"/>
              </a:spcBef>
            </a:pPr>
            <a:r>
              <a:rPr lang="en-US" dirty="0"/>
              <a:t>Most institutions appear to agree on the need for lung protective ventilation, but differ in what they deem acceptable for peak inspiratory pressures.  The range is broad, with some institutions choosing a cut off of 25cm H</a:t>
            </a:r>
            <a:r>
              <a:rPr lang="en-US" baseline="-25000" dirty="0"/>
              <a:t>2</a:t>
            </a:r>
            <a:r>
              <a:rPr lang="en-US" dirty="0"/>
              <a:t>O and others 35cm H</a:t>
            </a:r>
            <a:r>
              <a:rPr lang="en-US" baseline="-25000" dirty="0"/>
              <a:t>2</a:t>
            </a:r>
            <a:r>
              <a:rPr lang="en-US" dirty="0"/>
              <a:t>O.  Institutions also differ in their use of sedation and paralysis, with some choosing to leave the patient spontaneously breathing, and others choosing deep sedation and paralysis.  Currently</a:t>
            </a:r>
            <a:r>
              <a:rPr lang="en-US" baseline="0" dirty="0"/>
              <a:t> the trend is </a:t>
            </a:r>
            <a:r>
              <a:rPr lang="en-US" dirty="0"/>
              <a:t>towards the use of narcotics and avoidance of paralysis.</a:t>
            </a:r>
            <a:r>
              <a:rPr lang="en-US" baseline="0" dirty="0"/>
              <a:t>  </a:t>
            </a:r>
            <a:r>
              <a:rPr lang="en-US" sz="1200" kern="1200" dirty="0">
                <a:solidFill>
                  <a:schemeClr val="tx1"/>
                </a:solidFill>
                <a:effectLst/>
                <a:latin typeface="+mn-lt"/>
                <a:ea typeface="+mn-ea"/>
                <a:cs typeface="+mn-cs"/>
              </a:rPr>
              <a:t>Differences also exist in what are deemed to be acceptable blood</a:t>
            </a:r>
            <a:r>
              <a:rPr lang="en-US" sz="1200" kern="1200" baseline="0" dirty="0">
                <a:solidFill>
                  <a:schemeClr val="tx1"/>
                </a:solidFill>
                <a:effectLst/>
                <a:latin typeface="+mn-lt"/>
                <a:ea typeface="+mn-ea"/>
                <a:cs typeface="+mn-cs"/>
              </a:rPr>
              <a:t> gase</a:t>
            </a:r>
            <a:r>
              <a:rPr lang="en-US" sz="1200" kern="1200" dirty="0">
                <a:solidFill>
                  <a:schemeClr val="tx1"/>
                </a:solidFill>
                <a:effectLst/>
                <a:latin typeface="+mn-lt"/>
                <a:ea typeface="+mn-ea"/>
                <a:cs typeface="+mn-cs"/>
              </a:rPr>
              <a:t>s.</a:t>
            </a:r>
            <a:r>
              <a:rPr lang="en-US" dirty="0">
                <a:effectLst/>
              </a:rPr>
              <a:t> </a:t>
            </a:r>
            <a:r>
              <a:rPr lang="en-US" dirty="0"/>
              <a:t>In general,</a:t>
            </a:r>
            <a:r>
              <a:rPr lang="en-US" baseline="0" dirty="0"/>
              <a:t> </a:t>
            </a:r>
            <a:r>
              <a:rPr lang="en-US" dirty="0"/>
              <a:t>the goals are pH &gt; 7.25, </a:t>
            </a:r>
            <a:r>
              <a:rPr lang="en-US" i="1" dirty="0"/>
              <a:t>p</a:t>
            </a:r>
            <a:r>
              <a:rPr lang="en-US" dirty="0"/>
              <a:t>aCO2 &lt; 65, and preductal SaO2 &gt; 90%.  Preductal</a:t>
            </a:r>
            <a:r>
              <a:rPr lang="en-US" baseline="0" dirty="0"/>
              <a:t> SaO2 as low as 80% is tolerated in some institutions provided there is evidence of adequate end-organ perfusion </a:t>
            </a:r>
            <a:r>
              <a:rPr lang="en-US" dirty="0"/>
              <a:t>as measured</a:t>
            </a:r>
            <a:r>
              <a:rPr lang="en-US" baseline="0" dirty="0"/>
              <a:t> by some</a:t>
            </a:r>
            <a:r>
              <a:rPr lang="en-US" dirty="0"/>
              <a:t> combination of lactate levels, urine output, and pH.  </a:t>
            </a:r>
          </a:p>
          <a:p>
            <a:pPr>
              <a:lnSpc>
                <a:spcPct val="90000"/>
              </a:lnSpc>
              <a:spcBef>
                <a:spcPct val="0"/>
              </a:spcBef>
            </a:pPr>
            <a:endParaRPr lang="en-US" dirty="0"/>
          </a:p>
          <a:p>
            <a:pPr>
              <a:lnSpc>
                <a:spcPct val="90000"/>
              </a:lnSpc>
              <a:spcBef>
                <a:spcPct val="0"/>
              </a:spcBef>
            </a:pPr>
            <a:r>
              <a:rPr lang="en-US" sz="1200" kern="1200" dirty="0">
                <a:solidFill>
                  <a:schemeClr val="tx1"/>
                </a:solidFill>
                <a:effectLst/>
                <a:latin typeface="+mn-lt"/>
                <a:ea typeface="+mn-ea"/>
                <a:cs typeface="+mn-cs"/>
              </a:rPr>
              <a:t>When these goals cannot be met by increasing ventilatory support or when peak airway pressure thresholds have been reached, further management can include high frequency oscillatory ventilation (HFOV), the use of inhaled nitric oxide (iNO), or the use of extracorporeal membrane oxygenation (ECMO).</a:t>
            </a:r>
          </a:p>
          <a:p>
            <a:pPr>
              <a:lnSpc>
                <a:spcPct val="90000"/>
              </a:lnSpc>
              <a:spcBef>
                <a:spcPct val="0"/>
              </a:spcBef>
            </a:pPr>
            <a:endParaRPr lang="en-US" dirty="0"/>
          </a:p>
          <a:p>
            <a:pPr>
              <a:lnSpc>
                <a:spcPct val="90000"/>
              </a:lnSpc>
              <a:spcBef>
                <a:spcPct val="0"/>
              </a:spcBef>
            </a:pPr>
            <a:r>
              <a:rPr lang="en-US" dirty="0"/>
              <a:t>HFOV is a mode of ventilation that provides a constant airway pressure and end-expiratory lung volume without causing </a:t>
            </a:r>
            <a:r>
              <a:rPr lang="en-US" dirty="0" err="1"/>
              <a:t>overdistension</a:t>
            </a:r>
            <a:r>
              <a:rPr lang="en-US" dirty="0"/>
              <a:t> that is associated with lung injury.  </a:t>
            </a:r>
            <a:r>
              <a:rPr lang="en-US" sz="1200" kern="1200" dirty="0">
                <a:solidFill>
                  <a:schemeClr val="tx1"/>
                </a:solidFill>
                <a:effectLst/>
                <a:latin typeface="+mn-lt"/>
                <a:ea typeface="+mn-ea"/>
                <a:cs typeface="+mn-cs"/>
              </a:rPr>
              <a:t>iNO can</a:t>
            </a:r>
            <a:r>
              <a:rPr lang="en-US" sz="1200" kern="1200" baseline="0" dirty="0">
                <a:solidFill>
                  <a:schemeClr val="tx1"/>
                </a:solidFill>
                <a:effectLst/>
                <a:latin typeface="+mn-lt"/>
                <a:ea typeface="+mn-ea"/>
                <a:cs typeface="+mn-cs"/>
              </a:rPr>
              <a:t> be used to treat </a:t>
            </a:r>
            <a:r>
              <a:rPr lang="en-US" sz="1200" kern="1200" dirty="0">
                <a:solidFill>
                  <a:schemeClr val="tx1"/>
                </a:solidFill>
                <a:effectLst/>
                <a:latin typeface="+mn-lt"/>
                <a:ea typeface="+mn-ea"/>
                <a:cs typeface="+mn-cs"/>
              </a:rPr>
              <a:t>pHTN and to promote V/Q matching leading to better oxygenation.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Assuming the patient is an appropriate candidate, ECMO is often initiated when the above modalities have failed to provide acceptable oxygenation, ventilation, or tissue perfusion.</a:t>
            </a:r>
            <a:endParaRPr lang="en-US" dirty="0"/>
          </a:p>
          <a:p>
            <a:pPr>
              <a:lnSpc>
                <a:spcPct val="90000"/>
              </a:lnSpc>
              <a:spcBef>
                <a:spcPct val="0"/>
              </a:spcBef>
            </a:pPr>
            <a:endParaRPr lang="en-US" dirty="0"/>
          </a:p>
          <a:p>
            <a:pPr marL="0" marR="0" indent="0" algn="l" defTabSz="914400" rtl="0" eaLnBrk="1" fontAlgn="base" latinLnBrk="0" hangingPunct="1">
              <a:lnSpc>
                <a:spcPct val="90000"/>
              </a:lnSpc>
              <a:spcBef>
                <a:spcPct val="0"/>
              </a:spcBef>
              <a:spcAft>
                <a:spcPct val="0"/>
              </a:spcAft>
              <a:buClrTx/>
              <a:buSzTx/>
              <a:buFontTx/>
              <a:buNone/>
              <a:tabLst/>
              <a:defRPr/>
            </a:pPr>
            <a:r>
              <a:rPr lang="en-US" dirty="0"/>
              <a:t>4. </a:t>
            </a:r>
            <a:r>
              <a:rPr lang="en-US" sz="1200" dirty="0"/>
              <a:t>Logan JW, Rice HE, Goldberg RN, Cotton CM.  Congenital diaphragmatic hernia: a systematic review and summary of best-evidence practice strategies. </a:t>
            </a:r>
            <a:r>
              <a:rPr lang="en-US" sz="1200" i="1" dirty="0"/>
              <a:t>Journal of Perinatology</a:t>
            </a:r>
            <a:r>
              <a:rPr lang="en-US" sz="1200" dirty="0"/>
              <a:t> 2007; 27: 535-49.</a:t>
            </a:r>
          </a:p>
          <a:p>
            <a:pPr>
              <a:lnSpc>
                <a:spcPct val="90000"/>
              </a:lnSpc>
              <a:spcBef>
                <a:spcPct val="0"/>
              </a:spcBef>
            </a:pPr>
            <a:endParaRPr lang="en-US" dirty="0"/>
          </a:p>
          <a:p>
            <a:pPr>
              <a:lnSpc>
                <a:spcPct val="90000"/>
              </a:lnSpc>
              <a:spcBef>
                <a:spcPct val="0"/>
              </a:spcBef>
            </a:pPr>
            <a:endParaRPr lang="en-US" dirty="0"/>
          </a:p>
          <a:p>
            <a:pPr>
              <a:lnSpc>
                <a:spcPct val="90000"/>
              </a:lnSpc>
              <a:spcBef>
                <a:spcPct val="0"/>
              </a:spcBef>
            </a:pPr>
            <a:endParaRPr lang="en-US" dirty="0"/>
          </a:p>
          <a:p>
            <a:pPr>
              <a:lnSpc>
                <a:spcPct val="90000"/>
              </a:lnSpc>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6D90C-7459-4EBD-A838-2E40465BA523}" type="slidenum">
              <a:rPr lang="en-US"/>
              <a:pPr/>
              <a:t>12</a:t>
            </a:fld>
            <a:endParaRPr lang="en-US"/>
          </a:p>
        </p:txBody>
      </p:sp>
    </p:spTree>
    <p:extLst>
      <p:ext uri="{BB962C8B-B14F-4D97-AF65-F5344CB8AC3E}">
        <p14:creationId xmlns:p14="http://schemas.microsoft.com/office/powerpoint/2010/main" val="139082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Different pharmacologic agents that can be used in those who have reversible components to their pulmonary hypertension.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7D849F-1F89-429E-A05B-5B719DE1F15A}" type="slidenum">
              <a:rPr lang="en-US"/>
              <a:pPr/>
              <a:t>13</a:t>
            </a:fld>
            <a:endParaRPr lang="en-US"/>
          </a:p>
        </p:txBody>
      </p:sp>
    </p:spTree>
    <p:extLst>
      <p:ext uri="{BB962C8B-B14F-4D97-AF65-F5344CB8AC3E}">
        <p14:creationId xmlns:p14="http://schemas.microsoft.com/office/powerpoint/2010/main" val="30901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It is important to note that some neonates may stabilize quickly, needing no more than 48 hours, whereas others will need weeks of medical management.  </a:t>
            </a:r>
          </a:p>
          <a:p>
            <a:pPr>
              <a:spcBef>
                <a:spcPct val="0"/>
              </a:spcBef>
            </a:pPr>
            <a:endParaRPr lang="en-US" dirty="0"/>
          </a:p>
          <a:p>
            <a:pPr>
              <a:spcBef>
                <a:spcPct val="0"/>
              </a:spcBef>
            </a:pPr>
            <a:r>
              <a:rPr lang="en-US" dirty="0"/>
              <a:t>Contraindications to ECMO are again institutional-specific, but in general include: gestational age &lt; 32-33 weeks, birth weight &lt; 2000g, major </a:t>
            </a:r>
            <a:r>
              <a:rPr lang="en-US" dirty="0" err="1"/>
              <a:t>intraventricular</a:t>
            </a:r>
            <a:r>
              <a:rPr lang="en-US" dirty="0"/>
              <a:t> hemorrhage, or anomalies that would preclude long-term survival.  </a:t>
            </a:r>
          </a:p>
          <a:p>
            <a:pPr>
              <a:spcBef>
                <a:spcPct val="0"/>
              </a:spcBef>
            </a:pPr>
            <a:endParaRPr lang="en-US" dirty="0"/>
          </a:p>
          <a:p>
            <a:pPr>
              <a:spcBef>
                <a:spcPct val="0"/>
              </a:spcBef>
            </a:pPr>
            <a:r>
              <a:rPr lang="en-US" dirty="0"/>
              <a:t>Mortality of infants who underwent repair on ECMO was noted to be 50% in the 2002 CDH Study Group.</a:t>
            </a:r>
            <a:r>
              <a:rPr lang="en-US" baseline="0" dirty="0"/>
              <a:t>  </a:t>
            </a:r>
            <a:r>
              <a:rPr lang="en-US" dirty="0"/>
              <a:t> Mortality was 17% in those who were repaired after ECMO decannulation</a:t>
            </a:r>
            <a:r>
              <a:rPr lang="en-US" baseline="30000" dirty="0"/>
              <a:t>4,5</a:t>
            </a:r>
            <a:r>
              <a:rPr lang="en-US" baseline="0" dirty="0"/>
              <a:t>.</a:t>
            </a:r>
            <a:endParaRPr lang="en-US" dirty="0"/>
          </a:p>
          <a:p>
            <a:pPr>
              <a:spcBef>
                <a:spcPct val="0"/>
              </a:spcBef>
            </a:pPr>
            <a:endParaRPr lang="en-US" dirty="0"/>
          </a:p>
          <a:p>
            <a:pPr>
              <a:spcBef>
                <a:spcPct val="0"/>
              </a:spcBef>
            </a:pPr>
            <a:r>
              <a:rPr lang="en-US" sz="1200" dirty="0"/>
              <a:t>5. Harting MT, Lally KP.  Surgical management of neonates with congenital diaphragmatic hernia.  </a:t>
            </a:r>
            <a:r>
              <a:rPr lang="en-US" sz="1200" i="1" dirty="0"/>
              <a:t>Seminars in Pediatric Surgery</a:t>
            </a:r>
            <a:r>
              <a:rPr lang="en-US" sz="1200" dirty="0"/>
              <a:t> 2007; 16: 109-114</a:t>
            </a:r>
          </a:p>
          <a:p>
            <a:pPr>
              <a:spcBef>
                <a:spcPct val="0"/>
              </a:spcBef>
            </a:pPr>
            <a:r>
              <a:rPr lang="en-US" sz="1200" dirty="0"/>
              <a:t>6. Tsao K, Lally KP. Surgical management of the newborn with congenital diaphragmatic hernia. </a:t>
            </a:r>
            <a:r>
              <a:rPr lang="en-US" sz="1200" i="1" dirty="0"/>
              <a:t>Fetal Diagn Ther</a:t>
            </a:r>
            <a:r>
              <a:rPr lang="en-US" sz="1200" dirty="0"/>
              <a:t> 2010</a:t>
            </a:r>
            <a:endParaRPr lang="en-US"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802E99-38A5-45B5-8616-BDF1F55DA0BB}" type="slidenum">
              <a:rPr lang="en-US"/>
              <a:pPr/>
              <a:t>14</a:t>
            </a:fld>
            <a:endParaRPr lang="en-US"/>
          </a:p>
        </p:txBody>
      </p:sp>
    </p:spTree>
    <p:extLst>
      <p:ext uri="{BB962C8B-B14F-4D97-AF65-F5344CB8AC3E}">
        <p14:creationId xmlns:p14="http://schemas.microsoft.com/office/powerpoint/2010/main" val="105176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Neonates on ECMO or HFOV are often repaired in the NICU.  Depending</a:t>
            </a:r>
            <a:r>
              <a:rPr lang="en-US" baseline="0" dirty="0"/>
              <a:t> on the institution, either the anesthesia service or the neonatology team may be responsible for managing these patients.  For the anesthesiologist, the NICU environment presents challenges in terms of the relative lack of space, supplies, and assistance compared to the operating room.  Moreover, monitoring the patient can be more challenging as end-tidal CO</a:t>
            </a:r>
            <a:r>
              <a:rPr lang="en-US" baseline="-25000" dirty="0"/>
              <a:t>2 </a:t>
            </a:r>
            <a:r>
              <a:rPr lang="en-US" baseline="0" dirty="0"/>
              <a:t> may not be used, and access to the patient’s airway and intravenous or intra-arterial lines can be limited.  </a:t>
            </a:r>
          </a:p>
          <a:p>
            <a:pPr>
              <a:spcBef>
                <a:spcPct val="0"/>
              </a:spcBef>
            </a:pPr>
            <a:endParaRPr lang="en-US" dirty="0"/>
          </a:p>
          <a:p>
            <a:pPr>
              <a:spcBef>
                <a:spcPct val="0"/>
              </a:spcBef>
            </a:pPr>
            <a:r>
              <a:rPr lang="en-US" dirty="0"/>
              <a:t>Compared to</a:t>
            </a:r>
            <a:r>
              <a:rPr lang="en-US" baseline="0" dirty="0"/>
              <a:t> patients surgically managed in the NICU, patients</a:t>
            </a:r>
            <a:r>
              <a:rPr lang="en-US" dirty="0"/>
              <a:t> presenting to the OR are usually stabilized neonates</a:t>
            </a:r>
            <a:r>
              <a:rPr lang="en-US" baseline="0" dirty="0"/>
              <a:t> </a:t>
            </a:r>
            <a:r>
              <a:rPr lang="en-US" dirty="0"/>
              <a:t>or</a:t>
            </a:r>
            <a:r>
              <a:rPr lang="en-US" baseline="0" dirty="0"/>
              <a:t> individuals</a:t>
            </a:r>
            <a:r>
              <a:rPr lang="en-US" dirty="0"/>
              <a:t> with an incidental finding of CDH.  Consequently,</a:t>
            </a:r>
            <a:r>
              <a:rPr lang="en-US" baseline="0" dirty="0"/>
              <a:t> t</a:t>
            </a:r>
            <a:r>
              <a:rPr lang="en-US" dirty="0"/>
              <a:t>he</a:t>
            </a:r>
            <a:r>
              <a:rPr lang="en-US" baseline="0" dirty="0"/>
              <a:t> risk associated with these two groups can be substantially different.  </a:t>
            </a:r>
            <a:endParaRPr lang="en-US" dirty="0"/>
          </a:p>
          <a:p>
            <a:pPr>
              <a:spcBef>
                <a:spcPct val="0"/>
              </a:spcBef>
            </a:pPr>
            <a:endParaRPr lang="en-US" dirty="0"/>
          </a:p>
          <a:p>
            <a:pPr>
              <a:spcBef>
                <a:spcPct val="0"/>
              </a:spcBef>
            </a:pPr>
            <a:r>
              <a:rPr lang="en-US" dirty="0"/>
              <a:t>Traditional techniques for repair include a subcostal incision on the ipsilateral side of the diaphragmatic defect.  90% of surgeons preferred this approach as of 1998.  The procedure can also be performed via a thoracotomy, or increasingly via thoracoscopic or laparoscopic surgery.  General strategies for repair include primary closure if the defect is small, or the use of a prosthetic patch like PTFE if the defect is large.  A patch prevents flattening of the diaphragm and decreases pulmonary compliance in immediate post-operative period.  Prosthetic patches also can be problematic in that they do not grow with the patient.  Hernia recurrence is not unexpected with this repair.   </a:t>
            </a:r>
          </a:p>
          <a:p>
            <a:pPr>
              <a:spcBef>
                <a:spcPct val="0"/>
              </a:spcBef>
            </a:pPr>
            <a:endParaRPr lang="en-US" dirty="0"/>
          </a:p>
          <a:p>
            <a:pPr>
              <a:spcBef>
                <a:spcPct val="0"/>
              </a:spcBef>
            </a:pPr>
            <a:r>
              <a:rPr lang="en-US" dirty="0"/>
              <a:t>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87E6C6-7645-421E-B961-19543BC24778}" type="slidenum">
              <a:rPr lang="en-US"/>
              <a:pPr/>
              <a:t>15</a:t>
            </a:fld>
            <a:endParaRPr lang="en-US"/>
          </a:p>
        </p:txBody>
      </p:sp>
    </p:spTree>
    <p:extLst>
      <p:ext uri="{BB962C8B-B14F-4D97-AF65-F5344CB8AC3E}">
        <p14:creationId xmlns:p14="http://schemas.microsoft.com/office/powerpoint/2010/main" val="107748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use of ECMO entails the use of anticoagulants to prevent thrombosis.  As such, repairs on ECMO are often associated with increased blood loss.  Aminocaproic acid, an anti-fibrinolytic, has been demonstrated to decrease surgical blood loss for this patient population.  </a:t>
            </a:r>
          </a:p>
          <a:p>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Harting MT, Lally KP.  Surgical management of neonates with congenital diaphragmatic hernia.  </a:t>
            </a:r>
            <a:r>
              <a:rPr lang="en-US" sz="1200" i="1" dirty="0"/>
              <a:t>Seminars in Pediatric Surgery</a:t>
            </a:r>
            <a:r>
              <a:rPr lang="en-US" sz="1200" dirty="0"/>
              <a:t> 2007; 16: 109-114.</a:t>
            </a:r>
            <a:endParaRPr lang="en-US" dirty="0"/>
          </a:p>
          <a:p>
            <a:r>
              <a:rPr lang="en-US" sz="1200" dirty="0"/>
              <a:t>Tsao K, Lally KP. Surgical management of the newborn with congenital diaphragmatic hernia. </a:t>
            </a:r>
            <a:r>
              <a:rPr lang="en-US" sz="1200" i="1" dirty="0"/>
              <a:t>Fetal Diagn Ther</a:t>
            </a:r>
            <a:r>
              <a:rPr lang="en-US" sz="1200" dirty="0"/>
              <a:t> 2010</a:t>
            </a:r>
            <a:endParaRPr lang="en-US" dirty="0"/>
          </a:p>
        </p:txBody>
      </p:sp>
    </p:spTree>
    <p:extLst>
      <p:ext uri="{BB962C8B-B14F-4D97-AF65-F5344CB8AC3E}">
        <p14:creationId xmlns:p14="http://schemas.microsoft.com/office/powerpoint/2010/main" val="165399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*Particularly</a:t>
            </a:r>
            <a:r>
              <a:rPr lang="en-US" baseline="0" dirty="0"/>
              <a:t> relevant to the </a:t>
            </a:r>
            <a:r>
              <a:rPr lang="en-US" dirty="0"/>
              <a:t>neonate presenting for surgical repair</a:t>
            </a:r>
          </a:p>
          <a:p>
            <a:pPr>
              <a:spcBef>
                <a:spcPct val="0"/>
              </a:spcBef>
            </a:pPr>
            <a:endParaRPr lang="en-US" dirty="0"/>
          </a:p>
          <a:p>
            <a:pPr>
              <a:spcBef>
                <a:spcPct val="0"/>
              </a:spcBef>
            </a:pPr>
            <a:r>
              <a:rPr lang="en-US" dirty="0"/>
              <a:t>Prior to surgical reduction of the hernia, care must be taken not to distend the stomach with air/oxygen as this can further compromise ventilation.  To this end, one should try to minimize any positive pressure ventilation via mask, either before or in the process of intubation.  </a:t>
            </a:r>
          </a:p>
          <a:p>
            <a:pPr>
              <a:spcBef>
                <a:spcPct val="0"/>
              </a:spcBef>
            </a:pPr>
            <a:endParaRPr lang="en-US" dirty="0"/>
          </a:p>
          <a:p>
            <a:pPr>
              <a:spcBef>
                <a:spcPct val="0"/>
              </a:spcBef>
            </a:pPr>
            <a:r>
              <a:rPr lang="en-US" dirty="0"/>
              <a:t>Care should also be taken to avoid increasing tidal volumes once the hernia contents are reduced back into the abdomen.  The ipsilateral hypoplastic lung will not expand to fill the void, and increasing tidal volume may only exacerbate lung injury or induce a contralateral pneumothorax.  </a:t>
            </a:r>
          </a:p>
          <a:p>
            <a:pPr>
              <a:spcBef>
                <a:spcPct val="0"/>
              </a:spcBef>
            </a:pPr>
            <a:endParaRPr lang="en-US" dirty="0"/>
          </a:p>
          <a:p>
            <a:pPr>
              <a:spcBef>
                <a:spcPct val="0"/>
              </a:spcBef>
            </a:pPr>
            <a:r>
              <a:rPr lang="en-US" dirty="0"/>
              <a:t>Vigilance is also necessary in noting any changes in airway pressure upon the reduction of the hernia.  The abdominal cavity is not well developed in these patients, and hernia reduction often leads to an increase in intraabdominal pressure, thereby decreasing pulmonary compliance and reducing preload to the</a:t>
            </a:r>
            <a:r>
              <a:rPr lang="en-US" baseline="0" dirty="0"/>
              <a:t> heart</a:t>
            </a:r>
            <a:r>
              <a:rPr lang="en-US" dirty="0"/>
              <a:t>.  This is particularly true in infants undergoing repair on ECMO.  If the new airway pressures are above acceptable limits, or if ventilation or hemodynamics</a:t>
            </a:r>
            <a:r>
              <a:rPr lang="en-US" baseline="0" dirty="0"/>
              <a:t> are </a:t>
            </a:r>
            <a:r>
              <a:rPr lang="en-US" dirty="0"/>
              <a:t>compromised, this should be communicated to the surgical team.    </a:t>
            </a:r>
          </a:p>
          <a:p>
            <a:pPr>
              <a:spcBef>
                <a:spcPct val="0"/>
              </a:spcBef>
            </a:pPr>
            <a:endParaRPr lang="en-US" dirty="0"/>
          </a:p>
          <a:p>
            <a:pPr>
              <a:spcBef>
                <a:spcPct val="0"/>
              </a:spcBef>
            </a:pPr>
            <a:r>
              <a:rPr lang="en-US" sz="1200" dirty="0"/>
              <a:t>7. Hillier SC, Krishna G, Brasoveanu E.  Neonatal Anesthesia. </a:t>
            </a:r>
            <a:r>
              <a:rPr lang="en-US" sz="1200" i="1" dirty="0"/>
              <a:t>Seminars in Pediatric Surgery</a:t>
            </a:r>
            <a:r>
              <a:rPr lang="en-US" sz="1200" dirty="0"/>
              <a:t> 2004; 13(3): 142-151.</a:t>
            </a: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ABF3FE-B9DF-4596-97AF-4ECF6082AFE0}" type="slidenum">
              <a:rPr lang="en-US"/>
              <a:pPr/>
              <a:t>17</a:t>
            </a:fld>
            <a:endParaRPr lang="en-US"/>
          </a:p>
        </p:txBody>
      </p:sp>
    </p:spTree>
    <p:extLst>
      <p:ext uri="{BB962C8B-B14F-4D97-AF65-F5344CB8AC3E}">
        <p14:creationId xmlns:p14="http://schemas.microsoft.com/office/powerpoint/2010/main" val="169733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This slide is directed towards those CDH patients who present to the OR after NICU stabilization.  This population is theoretically optimized in regards to pulmonary hypertension, ventilatory requirements, acid-base and hemodynamic status.</a:t>
            </a:r>
          </a:p>
          <a:p>
            <a:endParaRPr lang="en-US" dirty="0"/>
          </a:p>
          <a:p>
            <a:r>
              <a:rPr lang="en-US" dirty="0"/>
              <a:t>In addition to the standard ASA monitors, an arterial line, if not already present, would be beneficial for several reasons.  The primary rationale for an arterial line would be the ability to monitor the effectiveness of ventilation.  This would be particularly relevant for those patients undergoing thoracoscopic repair.  </a:t>
            </a:r>
          </a:p>
          <a:p>
            <a:endParaRPr lang="en-US" dirty="0"/>
          </a:p>
          <a:p>
            <a:r>
              <a:rPr lang="en-US" dirty="0"/>
              <a:t>Central venous access can be considered as well, particularly if there is difficulty obtaining adequate peripheral venous access or if there are cardiac concerns.  An umbilical</a:t>
            </a:r>
            <a:r>
              <a:rPr lang="en-US" baseline="0" dirty="0"/>
              <a:t> venous or arterial catheter may already be present.</a:t>
            </a:r>
            <a:endParaRPr lang="en-US" dirty="0"/>
          </a:p>
          <a:p>
            <a:endParaRPr lang="en-US" dirty="0"/>
          </a:p>
          <a:p>
            <a:r>
              <a:rPr lang="en-US" dirty="0"/>
              <a:t>And though they may not be used, nitric oxide and inotropes should be readily available if issues with pulmonary hypertension or cardiac dysfunction arise.  </a:t>
            </a:r>
          </a:p>
          <a:p>
            <a:endParaRPr lang="en-US" dirty="0"/>
          </a:p>
          <a:p>
            <a:r>
              <a:rPr lang="en-US" dirty="0"/>
              <a:t> </a:t>
            </a:r>
          </a:p>
        </p:txBody>
      </p:sp>
    </p:spTree>
    <p:extLst>
      <p:ext uri="{BB962C8B-B14F-4D97-AF65-F5344CB8AC3E}">
        <p14:creationId xmlns:p14="http://schemas.microsoft.com/office/powerpoint/2010/main" val="210480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This slide is directed towards those CDH patients who present to the OR after NICU stabilization.  This population is theoretically optimized in regards to pulmonary hypertension, ventilatory requirements, acid-base and hemodynamic status.</a:t>
            </a:r>
          </a:p>
          <a:p>
            <a:endParaRPr lang="en-US" dirty="0"/>
          </a:p>
          <a:p>
            <a:r>
              <a:rPr lang="en-US" dirty="0"/>
              <a:t>In addition to the standard ASA monitors, an arterial line, if not already present, would be beneficial for several reasons.  The primary rationale for an arterial line would be the ability to monitor the effectiveness of ventilation.  This would be particularly relevant for those patients undergoing thoracoscopic repair.  </a:t>
            </a:r>
          </a:p>
          <a:p>
            <a:endParaRPr lang="en-US" dirty="0"/>
          </a:p>
          <a:p>
            <a:r>
              <a:rPr lang="en-US" dirty="0"/>
              <a:t>Central venous access can be considered as well, particularly if there is difficulty obtaining adequate peripheral venous access or if there are cardiac concerns.  An umbilical</a:t>
            </a:r>
            <a:r>
              <a:rPr lang="en-US" baseline="0" dirty="0"/>
              <a:t> venous or arterial catheter may already be present.</a:t>
            </a:r>
            <a:endParaRPr lang="en-US" dirty="0"/>
          </a:p>
          <a:p>
            <a:endParaRPr lang="en-US" dirty="0"/>
          </a:p>
          <a:p>
            <a:r>
              <a:rPr lang="en-US" dirty="0"/>
              <a:t>And though they may not be used, nitric oxide and inotropes should be readily available if issues with pulmonary hypertension or cardiac dysfunction arise.  </a:t>
            </a:r>
          </a:p>
          <a:p>
            <a:endParaRPr lang="en-US" dirty="0"/>
          </a:p>
          <a:p>
            <a:r>
              <a:rPr lang="en-US" dirty="0"/>
              <a:t> </a:t>
            </a:r>
          </a:p>
        </p:txBody>
      </p:sp>
    </p:spTree>
    <p:extLst>
      <p:ext uri="{BB962C8B-B14F-4D97-AF65-F5344CB8AC3E}">
        <p14:creationId xmlns:p14="http://schemas.microsoft.com/office/powerpoint/2010/main" val="173819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Golianu</a:t>
            </a:r>
            <a:r>
              <a:rPr lang="en-US" baseline="0" dirty="0"/>
              <a:t> B, Hammer GB.  Pain management for pediatric thoracic surgery. Current Opinion in Anesthesiology 2005; 18(1): 13-21</a:t>
            </a:r>
            <a:endParaRPr lang="en-US" dirty="0"/>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20</a:t>
            </a:fld>
            <a:endParaRPr lang="en-US"/>
          </a:p>
        </p:txBody>
      </p:sp>
    </p:spTree>
    <p:extLst>
      <p:ext uri="{BB962C8B-B14F-4D97-AF65-F5344CB8AC3E}">
        <p14:creationId xmlns:p14="http://schemas.microsoft.com/office/powerpoint/2010/main" val="148125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*Tests</a:t>
            </a:r>
            <a:r>
              <a:rPr lang="en-US" baseline="0" dirty="0"/>
              <a:t> of c</a:t>
            </a:r>
            <a:r>
              <a:rPr lang="en-US" dirty="0"/>
              <a:t>oagulation should</a:t>
            </a:r>
            <a:r>
              <a:rPr lang="en-US" baseline="0" dirty="0"/>
              <a:t> be assessed prior to performing a </a:t>
            </a:r>
            <a:r>
              <a:rPr lang="en-US" baseline="0" dirty="0" err="1"/>
              <a:t>neuraxial</a:t>
            </a:r>
            <a:r>
              <a:rPr lang="en-US" baseline="0" dirty="0"/>
              <a:t> block.  ECMO (which would entail anticoagulation with heparin) or abnormal coagulation otherwise would be a contraindication to epidural, spinal, or paravertebral analgesia.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*Acetaminophen can be used assuming intact liver function and can be given orally, rectally, or intravenously.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*Ketorolac can be used assuming controlled bleeding and intact renal function</a:t>
            </a:r>
            <a:endParaRPr lang="en-US" dirty="0"/>
          </a:p>
          <a:p>
            <a:endParaRPr lang="en-US" baseline="0" dirty="0"/>
          </a:p>
          <a:p>
            <a:endParaRPr lang="en-US" baseline="0" dirty="0"/>
          </a:p>
          <a:p>
            <a:r>
              <a:rPr lang="en-US" sz="1200" b="0" i="0" kern="1200" dirty="0">
                <a:solidFill>
                  <a:schemeClr val="tx1"/>
                </a:solidFill>
                <a:effectLst/>
                <a:latin typeface="+mn-lt"/>
                <a:ea typeface="+mn-ea"/>
                <a:cs typeface="+mn-cs"/>
              </a:rPr>
              <a:t>Tobias JD.  Anesthesia for neonatal thoracic</a:t>
            </a:r>
            <a:r>
              <a:rPr lang="en-US" sz="1200" b="0" i="0" kern="1200" baseline="0" dirty="0">
                <a:solidFill>
                  <a:schemeClr val="tx1"/>
                </a:solidFill>
                <a:effectLst/>
                <a:latin typeface="+mn-lt"/>
                <a:ea typeface="+mn-ea"/>
                <a:cs typeface="+mn-cs"/>
              </a:rPr>
              <a:t> surgery. </a:t>
            </a:r>
            <a:r>
              <a:rPr lang="en-US" sz="1200" b="0" i="0" kern="1200" dirty="0">
                <a:solidFill>
                  <a:schemeClr val="tx1"/>
                </a:solidFill>
                <a:effectLst/>
                <a:latin typeface="+mn-lt"/>
                <a:ea typeface="+mn-ea"/>
                <a:cs typeface="+mn-cs"/>
              </a:rPr>
              <a:t>Best </a:t>
            </a:r>
            <a:r>
              <a:rPr lang="en-US" sz="1200" b="0" i="0" kern="1200" dirty="0" err="1">
                <a:solidFill>
                  <a:schemeClr val="tx1"/>
                </a:solidFill>
                <a:effectLst/>
                <a:latin typeface="+mn-lt"/>
                <a:ea typeface="+mn-ea"/>
                <a:cs typeface="+mn-cs"/>
              </a:rPr>
              <a:t>Pract</a:t>
            </a:r>
            <a:r>
              <a:rPr lang="en-US" sz="1200" b="0" i="0" kern="1200" dirty="0">
                <a:solidFill>
                  <a:schemeClr val="tx1"/>
                </a:solidFill>
                <a:effectLst/>
                <a:latin typeface="+mn-lt"/>
                <a:ea typeface="+mn-ea"/>
                <a:cs typeface="+mn-cs"/>
              </a:rPr>
              <a:t> Res </a:t>
            </a:r>
            <a:r>
              <a:rPr lang="en-US" sz="1200" b="0" i="0" kern="1200" dirty="0" err="1">
                <a:solidFill>
                  <a:schemeClr val="tx1"/>
                </a:solidFill>
                <a:effectLst/>
                <a:latin typeface="+mn-lt"/>
                <a:ea typeface="+mn-ea"/>
                <a:cs typeface="+mn-cs"/>
              </a:rPr>
              <a:t>Clin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Anaesthesiol</a:t>
            </a:r>
            <a:r>
              <a:rPr lang="en-US" sz="1200" b="0" i="0" kern="1200" dirty="0">
                <a:solidFill>
                  <a:schemeClr val="tx1"/>
                </a:solidFill>
                <a:effectLst/>
                <a:latin typeface="+mn-lt"/>
                <a:ea typeface="+mn-ea"/>
                <a:cs typeface="+mn-cs"/>
              </a:rPr>
              <a:t>. 2004 Jun;18(2):303-20</a:t>
            </a:r>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21</a:t>
            </a:fld>
            <a:endParaRPr lang="en-US"/>
          </a:p>
        </p:txBody>
      </p:sp>
    </p:spTree>
    <p:extLst>
      <p:ext uri="{BB962C8B-B14F-4D97-AF65-F5344CB8AC3E}">
        <p14:creationId xmlns:p14="http://schemas.microsoft.com/office/powerpoint/2010/main" val="144526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Images</a:t>
            </a:r>
            <a:r>
              <a:rPr lang="en-US" baseline="0" dirty="0"/>
              <a:t> courtesy of Drs. Nicola Lewis and Philip Glick</a:t>
            </a:r>
            <a:endParaRPr lang="en-US" dirty="0"/>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2</a:t>
            </a:fld>
            <a:endParaRPr lang="en-US"/>
          </a:p>
        </p:txBody>
      </p:sp>
    </p:spTree>
    <p:extLst>
      <p:ext uri="{BB962C8B-B14F-4D97-AF65-F5344CB8AC3E}">
        <p14:creationId xmlns:p14="http://schemas.microsoft.com/office/powerpoint/2010/main" val="874045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thoracoscopic surgery with CO</a:t>
            </a:r>
            <a:r>
              <a:rPr lang="en-US" baseline="-25000" dirty="0"/>
              <a:t>2</a:t>
            </a:r>
            <a:r>
              <a:rPr lang="en-US" baseline="0" dirty="0"/>
              <a:t> insufflation</a:t>
            </a:r>
          </a:p>
          <a:p>
            <a:endParaRPr lang="en-US" baseline="0" dirty="0"/>
          </a:p>
          <a:p>
            <a:r>
              <a:rPr lang="en-US" baseline="0" dirty="0"/>
              <a:t>pHTN is often worsened by elevations in PaCO</a:t>
            </a:r>
            <a:r>
              <a:rPr lang="en-US" baseline="-25000" dirty="0"/>
              <a:t>2 </a:t>
            </a:r>
            <a:r>
              <a:rPr lang="en-US" baseline="0" dirty="0"/>
              <a:t>that occur with hypoventilation or the insufflation of CO</a:t>
            </a:r>
            <a:r>
              <a:rPr lang="en-US" baseline="-25000" dirty="0"/>
              <a:t>2.</a:t>
            </a:r>
            <a:r>
              <a:rPr lang="en-US" baseline="0" dirty="0"/>
              <a:t>  Not only does a respiratory acidosis result, but eventually a metabolic acidosis also occurs due to the tissue hypoxia resulting from the increased shunting of blood via the patent ductus arteriosus.  The combination of hypercapnea, acidosis, and hypoxemia all act to worsen pHTN and can lead to cardiovascular collapse in the neonate.  </a:t>
            </a:r>
          </a:p>
          <a:p>
            <a:endParaRPr lang="en-US" baseline="0" dirty="0"/>
          </a:p>
          <a:p>
            <a:r>
              <a:rPr lang="en-US" baseline="0" dirty="0"/>
              <a:t>pHTN can also be worsened by acute increases in sympathetic tone, highlighting the importance of an adequate level of anesthesia during these procedures.  </a:t>
            </a:r>
          </a:p>
          <a:p>
            <a:endParaRPr lang="en-US" dirty="0"/>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22</a:t>
            </a:fld>
            <a:endParaRPr lang="en-US"/>
          </a:p>
        </p:txBody>
      </p:sp>
    </p:spTree>
    <p:extLst>
      <p:ext uri="{BB962C8B-B14F-4D97-AF65-F5344CB8AC3E}">
        <p14:creationId xmlns:p14="http://schemas.microsoft.com/office/powerpoint/2010/main" val="42826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rationale for leaving a neonate intubated following CDH repair is that time may be needed to stabilize from a ventilatory and hemodynamic perspective.  The diaphragm may not be in the ideal conformation following repair, particularly if a patch is used, and may not contract efficiently in the immediate post-operative</a:t>
            </a:r>
            <a:r>
              <a:rPr lang="en-US" baseline="0" dirty="0"/>
              <a:t> period</a:t>
            </a:r>
            <a:r>
              <a:rPr lang="en-US" dirty="0"/>
              <a:t>.  Moreover, as noted earlier, the patient may need to adjust to increased intraabdominal pressures following</a:t>
            </a:r>
            <a:r>
              <a:rPr lang="en-US" baseline="0" dirty="0"/>
              <a:t> </a:t>
            </a:r>
            <a:r>
              <a:rPr lang="en-US" sz="1200" kern="1200" dirty="0">
                <a:solidFill>
                  <a:schemeClr val="tx1"/>
                </a:solidFill>
                <a:effectLst/>
                <a:latin typeface="+mn-lt"/>
                <a:ea typeface="+mn-ea"/>
                <a:cs typeface="+mn-cs"/>
              </a:rPr>
              <a:t>reduction of the hernia and closure of the abdominal fascia and skin.</a:t>
            </a:r>
            <a:br>
              <a:rPr lang="en-US" sz="1200" kern="1200" dirty="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55010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Hernia recurrence is unfortunately fairly common.  These patients may present for repeat surgery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electively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out of concern for incarceration, or more emergently if there are signs of strangulation.</a:t>
            </a:r>
            <a:br>
              <a:rPr lang="en-US" sz="1200" kern="1200" dirty="0">
                <a:solidFill>
                  <a:schemeClr val="tx1"/>
                </a:solidFill>
                <a:effectLst/>
                <a:latin typeface="+mn-lt"/>
                <a:ea typeface="+mn-ea"/>
                <a:cs typeface="+mn-cs"/>
              </a:rPr>
            </a:br>
            <a:r>
              <a:rPr lang="en-US" dirty="0"/>
              <a:t>The risks of reoperation are weighed against the benefits of repair.  </a:t>
            </a:r>
          </a:p>
          <a:p>
            <a:endParaRPr lang="en-US" dirty="0"/>
          </a:p>
          <a:p>
            <a:r>
              <a:rPr lang="en-US" dirty="0"/>
              <a:t>The long-term effects</a:t>
            </a:r>
            <a:r>
              <a:rPr lang="en-US" baseline="0" dirty="0"/>
              <a:t> of CDH</a:t>
            </a:r>
            <a:r>
              <a:rPr lang="en-US" dirty="0"/>
              <a:t> on those patients who survive repair is currently being studied.  The true incidence of chronic lung disease in adult CDH survivors is unknown, but pulmonary function has been noted to be good in general.  Factors associated with poor pulmonary outcome include ECMO use, patch repair, and pulmonary hypertension.  In regards to neurologic status, deficits have been noted in motor function</a:t>
            </a:r>
            <a:r>
              <a:rPr lang="en-US" baseline="0" dirty="0"/>
              <a:t> and cognition</a:t>
            </a:r>
            <a:r>
              <a:rPr lang="en-US" dirty="0"/>
              <a:t>.  The prevalence</a:t>
            </a:r>
            <a:r>
              <a:rPr lang="en-US" baseline="0" dirty="0"/>
              <a:t> of these deficits in this patient population is </a:t>
            </a:r>
            <a:r>
              <a:rPr lang="en-US" dirty="0"/>
              <a:t>unknown.</a:t>
            </a:r>
            <a:r>
              <a:rPr lang="en-US" baseline="0" dirty="0"/>
              <a:t> </a:t>
            </a:r>
            <a:r>
              <a:rPr lang="en-US" sz="1200" kern="1200" dirty="0">
                <a:solidFill>
                  <a:schemeClr val="tx1"/>
                </a:solidFill>
                <a:effectLst/>
                <a:latin typeface="+mn-lt"/>
                <a:ea typeface="+mn-ea"/>
                <a:cs typeface="+mn-cs"/>
              </a:rPr>
              <a:t>The neurological deficits may be influenced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severity of the illness and its treatment modalities such as prolonged ventilation and ECMO.</a:t>
            </a:r>
            <a:r>
              <a:rPr lang="en-US" dirty="0">
                <a:effectLst/>
              </a:rPr>
              <a:t> </a:t>
            </a:r>
            <a:r>
              <a:rPr lang="en-US" baseline="0" dirty="0">
                <a:effectLst/>
              </a:rPr>
              <a:t> </a:t>
            </a:r>
            <a:r>
              <a:rPr lang="en-US" dirty="0"/>
              <a:t>The most common GI problem in CDH survivors seems to be gastroesophageal reflux.  Bowel obstruction may also occur if an abdominal approach was used, and volvulus can occur following</a:t>
            </a:r>
            <a:r>
              <a:rPr lang="en-US" baseline="0" dirty="0"/>
              <a:t> </a:t>
            </a:r>
            <a:r>
              <a:rPr lang="en-US" dirty="0"/>
              <a:t>either an</a:t>
            </a:r>
            <a:r>
              <a:rPr lang="en-US" baseline="0" dirty="0"/>
              <a:t> abdominal or thoracic </a:t>
            </a:r>
            <a:r>
              <a:rPr lang="en-US" dirty="0"/>
              <a:t>approach.  Growth failure is also common, with many survivors remaining below the 25</a:t>
            </a:r>
            <a:r>
              <a:rPr lang="en-US" baseline="30000" dirty="0"/>
              <a:t>th</a:t>
            </a:r>
            <a:r>
              <a:rPr lang="en-US" dirty="0"/>
              <a:t> percentile for weight.</a:t>
            </a:r>
          </a:p>
          <a:p>
            <a:endParaRPr lang="en-US" dirty="0"/>
          </a:p>
          <a:p>
            <a:r>
              <a:rPr lang="en-US" sz="1200" dirty="0"/>
              <a:t>4. Harting MT, Lally KP.  Surgical management of neonates with congenital diaphragmatic hernia.  </a:t>
            </a:r>
            <a:r>
              <a:rPr lang="en-US" sz="1200" i="1" dirty="0"/>
              <a:t>Seminars in Pediatric Surgery</a:t>
            </a:r>
            <a:r>
              <a:rPr lang="en-US" sz="1200" dirty="0"/>
              <a:t> 2007; 16: 109-114</a:t>
            </a:r>
          </a:p>
          <a:p>
            <a:r>
              <a:rPr lang="en-US" sz="1200" dirty="0"/>
              <a:t>5. Tsao K, Lally KP. Surgical management of the newborn with congenital diaphragmatic hernia. </a:t>
            </a:r>
            <a:r>
              <a:rPr lang="en-US" sz="1200" i="1" dirty="0"/>
              <a:t>Fetal Diagn Ther</a:t>
            </a:r>
            <a:r>
              <a:rPr lang="en-US" sz="1200" dirty="0"/>
              <a:t> 2010</a:t>
            </a:r>
            <a:endParaRPr lang="en-US" dirty="0"/>
          </a:p>
        </p:txBody>
      </p:sp>
    </p:spTree>
    <p:extLst>
      <p:ext uri="{BB962C8B-B14F-4D97-AF65-F5344CB8AC3E}">
        <p14:creationId xmlns:p14="http://schemas.microsoft.com/office/powerpoint/2010/main" val="153646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0891A3-B3B4-4BDA-9586-48DF505CFF2B}" type="slidenum">
              <a:rPr lang="en-US" smtClean="0"/>
              <a:pPr>
                <a:defRPr/>
              </a:pPr>
              <a:t>4</a:t>
            </a:fld>
            <a:endParaRPr lang="en-US"/>
          </a:p>
        </p:txBody>
      </p:sp>
    </p:spTree>
    <p:extLst>
      <p:ext uri="{BB962C8B-B14F-4D97-AF65-F5344CB8AC3E}">
        <p14:creationId xmlns:p14="http://schemas.microsoft.com/office/powerpoint/2010/main" val="172780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During development, closure of the pleuroperitoneal canal allows separation of the thoracic and abdominal contents</a:t>
            </a:r>
            <a:r>
              <a:rPr lang="en-US" baseline="30000" dirty="0"/>
              <a:t>3</a:t>
            </a:r>
            <a:r>
              <a:rPr lang="en-US" dirty="0"/>
              <a:t>.  This usually occurs by gestational week 10.  If closure does not occur, herniation</a:t>
            </a:r>
            <a:r>
              <a:rPr lang="en-US" baseline="0" dirty="0"/>
              <a:t> of the abdominal viscera into the thorax results, accompanied by varying degrees of pulmonary hypoplasia.  </a:t>
            </a:r>
            <a:r>
              <a:rPr lang="en-US" sz="1200" kern="1200" dirty="0">
                <a:solidFill>
                  <a:schemeClr val="tx1"/>
                </a:solidFill>
                <a:effectLst/>
                <a:latin typeface="+mn-lt"/>
                <a:ea typeface="+mn-ea"/>
                <a:cs typeface="+mn-cs"/>
              </a:rPr>
              <a:t>Clinical presentation and outcome correlate</a:t>
            </a:r>
            <a:r>
              <a:rPr lang="en-US" sz="1200" kern="1200" baseline="0" dirty="0">
                <a:solidFill>
                  <a:schemeClr val="tx1"/>
                </a:solidFill>
                <a:effectLst/>
                <a:latin typeface="+mn-lt"/>
                <a:ea typeface="+mn-ea"/>
                <a:cs typeface="+mn-cs"/>
              </a:rPr>
              <a:t> with </a:t>
            </a:r>
            <a:r>
              <a:rPr lang="en-US" sz="1200" kern="1200" dirty="0">
                <a:solidFill>
                  <a:schemeClr val="tx1"/>
                </a:solidFill>
                <a:effectLst/>
                <a:latin typeface="+mn-lt"/>
                <a:ea typeface="+mn-ea"/>
                <a:cs typeface="+mn-cs"/>
              </a:rPr>
              <a:t>the severity</a:t>
            </a:r>
            <a:r>
              <a:rPr lang="en-US" sz="1200" kern="1200" baseline="0" dirty="0">
                <a:solidFill>
                  <a:schemeClr val="tx1"/>
                </a:solidFill>
                <a:effectLst/>
                <a:latin typeface="+mn-lt"/>
                <a:ea typeface="+mn-ea"/>
                <a:cs typeface="+mn-cs"/>
              </a:rPr>
              <a:t> of pulmonary hypoplasia </a:t>
            </a: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presence</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absence of associated anomalies.</a:t>
            </a:r>
            <a:r>
              <a:rPr lang="en-US" dirty="0">
                <a:effectLst/>
              </a:rPr>
              <a:t> </a:t>
            </a:r>
            <a:r>
              <a:rPr lang="en-US" dirty="0"/>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a:spcBef>
                <a:spcPct val="0"/>
              </a:spcBef>
            </a:pPr>
            <a:r>
              <a:rPr lang="en-US" dirty="0"/>
              <a:t>No one factor has been identified as being causative</a:t>
            </a:r>
            <a:r>
              <a:rPr lang="en-US" baseline="0" dirty="0"/>
              <a:t> in CDH</a:t>
            </a:r>
            <a:r>
              <a:rPr lang="en-US" dirty="0"/>
              <a:t>.  It is becoming evident, though, that genetic factors play a significant role.  Mutations in nearly all chromosomes have been described, and one mutation in particular at 15q26 is frequently identified in isolated CDH.  Environmental </a:t>
            </a:r>
            <a:r>
              <a:rPr lang="en-US" baseline="0" dirty="0"/>
              <a:t>exposures to insecticides and drugs like nitrofen or thalidomide appear to be lesser contributors.</a:t>
            </a:r>
          </a:p>
          <a:p>
            <a:pPr>
              <a:spcBef>
                <a:spcPct val="0"/>
              </a:spcBef>
            </a:pPr>
            <a:endParaRPr lang="en-US" dirty="0"/>
          </a:p>
          <a:p>
            <a:pPr>
              <a:spcBef>
                <a:spcPct val="0"/>
              </a:spcBef>
            </a:pPr>
            <a:endParaRPr lang="en-US" dirty="0"/>
          </a:p>
          <a:p>
            <a:pPr>
              <a:spcBef>
                <a:spcPct val="0"/>
              </a:spcBef>
            </a:pPr>
            <a:r>
              <a:rPr lang="en-US" sz="1200" dirty="0"/>
              <a:t>1. Bosenberg AT, Brown RA.  Management of congenital diaphragmatic hernia. </a:t>
            </a:r>
            <a:r>
              <a:rPr lang="en-US" sz="1200" i="1" dirty="0"/>
              <a:t>Current Opinion in Anesthesiology</a:t>
            </a:r>
            <a:r>
              <a:rPr lang="en-US" sz="1200" dirty="0"/>
              <a:t> 2008; 21: 323-31</a:t>
            </a:r>
          </a:p>
          <a:p>
            <a:pPr>
              <a:spcBef>
                <a:spcPct val="0"/>
              </a:spcBef>
            </a:pPr>
            <a:r>
              <a:rPr lang="en-US" sz="1200" dirty="0"/>
              <a:t>2. Deprest J, et al.  Current consequences of prenatal diagnosis of congenital diaphragmatic hernia.  </a:t>
            </a:r>
            <a:r>
              <a:rPr lang="en-US" sz="1200" i="1" dirty="0"/>
              <a:t>Journal of Pediatric Surgery</a:t>
            </a:r>
            <a:r>
              <a:rPr lang="en-US" sz="1200" dirty="0"/>
              <a:t> 2006; 41: 423-30</a:t>
            </a:r>
          </a:p>
          <a:p>
            <a:pPr>
              <a:spcBef>
                <a:spcPct val="0"/>
              </a:spcBef>
            </a:pPr>
            <a:r>
              <a:rPr lang="en-US" sz="1200" dirty="0"/>
              <a:t>3.</a:t>
            </a:r>
            <a:r>
              <a:rPr lang="en-US" sz="1200" baseline="0" dirty="0"/>
              <a:t> </a:t>
            </a:r>
            <a:r>
              <a:rPr lang="en-US" sz="1200" dirty="0"/>
              <a:t>Grosfeld, Jay, et al.  </a:t>
            </a:r>
            <a:r>
              <a:rPr lang="en-US" sz="1200" u="sng" dirty="0"/>
              <a:t>Pediatric Surgery</a:t>
            </a:r>
            <a:r>
              <a:rPr lang="en-US" sz="1200" dirty="0"/>
              <a:t>, 6</a:t>
            </a:r>
            <a:r>
              <a:rPr lang="en-US" sz="1200" baseline="30000" dirty="0"/>
              <a:t>th</a:t>
            </a:r>
            <a:r>
              <a:rPr lang="en-US" sz="1200" dirty="0"/>
              <a:t> edition, Chapter 60: Congenital Diaphragmatic Hernia and Eventration.  Mosby, 2006</a:t>
            </a:r>
          </a:p>
          <a:p>
            <a:pPr>
              <a:spcBef>
                <a:spcPct val="0"/>
              </a:spcBef>
            </a:pPr>
            <a:endParaRPr lang="en-US" dirty="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C166A-1E4E-4D07-95DD-4AFBABEB984A}" type="slidenum">
              <a:rPr lang="en-US"/>
              <a:pPr/>
              <a:t>5</a:t>
            </a:fld>
            <a:endParaRPr lang="en-US"/>
          </a:p>
        </p:txBody>
      </p:sp>
    </p:spTree>
    <p:extLst>
      <p:ext uri="{BB962C8B-B14F-4D97-AF65-F5344CB8AC3E}">
        <p14:creationId xmlns:p14="http://schemas.microsoft.com/office/powerpoint/2010/main" val="129682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dirty="0">
                <a:solidFill>
                  <a:schemeClr val="tx1"/>
                </a:solidFill>
                <a:effectLst/>
                <a:latin typeface="+mn-lt"/>
                <a:ea typeface="+mn-ea"/>
                <a:cs typeface="+mn-cs"/>
              </a:rPr>
              <a:t>Commonly associated anomalies include neural tube defects and congenital</a:t>
            </a:r>
            <a:r>
              <a:rPr lang="en-US" sz="1200" kern="1200" baseline="0" dirty="0">
                <a:solidFill>
                  <a:schemeClr val="tx1"/>
                </a:solidFill>
                <a:effectLst/>
                <a:latin typeface="+mn-lt"/>
                <a:ea typeface="+mn-ea"/>
                <a:cs typeface="+mn-cs"/>
              </a:rPr>
              <a:t> cardiac lesions</a:t>
            </a:r>
            <a:r>
              <a:rPr lang="en-US" sz="1200" kern="1200" dirty="0">
                <a:solidFill>
                  <a:schemeClr val="tx1"/>
                </a:solidFill>
                <a:effectLst/>
                <a:latin typeface="+mn-lt"/>
                <a:ea typeface="+mn-ea"/>
                <a:cs typeface="+mn-cs"/>
              </a:rPr>
              <a:t> such</a:t>
            </a:r>
            <a:r>
              <a:rPr lang="en-US" sz="1200" kern="1200" baseline="0" dirty="0">
                <a:solidFill>
                  <a:schemeClr val="tx1"/>
                </a:solidFill>
                <a:effectLst/>
                <a:latin typeface="+mn-lt"/>
                <a:ea typeface="+mn-ea"/>
                <a:cs typeface="+mn-cs"/>
              </a:rPr>
              <a:t> as </a:t>
            </a:r>
            <a:r>
              <a:rPr lang="en-US" sz="1200" kern="1200" dirty="0">
                <a:solidFill>
                  <a:schemeClr val="tx1"/>
                </a:solidFill>
                <a:effectLst/>
                <a:latin typeface="+mn-lt"/>
                <a:ea typeface="+mn-ea"/>
                <a:cs typeface="+mn-cs"/>
              </a:rPr>
              <a:t>ventricular</a:t>
            </a:r>
            <a:r>
              <a:rPr lang="en-US" sz="1200" kern="1200" baseline="0" dirty="0">
                <a:solidFill>
                  <a:schemeClr val="tx1"/>
                </a:solidFill>
                <a:effectLst/>
                <a:latin typeface="+mn-lt"/>
                <a:ea typeface="+mn-ea"/>
                <a:cs typeface="+mn-cs"/>
              </a:rPr>
              <a:t> septal defects</a:t>
            </a:r>
            <a:r>
              <a:rPr lang="en-US" sz="1200" kern="1200" dirty="0">
                <a:solidFill>
                  <a:schemeClr val="tx1"/>
                </a:solidFill>
                <a:effectLst/>
                <a:latin typeface="+mn-lt"/>
                <a:ea typeface="+mn-ea"/>
                <a:cs typeface="+mn-cs"/>
              </a:rPr>
              <a:t>, vascular rings, and aortic coarctation.</a:t>
            </a:r>
            <a:r>
              <a:rPr lang="en-US" sz="1200" kern="1200" baseline="0" dirty="0">
                <a:solidFill>
                  <a:schemeClr val="tx1"/>
                </a:solidFill>
                <a:effectLst/>
                <a:latin typeface="+mn-lt"/>
                <a:ea typeface="+mn-ea"/>
                <a:cs typeface="+mn-cs"/>
              </a:rPr>
              <a:t>  </a:t>
            </a:r>
            <a:r>
              <a:rPr lang="en-US" dirty="0"/>
              <a:t>Gastrointestinal anomalies include esophageal atresia, omphalocele, gastroschisis, and cleft palate.</a:t>
            </a:r>
            <a:r>
              <a:rPr lang="en-US" baseline="0" dirty="0"/>
              <a:t>  </a:t>
            </a:r>
            <a:r>
              <a:rPr lang="en-US" sz="1200" kern="1200" dirty="0">
                <a:solidFill>
                  <a:schemeClr val="tx1"/>
                </a:solidFill>
                <a:effectLst/>
                <a:latin typeface="+mn-lt"/>
                <a:ea typeface="+mn-ea"/>
                <a:cs typeface="+mn-cs"/>
              </a:rPr>
              <a:t>CDH can be part of a syndrome as well.  Over</a:t>
            </a:r>
            <a:r>
              <a:rPr lang="en-US" sz="1200" kern="1200" baseline="0" dirty="0">
                <a:solidFill>
                  <a:schemeClr val="tx1"/>
                </a:solidFill>
                <a:effectLst/>
                <a:latin typeface="+mn-lt"/>
                <a:ea typeface="+mn-ea"/>
                <a:cs typeface="+mn-cs"/>
              </a:rPr>
              <a:t> 50 different syndromes have been associated with CDH</a:t>
            </a:r>
            <a:r>
              <a:rPr lang="en-US" sz="1200" kern="1200" dirty="0">
                <a:solidFill>
                  <a:schemeClr val="tx1"/>
                </a:solidFill>
                <a:effectLst/>
                <a:latin typeface="+mn-lt"/>
                <a:ea typeface="+mn-ea"/>
                <a:cs typeface="+mn-cs"/>
              </a:rPr>
              <a:t>, including trisomies</a:t>
            </a:r>
            <a:r>
              <a:rPr lang="en-US" sz="1200" kern="1200" baseline="0" dirty="0">
                <a:solidFill>
                  <a:schemeClr val="tx1"/>
                </a:solidFill>
                <a:effectLst/>
                <a:latin typeface="+mn-lt"/>
                <a:ea typeface="+mn-ea"/>
                <a:cs typeface="+mn-cs"/>
              </a:rPr>
              <a:t> </a:t>
            </a:r>
            <a:r>
              <a:rPr lang="en-US" dirty="0"/>
              <a:t>13, 18,</a:t>
            </a:r>
            <a:r>
              <a:rPr lang="en-US" baseline="0" dirty="0"/>
              <a:t> and 21</a:t>
            </a:r>
            <a:r>
              <a:rPr lang="en-US" dirty="0"/>
              <a:t>, and Goldenhar’s and</a:t>
            </a:r>
            <a:r>
              <a:rPr lang="en-US" baseline="0" dirty="0"/>
              <a:t> </a:t>
            </a:r>
            <a:r>
              <a:rPr lang="en-US" dirty="0"/>
              <a:t>Beckwith-Wiedemann syndromes. </a:t>
            </a:r>
          </a:p>
          <a:p>
            <a:pPr>
              <a:spcBef>
                <a:spcPct val="0"/>
              </a:spcBef>
            </a:pPr>
            <a:endParaRPr lang="en-US" dirty="0"/>
          </a:p>
          <a:p>
            <a:pPr>
              <a:spcBef>
                <a:spcPct val="0"/>
              </a:spcBef>
            </a:pPr>
            <a:r>
              <a:rPr lang="en-US" dirty="0"/>
              <a:t>The presence of associated anomalies is a significant</a:t>
            </a:r>
            <a:r>
              <a:rPr lang="en-US" baseline="0" dirty="0"/>
              <a:t> predictor of mortality.  L</a:t>
            </a:r>
            <a:r>
              <a:rPr lang="en-US" dirty="0"/>
              <a:t>ess than 15% of such</a:t>
            </a:r>
            <a:r>
              <a:rPr lang="en-US" baseline="0" dirty="0"/>
              <a:t> </a:t>
            </a:r>
            <a:r>
              <a:rPr lang="en-US" dirty="0"/>
              <a:t>patients survive.   Isolated cases of CDH have</a:t>
            </a:r>
            <a:r>
              <a:rPr lang="en-US" baseline="0" dirty="0"/>
              <a:t> better survival, but to what to extent is unclear</a:t>
            </a:r>
            <a:r>
              <a:rPr lang="en-US" dirty="0"/>
              <a:t>.  Overall survival appears</a:t>
            </a:r>
            <a:r>
              <a:rPr lang="en-US" baseline="0" dirty="0"/>
              <a:t> to be 50-70%, and in h</a:t>
            </a:r>
            <a:r>
              <a:rPr lang="en-US" dirty="0"/>
              <a:t>ighly specialized centers may be as high as 80%</a:t>
            </a:r>
            <a:r>
              <a:rPr lang="en-US" baseline="0" dirty="0"/>
              <a:t>.  </a:t>
            </a:r>
            <a:r>
              <a:rPr lang="en-US" dirty="0"/>
              <a:t>Right-sided,</a:t>
            </a:r>
            <a:r>
              <a:rPr lang="en-US" baseline="0" dirty="0"/>
              <a:t> bilateral, and large </a:t>
            </a:r>
            <a:r>
              <a:rPr lang="en-US" dirty="0"/>
              <a:t>defects associated with significant</a:t>
            </a:r>
            <a:r>
              <a:rPr lang="en-US" baseline="0" dirty="0"/>
              <a:t> </a:t>
            </a:r>
            <a:r>
              <a:rPr lang="en-US" dirty="0"/>
              <a:t>pulmonary hypoplasia and pulmonary hypertension are associated with poor outcome</a:t>
            </a:r>
            <a:r>
              <a:rPr lang="en-US" baseline="0" dirty="0"/>
              <a:t> and increased mortality</a:t>
            </a:r>
            <a:r>
              <a:rPr lang="en-US" dirty="0"/>
              <a:t>.  Prematurity, with its implications</a:t>
            </a:r>
            <a:r>
              <a:rPr lang="en-US" baseline="0" dirty="0"/>
              <a:t> on cardiopulmonary function, further increases the risk of mortality.</a:t>
            </a:r>
            <a:endParaRPr lang="en-US" dirty="0"/>
          </a:p>
          <a:p>
            <a:pPr>
              <a:spcBef>
                <a:spcPct val="0"/>
              </a:spcBef>
            </a:pPr>
            <a:endParaRPr lang="en-US" dirty="0"/>
          </a:p>
          <a:p>
            <a:pPr>
              <a:spcBef>
                <a:spcPct val="0"/>
              </a:spcBef>
            </a:pPr>
            <a:r>
              <a:rPr lang="en-US" sz="1200" dirty="0"/>
              <a:t>1. Bosenberg AT, Brown RA.  Management of congenital diaphragmatic hernia. </a:t>
            </a:r>
            <a:r>
              <a:rPr lang="en-US" sz="1200" i="1" dirty="0"/>
              <a:t>Current Opinion in Anesthesiology</a:t>
            </a:r>
            <a:r>
              <a:rPr lang="en-US" sz="1200" dirty="0"/>
              <a:t> 2008; 21: 323-31.</a:t>
            </a:r>
          </a:p>
          <a:p>
            <a:pPr>
              <a:spcBef>
                <a:spcPct val="0"/>
              </a:spcBef>
            </a:pPr>
            <a:r>
              <a:rPr lang="en-US" sz="1200" dirty="0"/>
              <a:t>2. Deprest J, et al.  Current consequences of prenatal diagnosis of congenital diaphragmatic hernia.  </a:t>
            </a:r>
            <a:r>
              <a:rPr lang="en-US" sz="1200" i="1" dirty="0"/>
              <a:t>Journal of Pediatric Surgery</a:t>
            </a:r>
            <a:r>
              <a:rPr lang="en-US" sz="1200" dirty="0"/>
              <a:t> 2006; 41: 423-30.</a:t>
            </a:r>
          </a:p>
          <a:p>
            <a:pPr>
              <a:spcBef>
                <a:spcPct val="0"/>
              </a:spcBef>
            </a:pPr>
            <a:endParaRPr lang="en-US" dirty="0"/>
          </a:p>
          <a:p>
            <a:pPr>
              <a:spcBef>
                <a:spcPct val="0"/>
              </a:spcBef>
            </a:pPr>
            <a:endParaRPr lang="en-US" dirty="0"/>
          </a:p>
          <a:p>
            <a:pPr>
              <a:spcBef>
                <a:spcPct val="0"/>
              </a:spcBef>
            </a:pPr>
            <a:endParaRPr lang="en-US" dirty="0"/>
          </a:p>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59B35-35DC-4C4F-9F70-6BA13F0AEF26}" type="slidenum">
              <a:rPr lang="en-US"/>
              <a:pPr/>
              <a:t>6</a:t>
            </a:fld>
            <a:endParaRPr lang="en-US"/>
          </a:p>
        </p:txBody>
      </p:sp>
    </p:spTree>
    <p:extLst>
      <p:ext uri="{BB962C8B-B14F-4D97-AF65-F5344CB8AC3E}">
        <p14:creationId xmlns:p14="http://schemas.microsoft.com/office/powerpoint/2010/main" val="92889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spcBef>
                <a:spcPct val="0"/>
              </a:spcBef>
            </a:pPr>
            <a:r>
              <a:rPr lang="en-US" dirty="0"/>
              <a:t>Ultrasound can be used both to diagnose CDH and</a:t>
            </a:r>
            <a:r>
              <a:rPr lang="en-US" baseline="0" dirty="0"/>
              <a:t> to assist in determining prognosis prenatally.  CDH can be diagnosed with ultrasound as </a:t>
            </a:r>
            <a:r>
              <a:rPr lang="en-US" dirty="0"/>
              <a:t>early as the first trimester, but is</a:t>
            </a:r>
            <a:r>
              <a:rPr lang="en-US" baseline="0" dirty="0"/>
              <a:t> limited by the location of the defect and the imaging quality and technical expertise available.  </a:t>
            </a:r>
            <a:r>
              <a:rPr lang="en-US" dirty="0"/>
              <a:t>Factors on ultrasound that appear to be prognostic include the lung to head circumference ratio (LHR), and the presence</a:t>
            </a:r>
            <a:r>
              <a:rPr lang="en-US" baseline="0" dirty="0"/>
              <a:t> or </a:t>
            </a:r>
            <a:r>
              <a:rPr lang="en-US" dirty="0"/>
              <a:t>absence of the liver in the thorax.</a:t>
            </a:r>
            <a:r>
              <a:rPr lang="en-US" baseline="0" dirty="0"/>
              <a:t>  </a:t>
            </a:r>
            <a:r>
              <a:rPr lang="en-US" dirty="0"/>
              <a:t>The image above,</a:t>
            </a:r>
            <a:r>
              <a:rPr lang="en-US" baseline="0" dirty="0"/>
              <a:t> obtained from Deprest et al, depicts the ultrasound determination of the LHR.  The contralateral lung is measured in its longest length and width at the level of the 4-chamber view of the heart.  These measurements are multiplied together, and the product is compared to the head circumference in the standard biparietal view.  When the liver is in the thorax and the LHR is &lt; 1.0, the condition is considered severe.  </a:t>
            </a:r>
          </a:p>
          <a:p>
            <a:pPr>
              <a:spcBef>
                <a:spcPct val="0"/>
              </a:spcBef>
            </a:pPr>
            <a:endParaRPr lang="en-US" dirty="0"/>
          </a:p>
          <a:p>
            <a:pPr>
              <a:spcBef>
                <a:spcPct val="0"/>
              </a:spcBef>
            </a:pPr>
            <a:r>
              <a:rPr lang="en-US" dirty="0"/>
              <a:t>Those patients diagnosed at birth tend to have severe pulmonary hypoplasia.  They may have a scaphoid abdomen, due to the absence of intraabdominal contents, and a concurrently distended chest.  The chest may become more distended with spontaneous breaths as swallowed air fills the stomach.  For this reason, positive pressure bag mask ventilation may be deleterious, and should be avoided prior to intubation.  </a:t>
            </a:r>
          </a:p>
          <a:p>
            <a:pPr>
              <a:spcBef>
                <a:spcPct val="0"/>
              </a:spcBef>
            </a:pPr>
            <a:endParaRPr lang="en-US" dirty="0"/>
          </a:p>
          <a:p>
            <a:pPr>
              <a:spcBef>
                <a:spcPct val="0"/>
              </a:spcBef>
            </a:pPr>
            <a:r>
              <a:rPr lang="en-US" dirty="0"/>
              <a:t>Although most CDH</a:t>
            </a:r>
            <a:r>
              <a:rPr lang="en-US" baseline="0" dirty="0"/>
              <a:t> patients</a:t>
            </a:r>
            <a:r>
              <a:rPr lang="en-US" dirty="0"/>
              <a:t> present within the first 24 hours of life, 10-20% of CDH patients present later in life.  Reasons for diagnosis later in life</a:t>
            </a:r>
            <a:r>
              <a:rPr lang="en-US" baseline="0" dirty="0"/>
              <a:t> </a:t>
            </a:r>
            <a:r>
              <a:rPr lang="en-US" dirty="0"/>
              <a:t>include recurrent pulmonary issues, incarceration of bowel, or gastric volvulus.  </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1. Bosenberg AT, Brown RA.  Management of congenital diaphragmatic hernia. </a:t>
            </a:r>
            <a:r>
              <a:rPr lang="en-US" sz="1200" i="1" dirty="0"/>
              <a:t>Current Opinion in Anesthesiology</a:t>
            </a:r>
            <a:r>
              <a:rPr lang="en-US" sz="1200" dirty="0"/>
              <a:t> 2008; 21: 323-31.</a:t>
            </a:r>
            <a:endParaRPr lang="en-US" dirty="0"/>
          </a:p>
          <a:p>
            <a:pPr>
              <a:spcBef>
                <a:spcPct val="0"/>
              </a:spcBef>
            </a:pPr>
            <a:r>
              <a:rPr lang="en-US" sz="1200" dirty="0"/>
              <a:t>2. Deprest J, et al.  Current consequences of prenatal diagnosis of congenital diaphragmatic hernia.  </a:t>
            </a:r>
            <a:r>
              <a:rPr lang="en-US" sz="1200" i="1" dirty="0"/>
              <a:t>Journal of Pediatric Surgery</a:t>
            </a:r>
            <a:r>
              <a:rPr lang="en-US" sz="1200" dirty="0"/>
              <a:t> 2006; 41: 423-30.</a:t>
            </a:r>
          </a:p>
          <a:p>
            <a:pPr>
              <a:spcBef>
                <a:spcPct val="0"/>
              </a:spcBef>
            </a:pPr>
            <a:endParaRPr lang="en-US" dirty="0"/>
          </a:p>
          <a:p>
            <a:pPr>
              <a:spcBef>
                <a:spcPct val="0"/>
              </a:spcBef>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938471-1B06-465E-9713-3B8C31F31AF3}" type="slidenum">
              <a:rPr lang="en-US"/>
              <a:pPr/>
              <a:t>7</a:t>
            </a:fld>
            <a:endParaRPr lang="en-US"/>
          </a:p>
        </p:txBody>
      </p:sp>
    </p:spTree>
    <p:extLst>
      <p:ext uri="{BB962C8B-B14F-4D97-AF65-F5344CB8AC3E}">
        <p14:creationId xmlns:p14="http://schemas.microsoft.com/office/powerpoint/2010/main" val="191498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Pulmonary hypoplasia and its sequelae are the primary cause of death in CDH.  Each</a:t>
            </a:r>
            <a:r>
              <a:rPr lang="en-US" baseline="0" dirty="0"/>
              <a:t> lung is affected, with both having a </a:t>
            </a:r>
            <a:r>
              <a:rPr lang="en-US" dirty="0"/>
              <a:t>decreased number of bronchial branches and a decreased quantit</a:t>
            </a:r>
            <a:r>
              <a:rPr lang="en-US" baseline="0" dirty="0"/>
              <a:t>y and quality of </a:t>
            </a:r>
            <a:r>
              <a:rPr lang="en-US" dirty="0"/>
              <a:t>alveoli. </a:t>
            </a:r>
            <a:r>
              <a:rPr lang="en-US" baseline="0" dirty="0"/>
              <a:t>  The pulmonary vasculature is also abnormal.  Not only is there a decreased cross-sectional area due to lung hypoplasia, but there is also excessive muscularization of the arterial adventitial and medial walls.   These patients have impaired oxygenation and ventilation as a consequence of their deficient and undeveloped airways, and a tendency towards pulmonary hypertension due to changes in their pulmonary vasculature.  The hypoxemia, hypercapnea, and acidosis that ensue all act to exacerbate pulmonary hypertension.</a:t>
            </a:r>
          </a:p>
          <a:p>
            <a:pPr>
              <a:spcBef>
                <a:spcPct val="0"/>
              </a:spcBef>
            </a:pPr>
            <a:endParaRPr lang="en-US" baseline="0" dirty="0"/>
          </a:p>
          <a:p>
            <a:pPr>
              <a:spcBef>
                <a:spcPct val="0"/>
              </a:spcBef>
            </a:pPr>
            <a:r>
              <a:rPr lang="en-US" baseline="0" dirty="0"/>
              <a:t>In this setting of severe pulmonary hypertension, </a:t>
            </a:r>
            <a:r>
              <a:rPr lang="en-US" dirty="0"/>
              <a:t>blood preferentially bypasses the lungs via the ductus arteriosus and the foramen ovale, creating a right to left shunt.  This</a:t>
            </a:r>
            <a:r>
              <a:rPr lang="en-US" baseline="0" dirty="0"/>
              <a:t> acts </a:t>
            </a:r>
            <a:r>
              <a:rPr lang="en-US" dirty="0"/>
              <a:t>to aggravate the existing hypoxemia and acidosis.  A downward spiral ensues.  </a:t>
            </a:r>
          </a:p>
          <a:p>
            <a:pPr>
              <a:spcBef>
                <a:spcPct val="0"/>
              </a:spcBef>
            </a:pPr>
            <a:endParaRPr lang="en-US" dirty="0"/>
          </a:p>
          <a:p>
            <a:pPr>
              <a:spcBef>
                <a:spcPct val="0"/>
              </a:spcBef>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1EBD76-867B-4909-BE8A-8805524088AF}" type="slidenum">
              <a:rPr lang="en-US"/>
              <a:pPr/>
              <a:t>8</a:t>
            </a:fld>
            <a:endParaRPr lang="en-US"/>
          </a:p>
        </p:txBody>
      </p:sp>
    </p:spTree>
    <p:extLst>
      <p:ext uri="{BB962C8B-B14F-4D97-AF65-F5344CB8AC3E}">
        <p14:creationId xmlns:p14="http://schemas.microsoft.com/office/powerpoint/2010/main" val="73275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dirty="0"/>
              <a:t>Since</a:t>
            </a:r>
            <a:r>
              <a:rPr lang="en-US" baseline="0" dirty="0"/>
              <a:t> </a:t>
            </a:r>
            <a:r>
              <a:rPr lang="en-US" dirty="0"/>
              <a:t>the pathology in CDH involves lung hypoplasia, it was thought that glucocorticoids administered after 34 weeks gestational age would help promote lung maturity.  A recent report by the CDH Study Group did not support their use.  </a:t>
            </a:r>
          </a:p>
          <a:p>
            <a:pPr>
              <a:spcBef>
                <a:spcPct val="0"/>
              </a:spcBef>
            </a:pPr>
            <a:endParaRPr lang="en-US" dirty="0"/>
          </a:p>
          <a:p>
            <a:pPr>
              <a:spcBef>
                <a:spcPct val="0"/>
              </a:spcBef>
            </a:pPr>
            <a:r>
              <a:rPr lang="en-US" dirty="0"/>
              <a:t>A more intriguing area of study has developed</a:t>
            </a:r>
            <a:r>
              <a:rPr lang="en-US" baseline="0" dirty="0"/>
              <a:t> </a:t>
            </a:r>
            <a:r>
              <a:rPr lang="en-US" dirty="0"/>
              <a:t>around the concept of fetal endoluminal tracheal occlusion.  This procedure, in which</a:t>
            </a:r>
            <a:r>
              <a:rPr lang="en-US" baseline="0" dirty="0"/>
              <a:t> the fetal trachea is temporarily occluded,</a:t>
            </a:r>
            <a:r>
              <a:rPr lang="en-US" dirty="0"/>
              <a:t> is being trialed</a:t>
            </a:r>
            <a:r>
              <a:rPr lang="en-US" baseline="0" dirty="0"/>
              <a:t> in those fetuses with CDH deemed to be a greatest risk for mortality, and who are otherwise anatomically and chromosomally normal</a:t>
            </a:r>
            <a:r>
              <a:rPr lang="en-US" dirty="0"/>
              <a:t>.  The procedure was initiated after the observation that fetuses with congenital laryngeal atresia had excessive lung growth.</a:t>
            </a:r>
            <a:r>
              <a:rPr lang="en-US" baseline="0" dirty="0"/>
              <a:t>  </a:t>
            </a:r>
            <a:r>
              <a:rPr lang="en-US" dirty="0"/>
              <a:t>Initial results were mixed, due in part to preterm</a:t>
            </a:r>
            <a:r>
              <a:rPr lang="en-US" baseline="0" dirty="0"/>
              <a:t> premature rupture of membranes (PPROM)</a:t>
            </a:r>
            <a:r>
              <a:rPr lang="en-US" dirty="0"/>
              <a:t> following the procedure.  Efforts are ongoing to identify the optimal timing for the procedure and to hone the surgical technique.  The images</a:t>
            </a:r>
            <a:r>
              <a:rPr lang="en-US" baseline="0" dirty="0"/>
              <a:t> above demonstrate the technique of tracheoscope advancement and balloon inflation.</a:t>
            </a:r>
            <a:r>
              <a:rPr lang="en-US" baseline="30000" dirty="0"/>
              <a:t>2</a:t>
            </a:r>
            <a:r>
              <a:rPr lang="en-US" baseline="0" dirty="0"/>
              <a:t>  </a:t>
            </a:r>
            <a:r>
              <a:rPr lang="en-US" dirty="0"/>
              <a:t>  </a:t>
            </a:r>
          </a:p>
          <a:p>
            <a:pPr>
              <a:spcBef>
                <a:spcPct val="0"/>
              </a:spcBef>
            </a:pPr>
            <a:endParaRPr lang="en-US" dirty="0"/>
          </a:p>
          <a:p>
            <a:pPr>
              <a:spcBef>
                <a:spcPct val="0"/>
              </a:spcBef>
            </a:pPr>
            <a:r>
              <a:rPr lang="en-US" dirty="0"/>
              <a:t>No information was found on institutions performing ex utero intrapartum therapy (EXIT) procedures to surgically correct CDH.  </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2. Deprest J, et al.  Current consequences of prenatal diagnosis of congenital diaphragmatic hernia.  </a:t>
            </a:r>
            <a:r>
              <a:rPr lang="en-US" sz="1200" i="1" dirty="0"/>
              <a:t>Journal of Pediatric Surgery</a:t>
            </a:r>
            <a:r>
              <a:rPr lang="en-US" sz="1200" dirty="0"/>
              <a:t> 2006; 41: 423-30.</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4. Logan JW, Rice HE, Goldberg RN, Cotton CM.  Congenital diaphragmatic hernia: a systematic review and summary of best-evidence practice strategies. </a:t>
            </a:r>
            <a:r>
              <a:rPr lang="en-US" sz="1200" i="1" dirty="0"/>
              <a:t>Journal of Perinatology</a:t>
            </a:r>
            <a:r>
              <a:rPr lang="en-US" sz="1200" dirty="0"/>
              <a:t> 2007; 27: 535-49.</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a:p>
          <a:p>
            <a:pPr>
              <a:spcBef>
                <a:spcPct val="0"/>
              </a:spcBef>
            </a:pPr>
            <a:endParaRPr lang="en-US" dirty="0"/>
          </a:p>
          <a:p>
            <a:pPr>
              <a:spcBef>
                <a:spcPct val="0"/>
              </a:spcBef>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6F6F1F-C555-4F06-AD5C-052C2661E367}" type="slidenum">
              <a:rPr lang="en-US"/>
              <a:pPr/>
              <a:t>10</a:t>
            </a:fld>
            <a:endParaRPr lang="en-US"/>
          </a:p>
        </p:txBody>
      </p:sp>
    </p:spTree>
    <p:extLst>
      <p:ext uri="{BB962C8B-B14F-4D97-AF65-F5344CB8AC3E}">
        <p14:creationId xmlns:p14="http://schemas.microsoft.com/office/powerpoint/2010/main" val="206432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Between the 1940s and the 1980s, CDH was managed as a surgical emergency.  The paradigm shifted when it was noted that these neonates often had decreased pulmonary compliance and respiratory failure following surgery.  This was thought to be due in part to the distortion of the repaired diaphragm and the increase in intraabdominal pressure that accompanied the reduction of intrathoracic contents. </a:t>
            </a:r>
            <a:r>
              <a:rPr lang="en-US" sz="1200" kern="1200" dirty="0">
                <a:solidFill>
                  <a:schemeClr val="tx1"/>
                </a:solidFill>
                <a:effectLst/>
                <a:latin typeface="+mn-lt"/>
                <a:ea typeface="+mn-ea"/>
                <a:cs typeface="+mn-cs"/>
              </a:rPr>
              <a:t>Today, CDH is not a surgical emergency, and surgery can be delayed for stabilization of the neonate in certain cases.</a:t>
            </a:r>
          </a:p>
          <a:p>
            <a:pPr>
              <a:spcBef>
                <a:spcPct val="0"/>
              </a:spcBef>
            </a:pPr>
            <a:endParaRPr lang="en-US" dirty="0"/>
          </a:p>
          <a:p>
            <a:pPr>
              <a:spcBef>
                <a:spcPct val="0"/>
              </a:spcBef>
            </a:pPr>
            <a:r>
              <a:rPr lang="en-US" dirty="0"/>
              <a:t>The management of ventilation has also evolved.  Whereas hyperventilation-induced alkalosis was once desired, the goal is now a lung protective strategy.  It had been thought that by decreasing PaCO</a:t>
            </a:r>
            <a:r>
              <a:rPr lang="en-US" baseline="-25000" dirty="0"/>
              <a:t>2</a:t>
            </a:r>
            <a:r>
              <a:rPr lang="en-US" dirty="0"/>
              <a:t> via aggressive ventilation, pulmonary hypertension would improve and shunting would lessen, thereby improving tissue oxygenation. </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his form of ventilatory management, however, resulted in lung injury through elevated airway pressures.</a:t>
            </a:r>
            <a:r>
              <a:rPr lang="en-US" dirty="0"/>
              <a:t> </a:t>
            </a:r>
            <a:r>
              <a:rPr lang="en-US" baseline="0" dirty="0"/>
              <a:t> T</a:t>
            </a:r>
            <a:r>
              <a:rPr lang="en-US" dirty="0"/>
              <a:t>hese patients are now managed by limiting peak airway pressures and allowing permissive hypercapnea.  </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5. Harting MT, Lally KP.  Surgical management of neonates with congenital diaphragmatic hernia.  </a:t>
            </a:r>
            <a:r>
              <a:rPr lang="en-US" sz="1200" i="1" dirty="0"/>
              <a:t>Seminars in Pediatric Surgery</a:t>
            </a:r>
            <a:r>
              <a:rPr lang="en-US" sz="1200" dirty="0"/>
              <a:t> 2007; 16: 109-114.</a:t>
            </a:r>
          </a:p>
          <a:p>
            <a:pPr>
              <a:spcBef>
                <a:spcPct val="0"/>
              </a:spcBef>
            </a:pPr>
            <a:endParaRPr lang="en-US" dirty="0"/>
          </a:p>
          <a:p>
            <a:pPr>
              <a:spcBef>
                <a:spcPct val="0"/>
              </a:spcBef>
            </a:pPr>
            <a:endParaRPr lang="en-US" dirty="0"/>
          </a:p>
          <a:p>
            <a:pPr>
              <a:spcBef>
                <a:spcPct val="0"/>
              </a:spcBef>
            </a:pPr>
            <a:endParaRPr lang="en-US" dirty="0"/>
          </a:p>
          <a:p>
            <a:pPr>
              <a:spcBef>
                <a:spcPct val="0"/>
              </a:spcBef>
            </a:pPr>
            <a:endParaRPr lang="en-US" dirty="0"/>
          </a:p>
          <a:p>
            <a:pPr>
              <a:spcBef>
                <a:spcPct val="0"/>
              </a:spcBef>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6FE54B-A92B-44FB-83F3-55AE86A3EA50}" type="slidenum">
              <a:rPr lang="en-US"/>
              <a:pPr/>
              <a:t>11</a:t>
            </a:fld>
            <a:endParaRPr lang="en-US"/>
          </a:p>
        </p:txBody>
      </p:sp>
    </p:spTree>
    <p:extLst>
      <p:ext uri="{BB962C8B-B14F-4D97-AF65-F5344CB8AC3E}">
        <p14:creationId xmlns:p14="http://schemas.microsoft.com/office/powerpoint/2010/main" val="350692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F6160A62-C730-4AD6-9079-8022CBE79F56}" type="slidenum">
              <a:rPr lang="en-US" smtClean="0"/>
              <a:pPr>
                <a:defRPr/>
              </a:pPr>
              <a:t>‹#›</a:t>
            </a:fld>
            <a:endParaRPr lang="en-US"/>
          </a:p>
        </p:txBody>
      </p:sp>
      <p:pic>
        <p:nvPicPr>
          <p:cNvPr id="9" name="Picture 2" descr="http://images.clipartpanda.com/world-clipart-png-globe-hi.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6351" t="16883" r="8327"/>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10460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471279F-BF9B-40DD-95CB-8CC62842FCD4}"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7C33B901-F0B0-4F96-B648-18867FB0A822}"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9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471279F-BF9B-40DD-95CB-8CC62842FCD4}"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7C33B901-F0B0-4F96-B648-18867FB0A822}"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75DAF5-4905-409F-957A-EF1854724E91}"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08DE9745-2F58-4D5C-A224-04B405FB8903}"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0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017166B-8DEE-4B81-B001-BE2874992531}" type="datetimeFigureOut">
              <a:rPr lang="en-US" smtClean="0"/>
              <a:pPr>
                <a:defRPr/>
              </a:pPr>
              <a:t>7/5/18</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4E3905CE-8728-4033-9822-7025239B34F6}"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7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83B7CAD5-5B8D-405B-AC61-D04CACC64DE6}"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7DEB4668-A0FA-47B9-8948-604DA9499609}"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6BB0716-2E62-4065-B233-5A6DE60B60CE}" type="datetimeFigureOut">
              <a:rPr lang="en-US" smtClean="0"/>
              <a:pPr>
                <a:defRPr/>
              </a:pPr>
              <a:t>7/5/18</a:t>
            </a:fld>
            <a:endParaRPr lang="en-US"/>
          </a:p>
        </p:txBody>
      </p:sp>
      <p:sp>
        <p:nvSpPr>
          <p:cNvPr id="8" name="Footer Placeholder 7"/>
          <p:cNvSpPr>
            <a:spLocks noGrp="1"/>
          </p:cNvSpPr>
          <p:nvPr>
            <p:ph type="ftr" sz="quarter" idx="11"/>
          </p:nvPr>
        </p:nvSpPr>
        <p:spPr/>
        <p:txBody>
          <a:bodyPr/>
          <a:lstStyle/>
          <a:p>
            <a:pPr>
              <a:defRPr/>
            </a:pPr>
            <a:r>
              <a:rPr lang="en-US"/>
              <a:t>Society For Pediatric Anesthesia</a:t>
            </a:r>
          </a:p>
        </p:txBody>
      </p:sp>
      <p:sp>
        <p:nvSpPr>
          <p:cNvPr id="9" name="Slide Number Placeholder 8"/>
          <p:cNvSpPr>
            <a:spLocks noGrp="1"/>
          </p:cNvSpPr>
          <p:nvPr>
            <p:ph type="sldNum" sz="quarter" idx="12"/>
          </p:nvPr>
        </p:nvSpPr>
        <p:spPr/>
        <p:txBody>
          <a:bodyPr/>
          <a:lstStyle/>
          <a:p>
            <a:pPr>
              <a:defRPr/>
            </a:pPr>
            <a:fld id="{B6631B28-DBE2-4771-90A3-2542A64355AD}" type="slidenum">
              <a:rPr lang="en-US" smtClean="0"/>
              <a:pPr>
                <a:defRPr/>
              </a:pPr>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29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F9F9A6F-326F-4B8C-A30E-AB79DBEFD329}" type="datetimeFigureOut">
              <a:rPr lang="en-US" smtClean="0"/>
              <a:pPr>
                <a:defRPr/>
              </a:pPr>
              <a:t>7/5/18</a:t>
            </a:fld>
            <a:endParaRPr lang="en-US"/>
          </a:p>
        </p:txBody>
      </p:sp>
      <p:sp>
        <p:nvSpPr>
          <p:cNvPr id="4" name="Footer Placeholder 3"/>
          <p:cNvSpPr>
            <a:spLocks noGrp="1"/>
          </p:cNvSpPr>
          <p:nvPr>
            <p:ph type="ftr" sz="quarter" idx="11"/>
          </p:nvPr>
        </p:nvSpPr>
        <p:spPr/>
        <p:txBody>
          <a:bodyPr/>
          <a:lstStyle/>
          <a:p>
            <a:pPr>
              <a:defRPr/>
            </a:pPr>
            <a:r>
              <a:rPr lang="en-US"/>
              <a:t>Society For Pediatric Anesthesia</a:t>
            </a:r>
          </a:p>
        </p:txBody>
      </p:sp>
      <p:sp>
        <p:nvSpPr>
          <p:cNvPr id="5" name="Slide Number Placeholder 4"/>
          <p:cNvSpPr>
            <a:spLocks noGrp="1"/>
          </p:cNvSpPr>
          <p:nvPr>
            <p:ph type="sldNum" sz="quarter" idx="12"/>
          </p:nvPr>
        </p:nvSpPr>
        <p:spPr/>
        <p:txBody>
          <a:bodyPr/>
          <a:lstStyle/>
          <a:p>
            <a:pPr>
              <a:defRPr/>
            </a:pPr>
            <a:fld id="{F839AB96-D84B-4C5B-8DA9-4388141F7050}" type="slidenum">
              <a:rPr lang="en-US" smtClean="0"/>
              <a:pPr>
                <a:defRPr/>
              </a:pPr>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9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0F81FE-DF0C-4FC3-8691-B796E930D286}" type="datetimeFigureOut">
              <a:rPr lang="en-US" smtClean="0"/>
              <a:pPr>
                <a:defRPr/>
              </a:pPr>
              <a:t>7/5/18</a:t>
            </a:fld>
            <a:endParaRPr lang="en-US"/>
          </a:p>
        </p:txBody>
      </p:sp>
      <p:sp>
        <p:nvSpPr>
          <p:cNvPr id="3" name="Footer Placeholder 2"/>
          <p:cNvSpPr>
            <a:spLocks noGrp="1"/>
          </p:cNvSpPr>
          <p:nvPr>
            <p:ph type="ftr" sz="quarter" idx="11"/>
          </p:nvPr>
        </p:nvSpPr>
        <p:spPr/>
        <p:txBody>
          <a:bodyPr/>
          <a:lstStyle/>
          <a:p>
            <a:pPr>
              <a:defRPr/>
            </a:pPr>
            <a:r>
              <a:rPr lang="en-US"/>
              <a:t>Society For Pediatric Anesthesia</a:t>
            </a:r>
          </a:p>
        </p:txBody>
      </p:sp>
      <p:sp>
        <p:nvSpPr>
          <p:cNvPr id="4" name="Slide Number Placeholder 3"/>
          <p:cNvSpPr>
            <a:spLocks noGrp="1"/>
          </p:cNvSpPr>
          <p:nvPr>
            <p:ph type="sldNum" sz="quarter" idx="12"/>
          </p:nvPr>
        </p:nvSpPr>
        <p:spPr/>
        <p:txBody>
          <a:bodyPr/>
          <a:lstStyle/>
          <a:p>
            <a:pPr>
              <a:defRPr/>
            </a:pPr>
            <a:fld id="{44B1613A-6220-4A04-AE5A-91F4B7504DC8}" type="slidenum">
              <a:rPr lang="en-US" smtClean="0"/>
              <a:pPr>
                <a:defRPr/>
              </a:pPr>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9F04F34-01A1-4AF2-B0C2-81F5C89B2292}"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57BE3459-BF01-480E-B45D-5BFBBB7C290F}"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68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471279F-BF9B-40DD-95CB-8CC62842FCD4}" type="datetimeFigureOut">
              <a:rPr lang="en-US" smtClean="0"/>
              <a:pPr>
                <a:defRPr/>
              </a:pPr>
              <a:t>7/5/18</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7C33B901-F0B0-4F96-B648-18867FB0A822}"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7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71279F-BF9B-40DD-95CB-8CC62842FCD4}" type="datetimeFigureOut">
              <a:rPr lang="en-US" smtClean="0"/>
              <a:pPr>
                <a:defRPr/>
              </a:pPr>
              <a:t>7/5/18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Society For Pediatric Anesthesia</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33B901-F0B0-4F96-B648-18867FB0A822}" type="slidenum">
              <a:rPr lang="en-US" smtClean="0"/>
              <a:pPr>
                <a:defRPr/>
              </a:pPr>
              <a:t>‹#›</a:t>
            </a:fld>
            <a:endParaRPr lang="en-US"/>
          </a:p>
        </p:txBody>
      </p:sp>
      <p:pic>
        <p:nvPicPr>
          <p:cNvPr id="7" name="Picture 6">
            <a:extLst>
              <a:ext uri="{FF2B5EF4-FFF2-40B4-BE49-F238E27FC236}">
                <a16:creationId xmlns:a16="http://schemas.microsoft.com/office/drawing/2014/main" id="{BAB5AFB6-8589-DC43-A6F7-A3CA162B5F0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6351" t="16883" r="8327"/>
          <a:stretch/>
        </p:blipFill>
        <p:spPr>
          <a:xfrm>
            <a:off x="7953904" y="6272212"/>
            <a:ext cx="1122892" cy="533400"/>
          </a:xfrm>
          <a:prstGeom prst="rect">
            <a:avLst/>
          </a:prstGeom>
          <a:ln>
            <a:solidFill>
              <a:schemeClr val="tx2">
                <a:lumMod val="50000"/>
              </a:schemeClr>
            </a:solidFill>
          </a:ln>
        </p:spPr>
      </p:pic>
    </p:spTree>
    <p:extLst>
      <p:ext uri="{BB962C8B-B14F-4D97-AF65-F5344CB8AC3E}">
        <p14:creationId xmlns:p14="http://schemas.microsoft.com/office/powerpoint/2010/main" val="2112663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447800"/>
            <a:ext cx="5210176" cy="1620837"/>
          </a:xfrm>
        </p:spPr>
        <p:txBody>
          <a:bodyPr>
            <a:noAutofit/>
          </a:bodyPr>
          <a:lstStyle/>
          <a:p>
            <a:pPr eaLnBrk="1" fontAlgn="auto" hangingPunct="1">
              <a:spcAft>
                <a:spcPts val="0"/>
              </a:spcAft>
              <a:defRPr/>
            </a:pPr>
            <a:r>
              <a:rPr lang="en-US" sz="4400" dirty="0"/>
              <a:t>Management of the Patient with Congenital Diaphragmatic Hernia</a:t>
            </a:r>
          </a:p>
        </p:txBody>
      </p:sp>
      <p:sp>
        <p:nvSpPr>
          <p:cNvPr id="11266" name="Subtitle 2"/>
          <p:cNvSpPr>
            <a:spLocks noGrp="1"/>
          </p:cNvSpPr>
          <p:nvPr>
            <p:ph type="subTitle" idx="1"/>
          </p:nvPr>
        </p:nvSpPr>
        <p:spPr>
          <a:xfrm>
            <a:off x="3537679" y="3068637"/>
            <a:ext cx="5438776" cy="1579563"/>
          </a:xfrm>
        </p:spPr>
        <p:txBody>
          <a:bodyPr>
            <a:normAutofit fontScale="92500" lnSpcReduction="20000"/>
          </a:bodyPr>
          <a:lstStyle/>
          <a:p>
            <a:pPr marR="0" algn="ctr" eaLnBrk="1" hangingPunct="1"/>
            <a:endParaRPr lang="en-US" sz="2600" dirty="0">
              <a:latin typeface="Calibri" charset="0"/>
              <a:ea typeface="Calibri" charset="0"/>
              <a:cs typeface="Calibri" charset="0"/>
            </a:endParaRPr>
          </a:p>
          <a:p>
            <a:pPr marR="0" eaLnBrk="1" hangingPunct="1"/>
            <a:r>
              <a:rPr lang="en-US" sz="2600" dirty="0">
                <a:latin typeface="Calibri" charset="0"/>
                <a:ea typeface="Calibri" charset="0"/>
                <a:cs typeface="Calibri" charset="0"/>
              </a:rPr>
              <a:t>Premal Trivedi, MD, FAAP</a:t>
            </a:r>
            <a:r>
              <a:rPr lang="en-US" sz="2600" baseline="30000" dirty="0">
                <a:latin typeface="Calibri" charset="0"/>
                <a:ea typeface="Calibri" charset="0"/>
                <a:cs typeface="Calibri" charset="0"/>
              </a:rPr>
              <a:t>1</a:t>
            </a:r>
            <a:endParaRPr lang="en-US" sz="2600" dirty="0">
              <a:latin typeface="Calibri" charset="0"/>
              <a:ea typeface="Calibri" charset="0"/>
              <a:cs typeface="Calibri" charset="0"/>
            </a:endParaRPr>
          </a:p>
          <a:p>
            <a:pPr marR="0" eaLnBrk="1" hangingPunct="1"/>
            <a:r>
              <a:rPr lang="en-US" sz="2600" dirty="0">
                <a:latin typeface="Calibri" charset="0"/>
                <a:ea typeface="Calibri" charset="0"/>
                <a:cs typeface="Calibri" charset="0"/>
              </a:rPr>
              <a:t>Courtney Hardy, MD, MBA, FAAP</a:t>
            </a:r>
            <a:r>
              <a:rPr lang="en-US" sz="2600" baseline="30000" dirty="0">
                <a:latin typeface="Calibri" charset="0"/>
                <a:ea typeface="Calibri" charset="0"/>
                <a:cs typeface="Calibri" charset="0"/>
              </a:rPr>
              <a:t>2</a:t>
            </a:r>
            <a:endParaRPr lang="en-US" sz="2600" dirty="0">
              <a:latin typeface="Calibri" charset="0"/>
              <a:ea typeface="Calibri" charset="0"/>
              <a:cs typeface="Calibri" charset="0"/>
            </a:endParaRPr>
          </a:p>
          <a:p>
            <a:pPr marR="0" algn="l" eaLnBrk="1" hangingPunct="1"/>
            <a:r>
              <a:rPr lang="en-US" dirty="0"/>
              <a:t>			</a:t>
            </a:r>
          </a:p>
        </p:txBody>
      </p:sp>
      <p:sp>
        <p:nvSpPr>
          <p:cNvPr id="3" name="TextBox 2">
            <a:extLst>
              <a:ext uri="{FF2B5EF4-FFF2-40B4-BE49-F238E27FC236}">
                <a16:creationId xmlns:a16="http://schemas.microsoft.com/office/drawing/2014/main" id="{2556DE2C-BA74-794C-893D-29F17721B69D}"/>
              </a:ext>
            </a:extLst>
          </p:cNvPr>
          <p:cNvSpPr txBox="1"/>
          <p:nvPr/>
        </p:nvSpPr>
        <p:spPr>
          <a:xfrm>
            <a:off x="762000" y="5486400"/>
            <a:ext cx="1826141" cy="369332"/>
          </a:xfrm>
          <a:prstGeom prst="rect">
            <a:avLst/>
          </a:prstGeom>
          <a:noFill/>
        </p:spPr>
        <p:txBody>
          <a:bodyPr wrap="none" rtlCol="0">
            <a:spAutoFit/>
          </a:bodyPr>
          <a:lstStyle/>
          <a:p>
            <a:r>
              <a:rPr lang="en-US" dirty="0"/>
              <a:t>Updated 4/2018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t>Prenatal Interventions</a:t>
            </a:r>
          </a:p>
        </p:txBody>
      </p:sp>
      <p:sp>
        <p:nvSpPr>
          <p:cNvPr id="22530" name="Content Placeholder 2"/>
          <p:cNvSpPr>
            <a:spLocks noGrp="1"/>
          </p:cNvSpPr>
          <p:nvPr>
            <p:ph idx="1"/>
          </p:nvPr>
        </p:nvSpPr>
        <p:spPr/>
        <p:txBody>
          <a:bodyPr/>
          <a:lstStyle/>
          <a:p>
            <a:r>
              <a:rPr lang="en-US" dirty="0"/>
              <a:t>Antenatal steroids</a:t>
            </a:r>
            <a:r>
              <a:rPr lang="en-US" baseline="30000" dirty="0"/>
              <a:t>4</a:t>
            </a:r>
            <a:endParaRPr lang="en-US" dirty="0"/>
          </a:p>
          <a:p>
            <a:pPr lvl="1"/>
            <a:r>
              <a:rPr lang="en-US" dirty="0"/>
              <a:t>No evidence to support their use</a:t>
            </a:r>
          </a:p>
          <a:p>
            <a:r>
              <a:rPr lang="en-US" dirty="0"/>
              <a:t>Fetal interventions: tracheal occlusion</a:t>
            </a:r>
            <a:r>
              <a:rPr lang="en-US" baseline="30000" dirty="0"/>
              <a:t>2</a:t>
            </a:r>
            <a:endParaRPr lang="en-US" dirty="0"/>
          </a:p>
          <a:p>
            <a:pPr lvl="1"/>
            <a:r>
              <a:rPr lang="en-US" dirty="0"/>
              <a:t>Novel procedure with further study needed</a:t>
            </a:r>
          </a:p>
        </p:txBody>
      </p:sp>
      <p:pic>
        <p:nvPicPr>
          <p:cNvPr id="22531" name="Picture 2"/>
          <p:cNvPicPr>
            <a:picLocks noChangeAspect="1" noChangeArrowheads="1"/>
          </p:cNvPicPr>
          <p:nvPr/>
        </p:nvPicPr>
        <p:blipFill>
          <a:blip r:embed="rId3" cstate="print"/>
          <a:srcRect/>
          <a:stretch>
            <a:fillRect/>
          </a:stretch>
        </p:blipFill>
        <p:spPr bwMode="auto">
          <a:xfrm>
            <a:off x="1828800" y="3725718"/>
            <a:ext cx="5334000" cy="258618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Postnatal Interventions</a:t>
            </a:r>
          </a:p>
        </p:txBody>
      </p:sp>
      <p:sp>
        <p:nvSpPr>
          <p:cNvPr id="24578" name="Content Placeholder 4"/>
          <p:cNvSpPr>
            <a:spLocks noGrp="1"/>
          </p:cNvSpPr>
          <p:nvPr>
            <p:ph idx="1"/>
          </p:nvPr>
        </p:nvSpPr>
        <p:spPr/>
        <p:txBody>
          <a:bodyPr/>
          <a:lstStyle/>
          <a:p>
            <a:r>
              <a:rPr lang="en-US" dirty="0"/>
              <a:t>Historical perspective</a:t>
            </a:r>
            <a:r>
              <a:rPr lang="en-US" baseline="30000" dirty="0"/>
              <a:t>5</a:t>
            </a:r>
            <a:endParaRPr lang="en-US" dirty="0"/>
          </a:p>
          <a:p>
            <a:pPr lvl="1"/>
            <a:r>
              <a:rPr lang="en-US" dirty="0"/>
              <a:t>Once treated as a surgical emergency</a:t>
            </a:r>
          </a:p>
          <a:p>
            <a:pPr lvl="1"/>
            <a:r>
              <a:rPr lang="en-US" dirty="0"/>
              <a:t>Aggressive hyperventilation was common</a:t>
            </a:r>
          </a:p>
          <a:p>
            <a:r>
              <a:rPr lang="en-US" dirty="0"/>
              <a:t>Evolution of management</a:t>
            </a:r>
          </a:p>
          <a:p>
            <a:pPr lvl="1"/>
            <a:r>
              <a:rPr lang="en-US" dirty="0"/>
              <a:t>NICU stabilization</a:t>
            </a:r>
          </a:p>
          <a:p>
            <a:pPr lvl="2"/>
            <a:r>
              <a:rPr lang="en-US" dirty="0"/>
              <a:t>Gentle ventilation</a:t>
            </a:r>
          </a:p>
          <a:p>
            <a:pPr lvl="2"/>
            <a:r>
              <a:rPr lang="en-US" dirty="0"/>
              <a:t>Alleviation of pHTN</a:t>
            </a:r>
          </a:p>
          <a:p>
            <a:pPr lvl="1"/>
            <a:r>
              <a:rPr lang="en-US" dirty="0"/>
              <a:t>Delayed surgery</a:t>
            </a:r>
          </a:p>
          <a:p>
            <a:pPr lvl="1"/>
            <a:endParaRPr lang="en-US" dirty="0"/>
          </a:p>
          <a:p>
            <a:pPr lvl="1">
              <a:buFont typeface="Wingdings 2" pitchFamily="18" charset="2"/>
              <a:buNone/>
            </a:pPr>
            <a:endParaRPr lang="en-US" dirty="0"/>
          </a:p>
          <a:p>
            <a:pPr lvl="1"/>
            <a:endParaRPr lang="en-US" dirty="0"/>
          </a:p>
        </p:txBody>
      </p:sp>
      <p:pic>
        <p:nvPicPr>
          <p:cNvPr id="24579" name="Picture 3" descr="nicu_hand_1.jpg"/>
          <p:cNvPicPr>
            <a:picLocks noChangeAspect="1"/>
          </p:cNvPicPr>
          <p:nvPr/>
        </p:nvPicPr>
        <p:blipFill>
          <a:blip r:embed="rId3" cstate="print"/>
          <a:srcRect/>
          <a:stretch>
            <a:fillRect/>
          </a:stretch>
        </p:blipFill>
        <p:spPr bwMode="auto">
          <a:xfrm>
            <a:off x="5334000" y="3505200"/>
            <a:ext cx="2524125" cy="2428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Vent Management in the NICU</a:t>
            </a:r>
          </a:p>
        </p:txBody>
      </p:sp>
      <p:sp>
        <p:nvSpPr>
          <p:cNvPr id="26626" name="Content Placeholder 2"/>
          <p:cNvSpPr>
            <a:spLocks noGrp="1"/>
          </p:cNvSpPr>
          <p:nvPr>
            <p:ph idx="1"/>
          </p:nvPr>
        </p:nvSpPr>
        <p:spPr/>
        <p:txBody>
          <a:bodyPr/>
          <a:lstStyle/>
          <a:p>
            <a:r>
              <a:rPr lang="en-US" dirty="0"/>
              <a:t>Most will need ventilatory support</a:t>
            </a:r>
          </a:p>
          <a:p>
            <a:r>
              <a:rPr lang="en-US" dirty="0"/>
              <a:t>Institution dependent guidelines</a:t>
            </a:r>
            <a:r>
              <a:rPr lang="en-US" baseline="30000" dirty="0"/>
              <a:t>4</a:t>
            </a:r>
            <a:endParaRPr lang="en-US" dirty="0"/>
          </a:p>
          <a:p>
            <a:pPr lvl="1"/>
            <a:r>
              <a:rPr lang="en-US" dirty="0"/>
              <a:t>Lung protective strategy</a:t>
            </a:r>
          </a:p>
          <a:p>
            <a:pPr lvl="1"/>
            <a:r>
              <a:rPr lang="en-US" dirty="0"/>
              <a:t>pH/PaCO2/PaO2 goals</a:t>
            </a:r>
          </a:p>
          <a:p>
            <a:pPr lvl="1"/>
            <a:r>
              <a:rPr lang="en-US" dirty="0"/>
              <a:t>Blood pressure goals</a:t>
            </a:r>
          </a:p>
          <a:p>
            <a:r>
              <a:rPr lang="en-US" dirty="0"/>
              <a:t>Rescue treatment</a:t>
            </a:r>
          </a:p>
          <a:p>
            <a:pPr lvl="1"/>
            <a:r>
              <a:rPr lang="en-US" dirty="0"/>
              <a:t>HFOV</a:t>
            </a:r>
          </a:p>
          <a:p>
            <a:pPr lvl="1"/>
            <a:r>
              <a:rPr lang="en-US" dirty="0"/>
              <a:t>iNO</a:t>
            </a:r>
          </a:p>
          <a:p>
            <a:pPr lvl="1"/>
            <a:r>
              <a:rPr lang="en-US" dirty="0"/>
              <a:t>ECMO</a:t>
            </a:r>
          </a:p>
          <a:p>
            <a:pPr lvl="2"/>
            <a:endParaRPr lang="en-US" dirty="0"/>
          </a:p>
        </p:txBody>
      </p:sp>
      <p:pic>
        <p:nvPicPr>
          <p:cNvPr id="26627" name="Picture 4" descr="Vision_alpha_HFOV(2).jpg"/>
          <p:cNvPicPr>
            <a:picLocks noChangeAspect="1"/>
          </p:cNvPicPr>
          <p:nvPr/>
        </p:nvPicPr>
        <p:blipFill>
          <a:blip r:embed="rId3" cstate="print"/>
          <a:srcRect/>
          <a:stretch>
            <a:fillRect/>
          </a:stretch>
        </p:blipFill>
        <p:spPr bwMode="auto">
          <a:xfrm>
            <a:off x="5791200" y="2971800"/>
            <a:ext cx="2724150" cy="3285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Control of Persistent pHTN</a:t>
            </a:r>
          </a:p>
        </p:txBody>
      </p:sp>
      <p:pic>
        <p:nvPicPr>
          <p:cNvPr id="28674" name="Content Placeholder 3" descr="pulhyp_vessel1.jpg"/>
          <p:cNvPicPr>
            <a:picLocks noGrp="1" noChangeAspect="1"/>
          </p:cNvPicPr>
          <p:nvPr>
            <p:ph sz="half" idx="1"/>
          </p:nvPr>
        </p:nvPicPr>
        <p:blipFill>
          <a:blip r:embed="rId3" cstate="print"/>
          <a:srcRect/>
          <a:stretch>
            <a:fillRect/>
          </a:stretch>
        </p:blipFill>
        <p:spPr>
          <a:xfrm>
            <a:off x="990600" y="2209800"/>
            <a:ext cx="2914650" cy="2990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75" name="Content Placeholder 4"/>
          <p:cNvSpPr>
            <a:spLocks noGrp="1"/>
          </p:cNvSpPr>
          <p:nvPr>
            <p:ph sz="half" idx="2"/>
          </p:nvPr>
        </p:nvSpPr>
        <p:spPr>
          <a:xfrm>
            <a:off x="4343400" y="1847850"/>
            <a:ext cx="4038600" cy="4433888"/>
          </a:xfrm>
        </p:spPr>
        <p:txBody>
          <a:bodyPr/>
          <a:lstStyle/>
          <a:p>
            <a:r>
              <a:rPr lang="en-US" dirty="0"/>
              <a:t>iNO</a:t>
            </a:r>
          </a:p>
          <a:p>
            <a:r>
              <a:rPr lang="en-US" dirty="0"/>
              <a:t>Sildenafil</a:t>
            </a:r>
          </a:p>
          <a:p>
            <a:pPr lvl="1"/>
            <a:r>
              <a:rPr lang="en-US" dirty="0"/>
              <a:t>PDE inhibitor</a:t>
            </a:r>
          </a:p>
          <a:p>
            <a:r>
              <a:rPr lang="en-US" dirty="0"/>
              <a:t>Iloprost</a:t>
            </a:r>
          </a:p>
          <a:p>
            <a:r>
              <a:rPr lang="en-US" dirty="0"/>
              <a:t>Treprostinil</a:t>
            </a:r>
          </a:p>
          <a:p>
            <a:r>
              <a:rPr lang="en-US" dirty="0"/>
              <a:t>Epoprostenol</a:t>
            </a:r>
          </a:p>
          <a:p>
            <a:r>
              <a:rPr lang="en-US" dirty="0"/>
              <a:t>Bosentan</a:t>
            </a:r>
          </a:p>
          <a:p>
            <a:pPr lvl="1"/>
            <a:r>
              <a:rPr lang="en-US" dirty="0"/>
              <a:t>Endothelin receptor antagonist</a:t>
            </a:r>
          </a:p>
        </p:txBody>
      </p:sp>
      <p:sp>
        <p:nvSpPr>
          <p:cNvPr id="2" name="Right Brace 1"/>
          <p:cNvSpPr/>
          <p:nvPr/>
        </p:nvSpPr>
        <p:spPr>
          <a:xfrm>
            <a:off x="6747735" y="3352800"/>
            <a:ext cx="533400" cy="1295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301122" y="3777734"/>
            <a:ext cx="1544012" cy="369332"/>
          </a:xfrm>
          <a:prstGeom prst="rect">
            <a:avLst/>
          </a:prstGeom>
          <a:noFill/>
        </p:spPr>
        <p:txBody>
          <a:bodyPr wrap="none" rtlCol="0">
            <a:spAutoFit/>
          </a:bodyPr>
          <a:lstStyle/>
          <a:p>
            <a:r>
              <a:rPr lang="en-US" dirty="0"/>
              <a:t>Prostacyclins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p:txBody>
          <a:bodyPr/>
          <a:lstStyle/>
          <a:p>
            <a:r>
              <a:rPr lang="en-US"/>
              <a:t>Timing of Surgery</a:t>
            </a:r>
          </a:p>
        </p:txBody>
      </p:sp>
      <p:sp>
        <p:nvSpPr>
          <p:cNvPr id="30722" name="Content Placeholder 5"/>
          <p:cNvSpPr>
            <a:spLocks noGrp="1"/>
          </p:cNvSpPr>
          <p:nvPr>
            <p:ph idx="1"/>
          </p:nvPr>
        </p:nvSpPr>
        <p:spPr/>
        <p:txBody>
          <a:bodyPr/>
          <a:lstStyle/>
          <a:p>
            <a:r>
              <a:rPr lang="en-US" dirty="0"/>
              <a:t>Generally delayed for</a:t>
            </a:r>
          </a:p>
          <a:p>
            <a:pPr lvl="1"/>
            <a:r>
              <a:rPr lang="en-US" dirty="0"/>
              <a:t>Physiologic stabilization</a:t>
            </a:r>
          </a:p>
          <a:p>
            <a:pPr lvl="1"/>
            <a:r>
              <a:rPr lang="en-US" dirty="0"/>
              <a:t>Improvement in pHTN</a:t>
            </a:r>
          </a:p>
          <a:p>
            <a:pPr lvl="1"/>
            <a:r>
              <a:rPr lang="en-US" dirty="0"/>
              <a:t>Minimal ventilatory support</a:t>
            </a:r>
          </a:p>
          <a:p>
            <a:r>
              <a:rPr lang="en-US" dirty="0"/>
              <a:t>Exact criteria institution-dependent</a:t>
            </a:r>
          </a:p>
          <a:p>
            <a:r>
              <a:rPr lang="en-US" dirty="0"/>
              <a:t>Surgery on ECMO</a:t>
            </a:r>
          </a:p>
          <a:p>
            <a:pPr lvl="1"/>
            <a:r>
              <a:rPr lang="en-US" dirty="0"/>
              <a:t>Infrequent</a:t>
            </a:r>
          </a:p>
          <a:p>
            <a:pPr lvl="1"/>
            <a:r>
              <a:rPr lang="en-US" dirty="0"/>
              <a:t>Often performed if patient fails to wean off ECMO</a:t>
            </a:r>
          </a:p>
          <a:p>
            <a:pPr lvl="1"/>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4000" dirty="0"/>
              <a:t>You’re now asked to give an anesthetic for a CDH repair...</a:t>
            </a:r>
          </a:p>
        </p:txBody>
      </p:sp>
      <p:sp>
        <p:nvSpPr>
          <p:cNvPr id="32770" name="Content Placeholder 2"/>
          <p:cNvSpPr>
            <a:spLocks noGrp="1"/>
          </p:cNvSpPr>
          <p:nvPr>
            <p:ph idx="1"/>
          </p:nvPr>
        </p:nvSpPr>
        <p:spPr/>
        <p:txBody>
          <a:bodyPr/>
          <a:lstStyle/>
          <a:p>
            <a:r>
              <a:rPr lang="en-US" dirty="0"/>
              <a:t>Questions to ask</a:t>
            </a:r>
          </a:p>
          <a:p>
            <a:pPr lvl="1"/>
            <a:r>
              <a:rPr lang="en-US" dirty="0"/>
              <a:t>Location for repair?</a:t>
            </a:r>
          </a:p>
          <a:p>
            <a:pPr lvl="2"/>
            <a:r>
              <a:rPr lang="en-US" dirty="0"/>
              <a:t>OR versus NICU</a:t>
            </a:r>
          </a:p>
          <a:p>
            <a:pPr lvl="1"/>
            <a:r>
              <a:rPr lang="en-US" dirty="0"/>
              <a:t>Associated anomalies?</a:t>
            </a:r>
          </a:p>
          <a:p>
            <a:pPr lvl="1"/>
            <a:r>
              <a:rPr lang="en-US" dirty="0"/>
              <a:t>Ventilatory and HD status?</a:t>
            </a:r>
          </a:p>
          <a:p>
            <a:pPr lvl="1"/>
            <a:r>
              <a:rPr lang="en-US" dirty="0"/>
              <a:t>Medication regimen?</a:t>
            </a:r>
          </a:p>
          <a:p>
            <a:pPr lvl="1"/>
            <a:r>
              <a:rPr lang="en-US" dirty="0"/>
              <a:t>Access?</a:t>
            </a:r>
          </a:p>
          <a:p>
            <a:pPr lvl="1"/>
            <a:r>
              <a:rPr lang="en-US" dirty="0"/>
              <a:t>Technique for repair?</a:t>
            </a:r>
          </a:p>
          <a:p>
            <a:pPr marL="393700" lvl="1" indent="0">
              <a:buNone/>
            </a:pPr>
            <a:endParaRPr lang="en-US" dirty="0"/>
          </a:p>
          <a:p>
            <a:pPr lvl="1">
              <a:buFont typeface="Wingdings 2" pitchFamily="18" charset="2"/>
              <a:buNone/>
            </a:pPr>
            <a:endParaRPr lang="en-US" dirty="0"/>
          </a:p>
          <a:p>
            <a:pPr lvl="1"/>
            <a:endParaRPr lang="en-US" dirty="0"/>
          </a:p>
        </p:txBody>
      </p:sp>
      <p:pic>
        <p:nvPicPr>
          <p:cNvPr id="32771" name="Picture 3" descr="smiley%20face.jpg"/>
          <p:cNvPicPr>
            <a:picLocks noChangeAspect="1"/>
          </p:cNvPicPr>
          <p:nvPr/>
        </p:nvPicPr>
        <p:blipFill>
          <a:blip r:embed="rId3" cstate="print"/>
          <a:srcRect/>
          <a:stretch>
            <a:fillRect/>
          </a:stretch>
        </p:blipFill>
        <p:spPr bwMode="auto">
          <a:xfrm>
            <a:off x="5410200" y="2286000"/>
            <a:ext cx="2667000" cy="259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ecmo_kreislauf_engl_01.jpg"/>
          <p:cNvPicPr>
            <a:picLocks noChangeAspect="1"/>
          </p:cNvPicPr>
          <p:nvPr/>
        </p:nvPicPr>
        <p:blipFill>
          <a:blip r:embed="rId3" cstate="print"/>
          <a:srcRect/>
          <a:stretch>
            <a:fillRect/>
          </a:stretch>
        </p:blipFill>
        <p:spPr bwMode="auto">
          <a:xfrm>
            <a:off x="4648200" y="3429000"/>
            <a:ext cx="4038600" cy="3181927"/>
          </a:xfrm>
          <a:prstGeom prst="rect">
            <a:avLst/>
          </a:prstGeom>
          <a:noFill/>
          <a:ln w="9525">
            <a:noFill/>
            <a:miter lim="800000"/>
            <a:headEnd/>
            <a:tailEnd/>
          </a:ln>
        </p:spPr>
      </p:pic>
      <p:sp>
        <p:nvSpPr>
          <p:cNvPr id="34817" name="Title 1"/>
          <p:cNvSpPr>
            <a:spLocks noGrp="1"/>
          </p:cNvSpPr>
          <p:nvPr>
            <p:ph type="title"/>
          </p:nvPr>
        </p:nvSpPr>
        <p:spPr/>
        <p:txBody>
          <a:bodyPr/>
          <a:lstStyle/>
          <a:p>
            <a:r>
              <a:rPr lang="en-US" dirty="0"/>
              <a:t>Considerations for Repair on ECMO</a:t>
            </a:r>
          </a:p>
        </p:txBody>
      </p:sp>
      <p:sp>
        <p:nvSpPr>
          <p:cNvPr id="34818" name="Content Placeholder 2"/>
          <p:cNvSpPr>
            <a:spLocks noGrp="1"/>
          </p:cNvSpPr>
          <p:nvPr>
            <p:ph idx="1"/>
          </p:nvPr>
        </p:nvSpPr>
        <p:spPr/>
        <p:txBody>
          <a:bodyPr/>
          <a:lstStyle/>
          <a:p>
            <a:r>
              <a:rPr lang="en-US" dirty="0"/>
              <a:t>1998, 33% of patients placed on ECMO underwent repair on ECMO</a:t>
            </a:r>
            <a:r>
              <a:rPr lang="en-US" baseline="30000" dirty="0"/>
              <a:t>4</a:t>
            </a:r>
            <a:endParaRPr lang="en-US" dirty="0"/>
          </a:p>
          <a:p>
            <a:pPr lvl="1"/>
            <a:r>
              <a:rPr lang="en-US" dirty="0"/>
              <a:t>Hemorrhage is a known complication for infants requiring ECMO</a:t>
            </a:r>
          </a:p>
          <a:p>
            <a:r>
              <a:rPr lang="en-US" dirty="0"/>
              <a:t>Role of aminocaproic acid</a:t>
            </a:r>
          </a:p>
          <a:p>
            <a:pPr lvl="1"/>
            <a:r>
              <a:rPr lang="en-US" dirty="0"/>
              <a:t>Decreases surgical site bleeding </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57200"/>
            <a:ext cx="8229600" cy="1143000"/>
          </a:xfrm>
        </p:spPr>
        <p:txBody>
          <a:bodyPr/>
          <a:lstStyle/>
          <a:p>
            <a:r>
              <a:rPr lang="en-US" dirty="0"/>
              <a:t>General Considerations*</a:t>
            </a:r>
          </a:p>
        </p:txBody>
      </p:sp>
      <p:sp>
        <p:nvSpPr>
          <p:cNvPr id="3" name="Content Placeholder 2"/>
          <p:cNvSpPr>
            <a:spLocks noGrp="1"/>
          </p:cNvSpPr>
          <p:nvPr>
            <p:ph idx="1"/>
          </p:nvPr>
        </p:nvSpPr>
        <p:spPr>
          <a:xfrm>
            <a:off x="457200" y="1752600"/>
            <a:ext cx="8229600" cy="4267200"/>
          </a:xfrm>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defRPr/>
            </a:pPr>
            <a:r>
              <a:rPr lang="en-US" dirty="0"/>
              <a:t>Avoid PPV via mask  </a:t>
            </a:r>
          </a:p>
          <a:p>
            <a:pPr>
              <a:defRPr/>
            </a:pPr>
            <a:r>
              <a:rPr lang="en-US" dirty="0"/>
              <a:t>Intubate while spontaneously ventilating</a:t>
            </a:r>
          </a:p>
          <a:p>
            <a:pPr>
              <a:defRPr/>
            </a:pPr>
            <a:r>
              <a:rPr lang="en-US" dirty="0"/>
              <a:t>Avoid nitrous </a:t>
            </a:r>
          </a:p>
          <a:p>
            <a:pPr lvl="1">
              <a:defRPr/>
            </a:pPr>
            <a:r>
              <a:rPr lang="en-US" dirty="0"/>
              <a:t>Bowel distension               impaired ventilation</a:t>
            </a:r>
          </a:p>
          <a:p>
            <a:pPr>
              <a:defRPr/>
            </a:pPr>
            <a:r>
              <a:rPr lang="en-US" dirty="0"/>
              <a:t>Minimize peak inspiratory pressures</a:t>
            </a:r>
          </a:p>
          <a:p>
            <a:pPr>
              <a:defRPr/>
            </a:pPr>
            <a:r>
              <a:rPr lang="en-US" dirty="0"/>
              <a:t>Note the effects of hernia reduction on the lung</a:t>
            </a:r>
          </a:p>
          <a:p>
            <a:pPr lvl="1">
              <a:defRPr/>
            </a:pPr>
            <a:r>
              <a:rPr lang="en-US" dirty="0"/>
              <a:t>Taut abdomen                decreased lung compliance</a:t>
            </a:r>
          </a:p>
          <a:p>
            <a:pPr>
              <a:buFont typeface="Wingdings 2" pitchFamily="18" charset="2"/>
              <a:buNone/>
              <a:defRPr/>
            </a:pPr>
            <a:endParaRPr lang="en-US" dirty="0"/>
          </a:p>
          <a:p>
            <a:pPr>
              <a:buFont typeface="Wingdings 2" pitchFamily="18" charset="2"/>
              <a:buNone/>
              <a:defRPr/>
            </a:pPr>
            <a:r>
              <a:rPr lang="en-US" dirty="0"/>
              <a:t>					   </a:t>
            </a:r>
            <a:r>
              <a:rPr lang="en-US" sz="2400" i="1" dirty="0">
                <a:solidFill>
                  <a:srgbClr val="C00000"/>
                </a:solidFill>
              </a:rPr>
              <a:t>increased airway pressure</a:t>
            </a:r>
            <a:r>
              <a:rPr lang="en-US" sz="2400" i="1" dirty="0"/>
              <a:t>	</a:t>
            </a:r>
            <a:r>
              <a:rPr lang="en-US" dirty="0"/>
              <a:t>			</a:t>
            </a:r>
          </a:p>
        </p:txBody>
      </p:sp>
      <p:sp>
        <p:nvSpPr>
          <p:cNvPr id="5" name="Right Arrow 4"/>
          <p:cNvSpPr/>
          <p:nvPr/>
        </p:nvSpPr>
        <p:spPr>
          <a:xfrm>
            <a:off x="3276600" y="2971800"/>
            <a:ext cx="762000" cy="356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3048000" y="4191000"/>
            <a:ext cx="762000" cy="356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5562600" y="4558637"/>
            <a:ext cx="484188"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t>Drugs, Supplies, &amp; Monitors to Have Available</a:t>
            </a:r>
          </a:p>
        </p:txBody>
      </p:sp>
      <p:sp>
        <p:nvSpPr>
          <p:cNvPr id="3" name="Content Placeholder 2"/>
          <p:cNvSpPr>
            <a:spLocks noGrp="1"/>
          </p:cNvSpPr>
          <p:nvPr>
            <p:ph idx="1"/>
          </p:nvPr>
        </p:nvSpPr>
        <p:spPr>
          <a:xfrm>
            <a:off x="457200" y="1981200"/>
            <a:ext cx="8229600" cy="4389438"/>
          </a:xfrm>
          <a:solidFill>
            <a:schemeClr val="bg1"/>
          </a:solidFill>
          <a:ln w="25400" cap="flat" algn="ctr">
            <a:noFill/>
          </a:ln>
        </p:spPr>
        <p:txBody>
          <a:bodyPr/>
          <a:lstStyle/>
          <a:p>
            <a:r>
              <a:rPr lang="en-US" dirty="0">
                <a:solidFill>
                  <a:srgbClr val="000000"/>
                </a:solidFill>
              </a:rPr>
              <a:t>Standard ASA monitors</a:t>
            </a:r>
          </a:p>
          <a:p>
            <a:pPr marL="742950" lvl="1" indent="-285750"/>
            <a:r>
              <a:rPr lang="en-US" dirty="0">
                <a:solidFill>
                  <a:srgbClr val="000000"/>
                </a:solidFill>
              </a:rPr>
              <a:t>Invasive monitoring</a:t>
            </a:r>
          </a:p>
          <a:p>
            <a:pPr marL="1143000" lvl="2" indent="-228600"/>
            <a:r>
              <a:rPr lang="en-US" dirty="0">
                <a:solidFill>
                  <a:srgbClr val="000000"/>
                </a:solidFill>
              </a:rPr>
              <a:t>Arterial line</a:t>
            </a:r>
          </a:p>
          <a:p>
            <a:r>
              <a:rPr lang="en-US" dirty="0">
                <a:solidFill>
                  <a:srgbClr val="000000"/>
                </a:solidFill>
              </a:rPr>
              <a:t>Adequate venous access</a:t>
            </a:r>
          </a:p>
          <a:p>
            <a:r>
              <a:rPr lang="en-US" dirty="0">
                <a:solidFill>
                  <a:srgbClr val="000000"/>
                </a:solidFill>
              </a:rPr>
              <a:t>Blood available</a:t>
            </a:r>
          </a:p>
          <a:p>
            <a:r>
              <a:rPr lang="en-US" dirty="0">
                <a:solidFill>
                  <a:srgbClr val="000000"/>
                </a:solidFill>
              </a:rPr>
              <a:t>iNO</a:t>
            </a:r>
          </a:p>
          <a:p>
            <a:r>
              <a:rPr lang="en-US" dirty="0">
                <a:solidFill>
                  <a:srgbClr val="000000"/>
                </a:solidFill>
              </a:rPr>
              <a:t>Inotropes </a:t>
            </a:r>
          </a:p>
        </p:txBody>
      </p:sp>
      <p:pic>
        <p:nvPicPr>
          <p:cNvPr id="6" name="Picture 5" descr="article-0-02A29B60000005DC-224_468x286.jpg"/>
          <p:cNvPicPr>
            <a:picLocks noChangeAspect="1"/>
          </p:cNvPicPr>
          <p:nvPr/>
        </p:nvPicPr>
        <p:blipFill>
          <a:blip r:embed="rId3" cstate="print"/>
          <a:stretch>
            <a:fillRect/>
          </a:stretch>
        </p:blipFill>
        <p:spPr>
          <a:xfrm>
            <a:off x="5105400" y="2895600"/>
            <a:ext cx="2959990" cy="2020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28600" y="425072"/>
            <a:ext cx="7391400" cy="1325563"/>
          </a:xfrm>
        </p:spPr>
        <p:txBody>
          <a:bodyPr/>
          <a:lstStyle/>
          <a:p>
            <a:r>
              <a:rPr lang="en-US" dirty="0"/>
              <a:t>Considerations for </a:t>
            </a:r>
            <a:r>
              <a:rPr lang="en-US" dirty="0" err="1"/>
              <a:t>Thoracoscopic</a:t>
            </a:r>
            <a:r>
              <a:rPr lang="en-US" dirty="0"/>
              <a:t> Repair</a:t>
            </a:r>
          </a:p>
        </p:txBody>
      </p:sp>
      <p:sp>
        <p:nvSpPr>
          <p:cNvPr id="3" name="Content Placeholder 2"/>
          <p:cNvSpPr>
            <a:spLocks noGrp="1"/>
          </p:cNvSpPr>
          <p:nvPr>
            <p:ph idx="1"/>
          </p:nvPr>
        </p:nvSpPr>
        <p:spPr>
          <a:xfrm>
            <a:off x="327285" y="2362200"/>
            <a:ext cx="4625715" cy="4389438"/>
          </a:xfrm>
          <a:solidFill>
            <a:schemeClr val="bg1"/>
          </a:solidFill>
          <a:ln w="25400" cap="flat" algn="ctr">
            <a:noFill/>
          </a:ln>
        </p:spPr>
        <p:txBody>
          <a:bodyPr/>
          <a:lstStyle/>
          <a:p>
            <a:r>
              <a:rPr lang="en-US" sz="2400" dirty="0"/>
              <a:t>Effects of the lateral decubitus position</a:t>
            </a:r>
          </a:p>
          <a:p>
            <a:r>
              <a:rPr lang="en-US" sz="2400" dirty="0"/>
              <a:t>Effects of CO</a:t>
            </a:r>
            <a:r>
              <a:rPr lang="en-US" sz="2400" baseline="-25000" dirty="0"/>
              <a:t>2</a:t>
            </a:r>
            <a:r>
              <a:rPr lang="en-US" sz="2400" dirty="0"/>
              <a:t> insufflation </a:t>
            </a:r>
          </a:p>
          <a:p>
            <a:pPr lvl="1"/>
            <a:r>
              <a:rPr lang="en-US" dirty="0"/>
              <a:t>Ventilation </a:t>
            </a:r>
          </a:p>
          <a:p>
            <a:pPr lvl="1"/>
            <a:r>
              <a:rPr lang="en-US" dirty="0"/>
              <a:t>Acid-base status</a:t>
            </a:r>
          </a:p>
          <a:p>
            <a:pPr lvl="1"/>
            <a:r>
              <a:rPr lang="en-US" dirty="0"/>
              <a:t>Hemodynamics</a:t>
            </a:r>
          </a:p>
          <a:p>
            <a:r>
              <a:rPr lang="en-US" sz="2400" dirty="0"/>
              <a:t>Effects of lung compression &amp; retraction</a:t>
            </a:r>
          </a:p>
        </p:txBody>
      </p:sp>
      <p:pic>
        <p:nvPicPr>
          <p:cNvPr id="5" name="Picture 10"/>
          <p:cNvPicPr>
            <a:picLocks noChangeAspect="1" noChangeArrowheads="1"/>
          </p:cNvPicPr>
          <p:nvPr/>
        </p:nvPicPr>
        <p:blipFill>
          <a:blip r:embed="rId3" cstate="print"/>
          <a:srcRect/>
          <a:stretch>
            <a:fillRect/>
          </a:stretch>
        </p:blipFill>
        <p:spPr>
          <a:xfrm>
            <a:off x="4933013" y="2357203"/>
            <a:ext cx="3633788" cy="3082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17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a:t>No Disclosures</a:t>
            </a:r>
          </a:p>
        </p:txBody>
      </p:sp>
      <p:sp>
        <p:nvSpPr>
          <p:cNvPr id="12290" name="Content Placeholder 2"/>
          <p:cNvSpPr>
            <a:spLocks noGrp="1"/>
          </p:cNvSpPr>
          <p:nvPr>
            <p:ph idx="1"/>
          </p:nvPr>
        </p:nvSpPr>
        <p:spPr/>
        <p:txBody>
          <a:bodyPr/>
          <a:lstStyle/>
          <a:p>
            <a:pPr eaLnBrk="1" hangingPunct="1"/>
            <a:endParaRPr lang="en-US" dirty="0"/>
          </a:p>
          <a:p>
            <a:pPr eaLnBrk="1" hangingPunct="1">
              <a:buFont typeface="Wingdings 2" pitchFamily="18" charset="2"/>
              <a:buNone/>
            </a:pPr>
            <a:endParaRPr lang="en-US" dirty="0"/>
          </a:p>
        </p:txBody>
      </p:sp>
      <p:pic>
        <p:nvPicPr>
          <p:cNvPr id="7" name="Picture 6" descr="336139-407519-7117.jpg"/>
          <p:cNvPicPr>
            <a:picLocks noChangeAspect="1"/>
          </p:cNvPicPr>
          <p:nvPr/>
        </p:nvPicPr>
        <p:blipFill>
          <a:blip r:embed="rId3" cstate="print"/>
          <a:stretch>
            <a:fillRect/>
          </a:stretch>
        </p:blipFill>
        <p:spPr>
          <a:xfrm>
            <a:off x="228600" y="2133600"/>
            <a:ext cx="458992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933425-934824-2401.jpg"/>
          <p:cNvPicPr>
            <a:picLocks noChangeAspect="1"/>
          </p:cNvPicPr>
          <p:nvPr/>
        </p:nvPicPr>
        <p:blipFill>
          <a:blip r:embed="rId4" cstate="print"/>
          <a:stretch>
            <a:fillRect/>
          </a:stretch>
        </p:blipFill>
        <p:spPr>
          <a:xfrm>
            <a:off x="5029200" y="1752600"/>
            <a:ext cx="3920852"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Analgesia for thoracic surgery</a:t>
            </a:r>
          </a:p>
        </p:txBody>
      </p:sp>
      <p:sp>
        <p:nvSpPr>
          <p:cNvPr id="3" name="Content Placeholder 2"/>
          <p:cNvSpPr>
            <a:spLocks noGrp="1"/>
          </p:cNvSpPr>
          <p:nvPr>
            <p:ph idx="1"/>
          </p:nvPr>
        </p:nvSpPr>
        <p:spPr/>
        <p:txBody>
          <a:bodyPr/>
          <a:lstStyle/>
          <a:p>
            <a:r>
              <a:rPr lang="en-US" dirty="0"/>
              <a:t>Options dictated by</a:t>
            </a:r>
          </a:p>
          <a:p>
            <a:pPr lvl="1"/>
            <a:r>
              <a:rPr lang="en-US" dirty="0"/>
              <a:t>Surgical technique: open versus thoracoscopic</a:t>
            </a:r>
          </a:p>
          <a:p>
            <a:pPr lvl="1"/>
            <a:r>
              <a:rPr lang="en-US" dirty="0"/>
              <a:t>Severity of disease: ECMO/HFOV vs incidental finding</a:t>
            </a:r>
          </a:p>
          <a:p>
            <a:pPr lvl="1"/>
            <a:r>
              <a:rPr lang="en-US" dirty="0"/>
              <a:t>Co-morbid conditions</a:t>
            </a:r>
          </a:p>
          <a:p>
            <a:pPr lvl="1"/>
            <a:r>
              <a:rPr lang="en-US" dirty="0"/>
              <a:t>End-organ injury</a:t>
            </a:r>
          </a:p>
          <a:p>
            <a:pPr lvl="2"/>
            <a:r>
              <a:rPr lang="en-US" dirty="0"/>
              <a:t>Liver</a:t>
            </a:r>
          </a:p>
          <a:p>
            <a:pPr lvl="2"/>
            <a:r>
              <a:rPr lang="en-US" dirty="0"/>
              <a:t>Kidneys</a:t>
            </a:r>
          </a:p>
          <a:p>
            <a:pPr lvl="1"/>
            <a:r>
              <a:rPr lang="en-US" dirty="0"/>
              <a:t>Age of patient at time of surgery</a:t>
            </a:r>
          </a:p>
          <a:p>
            <a:pPr lvl="2"/>
            <a:endParaRPr lang="en-US" dirty="0"/>
          </a:p>
        </p:txBody>
      </p:sp>
    </p:spTree>
    <p:extLst>
      <p:ext uri="{BB962C8B-B14F-4D97-AF65-F5344CB8AC3E}">
        <p14:creationId xmlns:p14="http://schemas.microsoft.com/office/powerpoint/2010/main" val="68778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51" y="87443"/>
            <a:ext cx="8229600" cy="1143000"/>
          </a:xfrm>
        </p:spPr>
        <p:txBody>
          <a:bodyPr/>
          <a:lstStyle/>
          <a:p>
            <a:r>
              <a:rPr lang="en-US" dirty="0"/>
              <a:t>Mainstays of therapy </a:t>
            </a:r>
          </a:p>
        </p:txBody>
      </p:sp>
      <p:sp>
        <p:nvSpPr>
          <p:cNvPr id="3" name="Content Placeholder 2"/>
          <p:cNvSpPr>
            <a:spLocks noGrp="1"/>
          </p:cNvSpPr>
          <p:nvPr>
            <p:ph idx="1"/>
          </p:nvPr>
        </p:nvSpPr>
        <p:spPr>
          <a:xfrm>
            <a:off x="455951" y="1447800"/>
            <a:ext cx="8229600" cy="4389437"/>
          </a:xfrm>
        </p:spPr>
        <p:txBody>
          <a:bodyPr>
            <a:normAutofit lnSpcReduction="10000"/>
          </a:bodyPr>
          <a:lstStyle/>
          <a:p>
            <a:r>
              <a:rPr lang="en-US" dirty="0"/>
              <a:t>Opioids</a:t>
            </a:r>
          </a:p>
          <a:p>
            <a:pPr lvl="1"/>
            <a:r>
              <a:rPr lang="en-US" dirty="0"/>
              <a:t>Fentanyl (tolerance may be an issue if used pre-op)</a:t>
            </a:r>
          </a:p>
          <a:p>
            <a:r>
              <a:rPr lang="en-US" dirty="0"/>
              <a:t>Local anesthetic*</a:t>
            </a:r>
          </a:p>
          <a:p>
            <a:pPr lvl="1"/>
            <a:r>
              <a:rPr lang="en-US" dirty="0"/>
              <a:t>Infiltrated at the incision </a:t>
            </a:r>
          </a:p>
          <a:p>
            <a:pPr lvl="1"/>
            <a:r>
              <a:rPr lang="en-US" dirty="0"/>
              <a:t>Via caudal epidural threaded to the thoracic level</a:t>
            </a:r>
          </a:p>
          <a:p>
            <a:pPr lvl="1"/>
            <a:r>
              <a:rPr lang="en-US" dirty="0"/>
              <a:t>Via direct thoracic epidural in older patients</a:t>
            </a:r>
          </a:p>
          <a:p>
            <a:pPr lvl="1"/>
            <a:r>
              <a:rPr lang="en-US" dirty="0"/>
              <a:t>Via paravertebral block</a:t>
            </a:r>
          </a:p>
          <a:p>
            <a:r>
              <a:rPr lang="en-US" dirty="0"/>
              <a:t>Adjuvants</a:t>
            </a:r>
          </a:p>
          <a:p>
            <a:pPr lvl="1"/>
            <a:r>
              <a:rPr lang="en-US" dirty="0"/>
              <a:t>Acetaminophen*</a:t>
            </a:r>
          </a:p>
          <a:p>
            <a:pPr lvl="1"/>
            <a:r>
              <a:rPr lang="en-US" dirty="0"/>
              <a:t>Ketorolac*</a:t>
            </a:r>
          </a:p>
          <a:p>
            <a:pPr lvl="1"/>
            <a:r>
              <a:rPr lang="en-US" dirty="0"/>
              <a:t>Dexmedetomidine</a:t>
            </a:r>
          </a:p>
        </p:txBody>
      </p:sp>
    </p:spTree>
    <p:extLst>
      <p:ext uri="{BB962C8B-B14F-4D97-AF65-F5344CB8AC3E}">
        <p14:creationId xmlns:p14="http://schemas.microsoft.com/office/powerpoint/2010/main" val="158644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Summary of Potential Intraoperative Complications</a:t>
            </a:r>
          </a:p>
        </p:txBody>
      </p:sp>
      <p:sp>
        <p:nvSpPr>
          <p:cNvPr id="7" name="Content Placeholder 6"/>
          <p:cNvSpPr>
            <a:spLocks noGrp="1"/>
          </p:cNvSpPr>
          <p:nvPr>
            <p:ph idx="1"/>
          </p:nvPr>
        </p:nvSpPr>
        <p:spPr>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a:t>Exacerbation of pHTN</a:t>
            </a:r>
          </a:p>
          <a:p>
            <a:pPr lvl="1"/>
            <a:r>
              <a:rPr lang="en-US" dirty="0"/>
              <a:t>Promotes shunting 	                  </a:t>
            </a:r>
          </a:p>
          <a:p>
            <a:pPr lvl="1"/>
            <a:r>
              <a:rPr lang="en-US" dirty="0"/>
              <a:t>Increases RV afterload                     	       	</a:t>
            </a:r>
          </a:p>
          <a:p>
            <a:r>
              <a:rPr lang="en-US" dirty="0"/>
              <a:t>Hypotension and impaired ventilation secondary to the mechanical effects of insufflation*</a:t>
            </a:r>
          </a:p>
          <a:p>
            <a:r>
              <a:rPr lang="en-US" dirty="0"/>
              <a:t>Contralateral pneumothorax</a:t>
            </a:r>
          </a:p>
          <a:p>
            <a:pPr lvl="1"/>
            <a:r>
              <a:rPr lang="en-US" dirty="0"/>
              <a:t>Altered hemodynamics and lung compliance with hernia reduction</a:t>
            </a:r>
          </a:p>
          <a:p>
            <a:r>
              <a:rPr lang="en-US" dirty="0"/>
              <a:t>Hemorrhage</a:t>
            </a:r>
          </a:p>
          <a:p>
            <a:r>
              <a:rPr lang="en-US" dirty="0"/>
              <a:t>Hypothermia</a:t>
            </a:r>
          </a:p>
          <a:p>
            <a:endParaRPr lang="en-US" dirty="0"/>
          </a:p>
          <a:p>
            <a:endParaRPr lang="en-US" dirty="0"/>
          </a:p>
          <a:p>
            <a:endParaRPr lang="en-US" dirty="0"/>
          </a:p>
        </p:txBody>
      </p:sp>
      <p:sp>
        <p:nvSpPr>
          <p:cNvPr id="4" name="Right Arrow 3"/>
          <p:cNvSpPr/>
          <p:nvPr/>
        </p:nvSpPr>
        <p:spPr>
          <a:xfrm>
            <a:off x="4343400" y="2455889"/>
            <a:ext cx="762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334000" y="1998689"/>
            <a:ext cx="27432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Hypoxia, Acidosis, Hypotension</a:t>
            </a:r>
          </a:p>
        </p:txBody>
      </p:sp>
    </p:spTree>
    <p:extLst>
      <p:ext uri="{BB962C8B-B14F-4D97-AF65-F5344CB8AC3E}">
        <p14:creationId xmlns:p14="http://schemas.microsoft.com/office/powerpoint/2010/main" val="92925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Post-operative Management</a:t>
            </a:r>
          </a:p>
        </p:txBody>
      </p:sp>
      <p:sp>
        <p:nvSpPr>
          <p:cNvPr id="39938" name="Content Placeholder 2"/>
          <p:cNvSpPr>
            <a:spLocks noGrp="1"/>
          </p:cNvSpPr>
          <p:nvPr>
            <p:ph idx="1"/>
          </p:nvPr>
        </p:nvSpPr>
        <p:spPr>
          <a:xfrm>
            <a:off x="533400" y="1981200"/>
            <a:ext cx="8229600" cy="4389438"/>
          </a:xfrm>
        </p:spPr>
        <p:txBody>
          <a:bodyPr/>
          <a:lstStyle/>
          <a:p>
            <a:r>
              <a:rPr lang="en-US" dirty="0"/>
              <a:t>Pre-operative and intraoperative status should determine timing of extubation</a:t>
            </a:r>
          </a:p>
          <a:p>
            <a:pPr marL="742950" lvl="1" indent="-285750"/>
            <a:r>
              <a:rPr lang="en-US" dirty="0"/>
              <a:t>Historically left intubated </a:t>
            </a:r>
          </a:p>
          <a:p>
            <a:pPr marL="376237" indent="-285750"/>
            <a:r>
              <a:rPr lang="en-US" dirty="0"/>
              <a:t>Immediate concerns are similar to those pre-operatively</a:t>
            </a:r>
          </a:p>
          <a:p>
            <a:pPr marL="742950" lvl="1" indent="-285750"/>
            <a:r>
              <a:rPr lang="en-US" dirty="0"/>
              <a:t>Ventilation/oxygenation/airway pressures</a:t>
            </a:r>
          </a:p>
          <a:p>
            <a:pPr marL="742950" lvl="1" indent="-285750"/>
            <a:r>
              <a:rPr lang="en-US" dirty="0"/>
              <a:t>Acid-base status</a:t>
            </a:r>
          </a:p>
          <a:p>
            <a:pPr marL="742950" lvl="1" indent="-285750"/>
            <a:r>
              <a:rPr lang="en-US" dirty="0"/>
              <a:t>Hemodynamics</a:t>
            </a:r>
          </a:p>
          <a:p>
            <a:pPr marL="742950" lvl="1" indent="-285750"/>
            <a:r>
              <a:rPr lang="en-US" dirty="0"/>
              <a:t>Analgesia		</a:t>
            </a:r>
          </a:p>
          <a:p>
            <a:pPr marL="742950" lvl="1" indent="-285750">
              <a:buFont typeface="Wingdings 2" pitchFamily="18" charset="2"/>
              <a:buNone/>
            </a:pPr>
            <a:endParaRPr lang="en-US" dirty="0"/>
          </a:p>
          <a:p>
            <a:pPr marL="742950" lvl="1" indent="-285750"/>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52400" y="457200"/>
            <a:ext cx="7753350" cy="1325563"/>
          </a:xfrm>
        </p:spPr>
        <p:txBody>
          <a:bodyPr/>
          <a:lstStyle/>
          <a:p>
            <a:r>
              <a:rPr lang="en-US" sz="4600"/>
              <a:t>What Happens Down the Road?</a:t>
            </a:r>
          </a:p>
        </p:txBody>
      </p:sp>
      <p:sp>
        <p:nvSpPr>
          <p:cNvPr id="40962" name="Content Placeholder 2"/>
          <p:cNvSpPr>
            <a:spLocks noGrp="1"/>
          </p:cNvSpPr>
          <p:nvPr>
            <p:ph idx="1"/>
          </p:nvPr>
        </p:nvSpPr>
        <p:spPr>
          <a:xfrm>
            <a:off x="533400" y="2011363"/>
            <a:ext cx="8229600" cy="4389437"/>
          </a:xfrm>
        </p:spPr>
        <p:txBody>
          <a:bodyPr/>
          <a:lstStyle/>
          <a:p>
            <a:r>
              <a:rPr lang="en-US" dirty="0"/>
              <a:t>Hernia recurrence</a:t>
            </a:r>
            <a:r>
              <a:rPr lang="en-US" baseline="30000" dirty="0"/>
              <a:t>4,5</a:t>
            </a:r>
            <a:endParaRPr lang="en-US" dirty="0"/>
          </a:p>
          <a:p>
            <a:pPr marL="742950" lvl="1" indent="-285750"/>
            <a:r>
              <a:rPr lang="en-US" dirty="0"/>
              <a:t>14-22% </a:t>
            </a:r>
          </a:p>
          <a:p>
            <a:r>
              <a:rPr lang="en-US" dirty="0"/>
              <a:t>Associated morbidity</a:t>
            </a:r>
          </a:p>
          <a:p>
            <a:pPr marL="742950" lvl="1" indent="-285750"/>
            <a:r>
              <a:rPr lang="en-US" dirty="0"/>
              <a:t>Long-term pulmonary outcome?</a:t>
            </a:r>
          </a:p>
          <a:p>
            <a:pPr marL="742950" lvl="1" indent="-285750"/>
            <a:r>
              <a:rPr lang="en-US" dirty="0"/>
              <a:t>Neuro-developmental deficits?</a:t>
            </a:r>
          </a:p>
          <a:p>
            <a:pPr marL="742950" lvl="1" indent="-285750"/>
            <a:r>
              <a:rPr lang="en-US" dirty="0"/>
              <a:t>GI concerns</a:t>
            </a:r>
          </a:p>
          <a:p>
            <a:pPr marL="742950" lvl="1" indent="-285750"/>
            <a:r>
              <a:rPr lang="en-US" dirty="0"/>
              <a:t>Musculoskeletal issues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228600"/>
            <a:ext cx="8229600" cy="1143000"/>
          </a:xfrm>
        </p:spPr>
        <p:txBody>
          <a:bodyPr/>
          <a:lstStyle/>
          <a:p>
            <a:r>
              <a:rPr lang="en-US"/>
              <a:t>Key Points</a:t>
            </a:r>
          </a:p>
        </p:txBody>
      </p:sp>
      <p:sp>
        <p:nvSpPr>
          <p:cNvPr id="60419" name="Rectangle 3"/>
          <p:cNvSpPr>
            <a:spLocks noGrp="1"/>
          </p:cNvSpPr>
          <p:nvPr>
            <p:ph idx="1"/>
          </p:nvPr>
        </p:nvSpPr>
        <p:spPr>
          <a:xfrm>
            <a:off x="381000" y="1524000"/>
            <a:ext cx="8229600" cy="4724400"/>
          </a:xfrm>
        </p:spPr>
        <p:txBody>
          <a:bodyPr/>
          <a:lstStyle/>
          <a:p>
            <a:r>
              <a:rPr lang="en-US" sz="2600" dirty="0"/>
              <a:t>CDH presentation and the length needed for stabilization are highly variable</a:t>
            </a:r>
          </a:p>
          <a:p>
            <a:r>
              <a:rPr lang="en-US" sz="2600" dirty="0"/>
              <a:t>Many have associated anomalies</a:t>
            </a:r>
          </a:p>
          <a:p>
            <a:r>
              <a:rPr lang="en-US" sz="2600" dirty="0"/>
              <a:t>Delayed surgical repair is now preferred to allow for stabilization</a:t>
            </a:r>
          </a:p>
          <a:p>
            <a:r>
              <a:rPr lang="en-US" sz="2600" dirty="0"/>
              <a:t>Repair may take place in NICU or OR indicating different clinical pictures</a:t>
            </a:r>
          </a:p>
          <a:p>
            <a:r>
              <a:rPr lang="en-US" sz="2600" dirty="0"/>
              <a:t>Techniques for repair are evolving</a:t>
            </a:r>
          </a:p>
          <a:p>
            <a:r>
              <a:rPr lang="en-US" sz="2600" dirty="0"/>
              <a:t>Anesthetic management entails a continuation of NICU management</a:t>
            </a:r>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81000" y="228600"/>
            <a:ext cx="8229600" cy="1143000"/>
          </a:xfrm>
        </p:spPr>
        <p:txBody>
          <a:bodyPr/>
          <a:lstStyle/>
          <a:p>
            <a:r>
              <a:rPr lang="en-US"/>
              <a:t>References</a:t>
            </a:r>
          </a:p>
        </p:txBody>
      </p:sp>
      <p:sp>
        <p:nvSpPr>
          <p:cNvPr id="41986" name="Content Placeholder 2"/>
          <p:cNvSpPr>
            <a:spLocks noGrp="1"/>
          </p:cNvSpPr>
          <p:nvPr>
            <p:ph idx="1"/>
          </p:nvPr>
        </p:nvSpPr>
        <p:spPr>
          <a:xfrm>
            <a:off x="304800" y="914400"/>
            <a:ext cx="8229600" cy="5486400"/>
          </a:xfrm>
        </p:spPr>
        <p:txBody>
          <a:bodyPr>
            <a:noAutofit/>
          </a:bodyPr>
          <a:lstStyle/>
          <a:p>
            <a:pPr marL="342900" indent="-342900">
              <a:buFont typeface="+mj-lt"/>
              <a:buAutoNum type="arabicPeriod"/>
            </a:pPr>
            <a:endParaRPr lang="en-US" sz="1800" dirty="0">
              <a:latin typeface="Calibri" charset="0"/>
              <a:ea typeface="Calibri" charset="0"/>
              <a:cs typeface="Calibri" charset="0"/>
            </a:endParaRPr>
          </a:p>
          <a:p>
            <a:pPr marL="342900" indent="-342900">
              <a:buFont typeface="+mj-lt"/>
              <a:buAutoNum type="arabicPeriod"/>
            </a:pPr>
            <a:r>
              <a:rPr lang="en-US" sz="1800" dirty="0">
                <a:latin typeface="Calibri" charset="0"/>
                <a:ea typeface="Calibri" charset="0"/>
                <a:cs typeface="Calibri" charset="0"/>
              </a:rPr>
              <a:t>Bosenberg AT, Brown RA.  Management of congenital diaphragmatic hernia. </a:t>
            </a:r>
            <a:r>
              <a:rPr lang="en-US" sz="1800" i="1" dirty="0">
                <a:latin typeface="Calibri" charset="0"/>
                <a:ea typeface="Calibri" charset="0"/>
                <a:cs typeface="Calibri" charset="0"/>
              </a:rPr>
              <a:t>Current Opinion in Anesthesiology</a:t>
            </a:r>
            <a:r>
              <a:rPr lang="en-US" sz="1800" dirty="0">
                <a:latin typeface="Calibri" charset="0"/>
                <a:ea typeface="Calibri" charset="0"/>
                <a:cs typeface="Calibri" charset="0"/>
              </a:rPr>
              <a:t> 2008; 21: 323-31.</a:t>
            </a:r>
          </a:p>
          <a:p>
            <a:pPr marL="342900" indent="-342900">
              <a:buFont typeface="+mj-lt"/>
              <a:buAutoNum type="arabicPeriod"/>
            </a:pPr>
            <a:r>
              <a:rPr lang="en-US" sz="1800" dirty="0">
                <a:latin typeface="Calibri" charset="0"/>
                <a:ea typeface="Calibri" charset="0"/>
                <a:cs typeface="Calibri" charset="0"/>
              </a:rPr>
              <a:t>Deprest J, et al.  Current consequences of prenatal diagnosis of congenital diaphragmatic hernia.  </a:t>
            </a:r>
            <a:r>
              <a:rPr lang="en-US" sz="1800" i="1" dirty="0">
                <a:latin typeface="Calibri" charset="0"/>
                <a:ea typeface="Calibri" charset="0"/>
                <a:cs typeface="Calibri" charset="0"/>
              </a:rPr>
              <a:t>Journal of Pediatric Surgery</a:t>
            </a:r>
            <a:r>
              <a:rPr lang="en-US" sz="1800" dirty="0">
                <a:latin typeface="Calibri" charset="0"/>
                <a:ea typeface="Calibri" charset="0"/>
                <a:cs typeface="Calibri" charset="0"/>
              </a:rPr>
              <a:t> 2006; 41: 423-30.</a:t>
            </a:r>
          </a:p>
          <a:p>
            <a:pPr marL="342900" indent="-342900">
              <a:buFont typeface="+mj-lt"/>
              <a:buAutoNum type="arabicPeriod"/>
            </a:pPr>
            <a:r>
              <a:rPr lang="en-US" sz="1800" dirty="0">
                <a:latin typeface="Calibri" charset="0"/>
                <a:ea typeface="Calibri" charset="0"/>
                <a:cs typeface="Calibri" charset="0"/>
              </a:rPr>
              <a:t>Grosfeld, Jay, et al.  </a:t>
            </a:r>
            <a:r>
              <a:rPr lang="en-US" sz="1800" u="sng" dirty="0">
                <a:latin typeface="Calibri" charset="0"/>
                <a:ea typeface="Calibri" charset="0"/>
                <a:cs typeface="Calibri" charset="0"/>
              </a:rPr>
              <a:t>Pediatric Surgery</a:t>
            </a:r>
            <a:r>
              <a:rPr lang="en-US" sz="1800" dirty="0">
                <a:latin typeface="Calibri" charset="0"/>
                <a:ea typeface="Calibri" charset="0"/>
                <a:cs typeface="Calibri" charset="0"/>
              </a:rPr>
              <a:t>, 6</a:t>
            </a:r>
            <a:r>
              <a:rPr lang="en-US" sz="1800" baseline="30000" dirty="0">
                <a:latin typeface="Calibri" charset="0"/>
                <a:ea typeface="Calibri" charset="0"/>
                <a:cs typeface="Calibri" charset="0"/>
              </a:rPr>
              <a:t>th</a:t>
            </a:r>
            <a:r>
              <a:rPr lang="en-US" sz="1800" dirty="0">
                <a:latin typeface="Calibri" charset="0"/>
                <a:ea typeface="Calibri" charset="0"/>
                <a:cs typeface="Calibri" charset="0"/>
              </a:rPr>
              <a:t> edition, Chapter 60: Congenital Diaphragmatic Hernia and Eventration.  Mosby, 2006.</a:t>
            </a:r>
          </a:p>
          <a:p>
            <a:pPr marL="342900" indent="-342900">
              <a:buFont typeface="+mj-lt"/>
              <a:buAutoNum type="arabicPeriod"/>
            </a:pPr>
            <a:r>
              <a:rPr lang="en-US" sz="1800" dirty="0">
                <a:latin typeface="Calibri" charset="0"/>
                <a:ea typeface="Calibri" charset="0"/>
                <a:cs typeface="Calibri" charset="0"/>
              </a:rPr>
              <a:t>Logan JW, Rice HE, Goldberg RN, Cotton CM.  Congenital diaphragmatic hernia: a systematic review and summary of best-evidence practice strategies. </a:t>
            </a:r>
            <a:r>
              <a:rPr lang="en-US" sz="1800" i="1" dirty="0">
                <a:latin typeface="Calibri" charset="0"/>
                <a:ea typeface="Calibri" charset="0"/>
                <a:cs typeface="Calibri" charset="0"/>
              </a:rPr>
              <a:t>Journal of Perinatology</a:t>
            </a:r>
            <a:r>
              <a:rPr lang="en-US" sz="1800" dirty="0">
                <a:latin typeface="Calibri" charset="0"/>
                <a:ea typeface="Calibri" charset="0"/>
                <a:cs typeface="Calibri" charset="0"/>
              </a:rPr>
              <a:t> 2007; 27: 535-49.</a:t>
            </a:r>
          </a:p>
          <a:p>
            <a:pPr marL="342900" indent="-342900">
              <a:buFont typeface="+mj-lt"/>
              <a:buAutoNum type="arabicPeriod"/>
            </a:pPr>
            <a:r>
              <a:rPr lang="en-US" sz="1800" dirty="0">
                <a:latin typeface="Calibri" charset="0"/>
                <a:ea typeface="Calibri" charset="0"/>
                <a:cs typeface="Calibri" charset="0"/>
              </a:rPr>
              <a:t>Harting MT, Lally KP.  Surgical management of neonates with congenital diaphragmatic hernia.  </a:t>
            </a:r>
            <a:r>
              <a:rPr lang="en-US" sz="1800" i="1" dirty="0">
                <a:latin typeface="Calibri" charset="0"/>
                <a:ea typeface="Calibri" charset="0"/>
                <a:cs typeface="Calibri" charset="0"/>
              </a:rPr>
              <a:t>Seminars in Pediatric Surgery</a:t>
            </a:r>
            <a:r>
              <a:rPr lang="en-US" sz="1800" dirty="0">
                <a:latin typeface="Calibri" charset="0"/>
                <a:ea typeface="Calibri" charset="0"/>
                <a:cs typeface="Calibri" charset="0"/>
              </a:rPr>
              <a:t> 2007; 16: 109-114.</a:t>
            </a:r>
          </a:p>
          <a:p>
            <a:pPr marL="342900" indent="-342900">
              <a:buFont typeface="+mj-lt"/>
              <a:buAutoNum type="arabicPeriod"/>
            </a:pPr>
            <a:r>
              <a:rPr lang="en-US" sz="1800" dirty="0">
                <a:latin typeface="Calibri" charset="0"/>
                <a:ea typeface="Calibri" charset="0"/>
                <a:cs typeface="Calibri" charset="0"/>
              </a:rPr>
              <a:t>Tsao K, Lally KP. Surgical management of the newborn with congenital diaphragmatic hernia. </a:t>
            </a:r>
            <a:r>
              <a:rPr lang="en-US" sz="1800" i="1" dirty="0">
                <a:latin typeface="Calibri" charset="0"/>
                <a:ea typeface="Calibri" charset="0"/>
                <a:cs typeface="Calibri" charset="0"/>
              </a:rPr>
              <a:t>Fetal Diagn Ther</a:t>
            </a:r>
            <a:r>
              <a:rPr lang="en-US" sz="1800" dirty="0">
                <a:latin typeface="Calibri" charset="0"/>
                <a:ea typeface="Calibri" charset="0"/>
                <a:cs typeface="Calibri" charset="0"/>
              </a:rPr>
              <a:t> 2010.</a:t>
            </a:r>
          </a:p>
          <a:p>
            <a:pPr marL="342900" indent="-342900">
              <a:buFont typeface="+mj-lt"/>
              <a:buAutoNum type="arabicPeriod"/>
            </a:pPr>
            <a:r>
              <a:rPr lang="en-US" sz="1800" dirty="0">
                <a:latin typeface="Calibri" charset="0"/>
                <a:ea typeface="Calibri" charset="0"/>
                <a:cs typeface="Calibri" charset="0"/>
              </a:rPr>
              <a:t>Hillier SC, Krishna G, Brasoveanu E.  Neonatal Anesthesia. </a:t>
            </a:r>
            <a:r>
              <a:rPr lang="en-US" sz="1800" i="1" dirty="0">
                <a:latin typeface="Calibri" charset="0"/>
                <a:ea typeface="Calibri" charset="0"/>
                <a:cs typeface="Calibri" charset="0"/>
              </a:rPr>
              <a:t>Seminars in Pediatric Surgery</a:t>
            </a:r>
            <a:r>
              <a:rPr lang="en-US" sz="1800" dirty="0">
                <a:latin typeface="Calibri" charset="0"/>
                <a:ea typeface="Calibri" charset="0"/>
                <a:cs typeface="Calibri" charset="0"/>
              </a:rPr>
              <a:t> 2004; 13(3): 142-151.</a:t>
            </a:r>
          </a:p>
          <a:p>
            <a:pPr marL="342900" indent="-342900">
              <a:buFont typeface="+mj-lt"/>
              <a:buAutoNum type="arabicPeriod"/>
            </a:pPr>
            <a:r>
              <a:rPr lang="en-US" sz="1800" dirty="0">
                <a:latin typeface="Calibri" charset="0"/>
                <a:ea typeface="Calibri" charset="0"/>
                <a:cs typeface="Calibri" charset="0"/>
              </a:rPr>
              <a:t>Cote, Charles, et al.  </a:t>
            </a:r>
            <a:r>
              <a:rPr lang="en-US" sz="1800" u="sng" dirty="0">
                <a:latin typeface="Calibri" charset="0"/>
                <a:ea typeface="Calibri" charset="0"/>
                <a:cs typeface="Calibri" charset="0"/>
              </a:rPr>
              <a:t>A Practice of Anesthesia for Infants and Children</a:t>
            </a:r>
            <a:r>
              <a:rPr lang="en-US" sz="1800" dirty="0">
                <a:latin typeface="Calibri" charset="0"/>
                <a:ea typeface="Calibri" charset="0"/>
                <a:cs typeface="Calibri" charset="0"/>
              </a:rPr>
              <a:t>, 4</a:t>
            </a:r>
            <a:r>
              <a:rPr lang="en-US" sz="1800" baseline="30000" dirty="0">
                <a:latin typeface="Calibri" charset="0"/>
                <a:ea typeface="Calibri" charset="0"/>
                <a:cs typeface="Calibri" charset="0"/>
              </a:rPr>
              <a:t>th</a:t>
            </a:r>
            <a:r>
              <a:rPr lang="en-US" sz="1800" dirty="0">
                <a:latin typeface="Calibri" charset="0"/>
                <a:ea typeface="Calibri" charset="0"/>
                <a:cs typeface="Calibri" charset="0"/>
              </a:rPr>
              <a:t> edition, Chapter 13: Anesthesia for Thoracic Surgery.  Philadelphia: Saunders, 2009.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600" dirty="0"/>
              <a:t>Review the pathophysiology of congenital diaphragmatic hernias (CDH)</a:t>
            </a:r>
          </a:p>
          <a:p>
            <a:r>
              <a:rPr lang="en-US" sz="2600" dirty="0"/>
              <a:t>Identify the anomalies often associated with CDH</a:t>
            </a:r>
          </a:p>
          <a:p>
            <a:r>
              <a:rPr lang="en-US" sz="2600" dirty="0"/>
              <a:t>Discuss the evolution of CDH management and current therapeutic goals and maneuvers </a:t>
            </a:r>
          </a:p>
          <a:p>
            <a:r>
              <a:rPr lang="en-US" sz="2600" dirty="0"/>
              <a:t>Compare the different surgical strategies for repair and the different settings in which surgery may occur</a:t>
            </a:r>
          </a:p>
          <a:p>
            <a:r>
              <a:rPr lang="en-US" sz="2600" dirty="0"/>
              <a:t>Devise an anesthetic plan that minimizes the risk of common complications associated with repair</a:t>
            </a:r>
          </a:p>
          <a:p>
            <a:endParaRPr lang="en-US" sz="2600" dirty="0"/>
          </a:p>
          <a:p>
            <a:endParaRPr lang="en-US" sz="2600" dirty="0"/>
          </a:p>
        </p:txBody>
      </p:sp>
    </p:spTree>
    <p:extLst>
      <p:ext uri="{BB962C8B-B14F-4D97-AF65-F5344CB8AC3E}">
        <p14:creationId xmlns:p14="http://schemas.microsoft.com/office/powerpoint/2010/main" val="253179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Outline</a:t>
            </a:r>
          </a:p>
        </p:txBody>
      </p:sp>
      <p:sp>
        <p:nvSpPr>
          <p:cNvPr id="3" name="Content Placeholder 2"/>
          <p:cNvSpPr>
            <a:spLocks noGrp="1"/>
          </p:cNvSpPr>
          <p:nvPr>
            <p:ph idx="1"/>
          </p:nvPr>
        </p:nvSpPr>
        <p:spPr/>
        <p:txBody>
          <a:bodyPr/>
          <a:lstStyle/>
          <a:p>
            <a:r>
              <a:rPr lang="en-US" dirty="0"/>
              <a:t>Defining CDH</a:t>
            </a:r>
          </a:p>
          <a:p>
            <a:pPr lvl="1"/>
            <a:r>
              <a:rPr lang="en-US" dirty="0"/>
              <a:t>Associated anomalies</a:t>
            </a:r>
          </a:p>
          <a:p>
            <a:pPr lvl="1"/>
            <a:r>
              <a:rPr lang="en-US" dirty="0"/>
              <a:t>Diagnosis</a:t>
            </a:r>
          </a:p>
          <a:p>
            <a:r>
              <a:rPr lang="en-US" dirty="0"/>
              <a:t>Physiologic consequences </a:t>
            </a:r>
          </a:p>
          <a:p>
            <a:r>
              <a:rPr lang="en-US" dirty="0"/>
              <a:t>Management</a:t>
            </a:r>
          </a:p>
          <a:p>
            <a:pPr lvl="1"/>
            <a:r>
              <a:rPr lang="en-US" dirty="0"/>
              <a:t>Prenatal interventions</a:t>
            </a:r>
          </a:p>
          <a:p>
            <a:pPr lvl="1"/>
            <a:r>
              <a:rPr lang="en-US" dirty="0"/>
              <a:t>Postnatal strategies</a:t>
            </a:r>
          </a:p>
          <a:p>
            <a:r>
              <a:rPr lang="en-US" dirty="0"/>
              <a:t>Anesthetic considerations &amp; post-op management</a:t>
            </a:r>
          </a:p>
          <a:p>
            <a:r>
              <a:rPr lang="en-US" dirty="0"/>
              <a:t>Long-term concerns in CDH repair</a:t>
            </a:r>
          </a:p>
        </p:txBody>
      </p:sp>
      <p:pic>
        <p:nvPicPr>
          <p:cNvPr id="4" name="Picture 3" descr="10Diaphragmatic-patch-impla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133600"/>
            <a:ext cx="3200400" cy="2395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591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t>What is a CDH?	</a:t>
            </a:r>
          </a:p>
        </p:txBody>
      </p:sp>
      <p:sp>
        <p:nvSpPr>
          <p:cNvPr id="13314" name="Content Placeholder 2"/>
          <p:cNvSpPr>
            <a:spLocks noGrp="1"/>
          </p:cNvSpPr>
          <p:nvPr>
            <p:ph idx="1"/>
          </p:nvPr>
        </p:nvSpPr>
        <p:spPr/>
        <p:txBody>
          <a:bodyPr/>
          <a:lstStyle/>
          <a:p>
            <a:r>
              <a:rPr lang="en-US" dirty="0"/>
              <a:t>A diaphragmatic defect</a:t>
            </a:r>
          </a:p>
          <a:p>
            <a:pPr lvl="1"/>
            <a:r>
              <a:rPr lang="en-US" dirty="0"/>
              <a:t>Allows abdominal contents to enter the thorax</a:t>
            </a:r>
          </a:p>
          <a:p>
            <a:r>
              <a:rPr lang="en-US" dirty="0"/>
              <a:t>Location of the defect</a:t>
            </a:r>
            <a:r>
              <a:rPr lang="en-US" baseline="30000" dirty="0"/>
              <a:t>1,2</a:t>
            </a:r>
            <a:endParaRPr lang="en-US" dirty="0"/>
          </a:p>
          <a:p>
            <a:pPr lvl="1"/>
            <a:r>
              <a:rPr lang="en-US" dirty="0"/>
              <a:t>~80% left-sided</a:t>
            </a:r>
          </a:p>
          <a:p>
            <a:pPr lvl="1"/>
            <a:r>
              <a:rPr lang="en-US" dirty="0"/>
              <a:t>~20% right-sided</a:t>
            </a:r>
          </a:p>
          <a:p>
            <a:pPr lvl="1"/>
            <a:r>
              <a:rPr lang="en-US" dirty="0"/>
              <a:t>~1-2% bilateral</a:t>
            </a:r>
          </a:p>
          <a:p>
            <a:r>
              <a:rPr lang="en-US" dirty="0"/>
              <a:t>Etiology unknown</a:t>
            </a:r>
          </a:p>
          <a:p>
            <a:r>
              <a:rPr lang="en-US" dirty="0"/>
              <a:t>Incidence of 1:2000-5000</a:t>
            </a:r>
            <a:r>
              <a:rPr lang="en-US" baseline="30000" dirty="0"/>
              <a:t>1,2</a:t>
            </a:r>
            <a:endParaRPr lang="en-US" dirty="0"/>
          </a:p>
          <a:p>
            <a:endParaRPr lang="en-US" dirty="0"/>
          </a:p>
          <a:p>
            <a:pPr lvl="1"/>
            <a:endParaRPr lang="en-US" dirty="0"/>
          </a:p>
        </p:txBody>
      </p:sp>
      <p:pic>
        <p:nvPicPr>
          <p:cNvPr id="13315" name="Content Placeholder 3" descr="DiaphHernia2.jpg"/>
          <p:cNvPicPr>
            <a:picLocks noChangeAspect="1"/>
          </p:cNvPicPr>
          <p:nvPr/>
        </p:nvPicPr>
        <p:blipFill>
          <a:blip r:embed="rId3" cstate="print"/>
          <a:srcRect/>
          <a:stretch>
            <a:fillRect/>
          </a:stretch>
        </p:blipFill>
        <p:spPr bwMode="auto">
          <a:xfrm>
            <a:off x="5105400" y="2900355"/>
            <a:ext cx="3581400" cy="3387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t>Associated Anomalies</a:t>
            </a:r>
          </a:p>
        </p:txBody>
      </p:sp>
      <p:sp>
        <p:nvSpPr>
          <p:cNvPr id="15362" name="Content Placeholder 2"/>
          <p:cNvSpPr>
            <a:spLocks noGrp="1"/>
          </p:cNvSpPr>
          <p:nvPr>
            <p:ph idx="1"/>
          </p:nvPr>
        </p:nvSpPr>
        <p:spPr/>
        <p:txBody>
          <a:bodyPr/>
          <a:lstStyle/>
          <a:p>
            <a:r>
              <a:rPr lang="en-US" dirty="0"/>
              <a:t>Present in ~40-60% of infants with CDH</a:t>
            </a:r>
            <a:r>
              <a:rPr lang="en-US" baseline="30000" dirty="0"/>
              <a:t>1</a:t>
            </a:r>
            <a:endParaRPr lang="en-US" dirty="0"/>
          </a:p>
          <a:p>
            <a:pPr lvl="1"/>
            <a:r>
              <a:rPr lang="en-US" dirty="0"/>
              <a:t>Neural</a:t>
            </a:r>
          </a:p>
          <a:p>
            <a:pPr lvl="1"/>
            <a:r>
              <a:rPr lang="en-US" dirty="0"/>
              <a:t>Cardiac</a:t>
            </a:r>
          </a:p>
          <a:p>
            <a:pPr lvl="1"/>
            <a:r>
              <a:rPr lang="en-US" dirty="0"/>
              <a:t>Renal &amp; GI</a:t>
            </a:r>
          </a:p>
          <a:p>
            <a:pPr lvl="1"/>
            <a:r>
              <a:rPr lang="en-US" dirty="0"/>
              <a:t>Chromosomal &amp; Syndromal </a:t>
            </a:r>
          </a:p>
          <a:p>
            <a:r>
              <a:rPr lang="en-US" dirty="0"/>
              <a:t>Independent predictors of survival</a:t>
            </a:r>
            <a:r>
              <a:rPr lang="en-US" baseline="30000" dirty="0"/>
              <a:t>1,2</a:t>
            </a:r>
          </a:p>
          <a:p>
            <a:pPr lvl="1"/>
            <a:r>
              <a:rPr lang="en-US" dirty="0"/>
              <a:t>~15% survival in those with associated anomalies</a:t>
            </a:r>
          </a:p>
          <a:p>
            <a:r>
              <a:rPr lang="en-US" dirty="0"/>
              <a:t>Overall survival rates of CDH patients unclear</a:t>
            </a:r>
            <a:r>
              <a:rPr lang="en-US" baseline="30000" dirty="0"/>
              <a:t>2</a:t>
            </a:r>
            <a:endParaRPr lang="en-US" dirty="0"/>
          </a:p>
          <a:p>
            <a:pPr lvl="1"/>
            <a:r>
              <a:rPr lang="en-US" dirty="0"/>
              <a:t>~50-70% postnatal survival </a:t>
            </a:r>
          </a:p>
          <a:p>
            <a:endParaRPr lang="en-US" dirty="0"/>
          </a:p>
          <a:p>
            <a:pPr lvl="2"/>
            <a:endParaRPr lang="en-US" dirty="0"/>
          </a:p>
          <a:p>
            <a:pPr lvl="1"/>
            <a:endParaRPr lang="en-US" dirty="0"/>
          </a:p>
          <a:p>
            <a:pPr lvl="2"/>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81000"/>
            <a:ext cx="8229600" cy="1143000"/>
          </a:xfrm>
        </p:spPr>
        <p:txBody>
          <a:bodyPr/>
          <a:lstStyle/>
          <a:p>
            <a:r>
              <a:rPr lang="en-US" dirty="0"/>
              <a:t>How Is It Diagnosed?</a:t>
            </a:r>
          </a:p>
        </p:txBody>
      </p:sp>
      <p:sp>
        <p:nvSpPr>
          <p:cNvPr id="17410" name="Content Placeholder 2"/>
          <p:cNvSpPr>
            <a:spLocks noGrp="1"/>
          </p:cNvSpPr>
          <p:nvPr>
            <p:ph idx="1"/>
          </p:nvPr>
        </p:nvSpPr>
        <p:spPr>
          <a:xfrm>
            <a:off x="457200" y="1600200"/>
            <a:ext cx="8229600" cy="4541837"/>
          </a:xfrm>
        </p:spPr>
        <p:txBody>
          <a:bodyPr>
            <a:normAutofit lnSpcReduction="10000"/>
          </a:bodyPr>
          <a:lstStyle/>
          <a:p>
            <a:r>
              <a:rPr lang="en-US" dirty="0"/>
              <a:t>Prenatally</a:t>
            </a:r>
            <a:r>
              <a:rPr lang="en-US" baseline="30000" dirty="0"/>
              <a:t>1,2</a:t>
            </a:r>
            <a:r>
              <a:rPr lang="en-US" dirty="0"/>
              <a:t> </a:t>
            </a:r>
          </a:p>
          <a:p>
            <a:pPr lvl="1"/>
            <a:r>
              <a:rPr lang="en-US" dirty="0"/>
              <a:t>50-60% can be detected via US</a:t>
            </a:r>
          </a:p>
          <a:p>
            <a:r>
              <a:rPr lang="en-US" dirty="0"/>
              <a:t>At birth</a:t>
            </a:r>
          </a:p>
          <a:p>
            <a:pPr lvl="1"/>
            <a:r>
              <a:rPr lang="en-US" dirty="0"/>
              <a:t>Respiratory distress</a:t>
            </a:r>
          </a:p>
          <a:p>
            <a:pPr lvl="1"/>
            <a:r>
              <a:rPr lang="en-US" dirty="0"/>
              <a:t>Scaphoid abdomen</a:t>
            </a:r>
          </a:p>
          <a:p>
            <a:pPr lvl="1"/>
            <a:r>
              <a:rPr lang="en-US" dirty="0"/>
              <a:t>Distended chest</a:t>
            </a:r>
          </a:p>
          <a:p>
            <a:pPr lvl="1"/>
            <a:r>
              <a:rPr lang="en-US" dirty="0"/>
              <a:t>NG coiled in thorax on CXR</a:t>
            </a:r>
          </a:p>
          <a:p>
            <a:r>
              <a:rPr lang="en-US" dirty="0"/>
              <a:t>Later in life</a:t>
            </a:r>
          </a:p>
          <a:p>
            <a:pPr lvl="1"/>
            <a:r>
              <a:rPr lang="en-US" dirty="0"/>
              <a:t>Recurrent pulmonary issues</a:t>
            </a:r>
          </a:p>
          <a:p>
            <a:pPr lvl="1"/>
            <a:r>
              <a:rPr lang="en-US" dirty="0"/>
              <a:t>Bowel incarceration</a:t>
            </a:r>
          </a:p>
          <a:p>
            <a:pPr lvl="1"/>
            <a:r>
              <a:rPr lang="en-US" dirty="0"/>
              <a:t>Gastric Volvulus</a:t>
            </a:r>
          </a:p>
          <a:p>
            <a:pPr lvl="1">
              <a:buFont typeface="Wingdings 2" pitchFamily="18" charset="2"/>
              <a:buNone/>
            </a:pPr>
            <a:endParaRPr lang="en-US" dirty="0"/>
          </a:p>
        </p:txBody>
      </p:sp>
      <p:pic>
        <p:nvPicPr>
          <p:cNvPr id="17411" name="Picture 2"/>
          <p:cNvPicPr>
            <a:picLocks noChangeAspect="1" noChangeArrowheads="1"/>
          </p:cNvPicPr>
          <p:nvPr/>
        </p:nvPicPr>
        <p:blipFill>
          <a:blip r:embed="rId3" cstate="print"/>
          <a:srcRect/>
          <a:stretch>
            <a:fillRect/>
          </a:stretch>
        </p:blipFill>
        <p:spPr bwMode="auto">
          <a:xfrm>
            <a:off x="4876800" y="2743200"/>
            <a:ext cx="4038600" cy="2448402"/>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04800"/>
            <a:ext cx="8229600" cy="1143000"/>
          </a:xfrm>
        </p:spPr>
        <p:txBody>
          <a:bodyPr/>
          <a:lstStyle/>
          <a:p>
            <a:r>
              <a:rPr lang="en-US"/>
              <a:t>Consequences of CDH</a:t>
            </a:r>
          </a:p>
        </p:txBody>
      </p:sp>
      <p:sp>
        <p:nvSpPr>
          <p:cNvPr id="19458" name="Content Placeholder 6"/>
          <p:cNvSpPr>
            <a:spLocks noGrp="1"/>
          </p:cNvSpPr>
          <p:nvPr>
            <p:ph idx="1"/>
          </p:nvPr>
        </p:nvSpPr>
        <p:spPr>
          <a:xfrm>
            <a:off x="457200" y="1676400"/>
            <a:ext cx="8229600" cy="4389438"/>
          </a:xfrm>
        </p:spPr>
        <p:txBody>
          <a:bodyPr/>
          <a:lstStyle/>
          <a:p>
            <a:pPr lvl="1">
              <a:buFont typeface="Wingdings 2" pitchFamily="18" charset="2"/>
              <a:buNone/>
            </a:pPr>
            <a:endParaRPr lang="en-US"/>
          </a:p>
          <a:p>
            <a:pPr lvl="1">
              <a:buFont typeface="Wingdings 2" pitchFamily="18" charset="2"/>
              <a:buNone/>
            </a:pPr>
            <a:endParaRPr lang="en-US"/>
          </a:p>
        </p:txBody>
      </p:sp>
      <p:sp>
        <p:nvSpPr>
          <p:cNvPr id="8" name="Down Arrow 7"/>
          <p:cNvSpPr/>
          <p:nvPr/>
        </p:nvSpPr>
        <p:spPr>
          <a:xfrm>
            <a:off x="4038600" y="2667000"/>
            <a:ext cx="484188"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828800" y="1600200"/>
            <a:ext cx="4876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Impaired lung development </a:t>
            </a:r>
            <a:r>
              <a:rPr lang="en-US" sz="2400" i="1" dirty="0"/>
              <a:t>bilaterally</a:t>
            </a:r>
          </a:p>
        </p:txBody>
      </p:sp>
      <p:sp>
        <p:nvSpPr>
          <p:cNvPr id="11" name="Rounded Rectangle 10"/>
          <p:cNvSpPr/>
          <p:nvPr/>
        </p:nvSpPr>
        <p:spPr>
          <a:xfrm>
            <a:off x="1828800" y="3429000"/>
            <a:ext cx="4876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pHTN &amp; persistence of fetal circulation</a:t>
            </a:r>
          </a:p>
        </p:txBody>
      </p:sp>
      <p:sp>
        <p:nvSpPr>
          <p:cNvPr id="12" name="Rounded Rectangle 11"/>
          <p:cNvSpPr/>
          <p:nvPr/>
        </p:nvSpPr>
        <p:spPr>
          <a:xfrm>
            <a:off x="1905000" y="5334000"/>
            <a:ext cx="4800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Hypoxemia, hypercapnea, &amp; acidosis</a:t>
            </a:r>
          </a:p>
        </p:txBody>
      </p:sp>
      <p:sp>
        <p:nvSpPr>
          <p:cNvPr id="15" name="Down Arrow 14"/>
          <p:cNvSpPr/>
          <p:nvPr/>
        </p:nvSpPr>
        <p:spPr>
          <a:xfrm>
            <a:off x="3124200" y="4419600"/>
            <a:ext cx="484188"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Up Arrow 15"/>
          <p:cNvSpPr/>
          <p:nvPr/>
        </p:nvSpPr>
        <p:spPr>
          <a:xfrm>
            <a:off x="5029200" y="4419600"/>
            <a:ext cx="484188"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62000"/>
            <a:ext cx="8229600" cy="1143000"/>
          </a:xfrm>
        </p:spPr>
        <p:txBody>
          <a:bodyPr/>
          <a:lstStyle/>
          <a:p>
            <a:r>
              <a:rPr lang="en-US"/>
              <a:t>Management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8846245"/>
              </p:ext>
            </p:extLst>
          </p:nvPr>
        </p:nvGraphicFramePr>
        <p:xfrm>
          <a:off x="457200" y="198120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ft Lip &amp; Palate_Final" id="{20303907-736A-9940-8484-48A2F9416976}" vid="{9334FC5B-E7DD-994E-B46C-547D9D7F3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SPACIES Template</Template>
  <TotalTime>4907</TotalTime>
  <Words>3996</Words>
  <Application>Microsoft Macintosh PowerPoint</Application>
  <PresentationFormat>On-screen Show (4:3)</PresentationFormat>
  <Paragraphs>359</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 2</vt:lpstr>
      <vt:lpstr>SPACIES</vt:lpstr>
      <vt:lpstr>Management of the Patient with Congenital Diaphragmatic Hernia</vt:lpstr>
      <vt:lpstr>No Disclosures</vt:lpstr>
      <vt:lpstr>Objectives</vt:lpstr>
      <vt:lpstr>Outline</vt:lpstr>
      <vt:lpstr>What is a CDH? </vt:lpstr>
      <vt:lpstr>Associated Anomalies</vt:lpstr>
      <vt:lpstr>How Is It Diagnosed?</vt:lpstr>
      <vt:lpstr>Consequences of CDH</vt:lpstr>
      <vt:lpstr>Management </vt:lpstr>
      <vt:lpstr>Prenatal Interventions</vt:lpstr>
      <vt:lpstr>Postnatal Interventions</vt:lpstr>
      <vt:lpstr>Vent Management in the NICU</vt:lpstr>
      <vt:lpstr>Control of Persistent pHTN</vt:lpstr>
      <vt:lpstr>Timing of Surgery</vt:lpstr>
      <vt:lpstr>You’re now asked to give an anesthetic for a CDH repair...</vt:lpstr>
      <vt:lpstr>Considerations for Repair on ECMO</vt:lpstr>
      <vt:lpstr>General Considerations*</vt:lpstr>
      <vt:lpstr>Drugs, Supplies, &amp; Monitors to Have Available</vt:lpstr>
      <vt:lpstr>Considerations for Thoracoscopic Repair</vt:lpstr>
      <vt:lpstr>Analgesia for thoracic surgery</vt:lpstr>
      <vt:lpstr>Mainstays of therapy </vt:lpstr>
      <vt:lpstr>Summary of Potential Intraoperative Complications</vt:lpstr>
      <vt:lpstr>Post-operative Management</vt:lpstr>
      <vt:lpstr>What Happens Down the Road?</vt:lpstr>
      <vt:lpstr>Key Points</vt:lpstr>
      <vt:lpstr>References</vt:lpstr>
    </vt:vector>
  </TitlesOfParts>
  <Company>Ruggles Service Corp</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Hall</dc:creator>
  <cp:lastModifiedBy>J. Matthew Kynes</cp:lastModifiedBy>
  <cp:revision>152</cp:revision>
  <dcterms:created xsi:type="dcterms:W3CDTF">2009-02-26T15:23:47Z</dcterms:created>
  <dcterms:modified xsi:type="dcterms:W3CDTF">2018-07-05T17:26:36Z</dcterms:modified>
</cp:coreProperties>
</file>