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2"/>
  </p:notesMasterIdLst>
  <p:sldIdLst>
    <p:sldId id="256" r:id="rId2"/>
    <p:sldId id="257" r:id="rId3"/>
    <p:sldId id="258" r:id="rId4"/>
    <p:sldId id="259" r:id="rId5"/>
    <p:sldId id="304" r:id="rId6"/>
    <p:sldId id="305" r:id="rId7"/>
    <p:sldId id="307" r:id="rId8"/>
    <p:sldId id="308" r:id="rId9"/>
    <p:sldId id="311" r:id="rId10"/>
    <p:sldId id="338" r:id="rId11"/>
    <p:sldId id="312" r:id="rId12"/>
    <p:sldId id="314" r:id="rId13"/>
    <p:sldId id="313" r:id="rId14"/>
    <p:sldId id="316" r:id="rId15"/>
    <p:sldId id="261" r:id="rId16"/>
    <p:sldId id="301" r:id="rId17"/>
    <p:sldId id="300" r:id="rId18"/>
    <p:sldId id="302" r:id="rId19"/>
    <p:sldId id="333" r:id="rId20"/>
    <p:sldId id="334" r:id="rId21"/>
    <p:sldId id="337" r:id="rId22"/>
    <p:sldId id="317" r:id="rId23"/>
    <p:sldId id="319" r:id="rId24"/>
    <p:sldId id="320" r:id="rId25"/>
    <p:sldId id="262" r:id="rId26"/>
    <p:sldId id="263" r:id="rId27"/>
    <p:sldId id="321" r:id="rId28"/>
    <p:sldId id="323" r:id="rId29"/>
    <p:sldId id="322" r:id="rId30"/>
    <p:sldId id="324" r:id="rId31"/>
    <p:sldId id="325" r:id="rId32"/>
    <p:sldId id="326" r:id="rId33"/>
    <p:sldId id="327" r:id="rId34"/>
    <p:sldId id="328" r:id="rId35"/>
    <p:sldId id="329" r:id="rId36"/>
    <p:sldId id="331" r:id="rId37"/>
    <p:sldId id="330" r:id="rId38"/>
    <p:sldId id="335" r:id="rId39"/>
    <p:sldId id="339" r:id="rId40"/>
    <p:sldId id="33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88149" autoAdjust="0"/>
  </p:normalViewPr>
  <p:slideViewPr>
    <p:cSldViewPr>
      <p:cViewPr varScale="1">
        <p:scale>
          <a:sx n="115" d="100"/>
          <a:sy n="115" d="100"/>
        </p:scale>
        <p:origin x="71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9EC44D0-7FE2-6843-AD58-5C7EA6458F37}" type="datetimeFigureOut">
              <a:rPr lang="en-US"/>
              <a:pPr>
                <a:defRPr/>
              </a:pPr>
              <a:t>7/5/18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22785AA-2167-394A-9665-2969E5EAFD7D}" type="slidenum">
              <a:rPr lang="en-US"/>
              <a:pPr>
                <a:defRPr/>
              </a:pPr>
              <a:t>‹#›</a:t>
            </a:fld>
            <a:endParaRPr lang="en-US"/>
          </a:p>
        </p:txBody>
      </p:sp>
    </p:spTree>
    <p:extLst>
      <p:ext uri="{BB962C8B-B14F-4D97-AF65-F5344CB8AC3E}">
        <p14:creationId xmlns:p14="http://schemas.microsoft.com/office/powerpoint/2010/main" val="26453887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642BB6-0F09-F041-9451-2E4013A508BB}" type="slidenum">
              <a:rPr lang="en-US" sz="1200"/>
              <a:pPr eaLnBrk="1" hangingPunct="1"/>
              <a:t>4</a:t>
            </a:fld>
            <a:endParaRPr lang="en-US" sz="1200"/>
          </a:p>
        </p:txBody>
      </p:sp>
    </p:spTree>
    <p:extLst>
      <p:ext uri="{BB962C8B-B14F-4D97-AF65-F5344CB8AC3E}">
        <p14:creationId xmlns:p14="http://schemas.microsoft.com/office/powerpoint/2010/main" val="1878463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Fetal growth occurs in a relatively hypoxic environment. The PO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of umbilical vein blood entering the fetus is approximately 30 mmHg and is approximately 16 mmHg when returning to the placenta via the umbilical arteries. Several mechanisms, most notably fetal shunts, are in place to best utilize the limited 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available to the developing tissues. The three fetal shunts are the ductus venosus, foramen ovale, and ductus arteriosus.</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13</a:t>
            </a:fld>
            <a:endParaRPr lang="en-US"/>
          </a:p>
        </p:txBody>
      </p:sp>
    </p:spTree>
    <p:extLst>
      <p:ext uri="{BB962C8B-B14F-4D97-AF65-F5344CB8AC3E}">
        <p14:creationId xmlns:p14="http://schemas.microsoft.com/office/powerpoint/2010/main" val="400527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ductus venosus aids in directing the oxygenated blood from the placenta directly to the heart. This bypass of the portal venous system maintains the high oxygenation and velocity of placental blood into the inferior vena cava (IVC) and heart. The remainder of IVC flow is from the fetal lower body and the hepatic vein and is both deoxygenated and low velocity</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14</a:t>
            </a:fld>
            <a:endParaRPr lang="en-US"/>
          </a:p>
        </p:txBody>
      </p:sp>
    </p:spTree>
    <p:extLst>
      <p:ext uri="{BB962C8B-B14F-4D97-AF65-F5344CB8AC3E}">
        <p14:creationId xmlns:p14="http://schemas.microsoft.com/office/powerpoint/2010/main" val="321691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ＭＳ Ｐゴシック" charset="0"/>
                <a:cs typeface="ＭＳ Ｐゴシック" charset="0"/>
              </a:rPr>
              <a:t>As IVC flow enters the right atrium (RA), the eustachian valve preferentially streams most of the high-velocity, oxygenated umbilical venous blood from the ductus venosus towards the foramen ovale and into the left atrium (LA) and left ventricle (LV).</a:t>
            </a:r>
            <a:r>
              <a:rPr lang="en-US" dirty="0">
                <a:effectLst/>
              </a:rPr>
              <a:t> </a:t>
            </a:r>
            <a:r>
              <a:rPr lang="en-US" sz="1200" kern="1200" dirty="0">
                <a:solidFill>
                  <a:schemeClr val="tx1"/>
                </a:solidFill>
                <a:effectLst/>
                <a:latin typeface="+mn-lt"/>
                <a:ea typeface="ＭＳ Ｐゴシック" charset="0"/>
                <a:cs typeface="ＭＳ Ｐゴシック" charset="0"/>
              </a:rPr>
              <a:t>LV ejection sends the relatively oxygenated blood to the ascending aorta and aortic arch vessels, providing blood with an SaO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of 60-65% to the highly metabolic heart and brain.</a:t>
            </a:r>
            <a:r>
              <a:rPr lang="en-US" dirty="0">
                <a:effectLst/>
              </a:rPr>
              <a:t> </a:t>
            </a:r>
          </a:p>
          <a:p>
            <a:pPr eaLnBrk="1" hangingPunct="1">
              <a:spcBef>
                <a:spcPct val="0"/>
              </a:spcBef>
            </a:pPr>
            <a:r>
              <a:rPr lang="en-US" b="1" dirty="0">
                <a:latin typeface="Calibri" charset="0"/>
                <a:sym typeface="Wingdings" charset="0"/>
              </a:rPr>
              <a:t>IVC = inferior vena cava; RA = right atrium; PFO = patent foramen ovale; LA = left atrium; LV = left ventricle; SVC = superior vena cava</a:t>
            </a:r>
            <a:endParaRPr lang="en-US" b="1"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507A8A-051D-6C49-BBDD-2C9D93B1396B}" type="slidenum">
              <a:rPr lang="en-US" sz="1200"/>
              <a:pPr eaLnBrk="1" hangingPunct="1"/>
              <a:t>15</a:t>
            </a:fld>
            <a:endParaRPr lang="en-US" sz="1200"/>
          </a:p>
        </p:txBody>
      </p:sp>
    </p:spTree>
    <p:extLst>
      <p:ext uri="{BB962C8B-B14F-4D97-AF65-F5344CB8AC3E}">
        <p14:creationId xmlns:p14="http://schemas.microsoft.com/office/powerpoint/2010/main" val="140508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eustachian valve directs the majority of oxygenated placental blood across the PFO and eventually across the aortic valve. Therefore, this higher oxygenated blood comprises most of the blood flow to the heart (via coronary arteries) and the brain (via the carotic arteries on the aortic arch).</a:t>
            </a:r>
          </a:p>
          <a:p>
            <a:pPr eaLnBrk="1" hangingPunct="1"/>
            <a:r>
              <a:rPr lang="en-US" b="1">
                <a:latin typeface="Calibri" charset="0"/>
                <a:sym typeface="Wingdings" charset="0"/>
              </a:rPr>
              <a:t>SVC = superior vena cava; RA = right atrium; EuV = eustachian valve; PFO = patent foramen ovale; RV = right ventricle; PA = pulmonary artery; LV = left ventricle; IVC = inferior vena cava.</a:t>
            </a:r>
            <a:endParaRPr lang="en-US">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A142-D92E-3042-96A9-DC296D0EB025}" type="slidenum">
              <a:rPr lang="en-US" sz="1200">
                <a:cs typeface="Arial" charset="0"/>
              </a:rPr>
              <a:pPr eaLnBrk="1" hangingPunct="1"/>
              <a:t>16</a:t>
            </a:fld>
            <a:endParaRPr lang="en-US" sz="1200">
              <a:cs typeface="Arial" charset="0"/>
            </a:endParaRPr>
          </a:p>
        </p:txBody>
      </p:sp>
    </p:spTree>
    <p:extLst>
      <p:ext uri="{BB962C8B-B14F-4D97-AF65-F5344CB8AC3E}">
        <p14:creationId xmlns:p14="http://schemas.microsoft.com/office/powerpoint/2010/main" val="150863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ＭＳ Ｐゴシック" charset="0"/>
                <a:cs typeface="ＭＳ Ｐゴシック" charset="0"/>
              </a:rPr>
              <a:t>The low-velocity, desaturated blood from the lower body and hepatic vein enters the right atrium and mixes with deoxygenated blood return from the superior vena cava (SVC). Most of this low-velocity, deoxygenated venous return preferentially streams across the tricuspid valve and into the right ventricle (RV). RV ejection sends the deoxygenated blood into the pulmonary artery. The high pulmonary vascular resistance (PVR) directs 90% of the RV output across the third fetal shunt, the ductus arteriosus, and into the descending aorta. Two thirds of the descending aorta blood, with an SaO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of 50-55%, returns to the placenta, and the rest </a:t>
            </a:r>
            <a:r>
              <a:rPr lang="en-US" sz="1200" kern="1200" dirty="0" err="1">
                <a:solidFill>
                  <a:schemeClr val="tx1"/>
                </a:solidFill>
                <a:effectLst/>
                <a:latin typeface="+mn-lt"/>
                <a:ea typeface="ＭＳ Ｐゴシック" charset="0"/>
                <a:cs typeface="ＭＳ Ｐゴシック" charset="0"/>
              </a:rPr>
              <a:t>perfuses</a:t>
            </a:r>
            <a:r>
              <a:rPr lang="en-US" sz="1200" kern="1200" dirty="0">
                <a:solidFill>
                  <a:schemeClr val="tx1"/>
                </a:solidFill>
                <a:effectLst/>
                <a:latin typeface="+mn-lt"/>
                <a:ea typeface="ＭＳ Ｐゴシック" charset="0"/>
                <a:cs typeface="ＭＳ Ｐゴシック" charset="0"/>
              </a:rPr>
              <a:t> the abdominal organs and lower body.</a:t>
            </a:r>
            <a:r>
              <a:rPr lang="en-US" dirty="0">
                <a:effectLst/>
              </a:rPr>
              <a:t> </a:t>
            </a:r>
            <a:endParaRPr lang="en-US" sz="1200" kern="1200" dirty="0">
              <a:solidFill>
                <a:schemeClr val="tx1"/>
              </a:solidFill>
              <a:effectLst/>
              <a:latin typeface="+mn-lt"/>
              <a:ea typeface="ＭＳ Ｐゴシック" charset="0"/>
              <a:cs typeface="ＭＳ Ｐゴシック" charset="0"/>
            </a:endParaRPr>
          </a:p>
          <a:p>
            <a:pPr eaLnBrk="1" hangingPunct="1">
              <a:spcBef>
                <a:spcPct val="0"/>
              </a:spcBef>
            </a:pPr>
            <a:r>
              <a:rPr lang="en-US" b="1" dirty="0">
                <a:latin typeface="Calibri" charset="0"/>
                <a:sym typeface="Wingdings" charset="0"/>
              </a:rPr>
              <a:t>IVC = inferior vena cava; RA = right atrium; PFO = patent foramen ovale; LA = left atrium; LV = left ventricle; SVC = superior vena cava</a:t>
            </a:r>
            <a:endParaRPr lang="en-US" b="1"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268482-CE89-9443-A7BF-F2A3E656C7F7}" type="slidenum">
              <a:rPr lang="en-US" sz="1200"/>
              <a:pPr eaLnBrk="1" hangingPunct="1"/>
              <a:t>17</a:t>
            </a:fld>
            <a:endParaRPr lang="en-US" sz="1200"/>
          </a:p>
        </p:txBody>
      </p:sp>
    </p:spTree>
    <p:extLst>
      <p:ext uri="{BB962C8B-B14F-4D97-AF65-F5344CB8AC3E}">
        <p14:creationId xmlns:p14="http://schemas.microsoft.com/office/powerpoint/2010/main" val="35742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more deoxygenated venous return to the heart is from the SVC, and it flows across the tricuspid valve, into the RV, and into the PA. Because PVR is high, very little goes to the lungs; most goes across the ductus arteriosus and into the descending aorta and towards the placenta for re-oxygenation.</a:t>
            </a:r>
          </a:p>
          <a:p>
            <a:pPr eaLnBrk="1" hangingPunct="1"/>
            <a:r>
              <a:rPr lang="en-US" b="1">
                <a:latin typeface="Calibri" charset="0"/>
                <a:sym typeface="Wingdings" charset="0"/>
              </a:rPr>
              <a:t>SVC = superior vena cava; RA = right atrium; TV = tricuspid valve; RV = right ventricle; PA = pulmonary artery; LV = left ventricle; PDA = patent ductus arteriosus; IVC = inferior vena cava.</a:t>
            </a: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29F1A-D84C-A94F-9F20-8EEFD22261AF}" type="slidenum">
              <a:rPr lang="en-US" sz="1200">
                <a:cs typeface="Arial" charset="0"/>
              </a:rPr>
              <a:pPr eaLnBrk="1" hangingPunct="1"/>
              <a:t>18</a:t>
            </a:fld>
            <a:endParaRPr lang="en-US" sz="1200">
              <a:cs typeface="Arial" charset="0"/>
            </a:endParaRPr>
          </a:p>
        </p:txBody>
      </p:sp>
    </p:spTree>
    <p:extLst>
      <p:ext uri="{BB962C8B-B14F-4D97-AF65-F5344CB8AC3E}">
        <p14:creationId xmlns:p14="http://schemas.microsoft.com/office/powerpoint/2010/main" val="803509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Umbilical venous blood has a saturation of 80% from the placenta. Although this high-velocity blood is preferentially streamed across the PFO, some desaturation occurs en route to the left ventricle by some degree of mixing with SVC</a:t>
            </a:r>
            <a:r>
              <a:rPr lang="en-US" baseline="0" dirty="0"/>
              <a:t> and IVC return to the heart.</a:t>
            </a:r>
          </a:p>
          <a:p>
            <a:pPr marL="171450" indent="-171450">
              <a:buFont typeface="Arial"/>
              <a:buChar char="•"/>
            </a:pPr>
            <a:r>
              <a:rPr lang="en-US" baseline="0" dirty="0"/>
              <a:t>Overall, the left ventricle ejects blood with SaO2 of 65% to predominately the coronaries and brain, while the right ventricle ejects blood with SaO2 of 50% to the lungs and the rest of the body, via the ductus arteriosus and descending aorta.</a:t>
            </a:r>
          </a:p>
          <a:p>
            <a:pPr marL="171450" indent="-171450">
              <a:buFont typeface="Arial"/>
              <a:buChar char="•"/>
            </a:pPr>
            <a:r>
              <a:rPr lang="en-US" baseline="0" dirty="0"/>
              <a:t>Umbilical artery blood returning to the placenta has an SaO2 of approximately 50-55%.</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19</a:t>
            </a:fld>
            <a:endParaRPr lang="en-US"/>
          </a:p>
        </p:txBody>
      </p:sp>
    </p:spTree>
    <p:extLst>
      <p:ext uri="{BB962C8B-B14F-4D97-AF65-F5344CB8AC3E}">
        <p14:creationId xmlns:p14="http://schemas.microsoft.com/office/powerpoint/2010/main" val="3990588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Cardiac output from</a:t>
            </a:r>
            <a:r>
              <a:rPr lang="en-US" baseline="0" dirty="0"/>
              <a:t> the fetal right ventricle is summarized:</a:t>
            </a:r>
          </a:p>
          <a:p>
            <a:pPr marL="171450" indent="-171450">
              <a:buFont typeface="Arial"/>
              <a:buChar char="•"/>
            </a:pPr>
            <a:r>
              <a:rPr lang="en-US" baseline="0" dirty="0"/>
              <a:t>2/3 of cardiac output (66%) is from the right ventricle. Only 7% enters the lungs; the remainder crosses the ductus arteriosus to the descending aorta.</a:t>
            </a:r>
          </a:p>
          <a:p>
            <a:pPr marL="171450" indent="-171450">
              <a:buFont typeface="Arial"/>
              <a:buChar char="•"/>
            </a:pPr>
            <a:r>
              <a:rPr lang="en-US" baseline="0" dirty="0"/>
              <a:t>10% of additional cardiac output from the left ventricle and the aortic arch continues into the descending aorta to join the right ventricular output.</a:t>
            </a:r>
          </a:p>
          <a:p>
            <a:pPr marL="171450" indent="-171450">
              <a:buFont typeface="Arial"/>
              <a:buChar char="•"/>
            </a:pPr>
            <a:r>
              <a:rPr lang="en-US" baseline="0" dirty="0"/>
              <a:t>Once this less saturated blood is in the descending aorta, approximately two thirds of flow returns to the placenta via the umbilical arteries and one third continues on to the lower body.</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20</a:t>
            </a:fld>
            <a:endParaRPr lang="en-US"/>
          </a:p>
        </p:txBody>
      </p:sp>
    </p:spTree>
    <p:extLst>
      <p:ext uri="{BB962C8B-B14F-4D97-AF65-F5344CB8AC3E}">
        <p14:creationId xmlns:p14="http://schemas.microsoft.com/office/powerpoint/2010/main" val="399058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Cardiac output from</a:t>
            </a:r>
            <a:r>
              <a:rPr lang="en-US" baseline="0" dirty="0"/>
              <a:t> the fetal left ventricle is summarized:</a:t>
            </a:r>
          </a:p>
          <a:p>
            <a:pPr marL="171450" indent="-171450">
              <a:buFont typeface="Arial"/>
              <a:buChar char="•"/>
            </a:pPr>
            <a:r>
              <a:rPr lang="en-US" baseline="0" dirty="0"/>
              <a:t>The majority of oxygen-rich placental blood crosses the PFO to enter the left ventricle. A scant amount of pulmonary venous into the left atrium flow joins this path.</a:t>
            </a:r>
          </a:p>
          <a:p>
            <a:pPr marL="171450" indent="-171450">
              <a:buFont typeface="Arial"/>
              <a:buChar char="•"/>
            </a:pPr>
            <a:r>
              <a:rPr lang="en-US" baseline="0" dirty="0"/>
              <a:t>Only 1/3 (34%) of combined cardiac output is from the left ventricle. As it leaves the left ventricle, one tenth of the output </a:t>
            </a:r>
            <a:r>
              <a:rPr lang="en-US" baseline="0" dirty="0" err="1"/>
              <a:t>perfuses</a:t>
            </a:r>
            <a:r>
              <a:rPr lang="en-US" baseline="0" dirty="0"/>
              <a:t> the coronary arteries, almost two thirds </a:t>
            </a:r>
            <a:r>
              <a:rPr lang="en-US" baseline="0" dirty="0" err="1"/>
              <a:t>perfuses</a:t>
            </a:r>
            <a:r>
              <a:rPr lang="en-US" baseline="0" dirty="0"/>
              <a:t> the head/arms, and almost one third continues down the descending aorta.</a:t>
            </a:r>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21</a:t>
            </a:fld>
            <a:endParaRPr lang="en-US"/>
          </a:p>
        </p:txBody>
      </p:sp>
    </p:spTree>
    <p:extLst>
      <p:ext uri="{BB962C8B-B14F-4D97-AF65-F5344CB8AC3E}">
        <p14:creationId xmlns:p14="http://schemas.microsoft.com/office/powerpoint/2010/main" val="399058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Fetal oxygen delivery (DO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in this relatively hypoxic state is augmented by four factors: (1) relatively high cardiac output, (2) high hemoglobin concentrations, (3) greater oxygen affinity of hemoglobin F for enhanced 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binding at the placenta, and (4) increased acidosis in fetal tissues for enhanced O</a:t>
            </a:r>
            <a:r>
              <a:rPr lang="en-US" sz="1200" kern="1200" baseline="-25000" dirty="0">
                <a:solidFill>
                  <a:schemeClr val="tx1"/>
                </a:solidFill>
                <a:effectLst/>
                <a:latin typeface="+mn-lt"/>
                <a:ea typeface="ＭＳ Ｐゴシック" charset="0"/>
                <a:cs typeface="ＭＳ Ｐゴシック" charset="0"/>
              </a:rPr>
              <a:t>2 </a:t>
            </a:r>
            <a:r>
              <a:rPr lang="en-US" sz="1200" kern="1200" dirty="0">
                <a:solidFill>
                  <a:schemeClr val="tx1"/>
                </a:solidFill>
                <a:effectLst/>
                <a:latin typeface="+mn-lt"/>
                <a:ea typeface="ＭＳ Ｐゴシック" charset="0"/>
                <a:cs typeface="ＭＳ Ｐゴシック" charset="0"/>
              </a:rPr>
              <a:t>release to the tissues.</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22</a:t>
            </a:fld>
            <a:endParaRPr lang="en-US"/>
          </a:p>
        </p:txBody>
      </p:sp>
    </p:spTree>
    <p:extLst>
      <p:ext uri="{BB962C8B-B14F-4D97-AF65-F5344CB8AC3E}">
        <p14:creationId xmlns:p14="http://schemas.microsoft.com/office/powerpoint/2010/main" val="247988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charset="0"/>
              </a:rPr>
              <a:t>The heart is the first functional organ of the embryo and forms between the second and eighth weeks of life. On day 15, the mesoderm differentiates from the ectoderm and gives rise to the straight heart tube.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charset="0"/>
              </a:rPr>
              <a:t>By</a:t>
            </a:r>
            <a:r>
              <a:rPr lang="en-US" sz="1200" kern="1200" baseline="0" dirty="0">
                <a:solidFill>
                  <a:schemeClr val="tx1"/>
                </a:solidFill>
                <a:effectLst/>
                <a:latin typeface="+mn-lt"/>
                <a:ea typeface="ＭＳ Ｐゴシック" charset="0"/>
                <a:cs typeface="ＭＳ Ｐゴシック" charset="0"/>
              </a:rPr>
              <a:t> day 21, the straight heart tube begins to indent to form the 4 initial heart structures: the truncus arteriosus, bulbus cordis, ventricle, and atrium.</a:t>
            </a:r>
            <a:endParaRPr lang="en-US" dirty="0"/>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Cardiac looping on day 23 causes the primitive heart tube to fold onto itself, migrating the eventual cardiac structures into their relative positions.</a:t>
            </a:r>
            <a:r>
              <a:rPr lang="en-US" dirty="0">
                <a:effectLst/>
              </a:rPr>
              <a:t> The heart tissue </a:t>
            </a:r>
            <a:r>
              <a:rPr lang="en-US" baseline="0" dirty="0">
                <a:effectLst/>
              </a:rPr>
              <a:t>begins to beat by day 23.</a:t>
            </a:r>
            <a:endParaRPr lang="en-US" dirty="0">
              <a:effectLst/>
            </a:endParaRPr>
          </a:p>
          <a:p>
            <a:pPr marL="171450" indent="-171450">
              <a:buFont typeface="Arial"/>
              <a:buChar char="•"/>
            </a:pPr>
            <a:r>
              <a:rPr lang="en-US" dirty="0">
                <a:effectLst/>
              </a:rPr>
              <a:t>On day 27, the major structures have moved into place. At this point, the structure is already recognizable</a:t>
            </a:r>
            <a:r>
              <a:rPr lang="en-US" baseline="0" dirty="0">
                <a:effectLst/>
              </a:rPr>
              <a:t> as a heart. </a:t>
            </a:r>
          </a:p>
          <a:p>
            <a:pPr marL="171450" indent="-171450">
              <a:buFont typeface="Arial"/>
              <a:buChar char="•"/>
            </a:pPr>
            <a:r>
              <a:rPr lang="en-US" baseline="0" dirty="0">
                <a:effectLst/>
              </a:rPr>
              <a:t>By day 30, the heart begins circulation</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5</a:t>
            </a:fld>
            <a:endParaRPr lang="en-US"/>
          </a:p>
        </p:txBody>
      </p:sp>
    </p:spTree>
    <p:extLst>
      <p:ext uri="{BB962C8B-B14F-4D97-AF65-F5344CB8AC3E}">
        <p14:creationId xmlns:p14="http://schemas.microsoft.com/office/powerpoint/2010/main" val="2506337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642BB6-0F09-F041-9451-2E4013A508BB}" type="slidenum">
              <a:rPr lang="en-US" sz="1200"/>
              <a:pPr eaLnBrk="1" hangingPunct="1"/>
              <a:t>23</a:t>
            </a:fld>
            <a:endParaRPr lang="en-US" sz="1200"/>
          </a:p>
        </p:txBody>
      </p:sp>
    </p:spTree>
    <p:extLst>
      <p:ext uri="{BB962C8B-B14F-4D97-AF65-F5344CB8AC3E}">
        <p14:creationId xmlns:p14="http://schemas.microsoft.com/office/powerpoint/2010/main" val="240591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ＭＳ Ｐゴシック" charset="0"/>
                <a:cs typeface="ＭＳ Ｐゴシック" charset="0"/>
              </a:rPr>
              <a:t>At birth, several acute changes occur that profoundly impact the circulation, leading to a state called the transitional circulation. In the transitional state, the pulmonary arterial pressures are still high (although much lower than in utero), and flow reverses in the ductus arteriosus from right-to-left in utero to left-to-right. Maturation to the adult circulation occurs over a few weeks. </a:t>
            </a: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Clamping of the umbilical vessels at birth removes the large, low-resistance vascular bed of the placenta, causing an acute elevation of SVR and LV afterload. At the same time, lung expansion and the start of postnatal ventilation elicits a dramatic decrease in PVR and is associated with an 8- to 10-fold increase in pulmonary blood flow and subsequent LA filling.</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24</a:t>
            </a:fld>
            <a:endParaRPr lang="en-US"/>
          </a:p>
        </p:txBody>
      </p:sp>
    </p:spTree>
    <p:extLst>
      <p:ext uri="{BB962C8B-B14F-4D97-AF65-F5344CB8AC3E}">
        <p14:creationId xmlns:p14="http://schemas.microsoft.com/office/powerpoint/2010/main" val="32733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ＭＳ Ｐゴシック" charset="0"/>
                <a:cs typeface="ＭＳ Ｐゴシック" charset="0"/>
              </a:rPr>
              <a:t>The combined increase in pulmonary venous return and increased LV afterload results in a sudden increase in LA pressure. As LA pressure exceeds that of the RA minutes after birth, the flap-like foramen ovale functionally closes, signaling closure of the first fetal shunt. Complete anatomic closure, however, occurs more slowly or not at all. An anatomically patent foramen ovale can be found in over 50% of infants 2-6 months of age and in 25% of adults, most of which have little clinical significance.</a:t>
            </a:r>
            <a:r>
              <a:rPr lang="en-US" dirty="0">
                <a:effectLst/>
              </a:rPr>
              <a:t> </a:t>
            </a:r>
          </a:p>
          <a:p>
            <a:pPr eaLnBrk="1" hangingPunct="1">
              <a:spcBef>
                <a:spcPct val="0"/>
              </a:spcBef>
            </a:pPr>
            <a:r>
              <a:rPr lang="en-US" b="1" dirty="0">
                <a:latin typeface="Calibri" charset="0"/>
              </a:rPr>
              <a:t>SVR = systemic vascular resistance; PVR = pulmonary vascular resistance</a:t>
            </a:r>
          </a:p>
        </p:txBody>
      </p:sp>
      <p:sp>
        <p:nvSpPr>
          <p:cNvPr id="296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9F43C6-E4F7-CA47-970F-CF50486A3615}" type="slidenum">
              <a:rPr lang="en-US" sz="1200"/>
              <a:pPr eaLnBrk="1" hangingPunct="1"/>
              <a:t>25</a:t>
            </a:fld>
            <a:endParaRPr lang="en-US" sz="1200"/>
          </a:p>
        </p:txBody>
      </p:sp>
    </p:spTree>
    <p:extLst>
      <p:ext uri="{BB962C8B-B14F-4D97-AF65-F5344CB8AC3E}">
        <p14:creationId xmlns:p14="http://schemas.microsoft.com/office/powerpoint/2010/main" val="575046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ＭＳ Ｐゴシック" charset="0"/>
                <a:cs typeface="ＭＳ Ｐゴシック" charset="0"/>
              </a:rPr>
              <a:t>Within hours after birth, the rise in SVR and fall in PVR leads to a reversal of flow to left-to-right across the ductus arteriosus. The elevation in PO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and decrease of circulating prostaglandins after birth leads to constriction of the ductus arteriosus tissue. Functional closure of the duct occurs in over half of newborns by day 2 and in 98% by day 4; within 2-3 weeks, ductal fibrosis occurs, resulting in the ductal remnant called the ligamentum arteriosum.</a:t>
            </a:r>
            <a:endParaRPr lang="en-US" sz="1200" kern="1200" baseline="30000" dirty="0">
              <a:solidFill>
                <a:schemeClr val="tx1"/>
              </a:solidFill>
              <a:effectLst/>
              <a:latin typeface="+mn-lt"/>
              <a:ea typeface="ＭＳ Ｐゴシック" charset="0"/>
              <a:cs typeface="ＭＳ Ｐゴシック" charset="0"/>
            </a:endParaRPr>
          </a:p>
          <a:p>
            <a:pPr eaLnBrk="1" hangingPunct="1">
              <a:spcBef>
                <a:spcPct val="0"/>
              </a:spcBef>
            </a:pPr>
            <a:r>
              <a:rPr lang="en-US" sz="1200" kern="1200" dirty="0">
                <a:solidFill>
                  <a:schemeClr val="tx1"/>
                </a:solidFill>
                <a:effectLst/>
                <a:latin typeface="+mn-lt"/>
                <a:ea typeface="ＭＳ Ｐゴシック" charset="0"/>
                <a:cs typeface="ＭＳ Ｐゴシック" charset="0"/>
              </a:rPr>
              <a:t>Premature babies may require significantly longer time for ductal closure or may require surgical closure in cases of pulmonary over-circulation and systemic steal.</a:t>
            </a:r>
            <a:r>
              <a:rPr lang="en-US" dirty="0">
                <a:effectLst/>
              </a:rPr>
              <a:t> </a:t>
            </a:r>
            <a:r>
              <a:rPr lang="en-US" dirty="0">
                <a:effectLst/>
                <a:latin typeface="Calibri" charset="0"/>
              </a:rPr>
              <a:t>Also,</a:t>
            </a:r>
            <a:r>
              <a:rPr lang="en-US" baseline="0" dirty="0">
                <a:effectLst/>
                <a:latin typeface="Calibri" charset="0"/>
              </a:rPr>
              <a:t> h</a:t>
            </a:r>
            <a:r>
              <a:rPr lang="en-US" dirty="0">
                <a:latin typeface="Calibri" charset="0"/>
              </a:rPr>
              <a:t>ypothermia, hypercarbia, acidosis, hypoxia and sepsis can all cause a reversion to fetal circulation.</a:t>
            </a:r>
          </a:p>
          <a:p>
            <a:pPr eaLnBrk="1" hangingPunct="1">
              <a:spcBef>
                <a:spcPct val="0"/>
              </a:spcBef>
            </a:pPr>
            <a:r>
              <a:rPr lang="en-US" b="1" dirty="0" err="1">
                <a:latin typeface="Calibri" charset="0"/>
              </a:rPr>
              <a:t>pRA</a:t>
            </a:r>
            <a:r>
              <a:rPr lang="en-US" b="1" dirty="0">
                <a:latin typeface="Calibri" charset="0"/>
              </a:rPr>
              <a:t> = right atrial pressure; </a:t>
            </a:r>
            <a:r>
              <a:rPr lang="en-US" b="1" dirty="0" err="1">
                <a:latin typeface="Calibri" charset="0"/>
              </a:rPr>
              <a:t>pLA</a:t>
            </a:r>
            <a:r>
              <a:rPr lang="en-US" b="1" dirty="0">
                <a:latin typeface="Calibri" charset="0"/>
              </a:rPr>
              <a:t> = left atrial pressure</a:t>
            </a:r>
          </a:p>
          <a:p>
            <a:pPr eaLnBrk="1" hangingPunct="1">
              <a:spcBef>
                <a:spcPct val="0"/>
              </a:spcBef>
            </a:pPr>
            <a:endParaRPr lang="en-US"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807AE8-B897-3046-B648-44E94A70975F}" type="slidenum">
              <a:rPr lang="en-US" sz="1200"/>
              <a:pPr eaLnBrk="1" hangingPunct="1"/>
              <a:t>26</a:t>
            </a:fld>
            <a:endParaRPr lang="en-US" sz="1200"/>
          </a:p>
        </p:txBody>
      </p:sp>
    </p:spTree>
    <p:extLst>
      <p:ext uri="{BB962C8B-B14F-4D97-AF65-F5344CB8AC3E}">
        <p14:creationId xmlns:p14="http://schemas.microsoft.com/office/powerpoint/2010/main" val="1132517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the umbilical cord is clamped, flow through the ductus venosus stops, and portal venous flow dramatically decreases. Functional closure of the ductus venosus occurs in 1-2 weeks, and ongoing fibrosis results in the ligamentum venosum within months.</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27</a:t>
            </a:fld>
            <a:endParaRPr lang="en-US"/>
          </a:p>
        </p:txBody>
      </p:sp>
    </p:spTree>
    <p:extLst>
      <p:ext uri="{BB962C8B-B14F-4D97-AF65-F5344CB8AC3E}">
        <p14:creationId xmlns:p14="http://schemas.microsoft.com/office/powerpoint/2010/main" val="256853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642BB6-0F09-F041-9451-2E4013A508BB}" type="slidenum">
              <a:rPr lang="en-US" sz="1200"/>
              <a:pPr eaLnBrk="1" hangingPunct="1"/>
              <a:t>28</a:t>
            </a:fld>
            <a:endParaRPr lang="en-US" sz="1200"/>
          </a:p>
        </p:txBody>
      </p:sp>
    </p:spTree>
    <p:extLst>
      <p:ext uri="{BB962C8B-B14F-4D97-AF65-F5344CB8AC3E}">
        <p14:creationId xmlns:p14="http://schemas.microsoft.com/office/powerpoint/2010/main" val="2064133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Persistence of or reversal to the fetal circulation, that is right-to-left flow across the foramen ovale and/or ductus arteriosus, can occur in two newborn scenarios: (1) various forms of cyanotic congenital heart disease that maintain patency of the fetal shunts, and (2) persistent pulmonary hypertension of the newborn (PPHN). The numerous complex congenital heart lesions that cause persistence of ductal flow or intracardiac mixing at the atrial level are beyond the scope of this lecture and not further reviewed.</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29</a:t>
            </a:fld>
            <a:endParaRPr lang="en-US"/>
          </a:p>
        </p:txBody>
      </p:sp>
    </p:spTree>
    <p:extLst>
      <p:ext uri="{BB962C8B-B14F-4D97-AF65-F5344CB8AC3E}">
        <p14:creationId xmlns:p14="http://schemas.microsoft.com/office/powerpoint/2010/main" val="3324305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PPHN occurs when PVR fails to sufficiently decrease at birth, and symptoms are present immediately at birth or shortly thereafter. The most common cause of PPHN is parenchymal lung disease, including meconium aspiration and respiratory distress syndrome. Other causes include sepsis, alveolar-capillary dysplasia, surfactant dysfunction, and severe lung hypoplasia (e.g., congenital diaphragmatic hernia).</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30</a:t>
            </a:fld>
            <a:endParaRPr lang="en-US"/>
          </a:p>
        </p:txBody>
      </p:sp>
    </p:spTree>
    <p:extLst>
      <p:ext uri="{BB962C8B-B14F-4D97-AF65-F5344CB8AC3E}">
        <p14:creationId xmlns:p14="http://schemas.microsoft.com/office/powerpoint/2010/main" val="2808645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Continued elevation of PVR after birth limits pulmonary venous return to the LA, thus maintaining right-to-left shunt across the atrial septum and failure of foramen ovale closure. Furthermore, the elevated PVR promotes right-to-left shunt across the ductus arteriosus. Hypoxemia ensues from poor ventilation at the alveolar level and from the right-to-left shunts at the ductus arteriosus and foramen ovale. A vicious cycle occurs whereby the hypoxia further potentiates the elevated PVR and patency of the ductus arteriosus.</a:t>
            </a:r>
            <a:r>
              <a:rPr lang="en-US" sz="1200" kern="1200" baseline="300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Mild forms may just require supplemental oxygen by nasal cannula to lessen PVR, but severe forms may require inotropic support or extracorporeal membrane oxygenation (ECMO).</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31</a:t>
            </a:fld>
            <a:endParaRPr lang="en-US"/>
          </a:p>
        </p:txBody>
      </p:sp>
    </p:spTree>
    <p:extLst>
      <p:ext uri="{BB962C8B-B14F-4D97-AF65-F5344CB8AC3E}">
        <p14:creationId xmlns:p14="http://schemas.microsoft.com/office/powerpoint/2010/main" val="3822023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Anesthetic management of the newborn with PPHN requires meticulous management to ensure adequate oxygenation and preservation of myocardial function and systemic perfusion. </a:t>
            </a:r>
          </a:p>
          <a:p>
            <a:r>
              <a:rPr lang="en-US" sz="1200" kern="1200" dirty="0">
                <a:solidFill>
                  <a:schemeClr val="tx1"/>
                </a:solidFill>
                <a:effectLst/>
                <a:latin typeface="+mn-lt"/>
                <a:ea typeface="ＭＳ Ｐゴシック" charset="0"/>
                <a:cs typeface="ＭＳ Ｐゴシック" charset="0"/>
              </a:rPr>
              <a:t>The newborn pulmonary vasculature strongly reacts with vasoconstriction to several stimuli, most notably hypoxia. Additional stimuli include acidosis, elevation of leukotrienes and thromboxane, catecholamine release (including crying and light anesthesia), atelectasis, and excessive PEEP.</a:t>
            </a:r>
            <a:endParaRPr lang="en-US" sz="1200" u="none" strike="noStrike" kern="1200" baseline="300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32</a:t>
            </a:fld>
            <a:endParaRPr lang="en-US"/>
          </a:p>
        </p:txBody>
      </p:sp>
    </p:spTree>
    <p:extLst>
      <p:ext uri="{BB962C8B-B14F-4D97-AF65-F5344CB8AC3E}">
        <p14:creationId xmlns:p14="http://schemas.microsoft.com/office/powerpoint/2010/main" val="50976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ＭＳ Ｐゴシック" charset="0"/>
                <a:cs typeface="ＭＳ Ｐゴシック" charset="0"/>
              </a:rPr>
              <a:t>Various factors, including differential growth rates, constrictions at sites of future structures, genetic factors, cell differentiation, and influence from the surrounding pericardium and neural crest cells chaperone ongoing formation of the heart over the next several weeks.</a:t>
            </a:r>
            <a:r>
              <a:rPr lang="en-US" dirty="0">
                <a:effectLst/>
              </a:rPr>
              <a:t> </a:t>
            </a: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Subsequent development includes septation and heart chamber formation, formation of heart valves, formation of the pulmonary vascular system, formation of the conduction and coronary artery systems, and septation and formation of the outflow tracts and great arteries.</a:t>
            </a:r>
            <a:r>
              <a:rPr lang="en-US" dirty="0">
                <a:effectLst/>
              </a:rPr>
              <a:t> This picture loosely</a:t>
            </a:r>
            <a:r>
              <a:rPr lang="en-US" baseline="0" dirty="0">
                <a:effectLst/>
              </a:rPr>
              <a:t> demonstrates the septation of the heart into 4 chambers, via the atrioventricular valves, atrial septum, and ventricular septum.</a:t>
            </a:r>
            <a:endParaRPr lang="en-US" dirty="0">
              <a:effectLst/>
            </a:endParaRPr>
          </a:p>
          <a:p>
            <a:pPr marL="171450" indent="-171450">
              <a:buFont typeface="Arial"/>
              <a:buChar char="•"/>
            </a:pPr>
            <a:r>
              <a:rPr lang="en-US" dirty="0">
                <a:effectLst/>
              </a:rPr>
              <a:t>By day 50, </a:t>
            </a:r>
            <a:r>
              <a:rPr lang="en-US" sz="1200" kern="1200" dirty="0">
                <a:solidFill>
                  <a:schemeClr val="tx1"/>
                </a:solidFill>
                <a:effectLst/>
                <a:latin typeface="+mn-lt"/>
                <a:ea typeface="ＭＳ Ｐゴシック" charset="0"/>
                <a:cs typeface="ＭＳ Ｐゴシック" charset="0"/>
              </a:rPr>
              <a:t>the heart has matured almost completely into that seen at the end of gestation.</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6</a:t>
            </a:fld>
            <a:endParaRPr lang="en-US"/>
          </a:p>
        </p:txBody>
      </p:sp>
    </p:spTree>
    <p:extLst>
      <p:ext uri="{BB962C8B-B14F-4D97-AF65-F5344CB8AC3E}">
        <p14:creationId xmlns:p14="http://schemas.microsoft.com/office/powerpoint/2010/main" val="1669074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ＭＳ Ｐゴシック" charset="0"/>
                <a:cs typeface="ＭＳ Ｐゴシック" charset="0"/>
              </a:rPr>
              <a:t>While oxygen therapy causes potent vasodilation and improved PO</a:t>
            </a:r>
            <a:r>
              <a:rPr lang="en-US" sz="1200" kern="1200" baseline="-25000" dirty="0">
                <a:solidFill>
                  <a:schemeClr val="tx1"/>
                </a:solidFill>
                <a:effectLst/>
                <a:latin typeface="+mn-lt"/>
                <a:ea typeface="ＭＳ Ｐゴシック" charset="0"/>
                <a:cs typeface="ＭＳ Ｐゴシック" charset="0"/>
              </a:rPr>
              <a:t>2</a:t>
            </a:r>
            <a:r>
              <a:rPr lang="en-US" sz="1200" kern="1200" baseline="0" dirty="0">
                <a:solidFill>
                  <a:schemeClr val="tx1"/>
                </a:solidFill>
                <a:effectLst/>
                <a:latin typeface="+mn-lt"/>
                <a:ea typeface="ＭＳ Ｐゴシック" charset="0"/>
                <a:cs typeface="ＭＳ Ｐゴシック" charset="0"/>
              </a:rPr>
              <a:t>,</a:t>
            </a:r>
            <a:r>
              <a:rPr lang="en-US" sz="1200" kern="1200" dirty="0">
                <a:solidFill>
                  <a:schemeClr val="tx1"/>
                </a:solidFill>
                <a:effectLst/>
                <a:latin typeface="+mn-lt"/>
                <a:ea typeface="ＭＳ Ｐゴシック" charset="0"/>
                <a:cs typeface="ＭＳ Ｐゴシック" charset="0"/>
              </a:rPr>
              <a:t> hyperoxia can be harmful to the newborn, and maximal dilation occurs at relatively low 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levels. Thus, oxygen should be titrated to the lowest acceptable levels, with a PaO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of 60-90 mmHg as the goal. (</a:t>
            </a:r>
            <a:r>
              <a:rPr lang="en-US" sz="1200" i="1" kern="1200" dirty="0">
                <a:solidFill>
                  <a:schemeClr val="tx1"/>
                </a:solidFill>
                <a:effectLst/>
                <a:latin typeface="+mn-lt"/>
                <a:ea typeface="ＭＳ Ｐゴシック" charset="0"/>
                <a:cs typeface="ＭＳ Ｐゴシック" charset="0"/>
              </a:rPr>
              <a:t>See slide in next section for</a:t>
            </a:r>
            <a:r>
              <a:rPr lang="en-US" sz="1200" i="1" kern="1200" baseline="0" dirty="0">
                <a:solidFill>
                  <a:schemeClr val="tx1"/>
                </a:solidFill>
                <a:effectLst/>
                <a:latin typeface="+mn-lt"/>
                <a:ea typeface="ＭＳ Ｐゴシック" charset="0"/>
                <a:cs typeface="ＭＳ Ｐゴシック" charset="0"/>
              </a:rPr>
              <a:t> discussion of toxicity of hyperoxia</a:t>
            </a:r>
            <a:r>
              <a:rPr lang="en-US" sz="1200" kern="1200" baseline="0" dirty="0">
                <a:solidFill>
                  <a:schemeClr val="tx1"/>
                </a:solidFill>
                <a:effectLst/>
                <a:latin typeface="+mn-lt"/>
                <a:ea typeface="ＭＳ Ｐゴシック" charset="0"/>
                <a:cs typeface="ＭＳ Ｐゴシック" charset="0"/>
              </a:rPr>
              <a:t>)</a:t>
            </a:r>
            <a:endParaRPr lang="en-US" sz="1200" kern="1200" dirty="0">
              <a:solidFill>
                <a:schemeClr val="tx1"/>
              </a:solidFill>
              <a:effectLst/>
              <a:latin typeface="+mn-lt"/>
              <a:ea typeface="ＭＳ Ｐゴシック" charset="0"/>
              <a:cs typeface="ＭＳ Ｐゴシック" charset="0"/>
            </a:endParaRP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Normocapnia is ideal; hypercapnia induces pulmonary vasoconstriction, and excessive alkalinization through hyperventilation may be harmful.</a:t>
            </a:r>
            <a:endParaRPr lang="en-US" sz="1200" kern="1200" baseline="30000" dirty="0">
              <a:solidFill>
                <a:schemeClr val="tx1"/>
              </a:solidFill>
              <a:effectLst/>
              <a:latin typeface="+mn-lt"/>
              <a:ea typeface="ＭＳ Ｐゴシック" charset="0"/>
              <a:cs typeface="ＭＳ Ｐゴシック" charset="0"/>
            </a:endParaRP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Inhaled nitric oxide (NO) is a potent selective pulmonary vasodilator and may be required perioperatively in the newborn. </a:t>
            </a: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Lastly, adequate systemic perfusion must be ensured, which may require inotropic support in newborns that are severely ill.</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33</a:t>
            </a:fld>
            <a:endParaRPr lang="en-US"/>
          </a:p>
        </p:txBody>
      </p:sp>
    </p:spTree>
    <p:extLst>
      <p:ext uri="{BB962C8B-B14F-4D97-AF65-F5344CB8AC3E}">
        <p14:creationId xmlns:p14="http://schemas.microsoft.com/office/powerpoint/2010/main" val="509769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642BB6-0F09-F041-9451-2E4013A508BB}" type="slidenum">
              <a:rPr lang="en-US" sz="1200"/>
              <a:pPr eaLnBrk="1" hangingPunct="1"/>
              <a:t>34</a:t>
            </a:fld>
            <a:endParaRPr lang="en-US" sz="1200"/>
          </a:p>
        </p:txBody>
      </p:sp>
    </p:spTree>
    <p:extLst>
      <p:ext uri="{BB962C8B-B14F-4D97-AF65-F5344CB8AC3E}">
        <p14:creationId xmlns:p14="http://schemas.microsoft.com/office/powerpoint/2010/main" val="1671406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ＭＳ Ｐゴシック" charset="0"/>
                <a:cs typeface="ＭＳ Ｐゴシック" charset="0"/>
              </a:rPr>
              <a:t>Immediately after birth, shunt across the foramen</a:t>
            </a:r>
            <a:r>
              <a:rPr lang="en-US" sz="1200" kern="1200" baseline="0" dirty="0">
                <a:solidFill>
                  <a:schemeClr val="tx1"/>
                </a:solidFill>
                <a:effectLst/>
                <a:latin typeface="+mn-lt"/>
                <a:ea typeface="ＭＳ Ｐゴシック" charset="0"/>
                <a:cs typeface="ＭＳ Ｐゴシック" charset="0"/>
              </a:rPr>
              <a:t> ovale functionally ceases within minutes, and </a:t>
            </a:r>
            <a:r>
              <a:rPr lang="en-US" sz="1200" kern="1200" dirty="0">
                <a:solidFill>
                  <a:schemeClr val="tx1"/>
                </a:solidFill>
                <a:effectLst/>
                <a:latin typeface="+mn-lt"/>
                <a:ea typeface="ＭＳ Ｐゴシック" charset="0"/>
                <a:cs typeface="ＭＳ Ｐゴシック" charset="0"/>
              </a:rPr>
              <a:t>right-to-left shunting across the ductus arteriosus slows</a:t>
            </a:r>
            <a:r>
              <a:rPr lang="en-US" sz="1200" kern="1200" baseline="0" dirty="0">
                <a:solidFill>
                  <a:schemeClr val="tx1"/>
                </a:solidFill>
                <a:effectLst/>
                <a:latin typeface="+mn-lt"/>
                <a:ea typeface="ＭＳ Ｐゴシック" charset="0"/>
                <a:cs typeface="ＭＳ Ｐゴシック" charset="0"/>
              </a:rPr>
              <a:t> and eventually reverses.</a:t>
            </a:r>
          </a:p>
          <a:p>
            <a:pPr marL="171450" indent="-171450">
              <a:buFont typeface="Arial"/>
              <a:buChar char="•"/>
            </a:pPr>
            <a:r>
              <a:rPr lang="en-US" sz="1200" kern="1200" baseline="0" dirty="0">
                <a:solidFill>
                  <a:schemeClr val="tx1"/>
                </a:solidFill>
                <a:effectLst/>
                <a:latin typeface="+mn-lt"/>
                <a:ea typeface="ＭＳ Ｐゴシック" charset="0"/>
                <a:cs typeface="ＭＳ Ｐゴシック" charset="0"/>
              </a:rPr>
              <a:t>This leads to progressive increases in PaO2 and SpO2 within the first 10 minutes after birth.</a:t>
            </a: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The SpO2 values noted above are median numbers from a study of 468 infants who did NOT require supplemental oxygen in the delivery room.</a:t>
            </a: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Numbers are slightly lower for pre-term infants and</a:t>
            </a:r>
            <a:r>
              <a:rPr lang="en-US" sz="1200" kern="1200" baseline="0" dirty="0">
                <a:solidFill>
                  <a:schemeClr val="tx1"/>
                </a:solidFill>
                <a:effectLst/>
                <a:latin typeface="+mn-lt"/>
                <a:ea typeface="ＭＳ Ｐゴシック" charset="0"/>
                <a:cs typeface="ＭＳ Ｐゴシック" charset="0"/>
              </a:rPr>
              <a:t> are not presented here.</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35</a:t>
            </a:fld>
            <a:endParaRPr lang="en-US"/>
          </a:p>
        </p:txBody>
      </p:sp>
    </p:spTree>
    <p:extLst>
      <p:ext uri="{BB962C8B-B14F-4D97-AF65-F5344CB8AC3E}">
        <p14:creationId xmlns:p14="http://schemas.microsoft.com/office/powerpoint/2010/main" val="509769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ＭＳ Ｐゴシック" charset="0"/>
                <a:cs typeface="ＭＳ Ｐゴシック" charset="0"/>
              </a:rPr>
              <a:t>A single breath of 100% oxygen given to human newborns in the first week of life has resulted in a decrease in minute volume, more so in preterm than in term infants.</a:t>
            </a: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Stabilization of human newborns with 80% oxygen in the delivery room decreases cerebral blood flow for up to 2 hours, compared</a:t>
            </a:r>
            <a:r>
              <a:rPr lang="en-US" sz="1200" kern="1200" baseline="0" dirty="0">
                <a:solidFill>
                  <a:schemeClr val="tx1"/>
                </a:solidFill>
                <a:effectLst/>
                <a:latin typeface="+mn-lt"/>
                <a:ea typeface="ＭＳ Ｐゴシック" charset="0"/>
                <a:cs typeface="ＭＳ Ｐゴシック" charset="0"/>
              </a:rPr>
              <a:t> to controls. May be due to a simultaneous fall in PCO</a:t>
            </a:r>
            <a:r>
              <a:rPr lang="en-US" sz="1200" kern="1200" baseline="-25000" dirty="0">
                <a:solidFill>
                  <a:schemeClr val="tx1"/>
                </a:solidFill>
                <a:effectLst/>
                <a:latin typeface="+mn-lt"/>
                <a:ea typeface="ＭＳ Ｐゴシック" charset="0"/>
                <a:cs typeface="ＭＳ Ｐゴシック" charset="0"/>
              </a:rPr>
              <a:t>2</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charset="0"/>
              </a:rPr>
              <a:t>Two large studies have suggested that brief exposure to high oxygen concentration for 3 minutes or longer after birth is associated with increased risk of childhood cancer, primarily acute lymphatic leukemia</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charset="0"/>
              </a:rPr>
              <a:t>One study of human newborns has demonstrated oxidative stress associated with high oxygen administration with measurable effects lasting at least 28 days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charset="0"/>
              </a:rPr>
              <a:t>Multiple animal studies have demonstrated evidence of apoptotic cell death in the </a:t>
            </a:r>
            <a:r>
              <a:rPr lang="en-US" sz="1200" kern="1200" dirty="0" err="1">
                <a:solidFill>
                  <a:schemeClr val="tx1"/>
                </a:solidFill>
                <a:effectLst/>
                <a:latin typeface="+mn-lt"/>
                <a:ea typeface="ＭＳ Ｐゴシック" charset="0"/>
                <a:cs typeface="ＭＳ Ｐゴシック" charset="0"/>
              </a:rPr>
              <a:t>retrosplenial</a:t>
            </a:r>
            <a:r>
              <a:rPr lang="en-US" sz="1200" kern="1200" dirty="0">
                <a:solidFill>
                  <a:schemeClr val="tx1"/>
                </a:solidFill>
                <a:effectLst/>
                <a:latin typeface="+mn-lt"/>
                <a:ea typeface="ＭＳ Ｐゴシック" charset="0"/>
                <a:cs typeface="ＭＳ Ｐゴシック" charset="0"/>
              </a:rPr>
              <a:t> cortex, hippocampus, frontal cortex, and thalamus,</a:t>
            </a:r>
            <a:r>
              <a:rPr lang="en-US" sz="1200" kern="1200" baseline="0" dirty="0">
                <a:solidFill>
                  <a:schemeClr val="tx1"/>
                </a:solidFill>
                <a:effectLst/>
                <a:latin typeface="+mn-lt"/>
                <a:ea typeface="ＭＳ Ｐゴシック" charset="0"/>
                <a:cs typeface="ＭＳ Ｐゴシック" charset="0"/>
              </a:rPr>
              <a:t> compared to</a:t>
            </a:r>
            <a:r>
              <a:rPr lang="en-US" sz="1200" kern="1200" dirty="0">
                <a:solidFill>
                  <a:schemeClr val="tx1"/>
                </a:solidFill>
                <a:effectLst/>
                <a:latin typeface="+mn-lt"/>
                <a:ea typeface="ＭＳ Ｐゴシック" charset="0"/>
                <a:cs typeface="ＭＳ Ｐゴシック" charset="0"/>
              </a:rPr>
              <a:t> the brains of control animals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charset="0"/>
              </a:rPr>
              <a:t>All of these effects are likely worsened in premature compared to full term</a:t>
            </a:r>
            <a:r>
              <a:rPr lang="en-US" sz="1200" kern="1200" baseline="0" dirty="0">
                <a:solidFill>
                  <a:schemeClr val="tx1"/>
                </a:solidFill>
                <a:effectLst/>
                <a:latin typeface="+mn-lt"/>
                <a:ea typeface="ＭＳ Ｐゴシック" charset="0"/>
                <a:cs typeface="ＭＳ Ｐゴシック" charset="0"/>
              </a:rPr>
              <a:t> newborns</a:t>
            </a:r>
            <a:endParaRPr lang="en-US" dirty="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36</a:t>
            </a:fld>
            <a:endParaRPr lang="en-US"/>
          </a:p>
        </p:txBody>
      </p:sp>
    </p:spTree>
    <p:extLst>
      <p:ext uri="{BB962C8B-B14F-4D97-AF65-F5344CB8AC3E}">
        <p14:creationId xmlns:p14="http://schemas.microsoft.com/office/powerpoint/2010/main" val="509769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Based upon the potential harm of hyperoxia in newborns, the following are a subset of recommendations from the 2010 International Consensus on Cardiopulmonary Resuscitation and Emergency Cardiovascular Care Science With Treatment Recommendations - Neonatal Resuscitation:</a:t>
            </a: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Oximetry should be used for evaluation of oxygenation because assessment of color is unreliable.</a:t>
            </a: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For babies born at term it is best to begin resuscitation with air rather than 100% oxygen.</a:t>
            </a: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Administration of supplementary oxygen should be regulated by blending oxygen and air, and the concentration delivered should be guided by oximetry.</a:t>
            </a: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Hypoxia</a:t>
            </a:r>
            <a:r>
              <a:rPr lang="en-US" sz="1200" kern="1200" baseline="0" dirty="0">
                <a:solidFill>
                  <a:schemeClr val="tx1"/>
                </a:solidFill>
                <a:effectLst/>
                <a:latin typeface="+mn-lt"/>
                <a:ea typeface="ＭＳ Ｐゴシック" charset="0"/>
                <a:cs typeface="ＭＳ Ｐゴシック" charset="0"/>
              </a:rPr>
              <a:t>-induced bradycardia must be aggressively treated with oxygen, starting with 100% until recovery of normal heart rate, and then decreased thereafter.</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Thus, resuscitation with room air or cautious escalation of fractional inspired O</a:t>
            </a:r>
            <a:r>
              <a:rPr lang="en-US" sz="1200" kern="1200" baseline="-25000" dirty="0">
                <a:solidFill>
                  <a:schemeClr val="tx1"/>
                </a:solidFill>
                <a:effectLst/>
                <a:latin typeface="+mn-lt"/>
                <a:ea typeface="ＭＳ Ｐゴシック" charset="0"/>
                <a:cs typeface="ＭＳ Ｐゴシック" charset="0"/>
              </a:rPr>
              <a:t>2</a:t>
            </a:r>
            <a:r>
              <a:rPr lang="en-US" sz="1200" kern="1200" dirty="0">
                <a:solidFill>
                  <a:schemeClr val="tx1"/>
                </a:solidFill>
                <a:effectLst/>
                <a:latin typeface="+mn-lt"/>
                <a:ea typeface="ＭＳ Ｐゴシック" charset="0"/>
                <a:cs typeface="ＭＳ Ｐゴシック" charset="0"/>
              </a:rPr>
              <a:t> should target normal postnatal saturations.</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37</a:t>
            </a:fld>
            <a:endParaRPr lang="en-US"/>
          </a:p>
        </p:txBody>
      </p:sp>
    </p:spTree>
    <p:extLst>
      <p:ext uri="{BB962C8B-B14F-4D97-AF65-F5344CB8AC3E}">
        <p14:creationId xmlns:p14="http://schemas.microsoft.com/office/powerpoint/2010/main" val="345677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While</a:t>
            </a:r>
            <a:r>
              <a:rPr lang="en-US" baseline="0" dirty="0"/>
              <a:t> hyperoxia is harmful to a newborn, hypoxia can be detrimental. Therefore, pulse oximetry must be used to guide resuscitation such that appropriate oxygenation is achieved.</a:t>
            </a:r>
          </a:p>
          <a:p>
            <a:pPr marL="171450" indent="-171450">
              <a:buFont typeface="Arial"/>
              <a:buChar char="•"/>
            </a:pPr>
            <a:r>
              <a:rPr lang="en-US" baseline="0" dirty="0"/>
              <a:t>Use of a pre-ductal saturation monitor, on the right upper extremity, is necessary because assessment of skin color is unreliable to appropriately assess saturation.</a:t>
            </a:r>
          </a:p>
          <a:p>
            <a:pPr marL="171450" indent="-171450">
              <a:buFont typeface="Arial"/>
              <a:buChar char="•"/>
            </a:pPr>
            <a:r>
              <a:rPr lang="en-US" baseline="0" dirty="0"/>
              <a:t>These values pertain to newborn resuscitation, not intraoperative resuscitation of young neonates.</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38</a:t>
            </a:fld>
            <a:endParaRPr lang="en-US"/>
          </a:p>
        </p:txBody>
      </p:sp>
    </p:spTree>
    <p:extLst>
      <p:ext uri="{BB962C8B-B14F-4D97-AF65-F5344CB8AC3E}">
        <p14:creationId xmlns:p14="http://schemas.microsoft.com/office/powerpoint/2010/main" val="509769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a:t>
            </a:r>
            <a:r>
              <a:rPr lang="en-US" baseline="0" dirty="0"/>
              <a:t> supplement FiO2 as needed to maintain normoxia. </a:t>
            </a:r>
          </a:p>
          <a:p>
            <a:r>
              <a:rPr lang="en-US" baseline="0" dirty="0"/>
              <a:t>Especially in preterm newborns, avoid hypoxemia which risks increased mortality, and avoid </a:t>
            </a:r>
            <a:r>
              <a:rPr lang="en-US" baseline="0" dirty="0" err="1"/>
              <a:t>hyperoxia</a:t>
            </a:r>
            <a:r>
              <a:rPr lang="en-US" baseline="0" dirty="0"/>
              <a:t> which risks retinopathy of prematurity.</a:t>
            </a:r>
          </a:p>
          <a:p>
            <a:r>
              <a:rPr lang="en-US" baseline="0" dirty="0"/>
              <a:t>Lastly, don’t push end-tidal CO2s into the 30’s, where we normally have them for adults. Newborns and neonates have slightly higher resting PaCO2s compared to adults, and there are advantages to elevated PaCO2s. Including: decreased lung injury, increased cerebral blood flow, and shift of the oxyhemoglobin dissociation curve for improved unloading of O2 at the tissue level. On the other hand, extreme hypercapnia and subsequent acidosis can negatively provoke shunt reversal across the PFO/PDA due to elevated pulmonary </a:t>
            </a:r>
            <a:r>
              <a:rPr lang="en-US" baseline="0"/>
              <a:t>vascular resistance and </a:t>
            </a:r>
            <a:r>
              <a:rPr lang="en-US" baseline="0" dirty="0"/>
              <a:t>lead to myocardial depression.</a:t>
            </a:r>
          </a:p>
          <a:p>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39</a:t>
            </a:fld>
            <a:endParaRPr lang="en-US"/>
          </a:p>
        </p:txBody>
      </p:sp>
    </p:spTree>
    <p:extLst>
      <p:ext uri="{BB962C8B-B14F-4D97-AF65-F5344CB8AC3E}">
        <p14:creationId xmlns:p14="http://schemas.microsoft.com/office/powerpoint/2010/main" val="1117215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algorithm is presented to tie together the timing and</a:t>
            </a:r>
            <a:r>
              <a:rPr lang="en-US" baseline="0" dirty="0"/>
              <a:t> goals of newborn resuscitation.</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40</a:t>
            </a:fld>
            <a:endParaRPr lang="en-US"/>
          </a:p>
        </p:txBody>
      </p:sp>
    </p:spTree>
    <p:extLst>
      <p:ext uri="{BB962C8B-B14F-4D97-AF65-F5344CB8AC3E}">
        <p14:creationId xmlns:p14="http://schemas.microsoft.com/office/powerpoint/2010/main" val="282407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642BB6-0F09-F041-9451-2E4013A508BB}" type="slidenum">
              <a:rPr lang="en-US" sz="1200"/>
              <a:pPr eaLnBrk="1" hangingPunct="1"/>
              <a:t>7</a:t>
            </a:fld>
            <a:endParaRPr lang="en-US" sz="1200"/>
          </a:p>
        </p:txBody>
      </p:sp>
    </p:spTree>
    <p:extLst>
      <p:ext uri="{BB962C8B-B14F-4D97-AF65-F5344CB8AC3E}">
        <p14:creationId xmlns:p14="http://schemas.microsoft.com/office/powerpoint/2010/main" val="204877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Although myocardial mechanics are qualitatively similar from embryonic stages through childhood, several pertinent differences exist that impact overall cardiac function. Compared with the adult, the immature neonatal myocardium cannot generate the same contractile force. The neonatal myocardium is comprised of less contractile elements and more connective tissue than adults, and the myofibrils are less organized. Neonatal myocardium relies more on extracellular calcium for contractility, compared to immediate release and uptake by the sarcoplasmic reticulum in adults, which may explain the exaggerated sensitivity in infants to hypocalcemia from rapid transfusion of blood products. Additional reasons for less contractile force exist in the neonatal period, including contractile protein immaturity, inefficient energy storage and utilization, and immature cellular regulation of the action potential compared to the adult.</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8</a:t>
            </a:fld>
            <a:endParaRPr lang="en-US"/>
          </a:p>
        </p:txBody>
      </p:sp>
    </p:spTree>
    <p:extLst>
      <p:ext uri="{BB962C8B-B14F-4D97-AF65-F5344CB8AC3E}">
        <p14:creationId xmlns:p14="http://schemas.microsoft.com/office/powerpoint/2010/main" val="321691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Traditionally, it has been believed that neonatal cardiac output is primarily heart rate dependent; however, this view has been challenged. Neonatal hearts do respond to alterations in preload and afterload, but the effect is not as great as in adults. Poor ventricular compliance and likely a very narrow Frank-Starling curve predisposes the neonatal heart to have less of an ability to alter cardiac output based on stroke volume, preload, and afterload, thus having a greater reliance on heart rate for cardiac output. Overall, because of the high metabolic demands of the heart and other developing tissues, the neonatal heart operates at near-maximal capacity at most times.</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9</a:t>
            </a:fld>
            <a:endParaRPr lang="en-US"/>
          </a:p>
        </p:txBody>
      </p:sp>
    </p:spTree>
    <p:extLst>
      <p:ext uri="{BB962C8B-B14F-4D97-AF65-F5344CB8AC3E}">
        <p14:creationId xmlns:p14="http://schemas.microsoft.com/office/powerpoint/2010/main" val="321691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As mentioned in the previous slide, the neonatal heart operates at near-maximal capacity at most times,</a:t>
            </a:r>
            <a:r>
              <a:rPr lang="en-US" sz="1200" kern="1200" baseline="0" dirty="0">
                <a:solidFill>
                  <a:schemeClr val="tx1"/>
                </a:solidFill>
                <a:effectLst/>
                <a:latin typeface="+mn-lt"/>
                <a:ea typeface="ＭＳ Ｐゴシック" charset="0"/>
                <a:cs typeface="ＭＳ Ｐゴシック" charset="0"/>
              </a:rPr>
              <a:t> which means that neonates are at high risk of rapid cardiac decompensation when the heart is stressed through hypoxia, acidosis, hypocalcemia, reduced coronary blood flow, or ventricular wall stress.</a:t>
            </a:r>
          </a:p>
          <a:p>
            <a:r>
              <a:rPr lang="en-US" sz="1200" kern="1200" baseline="0" dirty="0">
                <a:solidFill>
                  <a:schemeClr val="tx1"/>
                </a:solidFill>
                <a:effectLst/>
                <a:latin typeface="+mn-lt"/>
                <a:ea typeface="ＭＳ Ｐゴシック" charset="0"/>
                <a:cs typeface="ＭＳ Ｐゴシック" charset="0"/>
              </a:rPr>
              <a:t>Anesthesia risks stressing the heart: although most anesthetics reduce myocardial O2 consumption and volatile anesthetics may dilate coronary arteries, the net effect of many anesthetics is an overall reduction in heart rate and cardiac output, risking myocardial </a:t>
            </a:r>
            <a:r>
              <a:rPr lang="en-US" sz="1200" kern="1200" baseline="0" dirty="0" err="1">
                <a:solidFill>
                  <a:schemeClr val="tx1"/>
                </a:solidFill>
                <a:effectLst/>
                <a:latin typeface="+mn-lt"/>
                <a:ea typeface="ＭＳ Ｐゴシック" charset="0"/>
                <a:cs typeface="ＭＳ Ｐゴシック" charset="0"/>
              </a:rPr>
              <a:t>hypoperfusion</a:t>
            </a:r>
            <a:r>
              <a:rPr lang="en-US" sz="1200" kern="1200" baseline="0" dirty="0">
                <a:solidFill>
                  <a:schemeClr val="tx1"/>
                </a:solidFill>
                <a:effectLst/>
                <a:latin typeface="+mn-lt"/>
                <a:ea typeface="ＭＳ Ｐゴシック" charset="0"/>
                <a:cs typeface="ＭＳ Ｐゴシック" charset="0"/>
              </a:rPr>
              <a:t>. In the setting of hypoxia and acidosis, the myocardial is significantly more sensitive to the depressant effects of anesthesia.</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10</a:t>
            </a:fld>
            <a:endParaRPr lang="en-US"/>
          </a:p>
        </p:txBody>
      </p:sp>
    </p:spTree>
    <p:extLst>
      <p:ext uri="{BB962C8B-B14F-4D97-AF65-F5344CB8AC3E}">
        <p14:creationId xmlns:p14="http://schemas.microsoft.com/office/powerpoint/2010/main" val="98901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neonatal and even fetal heart does respond to sympathetic stimulation. This is clearly seen with tachycardia during crying. The sympathetic nervous innervation of the heart, however, is immature at birth, and parasympathetic innervation dominates, leading to potentially exaggerated vagal responses to a number of stimuli. The sympathetic nervous system becomes mature by late infancy.</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B22785AA-2167-394A-9665-2969E5EAFD7D}" type="slidenum">
              <a:rPr lang="en-US" smtClean="0"/>
              <a:pPr>
                <a:defRPr/>
              </a:pPr>
              <a:t>11</a:t>
            </a:fld>
            <a:endParaRPr lang="en-US"/>
          </a:p>
        </p:txBody>
      </p:sp>
    </p:spTree>
    <p:extLst>
      <p:ext uri="{BB962C8B-B14F-4D97-AF65-F5344CB8AC3E}">
        <p14:creationId xmlns:p14="http://schemas.microsoft.com/office/powerpoint/2010/main" val="321691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Understanding the shunts at birth are important for understanding the development of pulmonary hypertension and how reversal of shunts occurs in certain settings.</a:t>
            </a:r>
          </a:p>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642BB6-0F09-F041-9451-2E4013A508BB}" type="slidenum">
              <a:rPr lang="en-US" sz="1200"/>
              <a:pPr eaLnBrk="1" hangingPunct="1"/>
              <a:t>12</a:t>
            </a:fld>
            <a:endParaRPr lang="en-US" sz="1200"/>
          </a:p>
        </p:txBody>
      </p:sp>
    </p:spTree>
    <p:extLst>
      <p:ext uri="{BB962C8B-B14F-4D97-AF65-F5344CB8AC3E}">
        <p14:creationId xmlns:p14="http://schemas.microsoft.com/office/powerpoint/2010/main" val="634811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defRPr/>
            </a:pPr>
            <a:fld id="{C4D526E4-BA16-D34B-90AA-613BAC2EA08B}" type="slidenum">
              <a:rPr lang="en-US" smtClean="0"/>
              <a:pPr>
                <a:defRPr/>
              </a:pPr>
              <a:t>‹#›</a:t>
            </a:fld>
            <a:endParaRPr lang="en-US"/>
          </a:p>
        </p:txBody>
      </p:sp>
      <p:pic>
        <p:nvPicPr>
          <p:cNvPr id="9" name="Picture 2" descr="http://images.clipartpanda.com/world-clipart-png-globe-hi.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173074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6E58A3-F437-404B-84EA-18B4500EFEBD}"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6E58A3-F437-404B-84EA-18B4500EFEBD}"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0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2288A55-760E-1F4E-B2BE-286CDE346088}"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13ABC3B9-1B9D-D04C-BC5F-90A90AA19BD6}"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51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8F16D18-A8E1-2842-9300-726FFA1BD6D0}"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0AD95438-9F2F-2349-918F-1759B4B8DA02}"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BF26D52-A2D8-8A40-B7AE-29988EA94593}" type="datetimeFigureOut">
              <a:rPr lang="en-US" smtClean="0"/>
              <a:pPr>
                <a:defRPr/>
              </a:pPr>
              <a:t>7/5/18</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350980D5-1A18-C540-B54C-7B2749040CE7}"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4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5578B37-8450-CD41-B1F4-18B31338E652}" type="datetimeFigureOut">
              <a:rPr lang="en-US" smtClean="0"/>
              <a:pPr>
                <a:defRPr/>
              </a:pPr>
              <a:t>7/5/18</a:t>
            </a:fld>
            <a:endParaRPr lang="en-US"/>
          </a:p>
        </p:txBody>
      </p:sp>
      <p:sp>
        <p:nvSpPr>
          <p:cNvPr id="8" name="Footer Placeholder 7"/>
          <p:cNvSpPr>
            <a:spLocks noGrp="1"/>
          </p:cNvSpPr>
          <p:nvPr>
            <p:ph type="ftr" sz="quarter" idx="11"/>
          </p:nvPr>
        </p:nvSpPr>
        <p:spPr/>
        <p:txBody>
          <a:bodyPr/>
          <a:lstStyle/>
          <a:p>
            <a:pPr>
              <a:defRPr/>
            </a:pPr>
            <a:r>
              <a:rPr lang="en-US"/>
              <a:t>Society For Pediatric Anesthesia</a:t>
            </a:r>
          </a:p>
        </p:txBody>
      </p:sp>
      <p:sp>
        <p:nvSpPr>
          <p:cNvPr id="9" name="Slide Number Placeholder 8"/>
          <p:cNvSpPr>
            <a:spLocks noGrp="1"/>
          </p:cNvSpPr>
          <p:nvPr>
            <p:ph type="sldNum" sz="quarter" idx="12"/>
          </p:nvPr>
        </p:nvSpPr>
        <p:spPr/>
        <p:txBody>
          <a:bodyPr/>
          <a:lstStyle/>
          <a:p>
            <a:pPr>
              <a:defRPr/>
            </a:pPr>
            <a:fld id="{23F8D845-276B-2045-8DCD-C584B45EAB18}" type="slidenum">
              <a:rPr lang="en-US" smtClean="0"/>
              <a:pPr>
                <a:defRPr/>
              </a:pPr>
              <a:t>‹#›</a:t>
            </a:fld>
            <a:endParaRPr lang="en-US"/>
          </a:p>
        </p:txBody>
      </p:sp>
      <p:sp>
        <p:nvSpPr>
          <p:cNvPr id="10"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6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8C1F2A5-CCC8-AB40-9D04-9935464DB2F5}" type="datetimeFigureOut">
              <a:rPr lang="en-US" smtClean="0"/>
              <a:pPr>
                <a:defRPr/>
              </a:pPr>
              <a:t>7/5/18</a:t>
            </a:fld>
            <a:endParaRPr lang="en-US"/>
          </a:p>
        </p:txBody>
      </p:sp>
      <p:sp>
        <p:nvSpPr>
          <p:cNvPr id="4" name="Footer Placeholder 3"/>
          <p:cNvSpPr>
            <a:spLocks noGrp="1"/>
          </p:cNvSpPr>
          <p:nvPr>
            <p:ph type="ftr" sz="quarter" idx="11"/>
          </p:nvPr>
        </p:nvSpPr>
        <p:spPr/>
        <p:txBody>
          <a:bodyPr/>
          <a:lstStyle/>
          <a:p>
            <a:pPr>
              <a:defRPr/>
            </a:pPr>
            <a:r>
              <a:rPr lang="en-US"/>
              <a:t>Society For Pediatric Anesthesia</a:t>
            </a:r>
          </a:p>
        </p:txBody>
      </p:sp>
      <p:sp>
        <p:nvSpPr>
          <p:cNvPr id="5" name="Slide Number Placeholder 4"/>
          <p:cNvSpPr>
            <a:spLocks noGrp="1"/>
          </p:cNvSpPr>
          <p:nvPr>
            <p:ph type="sldNum" sz="quarter" idx="12"/>
          </p:nvPr>
        </p:nvSpPr>
        <p:spPr/>
        <p:txBody>
          <a:bodyPr/>
          <a:lstStyle/>
          <a:p>
            <a:pPr>
              <a:defRPr/>
            </a:pPr>
            <a:fld id="{D710E273-2676-3D43-BCC1-A126CD53BF0F}" type="slidenum">
              <a:rPr lang="en-US" smtClean="0"/>
              <a:pPr>
                <a:defRPr/>
              </a:pPr>
              <a:t>‹#›</a:t>
            </a:fld>
            <a:endParaRPr lang="en-US"/>
          </a:p>
        </p:txBody>
      </p:sp>
      <p:sp>
        <p:nvSpPr>
          <p:cNvPr id="6"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FF8FA2-4597-A94D-9493-D5C859F3324F}" type="datetimeFigureOut">
              <a:rPr lang="en-US" smtClean="0"/>
              <a:pPr>
                <a:defRPr/>
              </a:pPr>
              <a:t>7/5/18</a:t>
            </a:fld>
            <a:endParaRPr lang="en-US"/>
          </a:p>
        </p:txBody>
      </p:sp>
      <p:sp>
        <p:nvSpPr>
          <p:cNvPr id="3" name="Footer Placeholder 2"/>
          <p:cNvSpPr>
            <a:spLocks noGrp="1"/>
          </p:cNvSpPr>
          <p:nvPr>
            <p:ph type="ftr" sz="quarter" idx="11"/>
          </p:nvPr>
        </p:nvSpPr>
        <p:spPr/>
        <p:txBody>
          <a:bodyPr/>
          <a:lstStyle/>
          <a:p>
            <a:pPr>
              <a:defRPr/>
            </a:pPr>
            <a:r>
              <a:rPr lang="en-US"/>
              <a:t>Society For Pediatric Anesthesia</a:t>
            </a:r>
          </a:p>
        </p:txBody>
      </p:sp>
      <p:sp>
        <p:nvSpPr>
          <p:cNvPr id="4" name="Slide Number Placeholder 3"/>
          <p:cNvSpPr>
            <a:spLocks noGrp="1"/>
          </p:cNvSpPr>
          <p:nvPr>
            <p:ph type="sldNum" sz="quarter" idx="12"/>
          </p:nvPr>
        </p:nvSpPr>
        <p:spPr/>
        <p:txBody>
          <a:bodyPr/>
          <a:lstStyle/>
          <a:p>
            <a:pPr>
              <a:defRPr/>
            </a:pPr>
            <a:fld id="{D46DADC2-694A-F34A-A451-72C182DE3235}" type="slidenum">
              <a:rPr lang="en-US" smtClean="0"/>
              <a:pPr>
                <a:defRPr/>
              </a:pPr>
              <a:t>‹#›</a:t>
            </a:fld>
            <a:endParaRPr lang="en-US"/>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0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0AED48C-359C-1741-8065-D79324CF4230}" type="datetimeFigureOut">
              <a:rPr lang="en-US" smtClean="0"/>
              <a:pPr>
                <a:defRPr/>
              </a:pPr>
              <a:t>7/5/18</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A213D5A3-5A86-0540-AC4B-C88170E93278}"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E6E58A3-F437-404B-84EA-18B4500EFEBD}" type="datetimeFigureOut">
              <a:rPr lang="en-US" smtClean="0"/>
              <a:pPr>
                <a:defRPr/>
              </a:pPr>
              <a:t>7/5/18</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9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6E58A3-F437-404B-84EA-18B4500EFEBD}" type="datetimeFigureOut">
              <a:rPr lang="en-US" smtClean="0"/>
              <a:pPr>
                <a:defRPr/>
              </a:pPr>
              <a:t>7/5/18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Society For Pediatric Anesthesia</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5CF239-43D2-5A4B-8019-F202A0DD4ABE}" type="slidenum">
              <a:rPr lang="en-US" smtClean="0"/>
              <a:pPr>
                <a:defRPr/>
              </a:pPr>
              <a:t>‹#›</a:t>
            </a:fld>
            <a:endParaRPr lang="en-US"/>
          </a:p>
        </p:txBody>
      </p:sp>
      <p:pic>
        <p:nvPicPr>
          <p:cNvPr id="7" name="Picture 6">
            <a:extLst>
              <a:ext uri="{FF2B5EF4-FFF2-40B4-BE49-F238E27FC236}">
                <a16:creationId xmlns:a16="http://schemas.microsoft.com/office/drawing/2014/main" id="{EF081666-E3B5-4A4B-B56B-2564413DA84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351" t="16883" r="8327"/>
          <a:stretch/>
        </p:blipFill>
        <p:spPr>
          <a:xfrm>
            <a:off x="7953904" y="6272212"/>
            <a:ext cx="1122892" cy="533400"/>
          </a:xfrm>
          <a:prstGeom prst="rect">
            <a:avLst/>
          </a:prstGeom>
          <a:ln>
            <a:solidFill>
              <a:schemeClr val="tx2">
                <a:lumMod val="50000"/>
              </a:schemeClr>
            </a:solidFill>
          </a:ln>
        </p:spPr>
      </p:pic>
    </p:spTree>
    <p:extLst>
      <p:ext uri="{BB962C8B-B14F-4D97-AF65-F5344CB8AC3E}">
        <p14:creationId xmlns:p14="http://schemas.microsoft.com/office/powerpoint/2010/main" val="7502592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normAutofit fontScale="90000"/>
          </a:bodyPr>
          <a:lstStyle/>
          <a:p>
            <a:pPr algn="ctr" eaLnBrk="1" hangingPunct="1">
              <a:defRPr/>
            </a:pPr>
            <a:r>
              <a:rPr lang="en-US" sz="5400" dirty="0">
                <a:effectLst/>
                <a:latin typeface="Calibri" charset="0"/>
                <a:ea typeface="Calibri" charset="0"/>
                <a:cs typeface="Calibri" charset="0"/>
              </a:rPr>
              <a:t>Neonatal Cardiovascular Physiology</a:t>
            </a:r>
            <a:endParaRPr lang="en-US" sz="5400" dirty="0">
              <a:latin typeface="Calibri" charset="0"/>
              <a:ea typeface="Calibri" charset="0"/>
              <a:cs typeface="Calibri" charset="0"/>
            </a:endParaRPr>
          </a:p>
        </p:txBody>
      </p:sp>
      <p:sp>
        <p:nvSpPr>
          <p:cNvPr id="11266" name="Subtitle 2"/>
          <p:cNvSpPr>
            <a:spLocks noGrp="1"/>
          </p:cNvSpPr>
          <p:nvPr>
            <p:ph type="subTitle" idx="1"/>
          </p:nvPr>
        </p:nvSpPr>
        <p:spPr>
          <a:xfrm>
            <a:off x="1828800" y="2971800"/>
            <a:ext cx="7854950" cy="2181225"/>
          </a:xfrm>
        </p:spPr>
        <p:txBody>
          <a:bodyPr>
            <a:normAutofit/>
          </a:bodyPr>
          <a:lstStyle/>
          <a:p>
            <a:pPr marR="0" algn="ctr" eaLnBrk="1" hangingPunct="1"/>
            <a:r>
              <a:rPr lang="en-US" sz="2200" dirty="0">
                <a:latin typeface="Calibri" charset="0"/>
                <a:ea typeface="Calibri" charset="0"/>
                <a:cs typeface="Calibri" charset="0"/>
              </a:rPr>
              <a:t>Greg Latham, MD</a:t>
            </a:r>
          </a:p>
          <a:p>
            <a:pPr marR="0" algn="ctr" eaLnBrk="1" hangingPunct="1"/>
            <a:r>
              <a:rPr lang="en-US" sz="2200" dirty="0">
                <a:latin typeface="Calibri" charset="0"/>
                <a:ea typeface="Calibri" charset="0"/>
                <a:cs typeface="Calibri" charset="0"/>
              </a:rPr>
              <a:t>Associate Professor</a:t>
            </a:r>
          </a:p>
          <a:p>
            <a:pPr marR="0" algn="ctr" eaLnBrk="1" hangingPunct="1"/>
            <a:r>
              <a:rPr lang="en-US" sz="2200" dirty="0">
                <a:latin typeface="Calibri" charset="0"/>
                <a:ea typeface="Calibri" charset="0"/>
                <a:cs typeface="Calibri" charset="0"/>
              </a:rPr>
              <a:t>Seattle Children’s Hospital</a:t>
            </a:r>
          </a:p>
          <a:p>
            <a:pPr marR="0" algn="ctr" eaLnBrk="1" hangingPunct="1"/>
            <a:r>
              <a:rPr lang="en-US" sz="2200" dirty="0" err="1">
                <a:latin typeface="Calibri" charset="0"/>
                <a:ea typeface="Calibri" charset="0"/>
                <a:cs typeface="Calibri" charset="0"/>
              </a:rPr>
              <a:t>gregory.latham@seattlechildrens.org</a:t>
            </a:r>
            <a:endParaRPr lang="en-US" sz="2200" dirty="0">
              <a:latin typeface="Calibri" charset="0"/>
              <a:ea typeface="Calibri" charset="0"/>
              <a:cs typeface="Calibri" charset="0"/>
            </a:endParaRPr>
          </a:p>
        </p:txBody>
      </p:sp>
      <p:sp>
        <p:nvSpPr>
          <p:cNvPr id="3" name="TextBox 2">
            <a:extLst>
              <a:ext uri="{FF2B5EF4-FFF2-40B4-BE49-F238E27FC236}">
                <a16:creationId xmlns:a16="http://schemas.microsoft.com/office/drawing/2014/main" id="{B099A27E-0610-F949-846B-AA09BDD9479B}"/>
              </a:ext>
            </a:extLst>
          </p:cNvPr>
          <p:cNvSpPr txBox="1"/>
          <p:nvPr/>
        </p:nvSpPr>
        <p:spPr>
          <a:xfrm>
            <a:off x="762000" y="5638800"/>
            <a:ext cx="1826141" cy="369332"/>
          </a:xfrm>
          <a:prstGeom prst="rect">
            <a:avLst/>
          </a:prstGeom>
          <a:noFill/>
        </p:spPr>
        <p:txBody>
          <a:bodyPr wrap="none" rtlCol="0">
            <a:spAutoFit/>
          </a:bodyPr>
          <a:lstStyle/>
          <a:p>
            <a:r>
              <a:rPr lang="en-US" dirty="0"/>
              <a:t>Updated 4/2017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850"/>
            <a:ext cx="82296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defRPr>
            </a:lvl9pPr>
          </a:lstStyle>
          <a:p>
            <a:pPr eaLnBrk="1" hangingPunct="1"/>
            <a:r>
              <a:rPr lang="en-US" dirty="0">
                <a:latin typeface="Calibri" charset="0"/>
              </a:rPr>
              <a:t>Neonatal myocardium</a:t>
            </a:r>
          </a:p>
        </p:txBody>
      </p:sp>
      <p:sp>
        <p:nvSpPr>
          <p:cNvPr id="3" name="Content Placeholder 2"/>
          <p:cNvSpPr txBox="1">
            <a:spLocks/>
          </p:cNvSpPr>
          <p:nvPr/>
        </p:nvSpPr>
        <p:spPr>
          <a:xfrm>
            <a:off x="457200" y="1524000"/>
            <a:ext cx="8229600" cy="4389437"/>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defRPr/>
            </a:pPr>
            <a:r>
              <a:rPr lang="en-US" dirty="0">
                <a:cs typeface="+mn-cs"/>
              </a:rPr>
              <a:t>Neonatal heart operates at near-maximal capacity at most times</a:t>
            </a:r>
          </a:p>
          <a:p>
            <a:pPr eaLnBrk="1" hangingPunct="1">
              <a:defRPr/>
            </a:pPr>
            <a:r>
              <a:rPr lang="en-US" dirty="0">
                <a:cs typeface="+mn-cs"/>
              </a:rPr>
              <a:t>Thus stressors (e.g. hypoxia, anesthesia) risk rapid decompensation in neonates:</a:t>
            </a:r>
          </a:p>
          <a:p>
            <a:pPr lvl="1" eaLnBrk="1" hangingPunct="1">
              <a:defRPr/>
            </a:pPr>
            <a:r>
              <a:rPr lang="en-US" dirty="0"/>
              <a:t>Many anesthetics reduce O</a:t>
            </a:r>
            <a:r>
              <a:rPr lang="en-US" baseline="-25000" dirty="0"/>
              <a:t>2</a:t>
            </a:r>
            <a:r>
              <a:rPr lang="en-US" dirty="0"/>
              <a:t> consumption, but</a:t>
            </a:r>
            <a:r>
              <a:rPr lang="mr-IN" dirty="0"/>
              <a:t>…</a:t>
            </a:r>
            <a:endParaRPr lang="en-US" dirty="0"/>
          </a:p>
          <a:p>
            <a:pPr lvl="1" eaLnBrk="1" hangingPunct="1">
              <a:defRPr/>
            </a:pPr>
            <a:r>
              <a:rPr lang="en-US" dirty="0">
                <a:cs typeface="+mn-cs"/>
              </a:rPr>
              <a:t>Overall myocardial suppression and lower heart rates under anesthesia risk </a:t>
            </a:r>
          </a:p>
          <a:p>
            <a:pPr lvl="2" eaLnBrk="1" hangingPunct="1">
              <a:defRPr/>
            </a:pPr>
            <a:r>
              <a:rPr lang="en-US" dirty="0"/>
              <a:t>Likely worse in the setting of acute or chronic hypoxia</a:t>
            </a:r>
            <a:endParaRPr lang="en-US" dirty="0">
              <a:cs typeface="+mn-cs"/>
            </a:endParaRPr>
          </a:p>
        </p:txBody>
      </p:sp>
      <p:sp>
        <p:nvSpPr>
          <p:cNvPr id="4" name="TextBox 3"/>
          <p:cNvSpPr txBox="1"/>
          <p:nvPr/>
        </p:nvSpPr>
        <p:spPr>
          <a:xfrm>
            <a:off x="457200" y="5859270"/>
            <a:ext cx="8382000" cy="276999"/>
          </a:xfrm>
          <a:prstGeom prst="rect">
            <a:avLst/>
          </a:prstGeom>
          <a:noFill/>
        </p:spPr>
        <p:txBody>
          <a:bodyPr wrap="square" rtlCol="0">
            <a:spAutoFit/>
          </a:bodyPr>
          <a:lstStyle/>
          <a:p>
            <a:pPr marL="171450" indent="-171450">
              <a:buFont typeface="Arial"/>
              <a:buChar char="•"/>
            </a:pPr>
            <a:r>
              <a:rPr lang="en-US" sz="1200" dirty="0">
                <a:latin typeface="Calibri" charset="0"/>
                <a:ea typeface="Calibri" charset="0"/>
                <a:cs typeface="Calibri" charset="0"/>
              </a:rPr>
              <a:t>Baum VC, </a:t>
            </a:r>
            <a:r>
              <a:rPr lang="en-US" sz="1200" dirty="0" err="1">
                <a:latin typeface="Calibri" charset="0"/>
                <a:ea typeface="Calibri" charset="0"/>
                <a:cs typeface="Calibri" charset="0"/>
              </a:rPr>
              <a:t>Palmisano</a:t>
            </a:r>
            <a:r>
              <a:rPr lang="en-US" sz="1200" dirty="0">
                <a:latin typeface="Calibri" charset="0"/>
                <a:ea typeface="Calibri" charset="0"/>
                <a:cs typeface="Calibri" charset="0"/>
              </a:rPr>
              <a:t> BW. The immature heart and anesthesia. </a:t>
            </a:r>
            <a:r>
              <a:rPr lang="en-US" sz="1200" i="1" dirty="0">
                <a:latin typeface="Calibri" charset="0"/>
                <a:ea typeface="Calibri" charset="0"/>
                <a:cs typeface="Calibri" charset="0"/>
              </a:rPr>
              <a:t>Anesthesiology </a:t>
            </a:r>
            <a:r>
              <a:rPr lang="en-US" sz="1200" dirty="0">
                <a:latin typeface="Calibri" charset="0"/>
                <a:ea typeface="Calibri" charset="0"/>
                <a:cs typeface="Calibri" charset="0"/>
              </a:rPr>
              <a:t>1997; </a:t>
            </a:r>
            <a:r>
              <a:rPr lang="en-US" sz="1200" b="1" dirty="0">
                <a:latin typeface="Calibri" charset="0"/>
                <a:ea typeface="Calibri" charset="0"/>
                <a:cs typeface="Calibri" charset="0"/>
              </a:rPr>
              <a:t>87</a:t>
            </a:r>
            <a:r>
              <a:rPr lang="en-US" sz="1200" dirty="0">
                <a:latin typeface="Calibri" charset="0"/>
                <a:ea typeface="Calibri" charset="0"/>
                <a:cs typeface="Calibri" charset="0"/>
              </a:rPr>
              <a:t>: 1529-1548.</a:t>
            </a:r>
          </a:p>
        </p:txBody>
      </p:sp>
    </p:spTree>
    <p:extLst>
      <p:ext uri="{BB962C8B-B14F-4D97-AF65-F5344CB8AC3E}">
        <p14:creationId xmlns:p14="http://schemas.microsoft.com/office/powerpoint/2010/main" val="77206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850"/>
            <a:ext cx="82296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defRPr>
            </a:lvl9pPr>
          </a:lstStyle>
          <a:p>
            <a:pPr eaLnBrk="1" hangingPunct="1"/>
            <a:r>
              <a:rPr lang="en-US" dirty="0">
                <a:latin typeface="Calibri" charset="0"/>
              </a:rPr>
              <a:t>Neonatal myocardium</a:t>
            </a:r>
          </a:p>
        </p:txBody>
      </p:sp>
      <p:sp>
        <p:nvSpPr>
          <p:cNvPr id="3" name="Content Placeholder 2"/>
          <p:cNvSpPr txBox="1">
            <a:spLocks/>
          </p:cNvSpPr>
          <p:nvPr/>
        </p:nvSpPr>
        <p:spPr>
          <a:xfrm>
            <a:off x="457200" y="1524000"/>
            <a:ext cx="8229600" cy="4389437"/>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defRPr/>
            </a:pPr>
            <a:r>
              <a:rPr lang="en-US" dirty="0">
                <a:cs typeface="+mn-cs"/>
              </a:rPr>
              <a:t>The neonatal and fetal heart does respond to sympathetic stimulation</a:t>
            </a:r>
          </a:p>
          <a:p>
            <a:pPr eaLnBrk="1" hangingPunct="1">
              <a:defRPr/>
            </a:pPr>
            <a:r>
              <a:rPr lang="en-US" dirty="0">
                <a:cs typeface="+mn-cs"/>
              </a:rPr>
              <a:t>Sympathetic nervous system is immature at birth</a:t>
            </a:r>
          </a:p>
          <a:p>
            <a:pPr lvl="1" eaLnBrk="1" hangingPunct="1">
              <a:defRPr/>
            </a:pPr>
            <a:r>
              <a:rPr lang="en-US" dirty="0"/>
              <a:t>Parasympathetic innervation dominates</a:t>
            </a:r>
          </a:p>
          <a:p>
            <a:pPr lvl="1" eaLnBrk="1" hangingPunct="1">
              <a:defRPr/>
            </a:pPr>
            <a:r>
              <a:rPr lang="en-US" dirty="0">
                <a:cs typeface="+mn-cs"/>
              </a:rPr>
              <a:t>Exaggerated vagal responses to various stimuli</a:t>
            </a:r>
          </a:p>
          <a:p>
            <a:pPr eaLnBrk="1" hangingPunct="1">
              <a:defRPr/>
            </a:pPr>
            <a:r>
              <a:rPr lang="en-US" dirty="0">
                <a:cs typeface="+mn-cs"/>
              </a:rPr>
              <a:t>Sympathetic nervous system is mature by late infancy</a:t>
            </a:r>
          </a:p>
        </p:txBody>
      </p:sp>
      <p:sp>
        <p:nvSpPr>
          <p:cNvPr id="4" name="TextBox 3"/>
          <p:cNvSpPr txBox="1"/>
          <p:nvPr/>
        </p:nvSpPr>
        <p:spPr>
          <a:xfrm>
            <a:off x="457200" y="5859270"/>
            <a:ext cx="8382000" cy="646331"/>
          </a:xfrm>
          <a:prstGeom prst="rect">
            <a:avLst/>
          </a:prstGeom>
          <a:noFill/>
        </p:spPr>
        <p:txBody>
          <a:bodyPr wrap="square" rtlCol="0">
            <a:spAutoFit/>
          </a:bodyPr>
          <a:lstStyle/>
          <a:p>
            <a:pPr marL="171450" indent="-171450">
              <a:buFont typeface="Arial"/>
              <a:buChar char="•"/>
            </a:pPr>
            <a:r>
              <a:rPr lang="en-US" sz="1200" dirty="0">
                <a:latin typeface="Calibri" charset="0"/>
                <a:ea typeface="Calibri" charset="0"/>
                <a:cs typeface="Calibri" charset="0"/>
              </a:rPr>
              <a:t>Baum VC, </a:t>
            </a:r>
            <a:r>
              <a:rPr lang="en-US" sz="1200" dirty="0" err="1">
                <a:latin typeface="Calibri" charset="0"/>
                <a:ea typeface="Calibri" charset="0"/>
                <a:cs typeface="Calibri" charset="0"/>
              </a:rPr>
              <a:t>Palmisano</a:t>
            </a:r>
            <a:r>
              <a:rPr lang="en-US" sz="1200" dirty="0">
                <a:latin typeface="Calibri" charset="0"/>
                <a:ea typeface="Calibri" charset="0"/>
                <a:cs typeface="Calibri" charset="0"/>
              </a:rPr>
              <a:t> BW. The immature heart and anesthesia. </a:t>
            </a:r>
            <a:r>
              <a:rPr lang="en-US" sz="1200" i="1" dirty="0">
                <a:latin typeface="Calibri" charset="0"/>
                <a:ea typeface="Calibri" charset="0"/>
                <a:cs typeface="Calibri" charset="0"/>
              </a:rPr>
              <a:t>Anesthesiology </a:t>
            </a:r>
            <a:r>
              <a:rPr lang="en-US" sz="1200" dirty="0">
                <a:latin typeface="Calibri" charset="0"/>
                <a:ea typeface="Calibri" charset="0"/>
                <a:cs typeface="Calibri" charset="0"/>
              </a:rPr>
              <a:t>1997; </a:t>
            </a:r>
            <a:r>
              <a:rPr lang="en-US" sz="1200" b="1" dirty="0">
                <a:latin typeface="Calibri" charset="0"/>
                <a:ea typeface="Calibri" charset="0"/>
                <a:cs typeface="Calibri" charset="0"/>
              </a:rPr>
              <a:t>87</a:t>
            </a:r>
            <a:r>
              <a:rPr lang="en-US" sz="1200" dirty="0">
                <a:latin typeface="Calibri" charset="0"/>
                <a:ea typeface="Calibri" charset="0"/>
                <a:cs typeface="Calibri" charset="0"/>
              </a:rPr>
              <a:t>: 1529-1548.</a:t>
            </a:r>
          </a:p>
          <a:p>
            <a:pPr marL="171450" indent="-171450">
              <a:buFont typeface="Arial"/>
              <a:buChar char="•"/>
            </a:pPr>
            <a:r>
              <a:rPr lang="en-US" sz="1200" dirty="0" err="1">
                <a:latin typeface="Calibri" charset="0"/>
                <a:ea typeface="Calibri" charset="0"/>
                <a:cs typeface="Calibri" charset="0"/>
              </a:rPr>
              <a:t>Schure</a:t>
            </a:r>
            <a:r>
              <a:rPr lang="en-US" sz="1200" dirty="0">
                <a:latin typeface="Calibri" charset="0"/>
                <a:ea typeface="Calibri" charset="0"/>
                <a:cs typeface="Calibri" charset="0"/>
              </a:rPr>
              <a:t> AY, </a:t>
            </a:r>
            <a:r>
              <a:rPr lang="en-US" sz="1200" dirty="0" err="1">
                <a:latin typeface="Calibri" charset="0"/>
                <a:ea typeface="Calibri" charset="0"/>
                <a:cs typeface="Calibri" charset="0"/>
              </a:rPr>
              <a:t>Dinardo</a:t>
            </a:r>
            <a:r>
              <a:rPr lang="en-US" sz="1200" dirty="0">
                <a:latin typeface="Calibri" charset="0"/>
                <a:ea typeface="Calibri" charset="0"/>
                <a:cs typeface="Calibri" charset="0"/>
              </a:rPr>
              <a:t> JA. Cardiac physiology and pharmacology. In: </a:t>
            </a:r>
            <a:r>
              <a:rPr lang="en-US" sz="1200" dirty="0" err="1">
                <a:latin typeface="Calibri" charset="0"/>
                <a:ea typeface="Calibri" charset="0"/>
                <a:cs typeface="Calibri" charset="0"/>
              </a:rPr>
              <a:t>Coté</a:t>
            </a:r>
            <a:r>
              <a:rPr lang="en-US" sz="1200" dirty="0">
                <a:latin typeface="Calibri" charset="0"/>
                <a:ea typeface="Calibri" charset="0"/>
                <a:cs typeface="Calibri" charset="0"/>
              </a:rPr>
              <a:t> CJ, Lerman J, Anderson BJ, eds. </a:t>
            </a:r>
            <a:r>
              <a:rPr lang="en-US" sz="1200" i="1" dirty="0" err="1">
                <a:latin typeface="Calibri" charset="0"/>
                <a:ea typeface="Calibri" charset="0"/>
                <a:cs typeface="Calibri" charset="0"/>
              </a:rPr>
              <a:t>Coté</a:t>
            </a:r>
            <a:r>
              <a:rPr lang="en-US" sz="1200" i="1" dirty="0">
                <a:latin typeface="Calibri" charset="0"/>
                <a:ea typeface="Calibri" charset="0"/>
                <a:cs typeface="Calibri" charset="0"/>
              </a:rPr>
              <a:t> and </a:t>
            </a:r>
            <a:r>
              <a:rPr lang="en-US" sz="1200" i="1" dirty="0" err="1">
                <a:latin typeface="Calibri" charset="0"/>
                <a:ea typeface="Calibri" charset="0"/>
                <a:cs typeface="Calibri" charset="0"/>
              </a:rPr>
              <a:t>Lerman's</a:t>
            </a:r>
            <a:r>
              <a:rPr lang="en-US" sz="1200" i="1" dirty="0">
                <a:latin typeface="Calibri" charset="0"/>
                <a:ea typeface="Calibri" charset="0"/>
                <a:cs typeface="Calibri" charset="0"/>
              </a:rPr>
              <a:t> a practice of anesthesia for infants and children</a:t>
            </a:r>
            <a:r>
              <a:rPr lang="en-US" sz="1200" dirty="0">
                <a:latin typeface="Calibri" charset="0"/>
                <a:ea typeface="Calibri" charset="0"/>
                <a:cs typeface="Calibri" charset="0"/>
              </a:rPr>
              <a:t>, 5th </a:t>
            </a:r>
            <a:r>
              <a:rPr lang="en-US" sz="1200" dirty="0" err="1">
                <a:latin typeface="Calibri" charset="0"/>
                <a:ea typeface="Calibri" charset="0"/>
                <a:cs typeface="Calibri" charset="0"/>
              </a:rPr>
              <a:t>edn</a:t>
            </a:r>
            <a:r>
              <a:rPr lang="en-US" sz="1200" dirty="0">
                <a:latin typeface="Calibri" charset="0"/>
                <a:ea typeface="Calibri" charset="0"/>
                <a:cs typeface="Calibri" charset="0"/>
              </a:rPr>
              <a:t>. Philadelphia, PA: Elsevier, 2013.</a:t>
            </a:r>
          </a:p>
        </p:txBody>
      </p:sp>
    </p:spTree>
    <p:extLst>
      <p:ext uri="{BB962C8B-B14F-4D97-AF65-F5344CB8AC3E}">
        <p14:creationId xmlns:p14="http://schemas.microsoft.com/office/powerpoint/2010/main" val="72640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86700" cy="2852737"/>
          </a:xfrm>
          <a:extLst/>
        </p:spPr>
        <p:txBody>
          <a:bodyPr/>
          <a:lstStyle/>
          <a:p>
            <a:pPr eaLnBrk="1" hangingPunct="1">
              <a:defRPr/>
            </a:pPr>
            <a:r>
              <a:rPr lang="en-US" dirty="0"/>
              <a:t>Fetal circulation</a:t>
            </a:r>
            <a:endParaRPr dirty="0"/>
          </a:p>
        </p:txBody>
      </p:sp>
    </p:spTree>
    <p:extLst>
      <p:ext uri="{BB962C8B-B14F-4D97-AF65-F5344CB8AC3E}">
        <p14:creationId xmlns:p14="http://schemas.microsoft.com/office/powerpoint/2010/main" val="56616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850"/>
            <a:ext cx="82296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defRPr>
            </a:lvl9pPr>
          </a:lstStyle>
          <a:p>
            <a:pPr eaLnBrk="1" hangingPunct="1"/>
            <a:r>
              <a:rPr lang="en-US" dirty="0">
                <a:latin typeface="Calibri" charset="0"/>
              </a:rPr>
              <a:t>The hypoxic environment</a:t>
            </a:r>
          </a:p>
        </p:txBody>
      </p:sp>
      <p:sp>
        <p:nvSpPr>
          <p:cNvPr id="3" name="Content Placeholder 2"/>
          <p:cNvSpPr txBox="1">
            <a:spLocks/>
          </p:cNvSpPr>
          <p:nvPr/>
        </p:nvSpPr>
        <p:spPr>
          <a:xfrm>
            <a:off x="457200" y="1676400"/>
            <a:ext cx="8229600" cy="4495800"/>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defRPr/>
            </a:pPr>
            <a:r>
              <a:rPr lang="en-US" dirty="0">
                <a:cs typeface="+mn-cs"/>
              </a:rPr>
              <a:t>Fetal circulation is relatively hypoxic compared to the mother and after birth</a:t>
            </a:r>
          </a:p>
          <a:p>
            <a:pPr lvl="1" eaLnBrk="1" hangingPunct="1">
              <a:defRPr/>
            </a:pPr>
            <a:r>
              <a:rPr lang="en-US" dirty="0">
                <a:cs typeface="ＭＳ Ｐゴシック" charset="0"/>
              </a:rPr>
              <a:t>PO</a:t>
            </a:r>
            <a:r>
              <a:rPr lang="en-US" baseline="-25000" dirty="0">
                <a:cs typeface="ＭＳ Ｐゴシック" charset="0"/>
              </a:rPr>
              <a:t>2</a:t>
            </a:r>
            <a:r>
              <a:rPr lang="en-US" dirty="0">
                <a:cs typeface="ＭＳ Ｐゴシック" charset="0"/>
              </a:rPr>
              <a:t> of umbilical vein blood entering fetus is 30 mmHg</a:t>
            </a:r>
          </a:p>
          <a:p>
            <a:pPr lvl="1" eaLnBrk="1" hangingPunct="1">
              <a:defRPr/>
            </a:pPr>
            <a:r>
              <a:rPr lang="en-US" dirty="0">
                <a:cs typeface="ＭＳ Ｐゴシック" charset="0"/>
              </a:rPr>
              <a:t>PO</a:t>
            </a:r>
            <a:r>
              <a:rPr lang="en-US" baseline="-25000" dirty="0">
                <a:cs typeface="ＭＳ Ｐゴシック" charset="0"/>
              </a:rPr>
              <a:t>2</a:t>
            </a:r>
            <a:r>
              <a:rPr lang="en-US" dirty="0">
                <a:cs typeface="ＭＳ Ｐゴシック" charset="0"/>
              </a:rPr>
              <a:t> of blood returning to placenta is 16 mmHg</a:t>
            </a:r>
          </a:p>
          <a:p>
            <a:pPr eaLnBrk="1" hangingPunct="1">
              <a:defRPr/>
            </a:pPr>
            <a:r>
              <a:rPr lang="en-US" dirty="0"/>
              <a:t>Presence of fetal shunts allows best utilization of limited O</a:t>
            </a:r>
            <a:r>
              <a:rPr lang="en-US" baseline="-25000" dirty="0"/>
              <a:t>2</a:t>
            </a:r>
            <a:r>
              <a:rPr lang="en-US" dirty="0"/>
              <a:t> to fetal tissues</a:t>
            </a:r>
          </a:p>
          <a:p>
            <a:pPr eaLnBrk="1" hangingPunct="1">
              <a:defRPr/>
            </a:pPr>
            <a:r>
              <a:rPr lang="en-US" dirty="0">
                <a:cs typeface="+mn-cs"/>
              </a:rPr>
              <a:t>3 fetal shunts:</a:t>
            </a:r>
          </a:p>
          <a:p>
            <a:pPr lvl="1" eaLnBrk="1" hangingPunct="1">
              <a:defRPr/>
            </a:pPr>
            <a:r>
              <a:rPr lang="en-US" dirty="0">
                <a:cs typeface="ＭＳ Ｐゴシック" charset="0"/>
              </a:rPr>
              <a:t>Ductus venosus</a:t>
            </a:r>
          </a:p>
          <a:p>
            <a:pPr lvl="1" eaLnBrk="1" hangingPunct="1">
              <a:defRPr/>
            </a:pPr>
            <a:r>
              <a:rPr lang="en-US" dirty="0">
                <a:cs typeface="ＭＳ Ｐゴシック" charset="0"/>
              </a:rPr>
              <a:t>Foramen ovale</a:t>
            </a:r>
          </a:p>
          <a:p>
            <a:pPr lvl="1" eaLnBrk="1" hangingPunct="1">
              <a:defRPr/>
            </a:pPr>
            <a:r>
              <a:rPr lang="en-US" dirty="0">
                <a:cs typeface="ＭＳ Ｐゴシック" charset="0"/>
              </a:rPr>
              <a:t>Ductus arteriosus</a:t>
            </a:r>
            <a:endParaRPr lang="en-US" dirty="0">
              <a:cs typeface="+mn-cs"/>
            </a:endParaRPr>
          </a:p>
        </p:txBody>
      </p:sp>
    </p:spTree>
    <p:extLst>
      <p:ext uri="{BB962C8B-B14F-4D97-AF65-F5344CB8AC3E}">
        <p14:creationId xmlns:p14="http://schemas.microsoft.com/office/powerpoint/2010/main" val="385214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850"/>
            <a:ext cx="82296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defRPr>
            </a:lvl9pPr>
          </a:lstStyle>
          <a:p>
            <a:pPr eaLnBrk="1" hangingPunct="1"/>
            <a:r>
              <a:rPr lang="en-US" dirty="0">
                <a:latin typeface="Calibri" charset="0"/>
              </a:rPr>
              <a:t>Ductus venosus</a:t>
            </a:r>
          </a:p>
        </p:txBody>
      </p:sp>
      <p:sp>
        <p:nvSpPr>
          <p:cNvPr id="3" name="Content Placeholder 2"/>
          <p:cNvSpPr txBox="1">
            <a:spLocks/>
          </p:cNvSpPr>
          <p:nvPr/>
        </p:nvSpPr>
        <p:spPr>
          <a:xfrm>
            <a:off x="457200" y="1524000"/>
            <a:ext cx="8229600" cy="4389437"/>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defRPr/>
            </a:pPr>
            <a:r>
              <a:rPr lang="en-US" dirty="0">
                <a:cs typeface="+mn-cs"/>
              </a:rPr>
              <a:t>Umbilical venous blood from the placenta has high velocity and PO</a:t>
            </a:r>
            <a:r>
              <a:rPr lang="en-US" baseline="-25000" dirty="0">
                <a:cs typeface="+mn-cs"/>
              </a:rPr>
              <a:t>2</a:t>
            </a:r>
          </a:p>
          <a:p>
            <a:pPr eaLnBrk="1" hangingPunct="1">
              <a:defRPr/>
            </a:pPr>
            <a:r>
              <a:rPr lang="en-US" dirty="0">
                <a:cs typeface="+mn-cs"/>
              </a:rPr>
              <a:t>Ductus venosus is crucial to allow this fast, oxygenated blood to bypass liver</a:t>
            </a:r>
          </a:p>
          <a:p>
            <a:pPr eaLnBrk="1" hangingPunct="1">
              <a:defRPr/>
            </a:pPr>
            <a:r>
              <a:rPr lang="en-US" dirty="0"/>
              <a:t>~50% of umbilical venous blood passes through ductus venosus, the remainder is distributed to both lobes of the liver</a:t>
            </a:r>
            <a:endParaRPr lang="en-US" dirty="0">
              <a:cs typeface="+mn-cs"/>
            </a:endParaRPr>
          </a:p>
          <a:p>
            <a:pPr eaLnBrk="1" hangingPunct="1">
              <a:defRPr/>
            </a:pPr>
            <a:r>
              <a:rPr lang="en-US" dirty="0">
                <a:cs typeface="+mn-cs"/>
              </a:rPr>
              <a:t>This blood preferentially streams to the coronary arteries and brain (shown in next several slides)</a:t>
            </a:r>
          </a:p>
        </p:txBody>
      </p:sp>
      <p:sp>
        <p:nvSpPr>
          <p:cNvPr id="4" name="TextBox 3"/>
          <p:cNvSpPr txBox="1"/>
          <p:nvPr/>
        </p:nvSpPr>
        <p:spPr>
          <a:xfrm>
            <a:off x="457200" y="5867400"/>
            <a:ext cx="8382000" cy="276999"/>
          </a:xfrm>
          <a:prstGeom prst="rect">
            <a:avLst/>
          </a:prstGeom>
          <a:noFill/>
        </p:spPr>
        <p:txBody>
          <a:bodyPr wrap="square" rtlCol="0">
            <a:spAutoFit/>
          </a:bodyPr>
          <a:lstStyle/>
          <a:p>
            <a:pPr marL="171450" indent="-171450">
              <a:buFont typeface="Arial"/>
              <a:buChar char="•"/>
            </a:pPr>
            <a:r>
              <a:rPr lang="en-US" sz="1200" dirty="0">
                <a:latin typeface="Calibri" charset="0"/>
                <a:ea typeface="Calibri" charset="0"/>
                <a:cs typeface="Calibri" charset="0"/>
              </a:rPr>
              <a:t>Rudolph AM. Hepatic and ductus venosus blood flows during fetal life. Hepatology. 1983 Mar;3(2):254–8. </a:t>
            </a:r>
          </a:p>
        </p:txBody>
      </p:sp>
    </p:spTree>
    <p:extLst>
      <p:ext uri="{BB962C8B-B14F-4D97-AF65-F5344CB8AC3E}">
        <p14:creationId xmlns:p14="http://schemas.microsoft.com/office/powerpoint/2010/main" val="97280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Calibri" charset="0"/>
              </a:rPr>
              <a:t>Fetal Circulation</a:t>
            </a:r>
          </a:p>
        </p:txBody>
      </p:sp>
      <p:sp>
        <p:nvSpPr>
          <p:cNvPr id="3" name="Content Placeholder 2"/>
          <p:cNvSpPr>
            <a:spLocks noGrp="1"/>
          </p:cNvSpPr>
          <p:nvPr>
            <p:ph idx="1"/>
          </p:nvPr>
        </p:nvSpPr>
        <p:spPr>
          <a:xfrm>
            <a:off x="457200" y="1690688"/>
            <a:ext cx="8229600" cy="4922837"/>
          </a:xfrm>
        </p:spPr>
        <p:txBody>
          <a:bodyPr>
            <a:normAutofit lnSpcReduction="10000"/>
          </a:bodyPr>
          <a:lstStyle/>
          <a:p>
            <a:pPr eaLnBrk="1" hangingPunct="1">
              <a:defRPr/>
            </a:pPr>
            <a:r>
              <a:rPr lang="en-US" dirty="0">
                <a:cs typeface="+mn-cs"/>
              </a:rPr>
              <a:t>Course of the oxygenated umbilical vein blood:</a:t>
            </a:r>
          </a:p>
          <a:p>
            <a:pPr lvl="1" eaLnBrk="1" hangingPunct="1">
              <a:defRPr/>
            </a:pPr>
            <a:r>
              <a:rPr lang="en-US" dirty="0">
                <a:sym typeface="Wingdings"/>
              </a:rPr>
              <a:t> b</a:t>
            </a:r>
            <a:r>
              <a:rPr lang="en-US" dirty="0"/>
              <a:t>ypasses liver via ductus venosus</a:t>
            </a:r>
            <a:endParaRPr lang="en-US" dirty="0">
              <a:sym typeface="Wingdings"/>
            </a:endParaRPr>
          </a:p>
          <a:p>
            <a:pPr lvl="1" eaLnBrk="1" hangingPunct="1">
              <a:defRPr/>
            </a:pPr>
            <a:r>
              <a:rPr lang="en-US" dirty="0">
                <a:sym typeface="Wingdings"/>
              </a:rPr>
              <a:t> mixes with IVC</a:t>
            </a:r>
          </a:p>
          <a:p>
            <a:pPr lvl="1" eaLnBrk="1" hangingPunct="1">
              <a:defRPr/>
            </a:pPr>
            <a:r>
              <a:rPr lang="en-US" dirty="0">
                <a:sym typeface="Wingdings"/>
              </a:rPr>
              <a:t> eustachian valve shunts towards PFO  LA</a:t>
            </a:r>
          </a:p>
          <a:p>
            <a:pPr lvl="1" eaLnBrk="1" hangingPunct="1">
              <a:defRPr/>
            </a:pPr>
            <a:r>
              <a:rPr lang="en-US" dirty="0">
                <a:sym typeface="Wingdings"/>
              </a:rPr>
              <a:t> LA  LV  aortic valve</a:t>
            </a:r>
          </a:p>
          <a:p>
            <a:pPr lvl="1" eaLnBrk="1" hangingPunct="1">
              <a:defRPr/>
            </a:pPr>
            <a:r>
              <a:rPr lang="en-US" dirty="0">
                <a:sym typeface="Wingdings"/>
              </a:rPr>
              <a:t> aorta  coronary and carotid arteries</a:t>
            </a:r>
            <a:endParaRPr lang="en-US" dirty="0"/>
          </a:p>
          <a:p>
            <a:pPr eaLnBrk="1" hangingPunct="1">
              <a:defRPr/>
            </a:pPr>
            <a:r>
              <a:rPr lang="en-US" dirty="0"/>
              <a:t>Therefore, oxygenated blood from the umbilical vein perfuses the brain and coronary arteries by shunting across the liver (via the ductus venosus) and shunting across the right heart (via the foramen ovale) </a:t>
            </a:r>
          </a:p>
          <a:p>
            <a:pPr eaLnBrk="1" hangingPunct="1">
              <a:defRPr/>
            </a:pPr>
            <a:endParaRPr lang="en-US" dirty="0"/>
          </a:p>
          <a:p>
            <a:pPr eaLnBrk="1" hangingPunct="1">
              <a:defRPr/>
            </a:pPr>
            <a:r>
              <a:rPr lang="en-US" dirty="0"/>
              <a:t>See diagram on next slide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Scan-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785813"/>
            <a:ext cx="49022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2" name="TextBox 4"/>
          <p:cNvSpPr txBox="1">
            <a:spLocks noChangeArrowheads="1"/>
          </p:cNvSpPr>
          <p:nvPr/>
        </p:nvSpPr>
        <p:spPr bwMode="auto">
          <a:xfrm>
            <a:off x="3429000" y="1905000"/>
            <a:ext cx="5540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SVC</a:t>
            </a:r>
          </a:p>
        </p:txBody>
      </p:sp>
      <p:sp>
        <p:nvSpPr>
          <p:cNvPr id="20483" name="TextBox 5"/>
          <p:cNvSpPr txBox="1">
            <a:spLocks noChangeArrowheads="1"/>
          </p:cNvSpPr>
          <p:nvPr/>
        </p:nvSpPr>
        <p:spPr bwMode="auto">
          <a:xfrm>
            <a:off x="3276600" y="6248400"/>
            <a:ext cx="484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IVC</a:t>
            </a:r>
          </a:p>
        </p:txBody>
      </p:sp>
      <p:sp>
        <p:nvSpPr>
          <p:cNvPr id="20484" name="TextBox 6"/>
          <p:cNvSpPr txBox="1">
            <a:spLocks noChangeArrowheads="1"/>
          </p:cNvSpPr>
          <p:nvPr/>
        </p:nvSpPr>
        <p:spPr bwMode="auto">
          <a:xfrm>
            <a:off x="2209800" y="5562600"/>
            <a:ext cx="5826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Liver</a:t>
            </a:r>
          </a:p>
        </p:txBody>
      </p:sp>
      <p:sp>
        <p:nvSpPr>
          <p:cNvPr id="20485" name="TextBox 7"/>
          <p:cNvSpPr txBox="1">
            <a:spLocks noChangeArrowheads="1"/>
          </p:cNvSpPr>
          <p:nvPr/>
        </p:nvSpPr>
        <p:spPr bwMode="auto">
          <a:xfrm>
            <a:off x="3505200" y="3124200"/>
            <a:ext cx="4286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a:t>
            </a:r>
          </a:p>
        </p:txBody>
      </p:sp>
      <p:sp>
        <p:nvSpPr>
          <p:cNvPr id="20486" name="TextBox 8"/>
          <p:cNvSpPr txBox="1">
            <a:spLocks noChangeArrowheads="1"/>
          </p:cNvSpPr>
          <p:nvPr/>
        </p:nvSpPr>
        <p:spPr bwMode="auto">
          <a:xfrm>
            <a:off x="5181600" y="4572000"/>
            <a:ext cx="4413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RV</a:t>
            </a:r>
          </a:p>
        </p:txBody>
      </p:sp>
      <p:sp>
        <p:nvSpPr>
          <p:cNvPr id="20487" name="TextBox 9"/>
          <p:cNvSpPr txBox="1">
            <a:spLocks noChangeArrowheads="1"/>
          </p:cNvSpPr>
          <p:nvPr/>
        </p:nvSpPr>
        <p:spPr bwMode="auto">
          <a:xfrm>
            <a:off x="6019800" y="4419600"/>
            <a:ext cx="403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LV</a:t>
            </a:r>
          </a:p>
        </p:txBody>
      </p:sp>
      <p:sp>
        <p:nvSpPr>
          <p:cNvPr id="20488" name="TextBox 10"/>
          <p:cNvSpPr txBox="1">
            <a:spLocks noChangeArrowheads="1"/>
          </p:cNvSpPr>
          <p:nvPr/>
        </p:nvSpPr>
        <p:spPr bwMode="auto">
          <a:xfrm>
            <a:off x="4724400" y="2133600"/>
            <a:ext cx="403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a:t>
            </a:r>
          </a:p>
        </p:txBody>
      </p:sp>
      <p:sp>
        <p:nvSpPr>
          <p:cNvPr id="20489" name="TextBox 11"/>
          <p:cNvSpPr txBox="1">
            <a:spLocks noChangeArrowheads="1"/>
          </p:cNvSpPr>
          <p:nvPr/>
        </p:nvSpPr>
        <p:spPr bwMode="auto">
          <a:xfrm>
            <a:off x="4038600" y="2057400"/>
            <a:ext cx="6143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Aorta</a:t>
            </a:r>
          </a:p>
        </p:txBody>
      </p:sp>
      <p:sp>
        <p:nvSpPr>
          <p:cNvPr id="20490" name="TextBox 12"/>
          <p:cNvSpPr txBox="1">
            <a:spLocks noChangeArrowheads="1"/>
          </p:cNvSpPr>
          <p:nvPr/>
        </p:nvSpPr>
        <p:spPr bwMode="auto">
          <a:xfrm>
            <a:off x="4038600" y="2971800"/>
            <a:ext cx="5540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PFO</a:t>
            </a:r>
          </a:p>
        </p:txBody>
      </p:sp>
      <p:sp>
        <p:nvSpPr>
          <p:cNvPr id="20491" name="TextBox 13"/>
          <p:cNvSpPr txBox="1">
            <a:spLocks noChangeArrowheads="1"/>
          </p:cNvSpPr>
          <p:nvPr/>
        </p:nvSpPr>
        <p:spPr bwMode="auto">
          <a:xfrm>
            <a:off x="3886200" y="3581400"/>
            <a:ext cx="530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EuV</a:t>
            </a:r>
          </a:p>
        </p:txBody>
      </p:sp>
      <p:sp>
        <p:nvSpPr>
          <p:cNvPr id="20492" name="TextBox 14"/>
          <p:cNvSpPr txBox="1">
            <a:spLocks noChangeArrowheads="1"/>
          </p:cNvSpPr>
          <p:nvPr/>
        </p:nvSpPr>
        <p:spPr bwMode="auto">
          <a:xfrm>
            <a:off x="3810000" y="4800600"/>
            <a:ext cx="8667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Ductus</a:t>
            </a:r>
          </a:p>
          <a:p>
            <a:pPr eaLnBrk="1" hangingPunct="1"/>
            <a:r>
              <a:rPr lang="en-US" sz="1400" dirty="0" err="1"/>
              <a:t>venosus</a:t>
            </a:r>
            <a:endParaRPr lang="en-US" sz="1400" dirty="0"/>
          </a:p>
        </p:txBody>
      </p:sp>
      <p:sp>
        <p:nvSpPr>
          <p:cNvPr id="20493" name="TextBox 15"/>
          <p:cNvSpPr txBox="1">
            <a:spLocks noChangeArrowheads="1"/>
          </p:cNvSpPr>
          <p:nvPr/>
        </p:nvSpPr>
        <p:spPr bwMode="auto">
          <a:xfrm>
            <a:off x="5410200" y="6019800"/>
            <a:ext cx="1292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Umbilical vein</a:t>
            </a:r>
          </a:p>
        </p:txBody>
      </p:sp>
      <p:sp>
        <p:nvSpPr>
          <p:cNvPr id="20494" name="TextBox 1"/>
          <p:cNvSpPr txBox="1">
            <a:spLocks noChangeArrowheads="1"/>
          </p:cNvSpPr>
          <p:nvPr/>
        </p:nvSpPr>
        <p:spPr bwMode="auto">
          <a:xfrm>
            <a:off x="1676400" y="6400800"/>
            <a:ext cx="14081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Greg Latham, MD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a:latin typeface="Calibri" charset="0"/>
              </a:rPr>
              <a:t>Fetal Circulation</a:t>
            </a:r>
          </a:p>
        </p:txBody>
      </p:sp>
      <p:sp>
        <p:nvSpPr>
          <p:cNvPr id="3" name="Content Placeholder 2"/>
          <p:cNvSpPr>
            <a:spLocks noGrp="1"/>
          </p:cNvSpPr>
          <p:nvPr>
            <p:ph idx="1"/>
          </p:nvPr>
        </p:nvSpPr>
        <p:spPr/>
        <p:txBody>
          <a:bodyPr>
            <a:normAutofit/>
          </a:bodyPr>
          <a:lstStyle/>
          <a:p>
            <a:pPr eaLnBrk="1" hangingPunct="1">
              <a:defRPr/>
            </a:pPr>
            <a:r>
              <a:rPr lang="en-US" dirty="0">
                <a:cs typeface="+mn-cs"/>
                <a:sym typeface="Wingdings"/>
              </a:rPr>
              <a:t>Desaturated SVC blood from the fetal brain takes a different course:</a:t>
            </a:r>
          </a:p>
          <a:p>
            <a:pPr lvl="1" eaLnBrk="1" hangingPunct="1">
              <a:defRPr/>
            </a:pPr>
            <a:r>
              <a:rPr lang="en-US" dirty="0">
                <a:sym typeface="Wingdings"/>
              </a:rPr>
              <a:t>SVC RA  tricuspid valve (</a:t>
            </a:r>
            <a:r>
              <a:rPr lang="en-US" u="sng" dirty="0">
                <a:sym typeface="Wingdings"/>
              </a:rPr>
              <a:t>not</a:t>
            </a:r>
            <a:r>
              <a:rPr lang="en-US" dirty="0">
                <a:sym typeface="Wingdings"/>
              </a:rPr>
              <a:t> to PFO)</a:t>
            </a:r>
          </a:p>
          <a:p>
            <a:pPr lvl="1" eaLnBrk="1" hangingPunct="1">
              <a:defRPr/>
            </a:pPr>
            <a:r>
              <a:rPr lang="en-US" dirty="0">
                <a:sym typeface="Wingdings"/>
              </a:rPr>
              <a:t> pulmonary valve </a:t>
            </a:r>
          </a:p>
          <a:p>
            <a:pPr lvl="1" eaLnBrk="1" hangingPunct="1">
              <a:defRPr/>
            </a:pPr>
            <a:r>
              <a:rPr lang="en-US" dirty="0">
                <a:sym typeface="Wingdings"/>
              </a:rPr>
              <a:t> ductus arteriosus </a:t>
            </a:r>
          </a:p>
          <a:p>
            <a:pPr lvl="1" eaLnBrk="1" hangingPunct="1">
              <a:defRPr/>
            </a:pPr>
            <a:r>
              <a:rPr lang="en-US" dirty="0">
                <a:sym typeface="Wingdings"/>
              </a:rPr>
              <a:t> descending aorta </a:t>
            </a:r>
          </a:p>
          <a:p>
            <a:pPr lvl="1" eaLnBrk="1" hangingPunct="1">
              <a:defRPr/>
            </a:pPr>
            <a:r>
              <a:rPr lang="en-US" dirty="0">
                <a:sym typeface="Wingdings"/>
              </a:rPr>
              <a:t> back to placenta for oxygenation</a:t>
            </a:r>
          </a:p>
          <a:p>
            <a:pPr eaLnBrk="1" hangingPunct="1">
              <a:defRPr/>
            </a:pPr>
            <a:endParaRPr lang="en-US" dirty="0">
              <a:cs typeface="+mn-cs"/>
              <a:sym typeface="Wingdings"/>
            </a:endParaRPr>
          </a:p>
          <a:p>
            <a:pPr eaLnBrk="1" hangingPunct="1">
              <a:defRPr/>
            </a:pPr>
            <a:r>
              <a:rPr lang="en-US" dirty="0">
                <a:cs typeface="+mn-cs"/>
                <a:sym typeface="Wingdings"/>
              </a:rPr>
              <a:t>See diagram on next slide</a:t>
            </a:r>
            <a:endParaRPr lang="en-US" dirty="0">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Scan-4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00125"/>
            <a:ext cx="4965700" cy="585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8" name="TextBox 4"/>
          <p:cNvSpPr txBox="1">
            <a:spLocks noChangeArrowheads="1"/>
          </p:cNvSpPr>
          <p:nvPr/>
        </p:nvSpPr>
        <p:spPr bwMode="auto">
          <a:xfrm>
            <a:off x="3429000" y="1905000"/>
            <a:ext cx="5540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SVC</a:t>
            </a:r>
          </a:p>
        </p:txBody>
      </p:sp>
      <p:sp>
        <p:nvSpPr>
          <p:cNvPr id="24579" name="TextBox 5"/>
          <p:cNvSpPr txBox="1">
            <a:spLocks noChangeArrowheads="1"/>
          </p:cNvSpPr>
          <p:nvPr/>
        </p:nvSpPr>
        <p:spPr bwMode="auto">
          <a:xfrm>
            <a:off x="3276600" y="6248400"/>
            <a:ext cx="484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IVC</a:t>
            </a:r>
          </a:p>
        </p:txBody>
      </p:sp>
      <p:sp>
        <p:nvSpPr>
          <p:cNvPr id="24580" name="TextBox 6"/>
          <p:cNvSpPr txBox="1">
            <a:spLocks noChangeArrowheads="1"/>
          </p:cNvSpPr>
          <p:nvPr/>
        </p:nvSpPr>
        <p:spPr bwMode="auto">
          <a:xfrm>
            <a:off x="2209800" y="5562600"/>
            <a:ext cx="5826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Liver</a:t>
            </a:r>
          </a:p>
        </p:txBody>
      </p:sp>
      <p:sp>
        <p:nvSpPr>
          <p:cNvPr id="24581" name="TextBox 7"/>
          <p:cNvSpPr txBox="1">
            <a:spLocks noChangeArrowheads="1"/>
          </p:cNvSpPr>
          <p:nvPr/>
        </p:nvSpPr>
        <p:spPr bwMode="auto">
          <a:xfrm>
            <a:off x="3505200" y="3124200"/>
            <a:ext cx="4286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a:t>
            </a:r>
          </a:p>
        </p:txBody>
      </p:sp>
      <p:sp>
        <p:nvSpPr>
          <p:cNvPr id="24582" name="TextBox 8"/>
          <p:cNvSpPr txBox="1">
            <a:spLocks noChangeArrowheads="1"/>
          </p:cNvSpPr>
          <p:nvPr/>
        </p:nvSpPr>
        <p:spPr bwMode="auto">
          <a:xfrm>
            <a:off x="5486400" y="4495800"/>
            <a:ext cx="4413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RV</a:t>
            </a:r>
          </a:p>
        </p:txBody>
      </p:sp>
      <p:sp>
        <p:nvSpPr>
          <p:cNvPr id="24583" name="TextBox 9"/>
          <p:cNvSpPr txBox="1">
            <a:spLocks noChangeArrowheads="1"/>
          </p:cNvSpPr>
          <p:nvPr/>
        </p:nvSpPr>
        <p:spPr bwMode="auto">
          <a:xfrm>
            <a:off x="6019800" y="4419600"/>
            <a:ext cx="403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LV</a:t>
            </a:r>
          </a:p>
        </p:txBody>
      </p:sp>
      <p:sp>
        <p:nvSpPr>
          <p:cNvPr id="24584" name="TextBox 10"/>
          <p:cNvSpPr txBox="1">
            <a:spLocks noChangeArrowheads="1"/>
          </p:cNvSpPr>
          <p:nvPr/>
        </p:nvSpPr>
        <p:spPr bwMode="auto">
          <a:xfrm>
            <a:off x="4724400" y="2133600"/>
            <a:ext cx="403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PA</a:t>
            </a:r>
          </a:p>
        </p:txBody>
      </p:sp>
      <p:sp>
        <p:nvSpPr>
          <p:cNvPr id="24585" name="TextBox 11"/>
          <p:cNvSpPr txBox="1">
            <a:spLocks noChangeArrowheads="1"/>
          </p:cNvSpPr>
          <p:nvPr/>
        </p:nvSpPr>
        <p:spPr bwMode="auto">
          <a:xfrm>
            <a:off x="4038600" y="2057400"/>
            <a:ext cx="6143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Aorta</a:t>
            </a:r>
          </a:p>
        </p:txBody>
      </p:sp>
      <p:sp>
        <p:nvSpPr>
          <p:cNvPr id="24586" name="TextBox 12"/>
          <p:cNvSpPr txBox="1">
            <a:spLocks noChangeArrowheads="1"/>
          </p:cNvSpPr>
          <p:nvPr/>
        </p:nvSpPr>
        <p:spPr bwMode="auto">
          <a:xfrm>
            <a:off x="4648200" y="1600200"/>
            <a:ext cx="544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PDA</a:t>
            </a:r>
          </a:p>
        </p:txBody>
      </p:sp>
      <p:sp>
        <p:nvSpPr>
          <p:cNvPr id="24587" name="TextBox 13"/>
          <p:cNvSpPr txBox="1">
            <a:spLocks noChangeArrowheads="1"/>
          </p:cNvSpPr>
          <p:nvPr/>
        </p:nvSpPr>
        <p:spPr bwMode="auto">
          <a:xfrm>
            <a:off x="4343400" y="3429000"/>
            <a:ext cx="4286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TV</a:t>
            </a:r>
          </a:p>
        </p:txBody>
      </p:sp>
      <p:sp>
        <p:nvSpPr>
          <p:cNvPr id="24588" name="TextBox 14"/>
          <p:cNvSpPr txBox="1">
            <a:spLocks noChangeArrowheads="1"/>
          </p:cNvSpPr>
          <p:nvPr/>
        </p:nvSpPr>
        <p:spPr bwMode="auto">
          <a:xfrm>
            <a:off x="3810000" y="4800600"/>
            <a:ext cx="8667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Ductus</a:t>
            </a:r>
          </a:p>
          <a:p>
            <a:pPr eaLnBrk="1" hangingPunct="1"/>
            <a:r>
              <a:rPr lang="en-US" sz="1400"/>
              <a:t>venosus</a:t>
            </a:r>
          </a:p>
        </p:txBody>
      </p:sp>
      <p:sp>
        <p:nvSpPr>
          <p:cNvPr id="24589" name="TextBox 15"/>
          <p:cNvSpPr txBox="1">
            <a:spLocks noChangeArrowheads="1"/>
          </p:cNvSpPr>
          <p:nvPr/>
        </p:nvSpPr>
        <p:spPr bwMode="auto">
          <a:xfrm>
            <a:off x="5410200" y="6019800"/>
            <a:ext cx="1292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Umbilical vein</a:t>
            </a:r>
          </a:p>
        </p:txBody>
      </p:sp>
      <p:cxnSp>
        <p:nvCxnSpPr>
          <p:cNvPr id="18" name="Straight Arrow Connector 17"/>
          <p:cNvCxnSpPr/>
          <p:nvPr/>
        </p:nvCxnSpPr>
        <p:spPr>
          <a:xfrm>
            <a:off x="4953000" y="1828800"/>
            <a:ext cx="152400"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591" name="TextBox 15"/>
          <p:cNvSpPr txBox="1">
            <a:spLocks noChangeArrowheads="1"/>
          </p:cNvSpPr>
          <p:nvPr/>
        </p:nvSpPr>
        <p:spPr bwMode="auto">
          <a:xfrm>
            <a:off x="1676400" y="6400800"/>
            <a:ext cx="14081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Greg Latham, MD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tal heart_color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0"/>
            <a:ext cx="6609279" cy="6858000"/>
          </a:xfrm>
          <a:prstGeom prst="rect">
            <a:avLst/>
          </a:prstGeom>
        </p:spPr>
      </p:pic>
      <p:sp>
        <p:nvSpPr>
          <p:cNvPr id="3" name="TextBox 2"/>
          <p:cNvSpPr txBox="1"/>
          <p:nvPr/>
        </p:nvSpPr>
        <p:spPr>
          <a:xfrm>
            <a:off x="2819400" y="4038600"/>
            <a:ext cx="582211" cy="307777"/>
          </a:xfrm>
          <a:prstGeom prst="rect">
            <a:avLst/>
          </a:prstGeom>
          <a:noFill/>
        </p:spPr>
        <p:txBody>
          <a:bodyPr wrap="none" rtlCol="0">
            <a:spAutoFit/>
          </a:bodyPr>
          <a:lstStyle/>
          <a:p>
            <a:r>
              <a:rPr lang="en-US" sz="1400" dirty="0"/>
              <a:t>Liver</a:t>
            </a:r>
          </a:p>
        </p:txBody>
      </p:sp>
      <p:sp>
        <p:nvSpPr>
          <p:cNvPr id="14" name="TextBox 13"/>
          <p:cNvSpPr txBox="1"/>
          <p:nvPr/>
        </p:nvSpPr>
        <p:spPr>
          <a:xfrm>
            <a:off x="1981200" y="5257800"/>
            <a:ext cx="925717" cy="523220"/>
          </a:xfrm>
          <a:prstGeom prst="rect">
            <a:avLst/>
          </a:prstGeom>
          <a:noFill/>
        </p:spPr>
        <p:txBody>
          <a:bodyPr wrap="none" rtlCol="0">
            <a:spAutoFit/>
          </a:bodyPr>
          <a:lstStyle/>
          <a:p>
            <a:pPr algn="ctr"/>
            <a:r>
              <a:rPr lang="en-US" sz="1400" dirty="0"/>
              <a:t>Umbilical</a:t>
            </a:r>
          </a:p>
          <a:p>
            <a:pPr algn="ctr"/>
            <a:r>
              <a:rPr lang="en-US" sz="1400" dirty="0"/>
              <a:t>vein</a:t>
            </a:r>
          </a:p>
        </p:txBody>
      </p:sp>
      <p:sp>
        <p:nvSpPr>
          <p:cNvPr id="16" name="TextBox 15"/>
          <p:cNvSpPr txBox="1"/>
          <p:nvPr/>
        </p:nvSpPr>
        <p:spPr>
          <a:xfrm>
            <a:off x="2514600" y="6477000"/>
            <a:ext cx="883350" cy="307777"/>
          </a:xfrm>
          <a:prstGeom prst="rect">
            <a:avLst/>
          </a:prstGeom>
          <a:noFill/>
        </p:spPr>
        <p:txBody>
          <a:bodyPr wrap="none" rtlCol="0">
            <a:spAutoFit/>
          </a:bodyPr>
          <a:lstStyle/>
          <a:p>
            <a:pPr algn="ctr"/>
            <a:r>
              <a:rPr lang="en-US" sz="1400" dirty="0"/>
              <a:t>Placenta</a:t>
            </a:r>
          </a:p>
        </p:txBody>
      </p:sp>
      <p:sp>
        <p:nvSpPr>
          <p:cNvPr id="17" name="TextBox 16"/>
          <p:cNvSpPr txBox="1"/>
          <p:nvPr/>
        </p:nvSpPr>
        <p:spPr>
          <a:xfrm>
            <a:off x="5562600" y="6172200"/>
            <a:ext cx="1561433" cy="307777"/>
          </a:xfrm>
          <a:prstGeom prst="rect">
            <a:avLst/>
          </a:prstGeom>
          <a:noFill/>
        </p:spPr>
        <p:txBody>
          <a:bodyPr wrap="none" rtlCol="0">
            <a:spAutoFit/>
          </a:bodyPr>
          <a:lstStyle/>
          <a:p>
            <a:pPr algn="ctr"/>
            <a:r>
              <a:rPr lang="en-US" sz="1400" dirty="0"/>
              <a:t>Umbilical arteries</a:t>
            </a:r>
          </a:p>
        </p:txBody>
      </p:sp>
      <p:sp>
        <p:nvSpPr>
          <p:cNvPr id="5" name="TextBox 4"/>
          <p:cNvSpPr txBox="1"/>
          <p:nvPr/>
        </p:nvSpPr>
        <p:spPr>
          <a:xfrm>
            <a:off x="5638800" y="4876800"/>
            <a:ext cx="613782" cy="307777"/>
          </a:xfrm>
          <a:prstGeom prst="rect">
            <a:avLst/>
          </a:prstGeom>
          <a:noFill/>
        </p:spPr>
        <p:txBody>
          <a:bodyPr wrap="none" rtlCol="0">
            <a:spAutoFit/>
          </a:bodyPr>
          <a:lstStyle/>
          <a:p>
            <a:pPr algn="ctr"/>
            <a:r>
              <a:rPr lang="en-US" sz="1400" dirty="0"/>
              <a:t>Aorta</a:t>
            </a:r>
          </a:p>
        </p:txBody>
      </p:sp>
      <p:sp>
        <p:nvSpPr>
          <p:cNvPr id="18" name="TextBox 17"/>
          <p:cNvSpPr txBox="1"/>
          <p:nvPr/>
        </p:nvSpPr>
        <p:spPr>
          <a:xfrm>
            <a:off x="2590800" y="3352800"/>
            <a:ext cx="806230" cy="523220"/>
          </a:xfrm>
          <a:prstGeom prst="rect">
            <a:avLst/>
          </a:prstGeom>
          <a:noFill/>
        </p:spPr>
        <p:txBody>
          <a:bodyPr wrap="none" rtlCol="0">
            <a:spAutoFit/>
          </a:bodyPr>
          <a:lstStyle/>
          <a:p>
            <a:pPr algn="ctr"/>
            <a:r>
              <a:rPr lang="en-US" sz="1400" dirty="0"/>
              <a:t>Hepatic</a:t>
            </a:r>
          </a:p>
          <a:p>
            <a:pPr algn="ctr"/>
            <a:r>
              <a:rPr lang="en-US" sz="1400" dirty="0"/>
              <a:t>vein</a:t>
            </a:r>
          </a:p>
        </p:txBody>
      </p:sp>
      <p:sp>
        <p:nvSpPr>
          <p:cNvPr id="19" name="TextBox 18"/>
          <p:cNvSpPr txBox="1"/>
          <p:nvPr/>
        </p:nvSpPr>
        <p:spPr>
          <a:xfrm>
            <a:off x="4495800" y="4495800"/>
            <a:ext cx="483952" cy="307777"/>
          </a:xfrm>
          <a:prstGeom prst="rect">
            <a:avLst/>
          </a:prstGeom>
          <a:noFill/>
        </p:spPr>
        <p:txBody>
          <a:bodyPr wrap="none" rtlCol="0">
            <a:spAutoFit/>
          </a:bodyPr>
          <a:lstStyle/>
          <a:p>
            <a:pPr algn="ctr"/>
            <a:r>
              <a:rPr lang="en-US" sz="1400" dirty="0"/>
              <a:t>IVC</a:t>
            </a:r>
          </a:p>
        </p:txBody>
      </p:sp>
      <p:sp>
        <p:nvSpPr>
          <p:cNvPr id="20" name="TextBox 19"/>
          <p:cNvSpPr txBox="1"/>
          <p:nvPr/>
        </p:nvSpPr>
        <p:spPr>
          <a:xfrm>
            <a:off x="3276600" y="381000"/>
            <a:ext cx="553820" cy="307777"/>
          </a:xfrm>
          <a:prstGeom prst="rect">
            <a:avLst/>
          </a:prstGeom>
          <a:noFill/>
        </p:spPr>
        <p:txBody>
          <a:bodyPr wrap="none" rtlCol="0">
            <a:spAutoFit/>
          </a:bodyPr>
          <a:lstStyle/>
          <a:p>
            <a:pPr algn="ctr"/>
            <a:r>
              <a:rPr lang="en-US" sz="1400" dirty="0"/>
              <a:t>SVC</a:t>
            </a:r>
          </a:p>
        </p:txBody>
      </p:sp>
      <p:sp>
        <p:nvSpPr>
          <p:cNvPr id="21" name="TextBox 20"/>
          <p:cNvSpPr txBox="1"/>
          <p:nvPr/>
        </p:nvSpPr>
        <p:spPr>
          <a:xfrm>
            <a:off x="6580368" y="1143000"/>
            <a:ext cx="1056700" cy="523220"/>
          </a:xfrm>
          <a:prstGeom prst="rect">
            <a:avLst/>
          </a:prstGeom>
          <a:noFill/>
        </p:spPr>
        <p:txBody>
          <a:bodyPr wrap="none" rtlCol="0">
            <a:spAutoFit/>
          </a:bodyPr>
          <a:lstStyle/>
          <a:p>
            <a:pPr algn="ctr"/>
            <a:r>
              <a:rPr lang="en-US" sz="1400" dirty="0"/>
              <a:t>Pulmonary</a:t>
            </a:r>
          </a:p>
          <a:p>
            <a:pPr algn="ctr"/>
            <a:r>
              <a:rPr lang="en-US" sz="1400" dirty="0"/>
              <a:t>artery</a:t>
            </a:r>
          </a:p>
        </p:txBody>
      </p:sp>
      <p:sp>
        <p:nvSpPr>
          <p:cNvPr id="22" name="TextBox 21"/>
          <p:cNvSpPr txBox="1"/>
          <p:nvPr/>
        </p:nvSpPr>
        <p:spPr>
          <a:xfrm>
            <a:off x="6705600" y="1752600"/>
            <a:ext cx="1056700" cy="523220"/>
          </a:xfrm>
          <a:prstGeom prst="rect">
            <a:avLst/>
          </a:prstGeom>
          <a:noFill/>
        </p:spPr>
        <p:txBody>
          <a:bodyPr wrap="none" rtlCol="0">
            <a:spAutoFit/>
          </a:bodyPr>
          <a:lstStyle/>
          <a:p>
            <a:pPr algn="ctr"/>
            <a:r>
              <a:rPr lang="en-US" sz="1400" dirty="0"/>
              <a:t>Pulmonary</a:t>
            </a:r>
          </a:p>
          <a:p>
            <a:pPr algn="ctr"/>
            <a:r>
              <a:rPr lang="en-US" sz="1400" dirty="0"/>
              <a:t>vein</a:t>
            </a:r>
          </a:p>
        </p:txBody>
      </p:sp>
      <p:sp>
        <p:nvSpPr>
          <p:cNvPr id="23" name="TextBox 22"/>
          <p:cNvSpPr txBox="1"/>
          <p:nvPr/>
        </p:nvSpPr>
        <p:spPr>
          <a:xfrm>
            <a:off x="5680680" y="304800"/>
            <a:ext cx="972943" cy="523220"/>
          </a:xfrm>
          <a:prstGeom prst="rect">
            <a:avLst/>
          </a:prstGeom>
          <a:noFill/>
        </p:spPr>
        <p:txBody>
          <a:bodyPr wrap="none" rtlCol="0">
            <a:spAutoFit/>
          </a:bodyPr>
          <a:lstStyle/>
          <a:p>
            <a:pPr algn="ctr"/>
            <a:r>
              <a:rPr lang="en-US" sz="1400" dirty="0"/>
              <a:t>Ductus</a:t>
            </a:r>
          </a:p>
          <a:p>
            <a:pPr algn="ctr"/>
            <a:r>
              <a:rPr lang="en-US" sz="1400" dirty="0"/>
              <a:t>arteriosus</a:t>
            </a:r>
          </a:p>
        </p:txBody>
      </p:sp>
      <p:cxnSp>
        <p:nvCxnSpPr>
          <p:cNvPr id="25" name="Straight Arrow Connector 24"/>
          <p:cNvCxnSpPr/>
          <p:nvPr/>
        </p:nvCxnSpPr>
        <p:spPr>
          <a:xfrm flipH="1" flipV="1">
            <a:off x="5562600" y="5943601"/>
            <a:ext cx="152400" cy="30479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4953000" y="5638800"/>
            <a:ext cx="685800" cy="685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743200" y="5410200"/>
            <a:ext cx="609600" cy="152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200400" y="3657600"/>
            <a:ext cx="609600" cy="304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5105400" y="533400"/>
            <a:ext cx="609600" cy="533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200400" y="51054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80%</a:t>
            </a:r>
          </a:p>
        </p:txBody>
      </p:sp>
      <p:sp>
        <p:nvSpPr>
          <p:cNvPr id="42" name="TextBox 41"/>
          <p:cNvSpPr txBox="1"/>
          <p:nvPr/>
        </p:nvSpPr>
        <p:spPr>
          <a:xfrm>
            <a:off x="4140423" y="48768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25%</a:t>
            </a:r>
          </a:p>
        </p:txBody>
      </p:sp>
      <p:sp>
        <p:nvSpPr>
          <p:cNvPr id="43" name="TextBox 42"/>
          <p:cNvSpPr txBox="1"/>
          <p:nvPr/>
        </p:nvSpPr>
        <p:spPr>
          <a:xfrm>
            <a:off x="5791200" y="30480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65%</a:t>
            </a:r>
          </a:p>
        </p:txBody>
      </p:sp>
      <p:sp>
        <p:nvSpPr>
          <p:cNvPr id="44" name="TextBox 43"/>
          <p:cNvSpPr txBox="1"/>
          <p:nvPr/>
        </p:nvSpPr>
        <p:spPr>
          <a:xfrm>
            <a:off x="3429000" y="7620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25%</a:t>
            </a:r>
          </a:p>
        </p:txBody>
      </p:sp>
      <p:sp>
        <p:nvSpPr>
          <p:cNvPr id="45" name="TextBox 44"/>
          <p:cNvSpPr txBox="1"/>
          <p:nvPr/>
        </p:nvSpPr>
        <p:spPr>
          <a:xfrm>
            <a:off x="4343400" y="6858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65%</a:t>
            </a:r>
          </a:p>
        </p:txBody>
      </p:sp>
      <p:sp>
        <p:nvSpPr>
          <p:cNvPr id="46" name="TextBox 45"/>
          <p:cNvSpPr txBox="1"/>
          <p:nvPr/>
        </p:nvSpPr>
        <p:spPr>
          <a:xfrm>
            <a:off x="5105400" y="35052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50%</a:t>
            </a:r>
          </a:p>
        </p:txBody>
      </p:sp>
      <p:sp>
        <p:nvSpPr>
          <p:cNvPr id="47" name="TextBox 46"/>
          <p:cNvSpPr txBox="1"/>
          <p:nvPr/>
        </p:nvSpPr>
        <p:spPr>
          <a:xfrm>
            <a:off x="3962400" y="39624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65%</a:t>
            </a:r>
          </a:p>
        </p:txBody>
      </p:sp>
      <p:sp>
        <p:nvSpPr>
          <p:cNvPr id="48" name="TextBox 47"/>
          <p:cNvSpPr txBox="1"/>
          <p:nvPr/>
        </p:nvSpPr>
        <p:spPr>
          <a:xfrm>
            <a:off x="5334000" y="46482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55%</a:t>
            </a:r>
          </a:p>
        </p:txBody>
      </p:sp>
      <p:sp>
        <p:nvSpPr>
          <p:cNvPr id="49" name="TextBox 48"/>
          <p:cNvSpPr txBox="1"/>
          <p:nvPr/>
        </p:nvSpPr>
        <p:spPr>
          <a:xfrm>
            <a:off x="4495800" y="13716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50%</a:t>
            </a:r>
          </a:p>
        </p:txBody>
      </p:sp>
      <p:sp>
        <p:nvSpPr>
          <p:cNvPr id="50" name="TextBox 49"/>
          <p:cNvSpPr txBox="1"/>
          <p:nvPr/>
        </p:nvSpPr>
        <p:spPr>
          <a:xfrm>
            <a:off x="5410200" y="9144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55%</a:t>
            </a:r>
          </a:p>
        </p:txBody>
      </p:sp>
      <p:sp>
        <p:nvSpPr>
          <p:cNvPr id="52" name="Title 1"/>
          <p:cNvSpPr>
            <a:spLocks noGrp="1"/>
          </p:cNvSpPr>
          <p:nvPr>
            <p:ph type="title"/>
          </p:nvPr>
        </p:nvSpPr>
        <p:spPr>
          <a:xfrm>
            <a:off x="152400" y="1447800"/>
            <a:ext cx="3581400" cy="1066800"/>
          </a:xfrm>
        </p:spPr>
        <p:txBody>
          <a:bodyPr/>
          <a:lstStyle/>
          <a:p>
            <a:pPr eaLnBrk="1" hangingPunct="1"/>
            <a:r>
              <a:rPr lang="en-US" sz="3200" dirty="0">
                <a:latin typeface="Calibri" charset="0"/>
              </a:rPr>
              <a:t>Oxygen Saturation</a:t>
            </a:r>
            <a:br>
              <a:rPr lang="en-US" sz="3200" dirty="0">
                <a:latin typeface="Calibri" charset="0"/>
              </a:rPr>
            </a:br>
            <a:r>
              <a:rPr lang="en-US" sz="3200" dirty="0">
                <a:latin typeface="Calibri" charset="0"/>
              </a:rPr>
              <a:t>of Fetal Blood</a:t>
            </a:r>
          </a:p>
        </p:txBody>
      </p:sp>
      <p:sp>
        <p:nvSpPr>
          <p:cNvPr id="53" name="TextBox 52"/>
          <p:cNvSpPr txBox="1"/>
          <p:nvPr/>
        </p:nvSpPr>
        <p:spPr>
          <a:xfrm>
            <a:off x="6400800" y="19812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40%</a:t>
            </a:r>
          </a:p>
        </p:txBody>
      </p:sp>
    </p:spTree>
    <p:extLst>
      <p:ext uri="{BB962C8B-B14F-4D97-AF65-F5344CB8AC3E}">
        <p14:creationId xmlns:p14="http://schemas.microsoft.com/office/powerpoint/2010/main" val="367407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a:latin typeface="Calibri" charset="0"/>
              </a:rPr>
              <a:t>Disclosures</a:t>
            </a:r>
          </a:p>
        </p:txBody>
      </p:sp>
      <p:sp>
        <p:nvSpPr>
          <p:cNvPr id="12290" name="Content Placeholder 2"/>
          <p:cNvSpPr>
            <a:spLocks noGrp="1"/>
          </p:cNvSpPr>
          <p:nvPr>
            <p:ph idx="1"/>
          </p:nvPr>
        </p:nvSpPr>
        <p:spPr/>
        <p:txBody>
          <a:bodyPr/>
          <a:lstStyle/>
          <a:p>
            <a:pPr marL="0" indent="0" eaLnBrk="1" hangingPunct="1">
              <a:buFont typeface="Wingdings 2" charset="0"/>
              <a:buNone/>
            </a:pPr>
            <a:endParaRPr lang="en-US">
              <a:latin typeface="Calibri" charset="0"/>
              <a:ea typeface="Calibri" charset="0"/>
              <a:cs typeface="Calibri" charset="0"/>
            </a:endParaRPr>
          </a:p>
          <a:p>
            <a:pPr marL="0" indent="0" eaLnBrk="1" hangingPunct="1">
              <a:buFont typeface="Wingdings 2" charset="0"/>
              <a:buNone/>
            </a:pPr>
            <a:endParaRPr lang="en-US" dirty="0">
              <a:latin typeface="Calibri" charset="0"/>
              <a:ea typeface="Calibri" charset="0"/>
              <a:cs typeface="Calibri" charset="0"/>
            </a:endParaRPr>
          </a:p>
          <a:p>
            <a:pPr marL="0" indent="0" eaLnBrk="1" hangingPunct="1">
              <a:buFont typeface="Wingdings 2" charset="0"/>
              <a:buNone/>
            </a:pPr>
            <a:r>
              <a:rPr lang="en-US" dirty="0">
                <a:latin typeface="Calibri" charset="0"/>
                <a:ea typeface="Calibri" charset="0"/>
                <a:cs typeface="Calibri" charset="0"/>
              </a:rPr>
              <a:t>No disclosures to report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tal heart_color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0"/>
            <a:ext cx="6609279" cy="6858000"/>
          </a:xfrm>
          <a:prstGeom prst="rect">
            <a:avLst/>
          </a:prstGeom>
        </p:spPr>
      </p:pic>
      <p:sp>
        <p:nvSpPr>
          <p:cNvPr id="3" name="TextBox 2"/>
          <p:cNvSpPr txBox="1"/>
          <p:nvPr/>
        </p:nvSpPr>
        <p:spPr>
          <a:xfrm>
            <a:off x="2819400" y="4038600"/>
            <a:ext cx="582211" cy="307777"/>
          </a:xfrm>
          <a:prstGeom prst="rect">
            <a:avLst/>
          </a:prstGeom>
          <a:noFill/>
        </p:spPr>
        <p:txBody>
          <a:bodyPr wrap="none" rtlCol="0">
            <a:spAutoFit/>
          </a:bodyPr>
          <a:lstStyle/>
          <a:p>
            <a:r>
              <a:rPr lang="en-US" sz="1400" dirty="0"/>
              <a:t>Liver</a:t>
            </a:r>
          </a:p>
        </p:txBody>
      </p:sp>
      <p:sp>
        <p:nvSpPr>
          <p:cNvPr id="14" name="TextBox 13"/>
          <p:cNvSpPr txBox="1"/>
          <p:nvPr/>
        </p:nvSpPr>
        <p:spPr>
          <a:xfrm>
            <a:off x="1981200" y="5257800"/>
            <a:ext cx="925717" cy="523220"/>
          </a:xfrm>
          <a:prstGeom prst="rect">
            <a:avLst/>
          </a:prstGeom>
          <a:noFill/>
        </p:spPr>
        <p:txBody>
          <a:bodyPr wrap="none" rtlCol="0">
            <a:spAutoFit/>
          </a:bodyPr>
          <a:lstStyle/>
          <a:p>
            <a:pPr algn="ctr"/>
            <a:r>
              <a:rPr lang="en-US" sz="1400" dirty="0"/>
              <a:t>Umbilical</a:t>
            </a:r>
          </a:p>
          <a:p>
            <a:pPr algn="ctr"/>
            <a:r>
              <a:rPr lang="en-US" sz="1400" dirty="0"/>
              <a:t>vein</a:t>
            </a:r>
          </a:p>
        </p:txBody>
      </p:sp>
      <p:sp>
        <p:nvSpPr>
          <p:cNvPr id="16" name="TextBox 15"/>
          <p:cNvSpPr txBox="1"/>
          <p:nvPr/>
        </p:nvSpPr>
        <p:spPr>
          <a:xfrm>
            <a:off x="2514600" y="6477000"/>
            <a:ext cx="883350" cy="307777"/>
          </a:xfrm>
          <a:prstGeom prst="rect">
            <a:avLst/>
          </a:prstGeom>
          <a:noFill/>
        </p:spPr>
        <p:txBody>
          <a:bodyPr wrap="none" rtlCol="0">
            <a:spAutoFit/>
          </a:bodyPr>
          <a:lstStyle/>
          <a:p>
            <a:pPr algn="ctr"/>
            <a:r>
              <a:rPr lang="en-US" sz="1400" dirty="0"/>
              <a:t>Placenta</a:t>
            </a:r>
          </a:p>
        </p:txBody>
      </p:sp>
      <p:sp>
        <p:nvSpPr>
          <p:cNvPr id="17" name="TextBox 16"/>
          <p:cNvSpPr txBox="1"/>
          <p:nvPr/>
        </p:nvSpPr>
        <p:spPr>
          <a:xfrm>
            <a:off x="5562600" y="6172200"/>
            <a:ext cx="1561433" cy="307777"/>
          </a:xfrm>
          <a:prstGeom prst="rect">
            <a:avLst/>
          </a:prstGeom>
          <a:noFill/>
        </p:spPr>
        <p:txBody>
          <a:bodyPr wrap="none" rtlCol="0">
            <a:spAutoFit/>
          </a:bodyPr>
          <a:lstStyle/>
          <a:p>
            <a:pPr algn="ctr"/>
            <a:r>
              <a:rPr lang="en-US" sz="1400" dirty="0"/>
              <a:t>Umbilical arteries</a:t>
            </a:r>
          </a:p>
        </p:txBody>
      </p:sp>
      <p:sp>
        <p:nvSpPr>
          <p:cNvPr id="5" name="TextBox 4"/>
          <p:cNvSpPr txBox="1"/>
          <p:nvPr/>
        </p:nvSpPr>
        <p:spPr>
          <a:xfrm>
            <a:off x="5638800" y="4876800"/>
            <a:ext cx="613782" cy="307777"/>
          </a:xfrm>
          <a:prstGeom prst="rect">
            <a:avLst/>
          </a:prstGeom>
          <a:noFill/>
        </p:spPr>
        <p:txBody>
          <a:bodyPr wrap="none" rtlCol="0">
            <a:spAutoFit/>
          </a:bodyPr>
          <a:lstStyle/>
          <a:p>
            <a:pPr algn="ctr"/>
            <a:r>
              <a:rPr lang="en-US" sz="1400" dirty="0"/>
              <a:t>Aorta</a:t>
            </a:r>
          </a:p>
        </p:txBody>
      </p:sp>
      <p:sp>
        <p:nvSpPr>
          <p:cNvPr id="18" name="TextBox 17"/>
          <p:cNvSpPr txBox="1"/>
          <p:nvPr/>
        </p:nvSpPr>
        <p:spPr>
          <a:xfrm>
            <a:off x="2590800" y="3352800"/>
            <a:ext cx="806230" cy="523220"/>
          </a:xfrm>
          <a:prstGeom prst="rect">
            <a:avLst/>
          </a:prstGeom>
          <a:noFill/>
        </p:spPr>
        <p:txBody>
          <a:bodyPr wrap="none" rtlCol="0">
            <a:spAutoFit/>
          </a:bodyPr>
          <a:lstStyle/>
          <a:p>
            <a:pPr algn="ctr"/>
            <a:r>
              <a:rPr lang="en-US" sz="1400" dirty="0"/>
              <a:t>Hepatic</a:t>
            </a:r>
          </a:p>
          <a:p>
            <a:pPr algn="ctr"/>
            <a:r>
              <a:rPr lang="en-US" sz="1400" dirty="0"/>
              <a:t>vein</a:t>
            </a:r>
          </a:p>
        </p:txBody>
      </p:sp>
      <p:sp>
        <p:nvSpPr>
          <p:cNvPr id="19" name="TextBox 18"/>
          <p:cNvSpPr txBox="1"/>
          <p:nvPr/>
        </p:nvSpPr>
        <p:spPr>
          <a:xfrm>
            <a:off x="4495800" y="4495800"/>
            <a:ext cx="483952" cy="307777"/>
          </a:xfrm>
          <a:prstGeom prst="rect">
            <a:avLst/>
          </a:prstGeom>
          <a:noFill/>
        </p:spPr>
        <p:txBody>
          <a:bodyPr wrap="none" rtlCol="0">
            <a:spAutoFit/>
          </a:bodyPr>
          <a:lstStyle/>
          <a:p>
            <a:pPr algn="ctr"/>
            <a:r>
              <a:rPr lang="en-US" sz="1400" dirty="0"/>
              <a:t>IVC</a:t>
            </a:r>
          </a:p>
        </p:txBody>
      </p:sp>
      <p:sp>
        <p:nvSpPr>
          <p:cNvPr id="20" name="TextBox 19"/>
          <p:cNvSpPr txBox="1"/>
          <p:nvPr/>
        </p:nvSpPr>
        <p:spPr>
          <a:xfrm>
            <a:off x="3276600" y="381000"/>
            <a:ext cx="553820" cy="307777"/>
          </a:xfrm>
          <a:prstGeom prst="rect">
            <a:avLst/>
          </a:prstGeom>
          <a:noFill/>
        </p:spPr>
        <p:txBody>
          <a:bodyPr wrap="none" rtlCol="0">
            <a:spAutoFit/>
          </a:bodyPr>
          <a:lstStyle/>
          <a:p>
            <a:pPr algn="ctr"/>
            <a:r>
              <a:rPr lang="en-US" sz="1400" dirty="0"/>
              <a:t>SVC</a:t>
            </a:r>
          </a:p>
        </p:txBody>
      </p:sp>
      <p:sp>
        <p:nvSpPr>
          <p:cNvPr id="21" name="TextBox 20"/>
          <p:cNvSpPr txBox="1"/>
          <p:nvPr/>
        </p:nvSpPr>
        <p:spPr>
          <a:xfrm>
            <a:off x="6580368" y="1143000"/>
            <a:ext cx="1056700" cy="523220"/>
          </a:xfrm>
          <a:prstGeom prst="rect">
            <a:avLst/>
          </a:prstGeom>
          <a:noFill/>
        </p:spPr>
        <p:txBody>
          <a:bodyPr wrap="none" rtlCol="0">
            <a:spAutoFit/>
          </a:bodyPr>
          <a:lstStyle/>
          <a:p>
            <a:pPr algn="ctr"/>
            <a:r>
              <a:rPr lang="en-US" sz="1400" dirty="0"/>
              <a:t>Pulmonary</a:t>
            </a:r>
          </a:p>
          <a:p>
            <a:pPr algn="ctr"/>
            <a:r>
              <a:rPr lang="en-US" sz="1400" dirty="0"/>
              <a:t>artery</a:t>
            </a:r>
          </a:p>
        </p:txBody>
      </p:sp>
      <p:sp>
        <p:nvSpPr>
          <p:cNvPr id="22" name="TextBox 21"/>
          <p:cNvSpPr txBox="1"/>
          <p:nvPr/>
        </p:nvSpPr>
        <p:spPr>
          <a:xfrm>
            <a:off x="6705600" y="1752600"/>
            <a:ext cx="1056700" cy="523220"/>
          </a:xfrm>
          <a:prstGeom prst="rect">
            <a:avLst/>
          </a:prstGeom>
          <a:noFill/>
        </p:spPr>
        <p:txBody>
          <a:bodyPr wrap="none" rtlCol="0">
            <a:spAutoFit/>
          </a:bodyPr>
          <a:lstStyle/>
          <a:p>
            <a:pPr algn="ctr"/>
            <a:r>
              <a:rPr lang="en-US" sz="1400" dirty="0"/>
              <a:t>Pulmonary</a:t>
            </a:r>
          </a:p>
          <a:p>
            <a:pPr algn="ctr"/>
            <a:r>
              <a:rPr lang="en-US" sz="1400" dirty="0"/>
              <a:t>vein</a:t>
            </a:r>
          </a:p>
        </p:txBody>
      </p:sp>
      <p:sp>
        <p:nvSpPr>
          <p:cNvPr id="23" name="TextBox 22"/>
          <p:cNvSpPr txBox="1"/>
          <p:nvPr/>
        </p:nvSpPr>
        <p:spPr>
          <a:xfrm>
            <a:off x="5680680" y="304800"/>
            <a:ext cx="972943" cy="523220"/>
          </a:xfrm>
          <a:prstGeom prst="rect">
            <a:avLst/>
          </a:prstGeom>
          <a:noFill/>
        </p:spPr>
        <p:txBody>
          <a:bodyPr wrap="none" rtlCol="0">
            <a:spAutoFit/>
          </a:bodyPr>
          <a:lstStyle/>
          <a:p>
            <a:pPr algn="ctr"/>
            <a:r>
              <a:rPr lang="en-US" sz="1400" dirty="0"/>
              <a:t>Ductus</a:t>
            </a:r>
          </a:p>
          <a:p>
            <a:pPr algn="ctr"/>
            <a:r>
              <a:rPr lang="en-US" sz="1400" dirty="0"/>
              <a:t>arteriosus</a:t>
            </a:r>
          </a:p>
        </p:txBody>
      </p:sp>
      <p:cxnSp>
        <p:nvCxnSpPr>
          <p:cNvPr id="25" name="Straight Arrow Connector 24"/>
          <p:cNvCxnSpPr/>
          <p:nvPr/>
        </p:nvCxnSpPr>
        <p:spPr>
          <a:xfrm flipH="1" flipV="1">
            <a:off x="5562600" y="5943601"/>
            <a:ext cx="152400" cy="30479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4953000" y="5638800"/>
            <a:ext cx="685800" cy="685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743200" y="5410200"/>
            <a:ext cx="609600" cy="152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200400" y="3657600"/>
            <a:ext cx="609600" cy="304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5105400" y="533400"/>
            <a:ext cx="609600" cy="533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105400" y="35052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66%</a:t>
            </a:r>
          </a:p>
        </p:txBody>
      </p:sp>
      <p:sp>
        <p:nvSpPr>
          <p:cNvPr id="48" name="TextBox 47"/>
          <p:cNvSpPr txBox="1"/>
          <p:nvPr/>
        </p:nvSpPr>
        <p:spPr>
          <a:xfrm>
            <a:off x="5334000" y="46482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69%</a:t>
            </a:r>
          </a:p>
        </p:txBody>
      </p:sp>
      <p:sp>
        <p:nvSpPr>
          <p:cNvPr id="49" name="TextBox 48"/>
          <p:cNvSpPr txBox="1"/>
          <p:nvPr/>
        </p:nvSpPr>
        <p:spPr>
          <a:xfrm>
            <a:off x="4876800" y="9906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59%</a:t>
            </a:r>
          </a:p>
        </p:txBody>
      </p:sp>
      <p:sp>
        <p:nvSpPr>
          <p:cNvPr id="50" name="TextBox 49"/>
          <p:cNvSpPr txBox="1"/>
          <p:nvPr/>
        </p:nvSpPr>
        <p:spPr>
          <a:xfrm>
            <a:off x="6096000" y="1295400"/>
            <a:ext cx="407083"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7%</a:t>
            </a:r>
          </a:p>
        </p:txBody>
      </p:sp>
      <p:sp>
        <p:nvSpPr>
          <p:cNvPr id="52" name="Title 1"/>
          <p:cNvSpPr>
            <a:spLocks noGrp="1"/>
          </p:cNvSpPr>
          <p:nvPr>
            <p:ph type="title"/>
          </p:nvPr>
        </p:nvSpPr>
        <p:spPr>
          <a:xfrm>
            <a:off x="152400" y="2362200"/>
            <a:ext cx="3581400" cy="1066800"/>
          </a:xfrm>
        </p:spPr>
        <p:txBody>
          <a:bodyPr>
            <a:normAutofit fontScale="90000"/>
          </a:bodyPr>
          <a:lstStyle/>
          <a:p>
            <a:pPr eaLnBrk="1" hangingPunct="1"/>
            <a:r>
              <a:rPr lang="en-US" sz="3200" dirty="0">
                <a:latin typeface="Calibri" charset="0"/>
              </a:rPr>
              <a:t>Combined Cardiac</a:t>
            </a:r>
            <a:br>
              <a:rPr lang="en-US" sz="3200" dirty="0">
                <a:latin typeface="Calibri" charset="0"/>
              </a:rPr>
            </a:br>
            <a:r>
              <a:rPr lang="en-US" sz="3200" dirty="0">
                <a:latin typeface="Calibri" charset="0"/>
              </a:rPr>
              <a:t>Output of Fetal </a:t>
            </a:r>
            <a:br>
              <a:rPr lang="en-US" sz="3200" dirty="0">
                <a:latin typeface="Calibri" charset="0"/>
              </a:rPr>
            </a:br>
            <a:r>
              <a:rPr lang="en-US" sz="3200" dirty="0">
                <a:latin typeface="Calibri" charset="0"/>
              </a:rPr>
              <a:t>Blood – </a:t>
            </a:r>
            <a:r>
              <a:rPr lang="en-US" sz="3200" b="1" dirty="0">
                <a:latin typeface="Calibri" charset="0"/>
              </a:rPr>
              <a:t>Right </a:t>
            </a:r>
            <a:br>
              <a:rPr lang="en-US" sz="3200" b="1" dirty="0">
                <a:latin typeface="Calibri" charset="0"/>
              </a:rPr>
            </a:br>
            <a:r>
              <a:rPr lang="en-US" sz="3200" b="1" dirty="0">
                <a:latin typeface="Calibri" charset="0"/>
              </a:rPr>
              <a:t>Ventricle</a:t>
            </a:r>
          </a:p>
        </p:txBody>
      </p:sp>
      <p:sp>
        <p:nvSpPr>
          <p:cNvPr id="34" name="TextBox 33"/>
          <p:cNvSpPr txBox="1"/>
          <p:nvPr/>
        </p:nvSpPr>
        <p:spPr>
          <a:xfrm>
            <a:off x="4953000" y="6096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10%</a:t>
            </a:r>
          </a:p>
        </p:txBody>
      </p:sp>
      <p:sp>
        <p:nvSpPr>
          <p:cNvPr id="36" name="TextBox 35"/>
          <p:cNvSpPr txBox="1"/>
          <p:nvPr/>
        </p:nvSpPr>
        <p:spPr>
          <a:xfrm>
            <a:off x="3733800" y="54864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45%</a:t>
            </a:r>
          </a:p>
        </p:txBody>
      </p:sp>
      <p:sp>
        <p:nvSpPr>
          <p:cNvPr id="38" name="TextBox 37"/>
          <p:cNvSpPr txBox="1"/>
          <p:nvPr/>
        </p:nvSpPr>
        <p:spPr>
          <a:xfrm>
            <a:off x="5943600" y="58674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24%</a:t>
            </a:r>
          </a:p>
        </p:txBody>
      </p:sp>
    </p:spTree>
    <p:extLst>
      <p:ext uri="{BB962C8B-B14F-4D97-AF65-F5344CB8AC3E}">
        <p14:creationId xmlns:p14="http://schemas.microsoft.com/office/powerpoint/2010/main" val="377024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tal heart_color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0"/>
            <a:ext cx="6609279" cy="6858000"/>
          </a:xfrm>
          <a:prstGeom prst="rect">
            <a:avLst/>
          </a:prstGeom>
        </p:spPr>
      </p:pic>
      <p:sp>
        <p:nvSpPr>
          <p:cNvPr id="3" name="TextBox 2"/>
          <p:cNvSpPr txBox="1"/>
          <p:nvPr/>
        </p:nvSpPr>
        <p:spPr>
          <a:xfrm>
            <a:off x="2819400" y="4038600"/>
            <a:ext cx="582211" cy="307777"/>
          </a:xfrm>
          <a:prstGeom prst="rect">
            <a:avLst/>
          </a:prstGeom>
          <a:noFill/>
        </p:spPr>
        <p:txBody>
          <a:bodyPr wrap="none" rtlCol="0">
            <a:spAutoFit/>
          </a:bodyPr>
          <a:lstStyle/>
          <a:p>
            <a:r>
              <a:rPr lang="en-US" sz="1400" dirty="0"/>
              <a:t>Liver</a:t>
            </a:r>
          </a:p>
        </p:txBody>
      </p:sp>
      <p:sp>
        <p:nvSpPr>
          <p:cNvPr id="14" name="TextBox 13"/>
          <p:cNvSpPr txBox="1"/>
          <p:nvPr/>
        </p:nvSpPr>
        <p:spPr>
          <a:xfrm>
            <a:off x="1981200" y="5257800"/>
            <a:ext cx="925717" cy="523220"/>
          </a:xfrm>
          <a:prstGeom prst="rect">
            <a:avLst/>
          </a:prstGeom>
          <a:noFill/>
        </p:spPr>
        <p:txBody>
          <a:bodyPr wrap="none" rtlCol="0">
            <a:spAutoFit/>
          </a:bodyPr>
          <a:lstStyle/>
          <a:p>
            <a:pPr algn="ctr"/>
            <a:r>
              <a:rPr lang="en-US" sz="1400" dirty="0"/>
              <a:t>Umbilical</a:t>
            </a:r>
          </a:p>
          <a:p>
            <a:pPr algn="ctr"/>
            <a:r>
              <a:rPr lang="en-US" sz="1400" dirty="0"/>
              <a:t>vein</a:t>
            </a:r>
          </a:p>
        </p:txBody>
      </p:sp>
      <p:sp>
        <p:nvSpPr>
          <p:cNvPr id="16" name="TextBox 15"/>
          <p:cNvSpPr txBox="1"/>
          <p:nvPr/>
        </p:nvSpPr>
        <p:spPr>
          <a:xfrm>
            <a:off x="2514600" y="6477000"/>
            <a:ext cx="883350" cy="307777"/>
          </a:xfrm>
          <a:prstGeom prst="rect">
            <a:avLst/>
          </a:prstGeom>
          <a:noFill/>
        </p:spPr>
        <p:txBody>
          <a:bodyPr wrap="none" rtlCol="0">
            <a:spAutoFit/>
          </a:bodyPr>
          <a:lstStyle/>
          <a:p>
            <a:pPr algn="ctr"/>
            <a:r>
              <a:rPr lang="en-US" sz="1400" dirty="0"/>
              <a:t>Placenta</a:t>
            </a:r>
          </a:p>
        </p:txBody>
      </p:sp>
      <p:sp>
        <p:nvSpPr>
          <p:cNvPr id="17" name="TextBox 16"/>
          <p:cNvSpPr txBox="1"/>
          <p:nvPr/>
        </p:nvSpPr>
        <p:spPr>
          <a:xfrm>
            <a:off x="5562600" y="6172200"/>
            <a:ext cx="1561433" cy="307777"/>
          </a:xfrm>
          <a:prstGeom prst="rect">
            <a:avLst/>
          </a:prstGeom>
          <a:noFill/>
        </p:spPr>
        <p:txBody>
          <a:bodyPr wrap="none" rtlCol="0">
            <a:spAutoFit/>
          </a:bodyPr>
          <a:lstStyle/>
          <a:p>
            <a:pPr algn="ctr"/>
            <a:r>
              <a:rPr lang="en-US" sz="1400" dirty="0"/>
              <a:t>Umbilical arteries</a:t>
            </a:r>
          </a:p>
        </p:txBody>
      </p:sp>
      <p:sp>
        <p:nvSpPr>
          <p:cNvPr id="5" name="TextBox 4"/>
          <p:cNvSpPr txBox="1"/>
          <p:nvPr/>
        </p:nvSpPr>
        <p:spPr>
          <a:xfrm>
            <a:off x="5638800" y="4876800"/>
            <a:ext cx="613782" cy="307777"/>
          </a:xfrm>
          <a:prstGeom prst="rect">
            <a:avLst/>
          </a:prstGeom>
          <a:noFill/>
        </p:spPr>
        <p:txBody>
          <a:bodyPr wrap="none" rtlCol="0">
            <a:spAutoFit/>
          </a:bodyPr>
          <a:lstStyle/>
          <a:p>
            <a:pPr algn="ctr"/>
            <a:r>
              <a:rPr lang="en-US" sz="1400" dirty="0"/>
              <a:t>Aorta</a:t>
            </a:r>
          </a:p>
        </p:txBody>
      </p:sp>
      <p:sp>
        <p:nvSpPr>
          <p:cNvPr id="18" name="TextBox 17"/>
          <p:cNvSpPr txBox="1"/>
          <p:nvPr/>
        </p:nvSpPr>
        <p:spPr>
          <a:xfrm>
            <a:off x="2590800" y="3352800"/>
            <a:ext cx="806230" cy="523220"/>
          </a:xfrm>
          <a:prstGeom prst="rect">
            <a:avLst/>
          </a:prstGeom>
          <a:noFill/>
        </p:spPr>
        <p:txBody>
          <a:bodyPr wrap="none" rtlCol="0">
            <a:spAutoFit/>
          </a:bodyPr>
          <a:lstStyle/>
          <a:p>
            <a:pPr algn="ctr"/>
            <a:r>
              <a:rPr lang="en-US" sz="1400" dirty="0"/>
              <a:t>Hepatic</a:t>
            </a:r>
          </a:p>
          <a:p>
            <a:pPr algn="ctr"/>
            <a:r>
              <a:rPr lang="en-US" sz="1400" dirty="0"/>
              <a:t>vein</a:t>
            </a:r>
          </a:p>
        </p:txBody>
      </p:sp>
      <p:sp>
        <p:nvSpPr>
          <p:cNvPr id="19" name="TextBox 18"/>
          <p:cNvSpPr txBox="1"/>
          <p:nvPr/>
        </p:nvSpPr>
        <p:spPr>
          <a:xfrm>
            <a:off x="4495800" y="4495800"/>
            <a:ext cx="483952" cy="307777"/>
          </a:xfrm>
          <a:prstGeom prst="rect">
            <a:avLst/>
          </a:prstGeom>
          <a:noFill/>
        </p:spPr>
        <p:txBody>
          <a:bodyPr wrap="none" rtlCol="0">
            <a:spAutoFit/>
          </a:bodyPr>
          <a:lstStyle/>
          <a:p>
            <a:pPr algn="ctr"/>
            <a:r>
              <a:rPr lang="en-US" sz="1400" dirty="0"/>
              <a:t>IVC</a:t>
            </a:r>
          </a:p>
        </p:txBody>
      </p:sp>
      <p:sp>
        <p:nvSpPr>
          <p:cNvPr id="20" name="TextBox 19"/>
          <p:cNvSpPr txBox="1"/>
          <p:nvPr/>
        </p:nvSpPr>
        <p:spPr>
          <a:xfrm>
            <a:off x="3276600" y="381000"/>
            <a:ext cx="553820" cy="307777"/>
          </a:xfrm>
          <a:prstGeom prst="rect">
            <a:avLst/>
          </a:prstGeom>
          <a:noFill/>
        </p:spPr>
        <p:txBody>
          <a:bodyPr wrap="none" rtlCol="0">
            <a:spAutoFit/>
          </a:bodyPr>
          <a:lstStyle/>
          <a:p>
            <a:pPr algn="ctr"/>
            <a:r>
              <a:rPr lang="en-US" sz="1400" dirty="0"/>
              <a:t>SVC</a:t>
            </a:r>
          </a:p>
        </p:txBody>
      </p:sp>
      <p:sp>
        <p:nvSpPr>
          <p:cNvPr id="21" name="TextBox 20"/>
          <p:cNvSpPr txBox="1"/>
          <p:nvPr/>
        </p:nvSpPr>
        <p:spPr>
          <a:xfrm>
            <a:off x="6580368" y="1143000"/>
            <a:ext cx="1056700" cy="523220"/>
          </a:xfrm>
          <a:prstGeom prst="rect">
            <a:avLst/>
          </a:prstGeom>
          <a:noFill/>
        </p:spPr>
        <p:txBody>
          <a:bodyPr wrap="none" rtlCol="0">
            <a:spAutoFit/>
          </a:bodyPr>
          <a:lstStyle/>
          <a:p>
            <a:pPr algn="ctr"/>
            <a:r>
              <a:rPr lang="en-US" sz="1400" dirty="0"/>
              <a:t>Pulmonary</a:t>
            </a:r>
          </a:p>
          <a:p>
            <a:pPr algn="ctr"/>
            <a:r>
              <a:rPr lang="en-US" sz="1400" dirty="0"/>
              <a:t>artery</a:t>
            </a:r>
          </a:p>
        </p:txBody>
      </p:sp>
      <p:sp>
        <p:nvSpPr>
          <p:cNvPr id="22" name="TextBox 21"/>
          <p:cNvSpPr txBox="1"/>
          <p:nvPr/>
        </p:nvSpPr>
        <p:spPr>
          <a:xfrm>
            <a:off x="6705600" y="1752600"/>
            <a:ext cx="1056700" cy="523220"/>
          </a:xfrm>
          <a:prstGeom prst="rect">
            <a:avLst/>
          </a:prstGeom>
          <a:noFill/>
        </p:spPr>
        <p:txBody>
          <a:bodyPr wrap="none" rtlCol="0">
            <a:spAutoFit/>
          </a:bodyPr>
          <a:lstStyle/>
          <a:p>
            <a:pPr algn="ctr"/>
            <a:r>
              <a:rPr lang="en-US" sz="1400" dirty="0"/>
              <a:t>Pulmonary</a:t>
            </a:r>
          </a:p>
          <a:p>
            <a:pPr algn="ctr"/>
            <a:r>
              <a:rPr lang="en-US" sz="1400" dirty="0"/>
              <a:t>vein</a:t>
            </a:r>
          </a:p>
        </p:txBody>
      </p:sp>
      <p:cxnSp>
        <p:nvCxnSpPr>
          <p:cNvPr id="25" name="Straight Arrow Connector 24"/>
          <p:cNvCxnSpPr/>
          <p:nvPr/>
        </p:nvCxnSpPr>
        <p:spPr>
          <a:xfrm flipH="1" flipV="1">
            <a:off x="5562600" y="5943601"/>
            <a:ext cx="152400" cy="30479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4953000" y="5638800"/>
            <a:ext cx="685800" cy="685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743200" y="5410200"/>
            <a:ext cx="609600" cy="152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200400" y="3657600"/>
            <a:ext cx="609600" cy="304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791200" y="30480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34%</a:t>
            </a:r>
          </a:p>
        </p:txBody>
      </p:sp>
      <p:sp>
        <p:nvSpPr>
          <p:cNvPr id="45" name="TextBox 44"/>
          <p:cNvSpPr txBox="1"/>
          <p:nvPr/>
        </p:nvSpPr>
        <p:spPr>
          <a:xfrm>
            <a:off x="4038600" y="11430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31%</a:t>
            </a:r>
          </a:p>
        </p:txBody>
      </p:sp>
      <p:sp>
        <p:nvSpPr>
          <p:cNvPr id="52" name="Title 1"/>
          <p:cNvSpPr>
            <a:spLocks noGrp="1"/>
          </p:cNvSpPr>
          <p:nvPr>
            <p:ph type="title"/>
          </p:nvPr>
        </p:nvSpPr>
        <p:spPr>
          <a:xfrm>
            <a:off x="152400" y="2362200"/>
            <a:ext cx="3581400" cy="1066800"/>
          </a:xfrm>
        </p:spPr>
        <p:txBody>
          <a:bodyPr>
            <a:normAutofit fontScale="90000"/>
          </a:bodyPr>
          <a:lstStyle/>
          <a:p>
            <a:pPr eaLnBrk="1" hangingPunct="1"/>
            <a:r>
              <a:rPr lang="en-US" sz="3200" dirty="0">
                <a:latin typeface="Calibri" charset="0"/>
              </a:rPr>
              <a:t>Combined Cardiac</a:t>
            </a:r>
            <a:br>
              <a:rPr lang="en-US" sz="3200" dirty="0">
                <a:latin typeface="Calibri" charset="0"/>
              </a:rPr>
            </a:br>
            <a:r>
              <a:rPr lang="en-US" sz="3200" dirty="0">
                <a:latin typeface="Calibri" charset="0"/>
              </a:rPr>
              <a:t>Output of Fetal </a:t>
            </a:r>
            <a:br>
              <a:rPr lang="en-US" sz="3200" dirty="0">
                <a:latin typeface="Calibri" charset="0"/>
              </a:rPr>
            </a:br>
            <a:r>
              <a:rPr lang="en-US" sz="3200" dirty="0">
                <a:latin typeface="Calibri" charset="0"/>
              </a:rPr>
              <a:t>Blood – </a:t>
            </a:r>
            <a:r>
              <a:rPr lang="en-US" sz="3200" b="1" dirty="0">
                <a:latin typeface="Calibri" charset="0"/>
              </a:rPr>
              <a:t>Left</a:t>
            </a:r>
            <a:br>
              <a:rPr lang="en-US" sz="3200" b="1" dirty="0">
                <a:latin typeface="Calibri" charset="0"/>
              </a:rPr>
            </a:br>
            <a:r>
              <a:rPr lang="en-US" sz="3200" b="1" dirty="0">
                <a:latin typeface="Calibri" charset="0"/>
              </a:rPr>
              <a:t>Ventricle</a:t>
            </a:r>
          </a:p>
        </p:txBody>
      </p:sp>
      <p:sp>
        <p:nvSpPr>
          <p:cNvPr id="33" name="TextBox 32"/>
          <p:cNvSpPr txBox="1"/>
          <p:nvPr/>
        </p:nvSpPr>
        <p:spPr>
          <a:xfrm>
            <a:off x="4343400" y="1524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21%</a:t>
            </a:r>
          </a:p>
        </p:txBody>
      </p:sp>
      <p:sp>
        <p:nvSpPr>
          <p:cNvPr id="34" name="TextBox 33"/>
          <p:cNvSpPr txBox="1"/>
          <p:nvPr/>
        </p:nvSpPr>
        <p:spPr>
          <a:xfrm>
            <a:off x="5181600" y="685800"/>
            <a:ext cx="492668" cy="276999"/>
          </a:xfrm>
          <a:prstGeom prst="rect">
            <a:avLst/>
          </a:prstGeom>
          <a:solidFill>
            <a:srgbClr val="FFFF66">
              <a:alpha val="60000"/>
            </a:srgbClr>
          </a:solidFill>
          <a:ln>
            <a:solidFill>
              <a:schemeClr val="tx1"/>
            </a:solidFill>
          </a:ln>
        </p:spPr>
        <p:txBody>
          <a:bodyPr wrap="none" rtlCol="0">
            <a:spAutoFit/>
          </a:bodyPr>
          <a:lstStyle/>
          <a:p>
            <a:pPr algn="ctr"/>
            <a:r>
              <a:rPr lang="en-US" sz="1200" dirty="0"/>
              <a:t>10%</a:t>
            </a:r>
          </a:p>
        </p:txBody>
      </p:sp>
    </p:spTree>
    <p:extLst>
      <p:ext uri="{BB962C8B-B14F-4D97-AF65-F5344CB8AC3E}">
        <p14:creationId xmlns:p14="http://schemas.microsoft.com/office/powerpoint/2010/main" val="138396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hypoxic environment</a:t>
            </a:r>
          </a:p>
        </p:txBody>
      </p:sp>
      <p:sp>
        <p:nvSpPr>
          <p:cNvPr id="3" name="Content Placeholder 2"/>
          <p:cNvSpPr>
            <a:spLocks noGrp="1"/>
          </p:cNvSpPr>
          <p:nvPr>
            <p:ph idx="1"/>
          </p:nvPr>
        </p:nvSpPr>
        <p:spPr/>
        <p:txBody>
          <a:bodyPr/>
          <a:lstStyle/>
          <a:p>
            <a:r>
              <a:rPr lang="en-US" dirty="0"/>
              <a:t>Fetal oxygen delivery (DO</a:t>
            </a:r>
            <a:r>
              <a:rPr lang="en-US" baseline="-25000" dirty="0"/>
              <a:t>2</a:t>
            </a:r>
            <a:r>
              <a:rPr lang="en-US" dirty="0"/>
              <a:t>) is maintained in the relative hypoxic environment because:</a:t>
            </a:r>
          </a:p>
          <a:p>
            <a:pPr marL="850900" lvl="1" indent="-457200">
              <a:buFont typeface="+mj-lt"/>
              <a:buAutoNum type="arabicPeriod"/>
            </a:pPr>
            <a:r>
              <a:rPr lang="en-US" dirty="0">
                <a:cs typeface="ＭＳ Ｐゴシック" charset="0"/>
              </a:rPr>
              <a:t>High cardiac output</a:t>
            </a:r>
          </a:p>
          <a:p>
            <a:pPr marL="850900" lvl="1" indent="-457200">
              <a:buFont typeface="+mj-lt"/>
              <a:buAutoNum type="arabicPeriod"/>
            </a:pPr>
            <a:r>
              <a:rPr lang="en-US" dirty="0">
                <a:cs typeface="ＭＳ Ｐゴシック" charset="0"/>
              </a:rPr>
              <a:t>High hemoglobin</a:t>
            </a:r>
          </a:p>
          <a:p>
            <a:pPr marL="850900" lvl="1" indent="-457200">
              <a:buFont typeface="+mj-lt"/>
              <a:buAutoNum type="arabicPeriod"/>
            </a:pPr>
            <a:r>
              <a:rPr lang="en-US" dirty="0">
                <a:cs typeface="ＭＳ Ｐゴシック" charset="0"/>
              </a:rPr>
              <a:t>Greater O</a:t>
            </a:r>
            <a:r>
              <a:rPr lang="en-US" baseline="-25000" dirty="0">
                <a:cs typeface="ＭＳ Ｐゴシック" charset="0"/>
              </a:rPr>
              <a:t>2 </a:t>
            </a:r>
            <a:r>
              <a:rPr lang="en-US" dirty="0">
                <a:cs typeface="ＭＳ Ｐゴシック" charset="0"/>
              </a:rPr>
              <a:t>affinity of hemoglobin F for enhanced O</a:t>
            </a:r>
            <a:r>
              <a:rPr lang="en-US" baseline="-25000" dirty="0">
                <a:cs typeface="ＭＳ Ｐゴシック" charset="0"/>
              </a:rPr>
              <a:t>2</a:t>
            </a:r>
            <a:r>
              <a:rPr lang="en-US" dirty="0">
                <a:cs typeface="ＭＳ Ｐゴシック" charset="0"/>
              </a:rPr>
              <a:t> uptake at the placenta</a:t>
            </a:r>
          </a:p>
          <a:p>
            <a:pPr marL="850900" lvl="1" indent="-457200">
              <a:buFont typeface="+mj-lt"/>
              <a:buAutoNum type="arabicPeriod"/>
            </a:pPr>
            <a:r>
              <a:rPr lang="en-US" dirty="0">
                <a:cs typeface="ＭＳ Ｐゴシック" charset="0"/>
              </a:rPr>
              <a:t>Lower pH in fetal organs for enhanced O</a:t>
            </a:r>
            <a:r>
              <a:rPr lang="en-US" baseline="-25000" dirty="0">
                <a:cs typeface="ＭＳ Ｐゴシック" charset="0"/>
              </a:rPr>
              <a:t>2 </a:t>
            </a:r>
            <a:r>
              <a:rPr lang="en-US" dirty="0">
                <a:cs typeface="ＭＳ Ｐゴシック" charset="0"/>
              </a:rPr>
              <a:t>release at the tissue level		</a:t>
            </a:r>
            <a:endParaRPr lang="en-US" dirty="0"/>
          </a:p>
        </p:txBody>
      </p:sp>
      <p:sp>
        <p:nvSpPr>
          <p:cNvPr id="4" name="TextBox 3"/>
          <p:cNvSpPr txBox="1"/>
          <p:nvPr/>
        </p:nvSpPr>
        <p:spPr>
          <a:xfrm>
            <a:off x="457200" y="5638800"/>
            <a:ext cx="8382000" cy="830997"/>
          </a:xfrm>
          <a:prstGeom prst="rect">
            <a:avLst/>
          </a:prstGeom>
          <a:noFill/>
        </p:spPr>
        <p:txBody>
          <a:bodyPr wrap="square" rtlCol="0">
            <a:spAutoFit/>
          </a:bodyPr>
          <a:lstStyle/>
          <a:p>
            <a:pPr marL="171450" indent="-171450">
              <a:buFont typeface="Arial"/>
              <a:buChar char="•"/>
            </a:pPr>
            <a:r>
              <a:rPr lang="en-US" sz="1200" dirty="0" err="1">
                <a:latin typeface="Calibri" charset="0"/>
                <a:ea typeface="Calibri" charset="0"/>
                <a:cs typeface="Calibri" charset="0"/>
              </a:rPr>
              <a:t>Schure</a:t>
            </a:r>
            <a:r>
              <a:rPr lang="en-US" sz="1200" dirty="0">
                <a:latin typeface="Calibri" charset="0"/>
                <a:ea typeface="Calibri" charset="0"/>
                <a:cs typeface="Calibri" charset="0"/>
              </a:rPr>
              <a:t> AY, </a:t>
            </a:r>
            <a:r>
              <a:rPr lang="en-US" sz="1200" dirty="0" err="1">
                <a:latin typeface="Calibri" charset="0"/>
                <a:ea typeface="Calibri" charset="0"/>
                <a:cs typeface="Calibri" charset="0"/>
              </a:rPr>
              <a:t>Dinardo</a:t>
            </a:r>
            <a:r>
              <a:rPr lang="en-US" sz="1200" dirty="0">
                <a:latin typeface="Calibri" charset="0"/>
                <a:ea typeface="Calibri" charset="0"/>
                <a:cs typeface="Calibri" charset="0"/>
              </a:rPr>
              <a:t> JA. Cardiac physiology and pharmacology. In: </a:t>
            </a:r>
            <a:r>
              <a:rPr lang="en-US" sz="1200" dirty="0" err="1">
                <a:latin typeface="Calibri" charset="0"/>
                <a:ea typeface="Calibri" charset="0"/>
                <a:cs typeface="Calibri" charset="0"/>
              </a:rPr>
              <a:t>Coté</a:t>
            </a:r>
            <a:r>
              <a:rPr lang="en-US" sz="1200" dirty="0">
                <a:latin typeface="Calibri" charset="0"/>
                <a:ea typeface="Calibri" charset="0"/>
                <a:cs typeface="Calibri" charset="0"/>
              </a:rPr>
              <a:t> CJ, Lerman J, Anderson BJ, eds. </a:t>
            </a:r>
            <a:r>
              <a:rPr lang="en-US" sz="1200" i="1" dirty="0" err="1">
                <a:latin typeface="Calibri" charset="0"/>
                <a:ea typeface="Calibri" charset="0"/>
                <a:cs typeface="Calibri" charset="0"/>
              </a:rPr>
              <a:t>Coté</a:t>
            </a:r>
            <a:r>
              <a:rPr lang="en-US" sz="1200" i="1" dirty="0">
                <a:latin typeface="Calibri" charset="0"/>
                <a:ea typeface="Calibri" charset="0"/>
                <a:cs typeface="Calibri" charset="0"/>
              </a:rPr>
              <a:t> and </a:t>
            </a:r>
            <a:r>
              <a:rPr lang="en-US" sz="1200" i="1" dirty="0" err="1">
                <a:latin typeface="Calibri" charset="0"/>
                <a:ea typeface="Calibri" charset="0"/>
                <a:cs typeface="Calibri" charset="0"/>
              </a:rPr>
              <a:t>Lerman's</a:t>
            </a:r>
            <a:r>
              <a:rPr lang="en-US" sz="1200" i="1" dirty="0">
                <a:latin typeface="Calibri" charset="0"/>
                <a:ea typeface="Calibri" charset="0"/>
                <a:cs typeface="Calibri" charset="0"/>
              </a:rPr>
              <a:t> a practice of anesthesia for infants and children</a:t>
            </a:r>
            <a:r>
              <a:rPr lang="en-US" sz="1200" dirty="0">
                <a:latin typeface="Calibri" charset="0"/>
                <a:ea typeface="Calibri" charset="0"/>
                <a:cs typeface="Calibri" charset="0"/>
              </a:rPr>
              <a:t>, 5th </a:t>
            </a:r>
            <a:r>
              <a:rPr lang="en-US" sz="1200" dirty="0" err="1">
                <a:latin typeface="Calibri" charset="0"/>
                <a:ea typeface="Calibri" charset="0"/>
                <a:cs typeface="Calibri" charset="0"/>
              </a:rPr>
              <a:t>edn</a:t>
            </a:r>
            <a:r>
              <a:rPr lang="en-US" sz="1200" dirty="0">
                <a:latin typeface="Calibri" charset="0"/>
                <a:ea typeface="Calibri" charset="0"/>
                <a:cs typeface="Calibri" charset="0"/>
              </a:rPr>
              <a:t>. Philadelphia, PA: Elsevier, 2013.</a:t>
            </a:r>
          </a:p>
          <a:p>
            <a:pPr marL="171450" indent="-171450">
              <a:buFont typeface="Arial"/>
              <a:buChar char="•"/>
            </a:pPr>
            <a:r>
              <a:rPr lang="en-US" sz="1200" dirty="0" err="1">
                <a:latin typeface="Calibri" charset="0"/>
                <a:ea typeface="Calibri" charset="0"/>
                <a:cs typeface="Calibri" charset="0"/>
              </a:rPr>
              <a:t>Giardina</a:t>
            </a:r>
            <a:r>
              <a:rPr lang="en-US" sz="1200" dirty="0">
                <a:latin typeface="Calibri" charset="0"/>
                <a:ea typeface="Calibri" charset="0"/>
                <a:cs typeface="Calibri" charset="0"/>
              </a:rPr>
              <a:t> B, et al. Physiological Relevance of the Overall ΔH of Oxygen Binding to Fetal Human Hemoglobin. J Mol </a:t>
            </a:r>
            <a:r>
              <a:rPr lang="en-US" sz="1200" dirty="0" err="1">
                <a:latin typeface="Calibri" charset="0"/>
                <a:ea typeface="Calibri" charset="0"/>
                <a:cs typeface="Calibri" charset="0"/>
              </a:rPr>
              <a:t>Biol</a:t>
            </a:r>
            <a:r>
              <a:rPr lang="en-US" sz="1200" dirty="0">
                <a:latin typeface="Calibri" charset="0"/>
                <a:ea typeface="Calibri" charset="0"/>
                <a:cs typeface="Calibri" charset="0"/>
              </a:rPr>
              <a:t> 1993, 229, 512-516</a:t>
            </a:r>
          </a:p>
        </p:txBody>
      </p:sp>
    </p:spTree>
    <p:extLst>
      <p:ext uri="{BB962C8B-B14F-4D97-AF65-F5344CB8AC3E}">
        <p14:creationId xmlns:p14="http://schemas.microsoft.com/office/powerpoint/2010/main" val="208041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86700" cy="2852737"/>
          </a:xfrm>
          <a:extLst/>
        </p:spPr>
        <p:txBody>
          <a:bodyPr/>
          <a:lstStyle/>
          <a:p>
            <a:pPr eaLnBrk="1" hangingPunct="1">
              <a:defRPr/>
            </a:pPr>
            <a:r>
              <a:rPr lang="en-US" dirty="0"/>
              <a:t>Transitional circulation</a:t>
            </a:r>
            <a:endParaRPr dirty="0"/>
          </a:p>
        </p:txBody>
      </p:sp>
    </p:spTree>
    <p:extLst>
      <p:ext uri="{BB962C8B-B14F-4D97-AF65-F5344CB8AC3E}">
        <p14:creationId xmlns:p14="http://schemas.microsoft.com/office/powerpoint/2010/main" val="4125070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Transitional circulation</a:t>
            </a:r>
          </a:p>
        </p:txBody>
      </p:sp>
      <p:sp>
        <p:nvSpPr>
          <p:cNvPr id="3" name="Content Placeholder 2"/>
          <p:cNvSpPr>
            <a:spLocks noGrp="1"/>
          </p:cNvSpPr>
          <p:nvPr>
            <p:ph idx="1"/>
          </p:nvPr>
        </p:nvSpPr>
        <p:spPr>
          <a:xfrm>
            <a:off x="457200" y="1935163"/>
            <a:ext cx="8229600" cy="4618037"/>
          </a:xfrm>
        </p:spPr>
        <p:txBody>
          <a:bodyPr>
            <a:normAutofit lnSpcReduction="10000"/>
          </a:bodyPr>
          <a:lstStyle/>
          <a:p>
            <a:r>
              <a:rPr lang="en-US" dirty="0"/>
              <a:t>Transitional circulation = transition from fetal to normal (adult) circulation</a:t>
            </a:r>
          </a:p>
          <a:p>
            <a:r>
              <a:rPr lang="en-US" dirty="0"/>
              <a:t>Transitional circulation begins when umbilical cord is clamped and lungs are inflated</a:t>
            </a:r>
          </a:p>
          <a:p>
            <a:r>
              <a:rPr lang="en-US" dirty="0"/>
              <a:t>Clamping umbilical cord:</a:t>
            </a:r>
          </a:p>
          <a:p>
            <a:pPr lvl="1"/>
            <a:r>
              <a:rPr lang="en-US" dirty="0"/>
              <a:t>Removal of low-resistance placenta </a:t>
            </a:r>
            <a:r>
              <a:rPr lang="en-US" dirty="0">
                <a:sym typeface="Wingdings"/>
              </a:rPr>
              <a:t> increase in SVR</a:t>
            </a:r>
          </a:p>
          <a:p>
            <a:pPr lvl="1"/>
            <a:r>
              <a:rPr lang="en-US" dirty="0">
                <a:sym typeface="Wingdings"/>
              </a:rPr>
              <a:t>Increase in SVR  increased left heart pressures</a:t>
            </a:r>
          </a:p>
          <a:p>
            <a:r>
              <a:rPr lang="en-US" dirty="0">
                <a:sym typeface="Wingdings"/>
              </a:rPr>
              <a:t>Breathing after birth:</a:t>
            </a:r>
          </a:p>
          <a:p>
            <a:pPr lvl="1"/>
            <a:r>
              <a:rPr lang="en-US" dirty="0">
                <a:sym typeface="Wingdings"/>
              </a:rPr>
              <a:t>Lung expansion and increased PaO</a:t>
            </a:r>
            <a:r>
              <a:rPr lang="en-US" baseline="-25000" dirty="0">
                <a:sym typeface="Wingdings"/>
              </a:rPr>
              <a:t>2</a:t>
            </a:r>
          </a:p>
          <a:p>
            <a:pPr lvl="1"/>
            <a:r>
              <a:rPr lang="en-US" dirty="0">
                <a:sym typeface="Wingdings"/>
              </a:rPr>
              <a:t> 8- to 10-fold drop in PVR</a:t>
            </a:r>
          </a:p>
          <a:p>
            <a:pPr lvl="1"/>
            <a:r>
              <a:rPr lang="en-US" dirty="0">
                <a:sym typeface="Wingdings"/>
              </a:rPr>
              <a:t> Significant increase in pulmonary blood flow</a:t>
            </a:r>
            <a:endParaRPr lang="en-US" dirty="0"/>
          </a:p>
        </p:txBody>
      </p:sp>
    </p:spTree>
    <p:extLst>
      <p:ext uri="{BB962C8B-B14F-4D97-AF65-F5344CB8AC3E}">
        <p14:creationId xmlns:p14="http://schemas.microsoft.com/office/powerpoint/2010/main" val="213222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Calibri" charset="0"/>
              </a:rPr>
              <a:t>Transitional Circulation - PFO</a:t>
            </a:r>
            <a:r>
              <a:rPr lang="en-US" b="1">
                <a:latin typeface="Calibri" charset="0"/>
              </a:rPr>
              <a:t> </a:t>
            </a:r>
            <a:endParaRPr lang="en-US">
              <a:latin typeface="Calibri" charset="0"/>
            </a:endParaRPr>
          </a:p>
        </p:txBody>
      </p:sp>
      <p:sp>
        <p:nvSpPr>
          <p:cNvPr id="3" name="Content Placeholder 2"/>
          <p:cNvSpPr>
            <a:spLocks noGrp="1"/>
          </p:cNvSpPr>
          <p:nvPr>
            <p:ph idx="1"/>
          </p:nvPr>
        </p:nvSpPr>
        <p:spPr>
          <a:xfrm>
            <a:off x="457200" y="1935163"/>
            <a:ext cx="8458200" cy="1951037"/>
          </a:xfrm>
        </p:spPr>
        <p:txBody>
          <a:bodyPr>
            <a:normAutofit/>
          </a:bodyPr>
          <a:lstStyle/>
          <a:p>
            <a:pPr eaLnBrk="1" hangingPunct="1">
              <a:defRPr/>
            </a:pPr>
            <a:r>
              <a:rPr lang="en-US" sz="2200" dirty="0">
                <a:cs typeface="+mn-cs"/>
              </a:rPr>
              <a:t>Cord clamping and lung inflation cause increased SVR and decreased PVR, respectively</a:t>
            </a:r>
          </a:p>
          <a:p>
            <a:pPr eaLnBrk="1" hangingPunct="1">
              <a:defRPr/>
            </a:pPr>
            <a:r>
              <a:rPr lang="en-US" sz="2200" dirty="0">
                <a:cs typeface="+mn-cs"/>
              </a:rPr>
              <a:t>This causes increased pulmonary blood flow and increased blood return to the left atrium</a:t>
            </a:r>
          </a:p>
        </p:txBody>
      </p:sp>
      <p:pic>
        <p:nvPicPr>
          <p:cNvPr id="2" name="Picture 1"/>
          <p:cNvPicPr>
            <a:picLocks noChangeAspect="1"/>
          </p:cNvPicPr>
          <p:nvPr/>
        </p:nvPicPr>
        <p:blipFill>
          <a:blip r:embed="rId3"/>
          <a:stretch>
            <a:fillRect/>
          </a:stretch>
        </p:blipFill>
        <p:spPr>
          <a:xfrm>
            <a:off x="5242384" y="3581400"/>
            <a:ext cx="3720145" cy="3124200"/>
          </a:xfrm>
          <a:prstGeom prst="rect">
            <a:avLst/>
          </a:prstGeom>
        </p:spPr>
      </p:pic>
      <p:sp>
        <p:nvSpPr>
          <p:cNvPr id="10" name="Content Placeholder 2"/>
          <p:cNvSpPr txBox="1">
            <a:spLocks/>
          </p:cNvSpPr>
          <p:nvPr/>
        </p:nvSpPr>
        <p:spPr bwMode="auto">
          <a:xfrm>
            <a:off x="381000" y="3276600"/>
            <a:ext cx="4648200" cy="2895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eaLnBrk="1" hangingPunct="1">
              <a:buFont typeface="Arial" charset="0"/>
              <a:buChar char="•"/>
              <a:defRPr/>
            </a:pPr>
            <a:r>
              <a:rPr lang="en-US" sz="2200" dirty="0"/>
              <a:t>LA pressure &gt; RA pressure </a:t>
            </a:r>
            <a:r>
              <a:rPr lang="en-US" sz="2200" dirty="0">
                <a:sym typeface="Wingdings"/>
              </a:rPr>
              <a:t> </a:t>
            </a:r>
            <a:r>
              <a:rPr lang="en-US" sz="2200" dirty="0"/>
              <a:t>closes the flap-like foramen </a:t>
            </a:r>
            <a:r>
              <a:rPr lang="en-US" sz="2200" dirty="0" err="1"/>
              <a:t>ovale</a:t>
            </a:r>
            <a:r>
              <a:rPr lang="en-US" sz="2200" dirty="0"/>
              <a:t>.</a:t>
            </a:r>
          </a:p>
          <a:p>
            <a:pPr marL="342900" indent="-342900" eaLnBrk="1" hangingPunct="1">
              <a:buFont typeface="Arial" charset="0"/>
              <a:buChar char="•"/>
              <a:defRPr/>
            </a:pPr>
            <a:r>
              <a:rPr lang="en-US" sz="2200" dirty="0"/>
              <a:t>Functional closure of PFO occurs quickly but anatomic closure usually requires weeks. </a:t>
            </a:r>
          </a:p>
          <a:p>
            <a:pPr marL="342900" indent="-342900" eaLnBrk="1" hangingPunct="1">
              <a:buFont typeface="Arial" charset="0"/>
              <a:buChar char="•"/>
              <a:defRPr/>
            </a:pPr>
            <a:r>
              <a:rPr lang="en-US" sz="2200" dirty="0"/>
              <a:t>A PFO that is probe patent persists in approximately 25% of adults</a:t>
            </a:r>
          </a:p>
          <a:p>
            <a:pPr marL="342900" indent="-342900">
              <a:buFont typeface="Arial" charset="0"/>
              <a:buChar char="•"/>
            </a:pPr>
            <a:endParaRPr lang="en-US" sz="2200" dirty="0"/>
          </a:p>
        </p:txBody>
      </p:sp>
      <p:sp>
        <p:nvSpPr>
          <p:cNvPr id="11" name="Rectangle 10"/>
          <p:cNvSpPr/>
          <p:nvPr/>
        </p:nvSpPr>
        <p:spPr>
          <a:xfrm>
            <a:off x="6166589" y="3200400"/>
            <a:ext cx="2209259" cy="553998"/>
          </a:xfrm>
          <a:prstGeom prst="rect">
            <a:avLst/>
          </a:prstGeom>
        </p:spPr>
        <p:txBody>
          <a:bodyPr wrap="none">
            <a:spAutoFit/>
          </a:bodyPr>
          <a:lstStyle/>
          <a:p>
            <a:pPr algn="ctr"/>
            <a:r>
              <a:rPr lang="en-US" sz="1000" dirty="0">
                <a:latin typeface="Calibri" charset="0"/>
                <a:ea typeface="Calibri" charset="0"/>
                <a:cs typeface="Calibri" charset="0"/>
              </a:rPr>
              <a:t>Copyright free via Creative Commons,</a:t>
            </a:r>
          </a:p>
          <a:p>
            <a:pPr algn="ctr"/>
            <a:r>
              <a:rPr lang="en-US" sz="1000" u="sng" dirty="0" err="1">
                <a:latin typeface="Calibri" charset="0"/>
                <a:ea typeface="Calibri" charset="0"/>
                <a:cs typeface="Calibri" charset="0"/>
              </a:rPr>
              <a:t>Eur</a:t>
            </a:r>
            <a:r>
              <a:rPr lang="en-US" sz="1000" u="sng" dirty="0">
                <a:latin typeface="Calibri" charset="0"/>
                <a:ea typeface="Calibri" charset="0"/>
                <a:cs typeface="Calibri" charset="0"/>
              </a:rPr>
              <a:t> Heart J</a:t>
            </a:r>
            <a:r>
              <a:rPr lang="en-US" sz="1000" dirty="0">
                <a:latin typeface="Calibri" charset="0"/>
                <a:ea typeface="Calibri" charset="0"/>
                <a:cs typeface="Calibri" charset="0"/>
              </a:rPr>
              <a:t>. 2012 Mar; 33(6): 705–713.</a:t>
            </a:r>
          </a:p>
          <a:p>
            <a:pPr algn="ctr"/>
            <a:endParaRPr lang="en-US" sz="1000" dirty="0">
              <a:latin typeface="Calibri" charset="0"/>
              <a:ea typeface="Calibri" charset="0"/>
              <a:cs typeface="Calibri"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Calibri" charset="0"/>
              </a:rPr>
              <a:t>Transitional Circulation - PDA</a:t>
            </a:r>
          </a:p>
        </p:txBody>
      </p:sp>
      <p:sp>
        <p:nvSpPr>
          <p:cNvPr id="3" name="Content Placeholder 2"/>
          <p:cNvSpPr>
            <a:spLocks noGrp="1"/>
          </p:cNvSpPr>
          <p:nvPr>
            <p:ph idx="1"/>
          </p:nvPr>
        </p:nvSpPr>
        <p:spPr/>
        <p:txBody>
          <a:bodyPr>
            <a:noAutofit/>
          </a:bodyPr>
          <a:lstStyle/>
          <a:p>
            <a:pPr eaLnBrk="1" hangingPunct="1">
              <a:defRPr/>
            </a:pPr>
            <a:r>
              <a:rPr lang="en-US" sz="2400" dirty="0">
                <a:cs typeface="+mn-cs"/>
              </a:rPr>
              <a:t>The ductus arteriosus remains patent in utero due to hypoxia, mild acidosis and placental prostaglandins. Removal of these factors after delivery causes functional closure with anatomic closure occurring weeks later</a:t>
            </a:r>
          </a:p>
          <a:p>
            <a:pPr eaLnBrk="1" hangingPunct="1">
              <a:defRPr/>
            </a:pPr>
            <a:r>
              <a:rPr lang="en-US" sz="2400" dirty="0">
                <a:cs typeface="+mn-cs"/>
              </a:rPr>
              <a:t>Persistent PDA often occurs in premature infants with lung disease. Indomethacin, via its anti-prostaglandin action can be used to try and close a PDA</a:t>
            </a:r>
          </a:p>
          <a:p>
            <a:pPr eaLnBrk="1" hangingPunct="1">
              <a:defRPr/>
            </a:pPr>
            <a:r>
              <a:rPr lang="en-US" sz="2400" dirty="0">
                <a:cs typeface="+mn-cs"/>
              </a:rPr>
              <a:t>Before anatomic closure of the PDA and PFO, </a:t>
            </a:r>
            <a:r>
              <a:rPr lang="en-US" sz="2400" dirty="0" err="1">
                <a:cs typeface="+mn-cs"/>
              </a:rPr>
              <a:t>pRA</a:t>
            </a:r>
            <a:r>
              <a:rPr lang="en-US" sz="2400" dirty="0">
                <a:cs typeface="+mn-cs"/>
              </a:rPr>
              <a:t> &gt; </a:t>
            </a:r>
            <a:r>
              <a:rPr lang="en-US" sz="2400" dirty="0" err="1">
                <a:cs typeface="+mn-cs"/>
              </a:rPr>
              <a:t>pLA</a:t>
            </a:r>
            <a:r>
              <a:rPr lang="en-US" sz="2400" dirty="0">
                <a:cs typeface="+mn-cs"/>
              </a:rPr>
              <a:t> can cause reversion to fetal circulation (R </a:t>
            </a:r>
            <a:r>
              <a:rPr lang="en-US" sz="2400" dirty="0">
                <a:cs typeface="+mn-cs"/>
                <a:sym typeface="Wingdings"/>
              </a:rPr>
              <a:t> L shunt and cyanosis)</a:t>
            </a:r>
            <a:endParaRPr lang="en-US" sz="2400" dirty="0">
              <a:cs typeface="+mn-cs"/>
            </a:endParaRPr>
          </a:p>
          <a:p>
            <a:pPr eaLnBrk="1" hangingPunct="1">
              <a:defRPr/>
            </a:pPr>
            <a:r>
              <a:rPr lang="en-US" sz="2400" dirty="0">
                <a:cs typeface="+mn-cs"/>
              </a:rPr>
              <a:t>Hypothermia, hypercarbia, acidosis, hypoxia and sepsis can all cause a reversion to fetal circulation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Transitional Circulation - DV</a:t>
            </a:r>
          </a:p>
        </p:txBody>
      </p:sp>
      <p:sp>
        <p:nvSpPr>
          <p:cNvPr id="3" name="Content Placeholder 2"/>
          <p:cNvSpPr>
            <a:spLocks noGrp="1"/>
          </p:cNvSpPr>
          <p:nvPr>
            <p:ph idx="1"/>
          </p:nvPr>
        </p:nvSpPr>
        <p:spPr/>
        <p:txBody>
          <a:bodyPr/>
          <a:lstStyle/>
          <a:p>
            <a:r>
              <a:rPr lang="en-US" dirty="0"/>
              <a:t>Flow through ductus venosus stops immediately when  umbilical cord clamped</a:t>
            </a:r>
          </a:p>
          <a:p>
            <a:r>
              <a:rPr lang="en-US" dirty="0"/>
              <a:t>Full, irreversible closure occurs in 1-2 weeks</a:t>
            </a:r>
          </a:p>
          <a:p>
            <a:r>
              <a:rPr lang="en-US" dirty="0"/>
              <a:t>Fibrotic remnant is called ligamentum venosum</a:t>
            </a:r>
          </a:p>
        </p:txBody>
      </p:sp>
      <p:sp>
        <p:nvSpPr>
          <p:cNvPr id="4" name="Rectangle 3"/>
          <p:cNvSpPr/>
          <p:nvPr/>
        </p:nvSpPr>
        <p:spPr>
          <a:xfrm>
            <a:off x="5976404" y="5410200"/>
            <a:ext cx="2743059" cy="553998"/>
          </a:xfrm>
          <a:prstGeom prst="rect">
            <a:avLst/>
          </a:prstGeom>
        </p:spPr>
        <p:txBody>
          <a:bodyPr wrap="none">
            <a:spAutoFit/>
          </a:bodyPr>
          <a:lstStyle/>
          <a:p>
            <a:pPr algn="ctr"/>
            <a:r>
              <a:rPr lang="en-US" sz="1000" dirty="0">
                <a:latin typeface="Calibri" charset="0"/>
                <a:ea typeface="Calibri" charset="0"/>
                <a:cs typeface="Calibri" charset="0"/>
              </a:rPr>
              <a:t>Copyright free via Creative Commons,</a:t>
            </a:r>
          </a:p>
          <a:p>
            <a:r>
              <a:rPr lang="de-DE" sz="1000" u="sng" dirty="0">
                <a:latin typeface="Calibri" charset="0"/>
                <a:ea typeface="Calibri" charset="0"/>
                <a:cs typeface="Calibri" charset="0"/>
              </a:rPr>
              <a:t>Ann </a:t>
            </a:r>
            <a:r>
              <a:rPr lang="de-DE" sz="1000" u="sng" dirty="0" err="1">
                <a:latin typeface="Calibri" charset="0"/>
                <a:ea typeface="Calibri" charset="0"/>
                <a:cs typeface="Calibri" charset="0"/>
              </a:rPr>
              <a:t>Pediatr</a:t>
            </a:r>
            <a:r>
              <a:rPr lang="de-DE" sz="1000" u="sng" dirty="0">
                <a:latin typeface="Calibri" charset="0"/>
                <a:ea typeface="Calibri" charset="0"/>
                <a:cs typeface="Calibri" charset="0"/>
              </a:rPr>
              <a:t> </a:t>
            </a:r>
            <a:r>
              <a:rPr lang="de-DE" sz="1000" u="sng" dirty="0" err="1">
                <a:latin typeface="Calibri" charset="0"/>
                <a:ea typeface="Calibri" charset="0"/>
                <a:cs typeface="Calibri" charset="0"/>
              </a:rPr>
              <a:t>Cardiol</a:t>
            </a:r>
            <a:r>
              <a:rPr lang="de-DE" sz="1000" dirty="0">
                <a:latin typeface="Calibri" charset="0"/>
                <a:ea typeface="Calibri" charset="0"/>
                <a:cs typeface="Calibri" charset="0"/>
              </a:rPr>
              <a:t>. 2013 Jul-</a:t>
            </a:r>
            <a:r>
              <a:rPr lang="de-DE" sz="1000" dirty="0" err="1">
                <a:latin typeface="Calibri" charset="0"/>
                <a:ea typeface="Calibri" charset="0"/>
                <a:cs typeface="Calibri" charset="0"/>
              </a:rPr>
              <a:t>Dec</a:t>
            </a:r>
            <a:r>
              <a:rPr lang="de-DE" sz="1000" dirty="0">
                <a:latin typeface="Calibri" charset="0"/>
                <a:ea typeface="Calibri" charset="0"/>
                <a:cs typeface="Calibri" charset="0"/>
              </a:rPr>
              <a:t>; 6(2): 173–175.</a:t>
            </a:r>
          </a:p>
          <a:p>
            <a:pPr algn="ctr"/>
            <a:endParaRPr lang="en-US" sz="1000" dirty="0">
              <a:latin typeface="Calibri" charset="0"/>
              <a:ea typeface="Calibri" charset="0"/>
              <a:cs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767600"/>
            <a:ext cx="3429000" cy="2998960"/>
          </a:xfrm>
          <a:prstGeom prst="rect">
            <a:avLst/>
          </a:prstGeom>
        </p:spPr>
      </p:pic>
    </p:spTree>
    <p:extLst>
      <p:ext uri="{BB962C8B-B14F-4D97-AF65-F5344CB8AC3E}">
        <p14:creationId xmlns:p14="http://schemas.microsoft.com/office/powerpoint/2010/main" val="418180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3581400"/>
          </a:xfrm>
          <a:extLst/>
        </p:spPr>
        <p:txBody>
          <a:bodyPr>
            <a:normAutofit/>
          </a:bodyPr>
          <a:lstStyle/>
          <a:p>
            <a:pPr eaLnBrk="1" hangingPunct="1">
              <a:defRPr/>
            </a:pPr>
            <a:r>
              <a:rPr lang="en-US" sz="4400" dirty="0"/>
              <a:t>Persistent fetal circulation and Persistent pulmonary hypertension of the newborn (PPHN)</a:t>
            </a:r>
            <a:endParaRPr sz="4400" dirty="0"/>
          </a:p>
        </p:txBody>
      </p:sp>
    </p:spTree>
    <p:extLst>
      <p:ext uri="{BB962C8B-B14F-4D97-AF65-F5344CB8AC3E}">
        <p14:creationId xmlns:p14="http://schemas.microsoft.com/office/powerpoint/2010/main" val="258316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Persistent fetal circulation</a:t>
            </a:r>
          </a:p>
        </p:txBody>
      </p:sp>
      <p:sp>
        <p:nvSpPr>
          <p:cNvPr id="3" name="Content Placeholder 2"/>
          <p:cNvSpPr>
            <a:spLocks noGrp="1"/>
          </p:cNvSpPr>
          <p:nvPr>
            <p:ph idx="1"/>
          </p:nvPr>
        </p:nvSpPr>
        <p:spPr/>
        <p:txBody>
          <a:bodyPr/>
          <a:lstStyle/>
          <a:p>
            <a:r>
              <a:rPr lang="en-US" dirty="0"/>
              <a:t>Persistent fetal circulation = right-to-left flow across the foramen ovale and/or ductus arteriosus, as in utero</a:t>
            </a:r>
          </a:p>
          <a:p>
            <a:r>
              <a:rPr lang="en-US" sz="2400" dirty="0"/>
              <a:t>Two primary causes:</a:t>
            </a:r>
          </a:p>
          <a:p>
            <a:pPr lvl="1"/>
            <a:r>
              <a:rPr lang="en-US" sz="2000" dirty="0"/>
              <a:t>Congenital heart disease</a:t>
            </a:r>
          </a:p>
          <a:p>
            <a:pPr lvl="1"/>
            <a:r>
              <a:rPr lang="en-US" sz="2000" dirty="0"/>
              <a:t>Persistent pulmonary hypertension of the newborn (PPHN)</a:t>
            </a:r>
            <a:endParaRPr lang="en-US" dirty="0"/>
          </a:p>
        </p:txBody>
      </p:sp>
      <p:pic>
        <p:nvPicPr>
          <p:cNvPr id="4" name="Picture 3"/>
          <p:cNvPicPr>
            <a:picLocks noChangeAspect="1"/>
          </p:cNvPicPr>
          <p:nvPr/>
        </p:nvPicPr>
        <p:blipFill>
          <a:blip r:embed="rId3"/>
          <a:stretch>
            <a:fillRect/>
          </a:stretch>
        </p:blipFill>
        <p:spPr>
          <a:xfrm>
            <a:off x="1828800" y="4277979"/>
            <a:ext cx="3625665" cy="2393506"/>
          </a:xfrm>
          <a:prstGeom prst="rect">
            <a:avLst/>
          </a:prstGeom>
        </p:spPr>
      </p:pic>
      <p:sp>
        <p:nvSpPr>
          <p:cNvPr id="5" name="TextBox 4"/>
          <p:cNvSpPr txBox="1"/>
          <p:nvPr/>
        </p:nvSpPr>
        <p:spPr>
          <a:xfrm>
            <a:off x="1981200" y="5105400"/>
            <a:ext cx="274434" cy="369332"/>
          </a:xfrm>
          <a:prstGeom prst="rect">
            <a:avLst/>
          </a:prstGeom>
          <a:noFill/>
        </p:spPr>
        <p:txBody>
          <a:bodyPr wrap="none" rtlCol="0">
            <a:spAutoFit/>
          </a:bodyPr>
          <a:lstStyle/>
          <a:p>
            <a:r>
              <a:rPr lang="en-US" dirty="0">
                <a:solidFill>
                  <a:srgbClr val="FF0000"/>
                </a:solidFill>
              </a:rPr>
              <a:t>*</a:t>
            </a:r>
          </a:p>
        </p:txBody>
      </p:sp>
      <p:sp>
        <p:nvSpPr>
          <p:cNvPr id="7" name="TextBox 6"/>
          <p:cNvSpPr txBox="1"/>
          <p:nvPr/>
        </p:nvSpPr>
        <p:spPr>
          <a:xfrm>
            <a:off x="4953000" y="5410200"/>
            <a:ext cx="274434" cy="369332"/>
          </a:xfrm>
          <a:prstGeom prst="rect">
            <a:avLst/>
          </a:prstGeom>
          <a:noFill/>
        </p:spPr>
        <p:txBody>
          <a:bodyPr wrap="none" rtlCol="0">
            <a:spAutoFit/>
          </a:bodyPr>
          <a:lstStyle/>
          <a:p>
            <a:r>
              <a:rPr lang="en-US" dirty="0">
                <a:solidFill>
                  <a:srgbClr val="FF0000"/>
                </a:solidFill>
              </a:rPr>
              <a:t>*</a:t>
            </a:r>
          </a:p>
        </p:txBody>
      </p:sp>
      <p:sp>
        <p:nvSpPr>
          <p:cNvPr id="8" name="Rectangle 7"/>
          <p:cNvSpPr/>
          <p:nvPr/>
        </p:nvSpPr>
        <p:spPr>
          <a:xfrm>
            <a:off x="5549715" y="4609981"/>
            <a:ext cx="2209800" cy="1169551"/>
          </a:xfrm>
          <a:prstGeom prst="rect">
            <a:avLst/>
          </a:prstGeom>
        </p:spPr>
        <p:txBody>
          <a:bodyPr wrap="square">
            <a:spAutoFit/>
          </a:bodyPr>
          <a:lstStyle/>
          <a:p>
            <a:pPr algn="ctr"/>
            <a:r>
              <a:rPr lang="en-US" sz="1000" dirty="0">
                <a:latin typeface="Calibri" charset="0"/>
                <a:ea typeface="Calibri" charset="0"/>
                <a:cs typeface="Calibri" charset="0"/>
              </a:rPr>
              <a:t>Copyright free via Creative Commons,</a:t>
            </a:r>
          </a:p>
          <a:p>
            <a:pPr algn="ctr"/>
            <a:r>
              <a:rPr lang="is-IS" sz="1000" u="sng" dirty="0">
                <a:latin typeface="Calibri" charset="0"/>
                <a:ea typeface="Calibri" charset="0"/>
                <a:cs typeface="Calibri" charset="0"/>
              </a:rPr>
              <a:t>Pol J Radiol</a:t>
            </a:r>
            <a:r>
              <a:rPr lang="is-IS" sz="1000" dirty="0">
                <a:latin typeface="Calibri" charset="0"/>
                <a:ea typeface="Calibri" charset="0"/>
                <a:cs typeface="Calibri" charset="0"/>
              </a:rPr>
              <a:t>. 2014; 79: 164–168.</a:t>
            </a:r>
          </a:p>
          <a:p>
            <a:pPr algn="ctr"/>
            <a:endParaRPr lang="is-IS" sz="1000" dirty="0">
              <a:latin typeface="Calibri" charset="0"/>
              <a:ea typeface="Calibri" charset="0"/>
              <a:cs typeface="Calibri" charset="0"/>
            </a:endParaRPr>
          </a:p>
          <a:p>
            <a:pPr algn="ctr"/>
            <a:r>
              <a:rPr lang="en-US" sz="1000" dirty="0">
                <a:latin typeface="Calibri" charset="0"/>
                <a:ea typeface="Calibri" charset="0"/>
                <a:cs typeface="Calibri" charset="0"/>
              </a:rPr>
              <a:t>Sagittal reconstructed (A) and volume rendering (B) dual source CT images of a 15-day girl with a large PDA and pulmonary arterial hypertension</a:t>
            </a:r>
            <a:endParaRPr lang="is-IS" sz="1000" dirty="0">
              <a:latin typeface="Calibri" charset="0"/>
              <a:ea typeface="Calibri" charset="0"/>
              <a:cs typeface="Calibri" charset="0"/>
            </a:endParaRPr>
          </a:p>
        </p:txBody>
      </p:sp>
    </p:spTree>
    <p:extLst>
      <p:ext uri="{BB962C8B-B14F-4D97-AF65-F5344CB8AC3E}">
        <p14:creationId xmlns:p14="http://schemas.microsoft.com/office/powerpoint/2010/main" val="306803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a:latin typeface="Calibri" charset="0"/>
              </a:rPr>
              <a:t>Objectives	</a:t>
            </a:r>
          </a:p>
        </p:txBody>
      </p:sp>
      <p:sp>
        <p:nvSpPr>
          <p:cNvPr id="3" name="Content Placeholder 2"/>
          <p:cNvSpPr>
            <a:spLocks noGrp="1"/>
          </p:cNvSpPr>
          <p:nvPr>
            <p:ph idx="1"/>
          </p:nvPr>
        </p:nvSpPr>
        <p:spPr/>
        <p:txBody>
          <a:bodyPr>
            <a:normAutofit/>
          </a:bodyPr>
          <a:lstStyle/>
          <a:p>
            <a:pPr marL="514350" indent="-514350" eaLnBrk="1" hangingPunct="1">
              <a:buFont typeface="+mj-lt"/>
              <a:buAutoNum type="arabicPeriod"/>
              <a:defRPr/>
            </a:pPr>
            <a:r>
              <a:rPr lang="en-US" dirty="0">
                <a:cs typeface="+mn-cs"/>
              </a:rPr>
              <a:t>Review prenatal and postnatal formation of the cardiovascular system</a:t>
            </a:r>
          </a:p>
          <a:p>
            <a:pPr marL="514350" indent="-514350" eaLnBrk="1" hangingPunct="1">
              <a:buFont typeface="+mj-lt"/>
              <a:buAutoNum type="arabicPeriod"/>
              <a:defRPr/>
            </a:pPr>
            <a:endParaRPr lang="en-US" dirty="0">
              <a:cs typeface="+mn-cs"/>
            </a:endParaRPr>
          </a:p>
          <a:p>
            <a:pPr marL="514350" indent="-514350" eaLnBrk="1" hangingPunct="1">
              <a:buFont typeface="+mj-lt"/>
              <a:buAutoNum type="arabicPeriod"/>
              <a:defRPr/>
            </a:pPr>
            <a:r>
              <a:rPr lang="en-US" dirty="0">
                <a:cs typeface="+mn-cs"/>
              </a:rPr>
              <a:t>Review the fetal, transitional, and persistent fetal circulations</a:t>
            </a:r>
          </a:p>
          <a:p>
            <a:pPr marL="514350" indent="-514350" eaLnBrk="1" hangingPunct="1">
              <a:buFont typeface="+mj-lt"/>
              <a:buAutoNum type="arabicPeriod"/>
              <a:defRPr/>
            </a:pPr>
            <a:endParaRPr lang="en-US" dirty="0">
              <a:cs typeface="+mn-cs"/>
            </a:endParaRPr>
          </a:p>
          <a:p>
            <a:pPr marL="514350" indent="-514350" eaLnBrk="1" hangingPunct="1">
              <a:buFont typeface="+mj-lt"/>
              <a:buAutoNum type="arabicPeriod"/>
              <a:defRPr/>
            </a:pPr>
            <a:r>
              <a:rPr lang="en-US" dirty="0">
                <a:cs typeface="+mn-cs"/>
              </a:rPr>
              <a:t>Review the relevant impact of oxygen on newborn resuscitation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Persistent pulmonary hypertension of the newborn (PPHN)</a:t>
            </a:r>
          </a:p>
        </p:txBody>
      </p:sp>
      <p:sp>
        <p:nvSpPr>
          <p:cNvPr id="3" name="Content Placeholder 2"/>
          <p:cNvSpPr>
            <a:spLocks noGrp="1"/>
          </p:cNvSpPr>
          <p:nvPr>
            <p:ph idx="1"/>
          </p:nvPr>
        </p:nvSpPr>
        <p:spPr/>
        <p:txBody>
          <a:bodyPr/>
          <a:lstStyle/>
          <a:p>
            <a:r>
              <a:rPr lang="en-US" dirty="0"/>
              <a:t>PPHN = persistently high PVR after birth</a:t>
            </a:r>
          </a:p>
          <a:p>
            <a:r>
              <a:rPr lang="en-US" dirty="0"/>
              <a:t>Most common cause is parenchymal lung disease (e.g. meconium aspiration and respiratory distress syndrome)</a:t>
            </a:r>
          </a:p>
          <a:p>
            <a:r>
              <a:rPr lang="en-US" dirty="0"/>
              <a:t>Other causes:</a:t>
            </a:r>
          </a:p>
          <a:p>
            <a:pPr lvl="1"/>
            <a:r>
              <a:rPr lang="en-US" dirty="0">
                <a:cs typeface="ＭＳ Ｐゴシック" charset="0"/>
              </a:rPr>
              <a:t>Sepsis</a:t>
            </a:r>
          </a:p>
          <a:p>
            <a:pPr lvl="1"/>
            <a:r>
              <a:rPr lang="en-US" dirty="0">
                <a:cs typeface="ＭＳ Ｐゴシック" charset="0"/>
              </a:rPr>
              <a:t>Alveolar-capillary dysplasia</a:t>
            </a:r>
          </a:p>
          <a:p>
            <a:pPr lvl="1"/>
            <a:r>
              <a:rPr lang="en-US" dirty="0">
                <a:cs typeface="ＭＳ Ｐゴシック" charset="0"/>
              </a:rPr>
              <a:t>Surfactant dysfunction</a:t>
            </a:r>
          </a:p>
          <a:p>
            <a:pPr lvl="1"/>
            <a:r>
              <a:rPr lang="en-US" dirty="0">
                <a:cs typeface="ＭＳ Ｐゴシック" charset="0"/>
              </a:rPr>
              <a:t>Severe lung hypoplasia</a:t>
            </a:r>
            <a:endParaRPr lang="en-US" dirty="0"/>
          </a:p>
          <a:p>
            <a:pPr lvl="1"/>
            <a:endParaRPr lang="en-US" dirty="0"/>
          </a:p>
        </p:txBody>
      </p:sp>
      <p:sp>
        <p:nvSpPr>
          <p:cNvPr id="5" name="Rectangle 4"/>
          <p:cNvSpPr/>
          <p:nvPr/>
        </p:nvSpPr>
        <p:spPr>
          <a:xfrm>
            <a:off x="6324600" y="6248400"/>
            <a:ext cx="1447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381000" y="5896401"/>
            <a:ext cx="8382000" cy="830997"/>
          </a:xfrm>
          <a:prstGeom prst="rect">
            <a:avLst/>
          </a:prstGeom>
          <a:noFill/>
        </p:spPr>
        <p:txBody>
          <a:bodyPr wrap="square" rtlCol="0">
            <a:spAutoFit/>
          </a:bodyPr>
          <a:lstStyle/>
          <a:p>
            <a:pPr marL="171450" indent="-171450">
              <a:buFont typeface="Arial"/>
              <a:buChar char="•"/>
            </a:pPr>
            <a:r>
              <a:rPr lang="en-US" sz="1200" dirty="0" err="1">
                <a:latin typeface="Calibri" charset="0"/>
                <a:ea typeface="Calibri" charset="0"/>
                <a:cs typeface="Calibri" charset="0"/>
              </a:rPr>
              <a:t>Konduri</a:t>
            </a:r>
            <a:r>
              <a:rPr lang="en-US" sz="1200" dirty="0">
                <a:latin typeface="Calibri" charset="0"/>
                <a:ea typeface="Calibri" charset="0"/>
                <a:cs typeface="Calibri" charset="0"/>
              </a:rPr>
              <a:t> GG, Kim UO. Advances in the diagnosis and management of persistent pulmonary hypertension of the newborn. </a:t>
            </a:r>
            <a:r>
              <a:rPr lang="en-US" sz="1200" i="1" dirty="0" err="1">
                <a:latin typeface="Calibri" charset="0"/>
                <a:ea typeface="Calibri" charset="0"/>
                <a:cs typeface="Calibri" charset="0"/>
              </a:rPr>
              <a:t>Pediatr</a:t>
            </a:r>
            <a:r>
              <a:rPr lang="en-US" sz="1200" i="1" dirty="0">
                <a:latin typeface="Calibri" charset="0"/>
                <a:ea typeface="Calibri" charset="0"/>
                <a:cs typeface="Calibri" charset="0"/>
              </a:rPr>
              <a:t> Clin North Am </a:t>
            </a:r>
            <a:r>
              <a:rPr lang="en-US" sz="1200" dirty="0">
                <a:latin typeface="Calibri" charset="0"/>
                <a:ea typeface="Calibri" charset="0"/>
                <a:cs typeface="Calibri" charset="0"/>
              </a:rPr>
              <a:t>2009; </a:t>
            </a:r>
            <a:r>
              <a:rPr lang="en-US" sz="1200" b="1" dirty="0">
                <a:latin typeface="Calibri" charset="0"/>
                <a:ea typeface="Calibri" charset="0"/>
                <a:cs typeface="Calibri" charset="0"/>
              </a:rPr>
              <a:t>56</a:t>
            </a:r>
            <a:r>
              <a:rPr lang="en-US" sz="1200" dirty="0">
                <a:latin typeface="Calibri" charset="0"/>
                <a:ea typeface="Calibri" charset="0"/>
                <a:cs typeface="Calibri" charset="0"/>
              </a:rPr>
              <a:t>: 579-600.</a:t>
            </a:r>
          </a:p>
          <a:p>
            <a:pPr marL="171450" indent="-171450">
              <a:buFont typeface="Arial"/>
              <a:buChar char="•"/>
            </a:pPr>
            <a:r>
              <a:rPr lang="en-US" sz="1200" dirty="0">
                <a:latin typeface="Calibri" charset="0"/>
                <a:ea typeface="Calibri" charset="0"/>
                <a:cs typeface="Calibri" charset="0"/>
              </a:rPr>
              <a:t>Cabral JEB, </a:t>
            </a:r>
            <a:r>
              <a:rPr lang="en-US" sz="1200" dirty="0" err="1">
                <a:latin typeface="Calibri" charset="0"/>
                <a:ea typeface="Calibri" charset="0"/>
                <a:cs typeface="Calibri" charset="0"/>
              </a:rPr>
              <a:t>Belik</a:t>
            </a:r>
            <a:r>
              <a:rPr lang="en-US" sz="1200" dirty="0">
                <a:latin typeface="Calibri" charset="0"/>
                <a:ea typeface="Calibri" charset="0"/>
                <a:cs typeface="Calibri" charset="0"/>
              </a:rPr>
              <a:t> J. Persistent pulmonary hypertension of the newborn: recent advances in pathophysiology and treatment. </a:t>
            </a:r>
            <a:r>
              <a:rPr lang="en-US" sz="1200" i="1" dirty="0">
                <a:latin typeface="Calibri" charset="0"/>
                <a:ea typeface="Calibri" charset="0"/>
                <a:cs typeface="Calibri" charset="0"/>
              </a:rPr>
              <a:t>J </a:t>
            </a:r>
            <a:r>
              <a:rPr lang="en-US" sz="1200" i="1" dirty="0" err="1">
                <a:latin typeface="Calibri" charset="0"/>
                <a:ea typeface="Calibri" charset="0"/>
                <a:cs typeface="Calibri" charset="0"/>
              </a:rPr>
              <a:t>Pediatr</a:t>
            </a:r>
            <a:r>
              <a:rPr lang="en-US" sz="1200" i="1" dirty="0">
                <a:latin typeface="Calibri" charset="0"/>
                <a:ea typeface="Calibri" charset="0"/>
                <a:cs typeface="Calibri" charset="0"/>
              </a:rPr>
              <a:t> (Rio J) </a:t>
            </a:r>
            <a:r>
              <a:rPr lang="en-US" sz="1200" dirty="0">
                <a:latin typeface="Calibri" charset="0"/>
                <a:ea typeface="Calibri" charset="0"/>
                <a:cs typeface="Calibri" charset="0"/>
              </a:rPr>
              <a:t>2013; </a:t>
            </a:r>
            <a:r>
              <a:rPr lang="en-US" sz="1200" b="1" dirty="0">
                <a:latin typeface="Calibri" charset="0"/>
                <a:ea typeface="Calibri" charset="0"/>
                <a:cs typeface="Calibri" charset="0"/>
              </a:rPr>
              <a:t>89</a:t>
            </a:r>
            <a:r>
              <a:rPr lang="en-US" sz="1200" dirty="0">
                <a:latin typeface="Calibri" charset="0"/>
                <a:ea typeface="Calibri" charset="0"/>
                <a:cs typeface="Calibri" charset="0"/>
              </a:rPr>
              <a:t>: 226-242.</a:t>
            </a:r>
          </a:p>
        </p:txBody>
      </p:sp>
    </p:spTree>
    <p:extLst>
      <p:ext uri="{BB962C8B-B14F-4D97-AF65-F5344CB8AC3E}">
        <p14:creationId xmlns:p14="http://schemas.microsoft.com/office/powerpoint/2010/main" val="1695032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PPHN</a:t>
            </a:r>
          </a:p>
        </p:txBody>
      </p:sp>
      <p:sp>
        <p:nvSpPr>
          <p:cNvPr id="3" name="Content Placeholder 2"/>
          <p:cNvSpPr>
            <a:spLocks noGrp="1"/>
          </p:cNvSpPr>
          <p:nvPr>
            <p:ph idx="1"/>
          </p:nvPr>
        </p:nvSpPr>
        <p:spPr/>
        <p:txBody>
          <a:bodyPr/>
          <a:lstStyle/>
          <a:p>
            <a:r>
              <a:rPr lang="en-US" dirty="0"/>
              <a:t>High PVR limits pulmonary blood flow and left atrial filling </a:t>
            </a:r>
            <a:r>
              <a:rPr lang="en-US" dirty="0">
                <a:sym typeface="Wingdings"/>
              </a:rPr>
              <a:t> high RA pressure keeps PFO open</a:t>
            </a:r>
          </a:p>
          <a:p>
            <a:r>
              <a:rPr lang="en-US" dirty="0">
                <a:sym typeface="Wingdings"/>
              </a:rPr>
              <a:t>High PVR, hypoxia, and hypercarbia (acidosis) keep PDA open</a:t>
            </a:r>
          </a:p>
          <a:p>
            <a:r>
              <a:rPr lang="en-US" dirty="0">
                <a:sym typeface="Wingdings"/>
              </a:rPr>
              <a:t>Thus combination of right-to-left shunts at PFO and PDA as well as poor alveolar ventilation cause hypoxemia</a:t>
            </a:r>
          </a:p>
          <a:p>
            <a:r>
              <a:rPr lang="en-US" dirty="0">
                <a:sym typeface="Wingdings"/>
              </a:rPr>
              <a:t>Treatment ranges from simple supplemental O2 to extracorporeal membrane oxygenation (ECMO)</a:t>
            </a:r>
            <a:endParaRPr lang="en-US" dirty="0"/>
          </a:p>
        </p:txBody>
      </p:sp>
      <p:sp>
        <p:nvSpPr>
          <p:cNvPr id="4" name="TextBox 3"/>
          <p:cNvSpPr txBox="1"/>
          <p:nvPr/>
        </p:nvSpPr>
        <p:spPr>
          <a:xfrm>
            <a:off x="457200" y="6019800"/>
            <a:ext cx="8382000" cy="461665"/>
          </a:xfrm>
          <a:prstGeom prst="rect">
            <a:avLst/>
          </a:prstGeom>
          <a:noFill/>
        </p:spPr>
        <p:txBody>
          <a:bodyPr wrap="square" rtlCol="0">
            <a:spAutoFit/>
          </a:bodyPr>
          <a:lstStyle/>
          <a:p>
            <a:pPr marL="171450" indent="-171450">
              <a:buFont typeface="Arial"/>
              <a:buChar char="•"/>
            </a:pPr>
            <a:r>
              <a:rPr lang="en-US" sz="1200" dirty="0" err="1">
                <a:latin typeface="Calibri" charset="0"/>
                <a:ea typeface="Calibri" charset="0"/>
                <a:cs typeface="Calibri" charset="0"/>
              </a:rPr>
              <a:t>Konduri</a:t>
            </a:r>
            <a:r>
              <a:rPr lang="en-US" sz="1200" dirty="0">
                <a:latin typeface="Calibri" charset="0"/>
                <a:ea typeface="Calibri" charset="0"/>
                <a:cs typeface="Calibri" charset="0"/>
              </a:rPr>
              <a:t> GG, Kim UO. Advances in the diagnosis and management of persistent pulmonary hypertension of the newborn. </a:t>
            </a:r>
            <a:r>
              <a:rPr lang="en-US" sz="1200" i="1" dirty="0" err="1">
                <a:latin typeface="Calibri" charset="0"/>
                <a:ea typeface="Calibri" charset="0"/>
                <a:cs typeface="Calibri" charset="0"/>
              </a:rPr>
              <a:t>Pediatr</a:t>
            </a:r>
            <a:r>
              <a:rPr lang="en-US" sz="1200" i="1" dirty="0">
                <a:latin typeface="Calibri" charset="0"/>
                <a:ea typeface="Calibri" charset="0"/>
                <a:cs typeface="Calibri" charset="0"/>
              </a:rPr>
              <a:t> Clin North Am </a:t>
            </a:r>
            <a:r>
              <a:rPr lang="en-US" sz="1200" dirty="0">
                <a:latin typeface="Calibri" charset="0"/>
                <a:ea typeface="Calibri" charset="0"/>
                <a:cs typeface="Calibri" charset="0"/>
              </a:rPr>
              <a:t>2009; </a:t>
            </a:r>
            <a:r>
              <a:rPr lang="en-US" sz="1200" b="1" dirty="0">
                <a:latin typeface="Calibri" charset="0"/>
                <a:ea typeface="Calibri" charset="0"/>
                <a:cs typeface="Calibri" charset="0"/>
              </a:rPr>
              <a:t>56</a:t>
            </a:r>
            <a:r>
              <a:rPr lang="en-US" sz="1200" dirty="0">
                <a:latin typeface="Calibri" charset="0"/>
                <a:ea typeface="Calibri" charset="0"/>
                <a:cs typeface="Calibri" charset="0"/>
              </a:rPr>
              <a:t>: 579-600.</a:t>
            </a:r>
          </a:p>
        </p:txBody>
      </p:sp>
    </p:spTree>
    <p:extLst>
      <p:ext uri="{BB962C8B-B14F-4D97-AF65-F5344CB8AC3E}">
        <p14:creationId xmlns:p14="http://schemas.microsoft.com/office/powerpoint/2010/main" val="558712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PPHN and anesthesia care</a:t>
            </a:r>
          </a:p>
        </p:txBody>
      </p:sp>
      <p:sp>
        <p:nvSpPr>
          <p:cNvPr id="3" name="Content Placeholder 2"/>
          <p:cNvSpPr>
            <a:spLocks noGrp="1"/>
          </p:cNvSpPr>
          <p:nvPr>
            <p:ph idx="1"/>
          </p:nvPr>
        </p:nvSpPr>
        <p:spPr/>
        <p:txBody>
          <a:bodyPr/>
          <a:lstStyle/>
          <a:p>
            <a:r>
              <a:rPr lang="en-US" dirty="0"/>
              <a:t>Goal: maintain adequate oxygenation, myocardial function, and systemic perfusion</a:t>
            </a:r>
          </a:p>
          <a:p>
            <a:r>
              <a:rPr lang="en-US" dirty="0"/>
              <a:t>Avoid worsening PVR, so avoid:</a:t>
            </a:r>
          </a:p>
          <a:p>
            <a:pPr lvl="1"/>
            <a:r>
              <a:rPr lang="en-US" dirty="0"/>
              <a:t>Hypoxia</a:t>
            </a:r>
          </a:p>
          <a:p>
            <a:pPr lvl="1"/>
            <a:r>
              <a:rPr lang="en-US" dirty="0"/>
              <a:t>Acidosis (hypercarbia)</a:t>
            </a:r>
          </a:p>
          <a:p>
            <a:pPr lvl="1"/>
            <a:r>
              <a:rPr lang="en-US" dirty="0"/>
              <a:t>Excessive PEEP</a:t>
            </a:r>
          </a:p>
          <a:p>
            <a:pPr lvl="1"/>
            <a:r>
              <a:rPr lang="en-US" dirty="0"/>
              <a:t>Atelectasis</a:t>
            </a:r>
          </a:p>
          <a:p>
            <a:pPr lvl="1"/>
            <a:r>
              <a:rPr lang="en-US" dirty="0"/>
              <a:t>Catecholamine release (light anesthesia)</a:t>
            </a:r>
          </a:p>
        </p:txBody>
      </p:sp>
    </p:spTree>
    <p:extLst>
      <p:ext uri="{BB962C8B-B14F-4D97-AF65-F5344CB8AC3E}">
        <p14:creationId xmlns:p14="http://schemas.microsoft.com/office/powerpoint/2010/main" val="771844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PPHN and anesthesia care</a:t>
            </a:r>
          </a:p>
        </p:txBody>
      </p:sp>
      <p:sp>
        <p:nvSpPr>
          <p:cNvPr id="3" name="Content Placeholder 2"/>
          <p:cNvSpPr>
            <a:spLocks noGrp="1"/>
          </p:cNvSpPr>
          <p:nvPr>
            <p:ph idx="1"/>
          </p:nvPr>
        </p:nvSpPr>
        <p:spPr>
          <a:xfrm>
            <a:off x="628650" y="1617876"/>
            <a:ext cx="7886700" cy="4351338"/>
          </a:xfrm>
        </p:spPr>
        <p:txBody>
          <a:bodyPr/>
          <a:lstStyle/>
          <a:p>
            <a:r>
              <a:rPr lang="en-US" dirty="0"/>
              <a:t>Increased FiO</a:t>
            </a:r>
            <a:r>
              <a:rPr lang="en-US" baseline="-25000" dirty="0"/>
              <a:t>2</a:t>
            </a:r>
            <a:r>
              <a:rPr lang="en-US" dirty="0"/>
              <a:t> causes pulmonary vasodilation, but </a:t>
            </a:r>
          </a:p>
          <a:p>
            <a:pPr lvl="1"/>
            <a:r>
              <a:rPr lang="en-US" dirty="0"/>
              <a:t>Hyperoxia can be harmful to newborn</a:t>
            </a:r>
          </a:p>
          <a:p>
            <a:pPr lvl="1"/>
            <a:r>
              <a:rPr lang="en-US" dirty="0"/>
              <a:t>Maximal pulmonary vasodilation occurs at relatively low O</a:t>
            </a:r>
            <a:r>
              <a:rPr lang="en-US" baseline="-25000" dirty="0"/>
              <a:t>2</a:t>
            </a:r>
            <a:r>
              <a:rPr lang="en-US" dirty="0"/>
              <a:t> levels</a:t>
            </a:r>
          </a:p>
          <a:p>
            <a:pPr lvl="1"/>
            <a:r>
              <a:rPr lang="en-US" dirty="0"/>
              <a:t>Thus, titrate O</a:t>
            </a:r>
            <a:r>
              <a:rPr lang="en-US" baseline="-25000" dirty="0"/>
              <a:t>2</a:t>
            </a:r>
            <a:r>
              <a:rPr lang="en-US" dirty="0"/>
              <a:t> to lowest acceptable amount, with goal PaO</a:t>
            </a:r>
            <a:r>
              <a:rPr lang="en-US" baseline="-25000" dirty="0"/>
              <a:t>2</a:t>
            </a:r>
            <a:r>
              <a:rPr lang="en-US" dirty="0"/>
              <a:t> of 60-90 mmHg</a:t>
            </a:r>
          </a:p>
          <a:p>
            <a:r>
              <a:rPr lang="en-US" dirty="0"/>
              <a:t>Maintain normocapnia</a:t>
            </a:r>
          </a:p>
          <a:p>
            <a:r>
              <a:rPr lang="en-US" dirty="0"/>
              <a:t>Use inhaled nitric oxide if required</a:t>
            </a:r>
          </a:p>
          <a:p>
            <a:r>
              <a:rPr lang="en-US" dirty="0"/>
              <a:t>Ensure adequate systemic BP; use inotropes as needed</a:t>
            </a:r>
          </a:p>
        </p:txBody>
      </p:sp>
      <p:sp>
        <p:nvSpPr>
          <p:cNvPr id="5" name="Rectangle 4"/>
          <p:cNvSpPr/>
          <p:nvPr/>
        </p:nvSpPr>
        <p:spPr>
          <a:xfrm>
            <a:off x="6324600" y="6248400"/>
            <a:ext cx="1447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457200" y="5896401"/>
            <a:ext cx="8382000" cy="830997"/>
          </a:xfrm>
          <a:prstGeom prst="rect">
            <a:avLst/>
          </a:prstGeom>
          <a:noFill/>
        </p:spPr>
        <p:txBody>
          <a:bodyPr wrap="square" rtlCol="0">
            <a:spAutoFit/>
          </a:bodyPr>
          <a:lstStyle/>
          <a:p>
            <a:pPr marL="171450" indent="-171450">
              <a:buFont typeface="Arial"/>
              <a:buChar char="•"/>
            </a:pPr>
            <a:r>
              <a:rPr lang="en-US" sz="1200" dirty="0" err="1">
                <a:latin typeface="Calibri" charset="0"/>
                <a:ea typeface="Calibri" charset="0"/>
                <a:cs typeface="Calibri" charset="0"/>
              </a:rPr>
              <a:t>Konduri</a:t>
            </a:r>
            <a:r>
              <a:rPr lang="en-US" sz="1200" dirty="0">
                <a:latin typeface="Calibri" charset="0"/>
                <a:ea typeface="Calibri" charset="0"/>
                <a:cs typeface="Calibri" charset="0"/>
              </a:rPr>
              <a:t> GG, Kim UO. Advances in the diagnosis and management of persistent pulmonary hypertension of the newborn. </a:t>
            </a:r>
            <a:r>
              <a:rPr lang="en-US" sz="1200" i="1" dirty="0" err="1">
                <a:latin typeface="Calibri" charset="0"/>
                <a:ea typeface="Calibri" charset="0"/>
                <a:cs typeface="Calibri" charset="0"/>
              </a:rPr>
              <a:t>Pediatr</a:t>
            </a:r>
            <a:r>
              <a:rPr lang="en-US" sz="1200" i="1" dirty="0">
                <a:latin typeface="Calibri" charset="0"/>
                <a:ea typeface="Calibri" charset="0"/>
                <a:cs typeface="Calibri" charset="0"/>
              </a:rPr>
              <a:t> Clin North Am </a:t>
            </a:r>
            <a:r>
              <a:rPr lang="en-US" sz="1200" dirty="0">
                <a:latin typeface="Calibri" charset="0"/>
                <a:ea typeface="Calibri" charset="0"/>
                <a:cs typeface="Calibri" charset="0"/>
              </a:rPr>
              <a:t>2009; </a:t>
            </a:r>
            <a:r>
              <a:rPr lang="en-US" sz="1200" b="1" dirty="0">
                <a:latin typeface="Calibri" charset="0"/>
                <a:ea typeface="Calibri" charset="0"/>
                <a:cs typeface="Calibri" charset="0"/>
              </a:rPr>
              <a:t>56</a:t>
            </a:r>
            <a:r>
              <a:rPr lang="en-US" sz="1200" dirty="0">
                <a:latin typeface="Calibri" charset="0"/>
                <a:ea typeface="Calibri" charset="0"/>
                <a:cs typeface="Calibri" charset="0"/>
              </a:rPr>
              <a:t>: 579-600.</a:t>
            </a:r>
          </a:p>
          <a:p>
            <a:pPr marL="171450" indent="-171450">
              <a:buFont typeface="Arial"/>
              <a:buChar char="•"/>
            </a:pPr>
            <a:r>
              <a:rPr lang="en-US" sz="1200" dirty="0" err="1">
                <a:latin typeface="Calibri" charset="0"/>
                <a:ea typeface="Calibri" charset="0"/>
                <a:cs typeface="Calibri" charset="0"/>
              </a:rPr>
              <a:t>Schure</a:t>
            </a:r>
            <a:r>
              <a:rPr lang="en-US" sz="1200" dirty="0">
                <a:latin typeface="Calibri" charset="0"/>
                <a:ea typeface="Calibri" charset="0"/>
                <a:cs typeface="Calibri" charset="0"/>
              </a:rPr>
              <a:t> AY, </a:t>
            </a:r>
            <a:r>
              <a:rPr lang="en-US" sz="1200" dirty="0" err="1">
                <a:latin typeface="Calibri" charset="0"/>
                <a:ea typeface="Calibri" charset="0"/>
                <a:cs typeface="Calibri" charset="0"/>
              </a:rPr>
              <a:t>Dinardo</a:t>
            </a:r>
            <a:r>
              <a:rPr lang="en-US" sz="1200" dirty="0">
                <a:latin typeface="Calibri" charset="0"/>
                <a:ea typeface="Calibri" charset="0"/>
                <a:cs typeface="Calibri" charset="0"/>
              </a:rPr>
              <a:t> JA. Cardiac physiology and pharmacology. In: </a:t>
            </a:r>
            <a:r>
              <a:rPr lang="en-US" sz="1200" dirty="0" err="1">
                <a:latin typeface="Calibri" charset="0"/>
                <a:ea typeface="Calibri" charset="0"/>
                <a:cs typeface="Calibri" charset="0"/>
              </a:rPr>
              <a:t>Coté</a:t>
            </a:r>
            <a:r>
              <a:rPr lang="en-US" sz="1200" dirty="0">
                <a:latin typeface="Calibri" charset="0"/>
                <a:ea typeface="Calibri" charset="0"/>
                <a:cs typeface="Calibri" charset="0"/>
              </a:rPr>
              <a:t> CJ, Lerman J, Anderson BJ, eds. </a:t>
            </a:r>
            <a:r>
              <a:rPr lang="en-US" sz="1200" i="1" dirty="0" err="1">
                <a:latin typeface="Calibri" charset="0"/>
                <a:ea typeface="Calibri" charset="0"/>
                <a:cs typeface="Calibri" charset="0"/>
              </a:rPr>
              <a:t>Coté</a:t>
            </a:r>
            <a:r>
              <a:rPr lang="en-US" sz="1200" i="1" dirty="0">
                <a:latin typeface="Calibri" charset="0"/>
                <a:ea typeface="Calibri" charset="0"/>
                <a:cs typeface="Calibri" charset="0"/>
              </a:rPr>
              <a:t> and </a:t>
            </a:r>
            <a:r>
              <a:rPr lang="en-US" sz="1200" i="1" dirty="0" err="1">
                <a:latin typeface="Calibri" charset="0"/>
                <a:ea typeface="Calibri" charset="0"/>
                <a:cs typeface="Calibri" charset="0"/>
              </a:rPr>
              <a:t>Lerman's</a:t>
            </a:r>
            <a:r>
              <a:rPr lang="en-US" sz="1200" i="1" dirty="0">
                <a:latin typeface="Calibri" charset="0"/>
                <a:ea typeface="Calibri" charset="0"/>
                <a:cs typeface="Calibri" charset="0"/>
              </a:rPr>
              <a:t> a practice of anesthesia for infants and children</a:t>
            </a:r>
            <a:r>
              <a:rPr lang="en-US" sz="1200" dirty="0">
                <a:latin typeface="Calibri" charset="0"/>
                <a:ea typeface="Calibri" charset="0"/>
                <a:cs typeface="Calibri" charset="0"/>
              </a:rPr>
              <a:t>, 5th </a:t>
            </a:r>
            <a:r>
              <a:rPr lang="en-US" sz="1200" dirty="0" err="1">
                <a:latin typeface="Calibri" charset="0"/>
                <a:ea typeface="Calibri" charset="0"/>
                <a:cs typeface="Calibri" charset="0"/>
              </a:rPr>
              <a:t>edn</a:t>
            </a:r>
            <a:r>
              <a:rPr lang="en-US" sz="1200" dirty="0">
                <a:latin typeface="Calibri" charset="0"/>
                <a:ea typeface="Calibri" charset="0"/>
                <a:cs typeface="Calibri" charset="0"/>
              </a:rPr>
              <a:t>. Philadelphia, PA: Elsevier, 2013.</a:t>
            </a:r>
          </a:p>
        </p:txBody>
      </p:sp>
    </p:spTree>
    <p:extLst>
      <p:ext uri="{BB962C8B-B14F-4D97-AF65-F5344CB8AC3E}">
        <p14:creationId xmlns:p14="http://schemas.microsoft.com/office/powerpoint/2010/main" val="3202678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7772400" cy="1828800"/>
          </a:xfrm>
          <a:extLst/>
        </p:spPr>
        <p:txBody>
          <a:bodyPr>
            <a:normAutofit/>
          </a:bodyPr>
          <a:lstStyle/>
          <a:p>
            <a:pPr eaLnBrk="1" hangingPunct="1">
              <a:defRPr/>
            </a:pPr>
            <a:r>
              <a:rPr lang="en-US" dirty="0"/>
              <a:t>Newborn resuscitation and the use of oxygen</a:t>
            </a:r>
            <a:endParaRPr dirty="0"/>
          </a:p>
        </p:txBody>
      </p:sp>
    </p:spTree>
    <p:extLst>
      <p:ext uri="{BB962C8B-B14F-4D97-AF65-F5344CB8AC3E}">
        <p14:creationId xmlns:p14="http://schemas.microsoft.com/office/powerpoint/2010/main" val="140964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087"/>
            <a:ext cx="8229600" cy="1143000"/>
          </a:xfrm>
        </p:spPr>
        <p:txBody>
          <a:bodyPr/>
          <a:lstStyle/>
          <a:p>
            <a:r>
              <a:rPr lang="en-US" dirty="0"/>
              <a:t>Newborn O</a:t>
            </a:r>
            <a:r>
              <a:rPr lang="en-US" baseline="-25000" dirty="0"/>
              <a:t>2</a:t>
            </a:r>
            <a:r>
              <a:rPr lang="en-US" dirty="0"/>
              <a:t> saturations</a:t>
            </a:r>
          </a:p>
        </p:txBody>
      </p:sp>
      <p:sp>
        <p:nvSpPr>
          <p:cNvPr id="3" name="Content Placeholder 2"/>
          <p:cNvSpPr>
            <a:spLocks noGrp="1"/>
          </p:cNvSpPr>
          <p:nvPr>
            <p:ph idx="1"/>
          </p:nvPr>
        </p:nvSpPr>
        <p:spPr>
          <a:xfrm>
            <a:off x="457200" y="1676400"/>
            <a:ext cx="8229600" cy="4389437"/>
          </a:xfrm>
        </p:spPr>
        <p:txBody>
          <a:bodyPr/>
          <a:lstStyle/>
          <a:p>
            <a:r>
              <a:rPr lang="en-US" dirty="0"/>
              <a:t>Transition to extrauterine life = marked increase in oxygen saturations in term newborns</a:t>
            </a:r>
          </a:p>
          <a:p>
            <a:r>
              <a:rPr lang="en-US" dirty="0"/>
              <a:t>Normal saturations in </a:t>
            </a:r>
            <a:r>
              <a:rPr lang="en-US" b="1" u="sng" dirty="0"/>
              <a:t>term</a:t>
            </a:r>
            <a:r>
              <a:rPr lang="en-US" dirty="0"/>
              <a:t> infants:</a:t>
            </a:r>
          </a:p>
        </p:txBody>
      </p:sp>
      <p:sp>
        <p:nvSpPr>
          <p:cNvPr id="4" name="TextBox 3"/>
          <p:cNvSpPr txBox="1"/>
          <p:nvPr/>
        </p:nvSpPr>
        <p:spPr>
          <a:xfrm>
            <a:off x="457200" y="6248400"/>
            <a:ext cx="8382000" cy="461665"/>
          </a:xfrm>
          <a:prstGeom prst="rect">
            <a:avLst/>
          </a:prstGeom>
          <a:noFill/>
        </p:spPr>
        <p:txBody>
          <a:bodyPr wrap="square" rtlCol="0">
            <a:spAutoFit/>
          </a:bodyPr>
          <a:lstStyle/>
          <a:p>
            <a:r>
              <a:rPr lang="en-US" sz="1200" dirty="0">
                <a:latin typeface="Calibri" charset="0"/>
                <a:ea typeface="Calibri" charset="0"/>
                <a:cs typeface="Calibri" charset="0"/>
              </a:rPr>
              <a:t>Dawson JA, et al. Defining the reference range for oxygen saturation for infants after birth. </a:t>
            </a:r>
          </a:p>
          <a:p>
            <a:r>
              <a:rPr lang="en-US" sz="1200" dirty="0">
                <a:latin typeface="Calibri" charset="0"/>
                <a:ea typeface="Calibri" charset="0"/>
                <a:cs typeface="Calibri" charset="0"/>
              </a:rPr>
              <a:t>PEDIATRICS. 2010 Jun;125(6):e1340–7.</a:t>
            </a:r>
          </a:p>
        </p:txBody>
      </p:sp>
      <p:graphicFrame>
        <p:nvGraphicFramePr>
          <p:cNvPr id="5" name="Table 4"/>
          <p:cNvGraphicFramePr>
            <a:graphicFrameLocks noGrp="1"/>
          </p:cNvGraphicFramePr>
          <p:nvPr>
            <p:extLst>
              <p:ext uri="{D42A27DB-BD31-4B8C-83A1-F6EECF244321}">
                <p14:modId xmlns:p14="http://schemas.microsoft.com/office/powerpoint/2010/main" val="2788971550"/>
              </p:ext>
            </p:extLst>
          </p:nvPr>
        </p:nvGraphicFramePr>
        <p:xfrm>
          <a:off x="1447800" y="3124200"/>
          <a:ext cx="6096000" cy="29667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Time after birth</a:t>
                      </a:r>
                    </a:p>
                  </a:txBody>
                  <a:tcPr/>
                </a:tc>
                <a:tc>
                  <a:txBody>
                    <a:bodyPr/>
                    <a:lstStyle/>
                    <a:p>
                      <a:r>
                        <a:rPr lang="en-US" dirty="0"/>
                        <a:t>Median SpO2</a:t>
                      </a:r>
                      <a:r>
                        <a:rPr lang="en-US" baseline="0" dirty="0"/>
                        <a:t> (interquartile range)</a:t>
                      </a:r>
                      <a:endParaRPr lang="en-US" dirty="0"/>
                    </a:p>
                  </a:txBody>
                  <a:tcPr/>
                </a:tc>
                <a:extLst>
                  <a:ext uri="{0D108BD9-81ED-4DB2-BD59-A6C34878D82A}">
                    <a16:rowId xmlns:a16="http://schemas.microsoft.com/office/drawing/2014/main" val="10000"/>
                  </a:ext>
                </a:extLst>
              </a:tr>
              <a:tr h="370840">
                <a:tc>
                  <a:txBody>
                    <a:bodyPr/>
                    <a:lstStyle/>
                    <a:p>
                      <a:r>
                        <a:rPr lang="en-US" dirty="0"/>
                        <a:t>1 minute</a:t>
                      </a:r>
                    </a:p>
                  </a:txBody>
                  <a:tcPr/>
                </a:tc>
                <a:tc>
                  <a:txBody>
                    <a:bodyPr/>
                    <a:lstStyle/>
                    <a:p>
                      <a:r>
                        <a:rPr kumimoji="0" lang="en-US" sz="1800" kern="1200" dirty="0">
                          <a:solidFill>
                            <a:schemeClr val="dk1"/>
                          </a:solidFill>
                          <a:latin typeface="+mn-lt"/>
                          <a:ea typeface="+mn-ea"/>
                          <a:cs typeface="+mn-cs"/>
                        </a:rPr>
                        <a:t>68%  (60–77)</a:t>
                      </a:r>
                      <a:endParaRPr lang="en-US" dirty="0"/>
                    </a:p>
                  </a:txBody>
                  <a:tcPr/>
                </a:tc>
                <a:extLst>
                  <a:ext uri="{0D108BD9-81ED-4DB2-BD59-A6C34878D82A}">
                    <a16:rowId xmlns:a16="http://schemas.microsoft.com/office/drawing/2014/main" val="10001"/>
                  </a:ext>
                </a:extLst>
              </a:tr>
              <a:tr h="370840">
                <a:tc>
                  <a:txBody>
                    <a:bodyPr/>
                    <a:lstStyle/>
                    <a:p>
                      <a:r>
                        <a:rPr lang="en-US" dirty="0"/>
                        <a:t>2 minutes</a:t>
                      </a:r>
                    </a:p>
                  </a:txBody>
                  <a:tcPr/>
                </a:tc>
                <a:tc>
                  <a:txBody>
                    <a:bodyPr/>
                    <a:lstStyle/>
                    <a:p>
                      <a:r>
                        <a:rPr kumimoji="0" lang="en-US" sz="1800" kern="1200" dirty="0">
                          <a:solidFill>
                            <a:schemeClr val="dk1"/>
                          </a:solidFill>
                          <a:latin typeface="+mn-lt"/>
                          <a:ea typeface="+mn-ea"/>
                          <a:cs typeface="+mn-cs"/>
                        </a:rPr>
                        <a:t>76%  (65–84)</a:t>
                      </a:r>
                      <a:endParaRPr lang="en-US" dirty="0"/>
                    </a:p>
                  </a:txBody>
                  <a:tcPr/>
                </a:tc>
                <a:extLst>
                  <a:ext uri="{0D108BD9-81ED-4DB2-BD59-A6C34878D82A}">
                    <a16:rowId xmlns:a16="http://schemas.microsoft.com/office/drawing/2014/main" val="10002"/>
                  </a:ext>
                </a:extLst>
              </a:tr>
              <a:tr h="370840">
                <a:tc>
                  <a:txBody>
                    <a:bodyPr/>
                    <a:lstStyle/>
                    <a:p>
                      <a:r>
                        <a:rPr lang="en-US" dirty="0"/>
                        <a:t>3 minutes</a:t>
                      </a:r>
                    </a:p>
                  </a:txBody>
                  <a:tcPr/>
                </a:tc>
                <a:tc>
                  <a:txBody>
                    <a:bodyPr/>
                    <a:lstStyle/>
                    <a:p>
                      <a:r>
                        <a:rPr kumimoji="0" lang="en-US" sz="1800" kern="1200" dirty="0">
                          <a:solidFill>
                            <a:schemeClr val="dk1"/>
                          </a:solidFill>
                          <a:latin typeface="+mn-lt"/>
                          <a:ea typeface="+mn-ea"/>
                          <a:cs typeface="+mn-cs"/>
                        </a:rPr>
                        <a:t>81%  (71–90)</a:t>
                      </a:r>
                      <a:endParaRPr lang="en-US" dirty="0"/>
                    </a:p>
                  </a:txBody>
                  <a:tcPr/>
                </a:tc>
                <a:extLst>
                  <a:ext uri="{0D108BD9-81ED-4DB2-BD59-A6C34878D82A}">
                    <a16:rowId xmlns:a16="http://schemas.microsoft.com/office/drawing/2014/main" val="10003"/>
                  </a:ext>
                </a:extLst>
              </a:tr>
              <a:tr h="370840">
                <a:tc>
                  <a:txBody>
                    <a:bodyPr/>
                    <a:lstStyle/>
                    <a:p>
                      <a:r>
                        <a:rPr lang="en-US" dirty="0"/>
                        <a:t>4 minutes</a:t>
                      </a:r>
                    </a:p>
                  </a:txBody>
                  <a:tcPr/>
                </a:tc>
                <a:tc>
                  <a:txBody>
                    <a:bodyPr/>
                    <a:lstStyle/>
                    <a:p>
                      <a:r>
                        <a:rPr kumimoji="0" lang="en-US" sz="1800" kern="1200" dirty="0">
                          <a:solidFill>
                            <a:schemeClr val="dk1"/>
                          </a:solidFill>
                          <a:latin typeface="+mn-lt"/>
                          <a:ea typeface="+mn-ea"/>
                          <a:cs typeface="+mn-cs"/>
                        </a:rPr>
                        <a:t>88%  (78–94)</a:t>
                      </a:r>
                      <a:endParaRPr lang="en-US" dirty="0"/>
                    </a:p>
                  </a:txBody>
                  <a:tcPr/>
                </a:tc>
                <a:extLst>
                  <a:ext uri="{0D108BD9-81ED-4DB2-BD59-A6C34878D82A}">
                    <a16:rowId xmlns:a16="http://schemas.microsoft.com/office/drawing/2014/main" val="10004"/>
                  </a:ext>
                </a:extLst>
              </a:tr>
              <a:tr h="370840">
                <a:tc>
                  <a:txBody>
                    <a:bodyPr/>
                    <a:lstStyle/>
                    <a:p>
                      <a:r>
                        <a:rPr lang="en-US" dirty="0"/>
                        <a:t>5 minutes</a:t>
                      </a:r>
                    </a:p>
                  </a:txBody>
                  <a:tcPr/>
                </a:tc>
                <a:tc>
                  <a:txBody>
                    <a:bodyPr/>
                    <a:lstStyle/>
                    <a:p>
                      <a:r>
                        <a:rPr kumimoji="0" lang="en-US" sz="1800" kern="1200" dirty="0">
                          <a:solidFill>
                            <a:schemeClr val="dk1"/>
                          </a:solidFill>
                          <a:latin typeface="+mn-lt"/>
                          <a:ea typeface="+mn-ea"/>
                          <a:cs typeface="+mn-cs"/>
                        </a:rPr>
                        <a:t>92%  (83–96)</a:t>
                      </a:r>
                      <a:endParaRPr lang="en-US" dirty="0"/>
                    </a:p>
                  </a:txBody>
                  <a:tcPr/>
                </a:tc>
                <a:extLst>
                  <a:ext uri="{0D108BD9-81ED-4DB2-BD59-A6C34878D82A}">
                    <a16:rowId xmlns:a16="http://schemas.microsoft.com/office/drawing/2014/main" val="10005"/>
                  </a:ext>
                </a:extLst>
              </a:tr>
              <a:tr h="370840">
                <a:tc>
                  <a:txBody>
                    <a:bodyPr/>
                    <a:lstStyle/>
                    <a:p>
                      <a:r>
                        <a:rPr lang="en-US" dirty="0"/>
                        <a:t>7 minutes</a:t>
                      </a:r>
                    </a:p>
                  </a:txBody>
                  <a:tcPr/>
                </a:tc>
                <a:tc>
                  <a:txBody>
                    <a:bodyPr/>
                    <a:lstStyle/>
                    <a:p>
                      <a:r>
                        <a:rPr kumimoji="0" lang="en-US" sz="1800" kern="1200" dirty="0">
                          <a:solidFill>
                            <a:schemeClr val="dk1"/>
                          </a:solidFill>
                          <a:latin typeface="+mn-lt"/>
                          <a:ea typeface="+mn-ea"/>
                          <a:cs typeface="+mn-cs"/>
                        </a:rPr>
                        <a:t>95%  (90–97)</a:t>
                      </a:r>
                      <a:endParaRPr lang="en-US" dirty="0"/>
                    </a:p>
                  </a:txBody>
                  <a:tcPr/>
                </a:tc>
                <a:extLst>
                  <a:ext uri="{0D108BD9-81ED-4DB2-BD59-A6C34878D82A}">
                    <a16:rowId xmlns:a16="http://schemas.microsoft.com/office/drawing/2014/main" val="10006"/>
                  </a:ext>
                </a:extLst>
              </a:tr>
              <a:tr h="370840">
                <a:tc>
                  <a:txBody>
                    <a:bodyPr/>
                    <a:lstStyle/>
                    <a:p>
                      <a:r>
                        <a:rPr lang="en-US" dirty="0"/>
                        <a:t>10 minutes</a:t>
                      </a:r>
                    </a:p>
                  </a:txBody>
                  <a:tcPr/>
                </a:tc>
                <a:tc>
                  <a:txBody>
                    <a:bodyPr/>
                    <a:lstStyle/>
                    <a:p>
                      <a:r>
                        <a:rPr kumimoji="0" lang="en-US" sz="1800" kern="1200" dirty="0">
                          <a:solidFill>
                            <a:schemeClr val="dk1"/>
                          </a:solidFill>
                          <a:latin typeface="+mn-lt"/>
                          <a:ea typeface="+mn-ea"/>
                          <a:cs typeface="+mn-cs"/>
                        </a:rPr>
                        <a:t>97%  (94–98)</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1382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resuscitation &amp; potential effects of O</a:t>
            </a:r>
            <a:r>
              <a:rPr lang="en-US" baseline="-25000" dirty="0"/>
              <a:t>2</a:t>
            </a:r>
            <a:endParaRPr lang="en-US" dirty="0"/>
          </a:p>
        </p:txBody>
      </p:sp>
      <p:sp>
        <p:nvSpPr>
          <p:cNvPr id="3" name="Content Placeholder 2"/>
          <p:cNvSpPr>
            <a:spLocks noGrp="1"/>
          </p:cNvSpPr>
          <p:nvPr>
            <p:ph idx="1"/>
          </p:nvPr>
        </p:nvSpPr>
        <p:spPr>
          <a:xfrm>
            <a:off x="457200" y="1935163"/>
            <a:ext cx="8229600" cy="4160837"/>
          </a:xfrm>
        </p:spPr>
        <p:txBody>
          <a:bodyPr/>
          <a:lstStyle/>
          <a:p>
            <a:r>
              <a:rPr lang="en-US" sz="2000" dirty="0"/>
              <a:t>Newborn hyperoxia can be toxic and lead to irreversible injury:</a:t>
            </a:r>
          </a:p>
          <a:p>
            <a:pPr lvl="1"/>
            <a:r>
              <a:rPr lang="en-US" sz="1800" dirty="0"/>
              <a:t>1 breath of 100% oxygen decreases minute ventilation; longer duration can lead to chronic lung injury</a:t>
            </a:r>
          </a:p>
          <a:p>
            <a:pPr lvl="1"/>
            <a:r>
              <a:rPr lang="en-US" sz="1800" dirty="0"/>
              <a:t>Resuscitation with 80% O</a:t>
            </a:r>
            <a:r>
              <a:rPr lang="en-US" sz="1800" baseline="-25000" dirty="0"/>
              <a:t>2</a:t>
            </a:r>
            <a:r>
              <a:rPr lang="en-US" sz="1800" dirty="0"/>
              <a:t> in delivery room decreases cerebral blood flow for 2 hours</a:t>
            </a:r>
          </a:p>
          <a:p>
            <a:pPr lvl="1"/>
            <a:r>
              <a:rPr lang="en-US" sz="1800" dirty="0"/>
              <a:t>Exposure to high FiO</a:t>
            </a:r>
            <a:r>
              <a:rPr lang="en-US" sz="1800" baseline="-25000" dirty="0"/>
              <a:t>2</a:t>
            </a:r>
            <a:r>
              <a:rPr lang="en-US" sz="1800" dirty="0"/>
              <a:t> for 3 minutes or longer may be associated with increased risk of childhood cancer</a:t>
            </a:r>
          </a:p>
          <a:p>
            <a:pPr lvl="1"/>
            <a:r>
              <a:rPr lang="en-US" sz="1800" dirty="0"/>
              <a:t>Can lead to oxidative stress and production of oxygen free radicals, lasting at least 28 days</a:t>
            </a:r>
          </a:p>
          <a:p>
            <a:pPr lvl="1"/>
            <a:r>
              <a:rPr lang="en-US" sz="1800" dirty="0"/>
              <a:t>Animal studies provide evidence of apoptotic cell death in the brain after various exposure to increased FiO</a:t>
            </a:r>
            <a:r>
              <a:rPr lang="en-US" sz="1800" baseline="-25000" dirty="0"/>
              <a:t>2</a:t>
            </a:r>
            <a:endParaRPr lang="en-US" sz="1800" dirty="0"/>
          </a:p>
          <a:p>
            <a:r>
              <a:rPr lang="en-US" sz="2000" dirty="0"/>
              <a:t>Effects are likely greater in premature compared to full term newborns, due to lack of adequate protective antioxidant levels</a:t>
            </a:r>
          </a:p>
        </p:txBody>
      </p:sp>
      <p:sp>
        <p:nvSpPr>
          <p:cNvPr id="4" name="TextBox 3"/>
          <p:cNvSpPr txBox="1"/>
          <p:nvPr/>
        </p:nvSpPr>
        <p:spPr>
          <a:xfrm>
            <a:off x="457200" y="6019800"/>
            <a:ext cx="8382000" cy="646331"/>
          </a:xfrm>
          <a:prstGeom prst="rect">
            <a:avLst/>
          </a:prstGeom>
          <a:noFill/>
        </p:spPr>
        <p:txBody>
          <a:bodyPr wrap="square" rtlCol="0">
            <a:spAutoFit/>
          </a:bodyPr>
          <a:lstStyle/>
          <a:p>
            <a:pPr marL="171450" indent="-171450">
              <a:buFont typeface="Arial"/>
              <a:buChar char="•"/>
            </a:pPr>
            <a:r>
              <a:rPr lang="en-US" sz="1200" dirty="0">
                <a:latin typeface="Calibri" charset="0"/>
                <a:ea typeface="Calibri" charset="0"/>
                <a:cs typeface="Calibri" charset="0"/>
              </a:rPr>
              <a:t>Goldsmith JP, </a:t>
            </a:r>
            <a:r>
              <a:rPr lang="en-US" sz="1200" dirty="0" err="1">
                <a:latin typeface="Calibri" charset="0"/>
                <a:ea typeface="Calibri" charset="0"/>
                <a:cs typeface="Calibri" charset="0"/>
              </a:rPr>
              <a:t>Kattwinkel</a:t>
            </a:r>
            <a:r>
              <a:rPr lang="en-US" sz="1200" dirty="0">
                <a:latin typeface="Calibri" charset="0"/>
                <a:ea typeface="Calibri" charset="0"/>
                <a:cs typeface="Calibri" charset="0"/>
              </a:rPr>
              <a:t> J. The role of oxygen in the delivery room. </a:t>
            </a:r>
            <a:r>
              <a:rPr lang="en-US" sz="1200" i="1" dirty="0">
                <a:latin typeface="Calibri" charset="0"/>
                <a:ea typeface="Calibri" charset="0"/>
                <a:cs typeface="Calibri" charset="0"/>
              </a:rPr>
              <a:t>Clin </a:t>
            </a:r>
            <a:r>
              <a:rPr lang="en-US" sz="1200" i="1" dirty="0" err="1">
                <a:latin typeface="Calibri" charset="0"/>
                <a:ea typeface="Calibri" charset="0"/>
                <a:cs typeface="Calibri" charset="0"/>
              </a:rPr>
              <a:t>Perinatol</a:t>
            </a:r>
            <a:r>
              <a:rPr lang="en-US" sz="1200" i="1" dirty="0">
                <a:latin typeface="Calibri" charset="0"/>
                <a:ea typeface="Calibri" charset="0"/>
                <a:cs typeface="Calibri" charset="0"/>
              </a:rPr>
              <a:t> </a:t>
            </a:r>
            <a:r>
              <a:rPr lang="en-US" sz="1200" dirty="0">
                <a:latin typeface="Calibri" charset="0"/>
                <a:ea typeface="Calibri" charset="0"/>
                <a:cs typeface="Calibri" charset="0"/>
              </a:rPr>
              <a:t>2012; </a:t>
            </a:r>
            <a:r>
              <a:rPr lang="en-US" sz="1200" b="1" dirty="0">
                <a:latin typeface="Calibri" charset="0"/>
                <a:ea typeface="Calibri" charset="0"/>
                <a:cs typeface="Calibri" charset="0"/>
              </a:rPr>
              <a:t>39</a:t>
            </a:r>
            <a:r>
              <a:rPr lang="en-US" sz="1200" dirty="0">
                <a:latin typeface="Calibri" charset="0"/>
                <a:ea typeface="Calibri" charset="0"/>
                <a:cs typeface="Calibri" charset="0"/>
              </a:rPr>
              <a:t>: 803-815.</a:t>
            </a:r>
          </a:p>
          <a:p>
            <a:pPr marL="171450" indent="-171450">
              <a:buFont typeface="Arial"/>
              <a:buChar char="•"/>
            </a:pPr>
            <a:r>
              <a:rPr lang="en-US" sz="1200" dirty="0" err="1">
                <a:latin typeface="Calibri" charset="0"/>
                <a:ea typeface="Calibri" charset="0"/>
                <a:cs typeface="Calibri" charset="0"/>
              </a:rPr>
              <a:t>Deuber</a:t>
            </a:r>
            <a:r>
              <a:rPr lang="en-US" sz="1200" dirty="0">
                <a:latin typeface="Calibri" charset="0"/>
                <a:ea typeface="Calibri" charset="0"/>
                <a:cs typeface="Calibri" charset="0"/>
              </a:rPr>
              <a:t> C, </a:t>
            </a:r>
            <a:r>
              <a:rPr lang="en-US" sz="1200" dirty="0" err="1">
                <a:latin typeface="Calibri" charset="0"/>
                <a:ea typeface="Calibri" charset="0"/>
                <a:cs typeface="Calibri" charset="0"/>
              </a:rPr>
              <a:t>Abbasi</a:t>
            </a:r>
            <a:r>
              <a:rPr lang="en-US" sz="1200" dirty="0">
                <a:latin typeface="Calibri" charset="0"/>
                <a:ea typeface="Calibri" charset="0"/>
                <a:cs typeface="Calibri" charset="0"/>
              </a:rPr>
              <a:t> S, </a:t>
            </a:r>
            <a:r>
              <a:rPr lang="en-US" sz="1200" dirty="0" err="1">
                <a:latin typeface="Calibri" charset="0"/>
                <a:ea typeface="Calibri" charset="0"/>
                <a:cs typeface="Calibri" charset="0"/>
              </a:rPr>
              <a:t>Schwoebel</a:t>
            </a:r>
            <a:r>
              <a:rPr lang="en-US" sz="1200" dirty="0">
                <a:latin typeface="Calibri" charset="0"/>
                <a:ea typeface="Calibri" charset="0"/>
                <a:cs typeface="Calibri" charset="0"/>
              </a:rPr>
              <a:t> A, </a:t>
            </a:r>
            <a:r>
              <a:rPr lang="en-US" sz="1200" dirty="0" err="1">
                <a:latin typeface="Calibri" charset="0"/>
                <a:ea typeface="Calibri" charset="0"/>
                <a:cs typeface="Calibri" charset="0"/>
              </a:rPr>
              <a:t>Terhaar</a:t>
            </a:r>
            <a:r>
              <a:rPr lang="en-US" sz="1200" dirty="0">
                <a:latin typeface="Calibri" charset="0"/>
                <a:ea typeface="Calibri" charset="0"/>
                <a:cs typeface="Calibri" charset="0"/>
              </a:rPr>
              <a:t> M. The </a:t>
            </a:r>
            <a:r>
              <a:rPr lang="en-US" sz="1200" dirty="0" err="1">
                <a:latin typeface="Calibri" charset="0"/>
                <a:ea typeface="Calibri" charset="0"/>
                <a:cs typeface="Calibri" charset="0"/>
              </a:rPr>
              <a:t>toxigen</a:t>
            </a:r>
            <a:r>
              <a:rPr lang="en-US" sz="1200" dirty="0">
                <a:latin typeface="Calibri" charset="0"/>
                <a:ea typeface="Calibri" charset="0"/>
                <a:cs typeface="Calibri" charset="0"/>
              </a:rPr>
              <a:t> initiative: targeting oxygen saturation to avoid sequelae in very preterm infants. </a:t>
            </a:r>
            <a:r>
              <a:rPr lang="en-US" sz="1200" dirty="0" err="1">
                <a:latin typeface="Calibri" charset="0"/>
                <a:ea typeface="Calibri" charset="0"/>
                <a:cs typeface="Calibri" charset="0"/>
              </a:rPr>
              <a:t>Adv</a:t>
            </a:r>
            <a:r>
              <a:rPr lang="en-US" sz="1200" dirty="0">
                <a:latin typeface="Calibri" charset="0"/>
                <a:ea typeface="Calibri" charset="0"/>
                <a:cs typeface="Calibri" charset="0"/>
              </a:rPr>
              <a:t> Neonatal Care. 2013 Apr;13(2):139–45. </a:t>
            </a:r>
          </a:p>
        </p:txBody>
      </p:sp>
    </p:spTree>
    <p:extLst>
      <p:ext uri="{BB962C8B-B14F-4D97-AF65-F5344CB8AC3E}">
        <p14:creationId xmlns:p14="http://schemas.microsoft.com/office/powerpoint/2010/main" val="15583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resuscitation &amp; O</a:t>
            </a:r>
            <a:r>
              <a:rPr lang="en-US" baseline="-25000" dirty="0"/>
              <a:t>2</a:t>
            </a:r>
          </a:p>
        </p:txBody>
      </p:sp>
      <p:sp>
        <p:nvSpPr>
          <p:cNvPr id="3" name="Content Placeholder 2"/>
          <p:cNvSpPr>
            <a:spLocks noGrp="1"/>
          </p:cNvSpPr>
          <p:nvPr>
            <p:ph idx="1"/>
          </p:nvPr>
        </p:nvSpPr>
        <p:spPr>
          <a:xfrm>
            <a:off x="457200" y="1935163"/>
            <a:ext cx="8229600" cy="4084637"/>
          </a:xfrm>
        </p:spPr>
        <p:txBody>
          <a:bodyPr/>
          <a:lstStyle/>
          <a:p>
            <a:r>
              <a:rPr lang="en-US" sz="2400" dirty="0"/>
              <a:t>Because insufficient or excessive oxygenation can be harmful to the newborn infant, recommendations exist for newborn resuscitation:</a:t>
            </a:r>
          </a:p>
          <a:p>
            <a:pPr marL="538163" lvl="1" indent="-171450">
              <a:buFont typeface="Arial"/>
              <a:buChar char="•"/>
            </a:pPr>
            <a:r>
              <a:rPr lang="en-US" sz="2000" dirty="0"/>
              <a:t>Use oximetry; assessment of color is unreliable</a:t>
            </a:r>
          </a:p>
          <a:p>
            <a:pPr marL="538163" lvl="1" indent="-171450">
              <a:buFont typeface="Arial"/>
              <a:buChar char="•"/>
            </a:pPr>
            <a:r>
              <a:rPr lang="en-US" sz="2000" dirty="0"/>
              <a:t>For babies born at term, it is best to begin resuscitation with air rather than 100% oxygen.</a:t>
            </a:r>
          </a:p>
          <a:p>
            <a:pPr marL="538163" lvl="1" indent="-171450">
              <a:buFont typeface="Arial"/>
              <a:buChar char="•"/>
            </a:pPr>
            <a:r>
              <a:rPr lang="en-US" sz="2000" dirty="0"/>
              <a:t>Administration of supplementary oxygen should be regulated by blending oxygen and air, and the concentration delivered should be guided by oximetry.</a:t>
            </a:r>
          </a:p>
          <a:p>
            <a:pPr marL="538163" lvl="1" indent="-171450">
              <a:buFont typeface="Arial"/>
              <a:buChar char="•"/>
            </a:pPr>
            <a:r>
              <a:rPr lang="en-US" sz="2000" dirty="0"/>
              <a:t>If the heart rate is below 60 bpm after 90 seconds of resuscitation, the oxygen concentration should be increased to 100% until recovery of a normal heart rate.</a:t>
            </a:r>
          </a:p>
        </p:txBody>
      </p:sp>
      <p:sp>
        <p:nvSpPr>
          <p:cNvPr id="5" name="Rectangle 4"/>
          <p:cNvSpPr/>
          <p:nvPr/>
        </p:nvSpPr>
        <p:spPr>
          <a:xfrm>
            <a:off x="6324600" y="6248400"/>
            <a:ext cx="1447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339634" y="5879554"/>
            <a:ext cx="8382000" cy="830997"/>
          </a:xfrm>
          <a:prstGeom prst="rect">
            <a:avLst/>
          </a:prstGeom>
          <a:noFill/>
        </p:spPr>
        <p:txBody>
          <a:bodyPr wrap="square" rtlCol="0">
            <a:spAutoFit/>
          </a:bodyPr>
          <a:lstStyle/>
          <a:p>
            <a:pPr marL="171450" indent="-171450">
              <a:buFont typeface="Arial"/>
              <a:buChar char="•"/>
            </a:pPr>
            <a:r>
              <a:rPr lang="en-US" sz="1200" dirty="0">
                <a:latin typeface="Calibri" charset="0"/>
                <a:ea typeface="Calibri" charset="0"/>
                <a:cs typeface="Calibri" charset="0"/>
              </a:rPr>
              <a:t>Perlman JM, Wyllie J, </a:t>
            </a:r>
            <a:r>
              <a:rPr lang="en-US" sz="1200" dirty="0" err="1">
                <a:latin typeface="Calibri" charset="0"/>
                <a:ea typeface="Calibri" charset="0"/>
                <a:cs typeface="Calibri" charset="0"/>
              </a:rPr>
              <a:t>Kattwinkel</a:t>
            </a:r>
            <a:r>
              <a:rPr lang="en-US" sz="1200" dirty="0">
                <a:latin typeface="Calibri" charset="0"/>
                <a:ea typeface="Calibri" charset="0"/>
                <a:cs typeface="Calibri" charset="0"/>
              </a:rPr>
              <a:t> J</a:t>
            </a:r>
            <a:r>
              <a:rPr lang="en-US" sz="1200" i="1" dirty="0">
                <a:latin typeface="Calibri" charset="0"/>
                <a:ea typeface="Calibri" charset="0"/>
                <a:cs typeface="Calibri" charset="0"/>
              </a:rPr>
              <a:t>, et al.</a:t>
            </a:r>
            <a:r>
              <a:rPr lang="en-US" sz="1200" dirty="0">
                <a:latin typeface="Calibri" charset="0"/>
                <a:ea typeface="Calibri" charset="0"/>
                <a:cs typeface="Calibri" charset="0"/>
              </a:rPr>
              <a:t> Part 11: Neonatal resuscitation: 2010 International Consensus on Cardiopulmonary Resuscitation and Emergency Cardiovascular Care Science With Treatment Recommendations. </a:t>
            </a:r>
            <a:r>
              <a:rPr lang="en-US" sz="1200" i="1" dirty="0">
                <a:latin typeface="Calibri" charset="0"/>
                <a:ea typeface="Calibri" charset="0"/>
                <a:cs typeface="Calibri" charset="0"/>
              </a:rPr>
              <a:t>Circulation </a:t>
            </a:r>
            <a:r>
              <a:rPr lang="en-US" sz="1200" dirty="0">
                <a:latin typeface="Calibri" charset="0"/>
                <a:ea typeface="Calibri" charset="0"/>
                <a:cs typeface="Calibri" charset="0"/>
              </a:rPr>
              <a:t>2010; </a:t>
            </a:r>
            <a:r>
              <a:rPr lang="en-US" sz="1200" b="1" dirty="0">
                <a:latin typeface="Calibri" charset="0"/>
                <a:ea typeface="Calibri" charset="0"/>
                <a:cs typeface="Calibri" charset="0"/>
              </a:rPr>
              <a:t>122</a:t>
            </a:r>
            <a:r>
              <a:rPr lang="en-US" sz="1200" dirty="0">
                <a:latin typeface="Calibri" charset="0"/>
                <a:ea typeface="Calibri" charset="0"/>
                <a:cs typeface="Calibri" charset="0"/>
              </a:rPr>
              <a:t>: S516-538.</a:t>
            </a:r>
          </a:p>
          <a:p>
            <a:pPr marL="171450" indent="-171450">
              <a:buFont typeface="Arial"/>
              <a:buChar char="•"/>
            </a:pPr>
            <a:r>
              <a:rPr lang="en-US" sz="1200" dirty="0" err="1">
                <a:latin typeface="Calibri" charset="0"/>
                <a:ea typeface="Calibri" charset="0"/>
                <a:cs typeface="Calibri" charset="0"/>
              </a:rPr>
              <a:t>Kattwinkel</a:t>
            </a:r>
            <a:r>
              <a:rPr lang="en-US" sz="1200" dirty="0">
                <a:latin typeface="Calibri" charset="0"/>
                <a:ea typeface="Calibri" charset="0"/>
                <a:cs typeface="Calibri" charset="0"/>
              </a:rPr>
              <a:t> J, et al. Neonatal resuscitation: 2010 American Heart Association Guidelines for Cardiopulmonary Resuscitation and Emergency Cardiovascular Care. PEDIATRICS. 2010 Nov;126(5):e1400–13. </a:t>
            </a:r>
          </a:p>
        </p:txBody>
      </p:sp>
    </p:spTree>
    <p:extLst>
      <p:ext uri="{BB962C8B-B14F-4D97-AF65-F5344CB8AC3E}">
        <p14:creationId xmlns:p14="http://schemas.microsoft.com/office/powerpoint/2010/main" val="700935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resuscitation &amp; O</a:t>
            </a:r>
            <a:r>
              <a:rPr lang="en-US" baseline="-25000" dirty="0"/>
              <a:t>2</a:t>
            </a:r>
            <a:endParaRPr lang="en-US" dirty="0"/>
          </a:p>
        </p:txBody>
      </p:sp>
      <p:sp>
        <p:nvSpPr>
          <p:cNvPr id="3" name="Content Placeholder 2"/>
          <p:cNvSpPr>
            <a:spLocks noGrp="1"/>
          </p:cNvSpPr>
          <p:nvPr>
            <p:ph idx="1"/>
          </p:nvPr>
        </p:nvSpPr>
        <p:spPr>
          <a:xfrm>
            <a:off x="457200" y="1935163"/>
            <a:ext cx="8229600" cy="4160837"/>
          </a:xfrm>
        </p:spPr>
        <p:txBody>
          <a:bodyPr/>
          <a:lstStyle/>
          <a:p>
            <a:r>
              <a:rPr lang="en-US" sz="2000" dirty="0"/>
              <a:t>Although resuscitation of a term newborn should be initiated with room air, relative hypoxia is detrimental and must be avoided!</a:t>
            </a:r>
          </a:p>
          <a:p>
            <a:r>
              <a:rPr lang="en-US" sz="2000" dirty="0"/>
              <a:t>Pre-ductal SpO</a:t>
            </a:r>
            <a:r>
              <a:rPr lang="en-US" sz="2000" baseline="-25000" dirty="0"/>
              <a:t>2</a:t>
            </a:r>
            <a:r>
              <a:rPr lang="en-US" sz="2000" dirty="0"/>
              <a:t> (right upper extremity) must be used to guide targeted SpO</a:t>
            </a:r>
            <a:r>
              <a:rPr lang="en-US" sz="2000" baseline="-25000" dirty="0"/>
              <a:t>2</a:t>
            </a:r>
            <a:r>
              <a:rPr lang="en-US" sz="2000" dirty="0"/>
              <a:t> levels during delivery room resuscitation:</a:t>
            </a:r>
          </a:p>
          <a:p>
            <a:pPr lvl="1"/>
            <a:r>
              <a:rPr lang="en-US" sz="1800" dirty="0"/>
              <a:t>1 minute after delivery - 60-65%</a:t>
            </a:r>
          </a:p>
          <a:p>
            <a:pPr lvl="1"/>
            <a:r>
              <a:rPr lang="en-US" sz="1800" dirty="0"/>
              <a:t>2 minutes after delivery - 65-70%</a:t>
            </a:r>
          </a:p>
          <a:p>
            <a:pPr lvl="1"/>
            <a:r>
              <a:rPr lang="en-US" sz="1800" dirty="0"/>
              <a:t>3 minutes after delivery - 70-75%</a:t>
            </a:r>
          </a:p>
          <a:p>
            <a:pPr lvl="1"/>
            <a:r>
              <a:rPr lang="en-US" sz="1800" dirty="0"/>
              <a:t>4 minutes after delivery - 75-80%</a:t>
            </a:r>
          </a:p>
          <a:p>
            <a:pPr lvl="1"/>
            <a:r>
              <a:rPr lang="en-US" sz="1800" dirty="0"/>
              <a:t>5 minutes after delivery - 80-85%</a:t>
            </a:r>
          </a:p>
          <a:p>
            <a:pPr lvl="1"/>
            <a:r>
              <a:rPr lang="en-US" sz="1800" dirty="0"/>
              <a:t>10 minutes after delivery - 85-95%</a:t>
            </a:r>
          </a:p>
          <a:p>
            <a:r>
              <a:rPr lang="en-US" sz="2000" dirty="0"/>
              <a:t>Note: these goals are in delivery room, NOT operating room!</a:t>
            </a:r>
          </a:p>
        </p:txBody>
      </p:sp>
      <p:sp>
        <p:nvSpPr>
          <p:cNvPr id="4" name="TextBox 3"/>
          <p:cNvSpPr txBox="1"/>
          <p:nvPr/>
        </p:nvSpPr>
        <p:spPr>
          <a:xfrm>
            <a:off x="457200" y="6019800"/>
            <a:ext cx="8382000" cy="461665"/>
          </a:xfrm>
          <a:prstGeom prst="rect">
            <a:avLst/>
          </a:prstGeom>
          <a:noFill/>
        </p:spPr>
        <p:txBody>
          <a:bodyPr wrap="square" rtlCol="0">
            <a:spAutoFit/>
          </a:bodyPr>
          <a:lstStyle/>
          <a:p>
            <a:pPr marL="171450" indent="-171450">
              <a:buFont typeface="Arial"/>
              <a:buChar char="•"/>
            </a:pPr>
            <a:r>
              <a:rPr lang="en-US" sz="1200" dirty="0" err="1">
                <a:latin typeface="Calibri" charset="0"/>
                <a:ea typeface="Calibri" charset="0"/>
                <a:cs typeface="Calibri" charset="0"/>
              </a:rPr>
              <a:t>Kattwinkel</a:t>
            </a:r>
            <a:r>
              <a:rPr lang="en-US" sz="1200" dirty="0">
                <a:latin typeface="Calibri" charset="0"/>
                <a:ea typeface="Calibri" charset="0"/>
                <a:cs typeface="Calibri" charset="0"/>
              </a:rPr>
              <a:t> J, et al. Neonatal resuscitation: 2010 American Heart Association Guidelines for Cardiopulmonary Resuscitation and Emergency Cardiovascular Care. PEDIATRICS. 2010 Nov;126(5):e1400–13. </a:t>
            </a:r>
          </a:p>
        </p:txBody>
      </p:sp>
    </p:spTree>
    <p:extLst>
      <p:ext uri="{BB962C8B-B14F-4D97-AF65-F5344CB8AC3E}">
        <p14:creationId xmlns:p14="http://schemas.microsoft.com/office/powerpoint/2010/main" val="3449824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care in OR</a:t>
            </a:r>
          </a:p>
        </p:txBody>
      </p:sp>
      <p:sp>
        <p:nvSpPr>
          <p:cNvPr id="3" name="Content Placeholder 2"/>
          <p:cNvSpPr>
            <a:spLocks noGrp="1"/>
          </p:cNvSpPr>
          <p:nvPr>
            <p:ph idx="1"/>
          </p:nvPr>
        </p:nvSpPr>
        <p:spPr/>
        <p:txBody>
          <a:bodyPr/>
          <a:lstStyle/>
          <a:p>
            <a:r>
              <a:rPr lang="en-US" dirty="0"/>
              <a:t>Normoxia is goal (&gt;94%)</a:t>
            </a:r>
          </a:p>
          <a:p>
            <a:r>
              <a:rPr lang="en-US" dirty="0"/>
              <a:t>Avoid both hypoxemia (increased risk of mortality) and </a:t>
            </a:r>
            <a:r>
              <a:rPr lang="en-US" dirty="0" err="1"/>
              <a:t>hyperoxemia</a:t>
            </a:r>
            <a:r>
              <a:rPr lang="en-US" dirty="0"/>
              <a:t> (risk of ROP), especially in preterm</a:t>
            </a:r>
          </a:p>
          <a:p>
            <a:r>
              <a:rPr lang="en-US" dirty="0"/>
              <a:t>Beware of over-ventilation; a PaCO2 of 40-50 is beneficial:</a:t>
            </a:r>
          </a:p>
          <a:p>
            <a:pPr lvl="1"/>
            <a:r>
              <a:rPr lang="en-US" dirty="0"/>
              <a:t>Decreased lung injury</a:t>
            </a:r>
          </a:p>
          <a:p>
            <a:pPr lvl="1"/>
            <a:r>
              <a:rPr lang="en-US" dirty="0"/>
              <a:t>Increase cerebral blood flow</a:t>
            </a:r>
          </a:p>
          <a:p>
            <a:pPr lvl="1"/>
            <a:r>
              <a:rPr lang="en-US" dirty="0"/>
              <a:t>Increased O2 unloading at the tissue level</a:t>
            </a:r>
          </a:p>
        </p:txBody>
      </p:sp>
      <p:sp>
        <p:nvSpPr>
          <p:cNvPr id="4" name="TextBox 3"/>
          <p:cNvSpPr txBox="1"/>
          <p:nvPr/>
        </p:nvSpPr>
        <p:spPr>
          <a:xfrm>
            <a:off x="457200" y="6019800"/>
            <a:ext cx="8382000" cy="461665"/>
          </a:xfrm>
          <a:prstGeom prst="rect">
            <a:avLst/>
          </a:prstGeom>
          <a:noFill/>
        </p:spPr>
        <p:txBody>
          <a:bodyPr wrap="square" rtlCol="0">
            <a:spAutoFit/>
          </a:bodyPr>
          <a:lstStyle/>
          <a:p>
            <a:r>
              <a:rPr lang="en-US" sz="1200" dirty="0" err="1">
                <a:latin typeface="Calibri" charset="0"/>
                <a:ea typeface="Calibri" charset="0"/>
                <a:cs typeface="Calibri" charset="0"/>
              </a:rPr>
              <a:t>Thome</a:t>
            </a:r>
            <a:r>
              <a:rPr lang="en-US" sz="1200" dirty="0">
                <a:latin typeface="Calibri" charset="0"/>
                <a:ea typeface="Calibri" charset="0"/>
                <a:cs typeface="Calibri" charset="0"/>
              </a:rPr>
              <a:t> UH, </a:t>
            </a:r>
            <a:r>
              <a:rPr lang="en-US" sz="1200" dirty="0" err="1">
                <a:latin typeface="Calibri" charset="0"/>
                <a:ea typeface="Calibri" charset="0"/>
                <a:cs typeface="Calibri" charset="0"/>
              </a:rPr>
              <a:t>Ambalavanan</a:t>
            </a:r>
            <a:r>
              <a:rPr lang="en-US" sz="1200" dirty="0">
                <a:latin typeface="Calibri" charset="0"/>
                <a:ea typeface="Calibri" charset="0"/>
                <a:cs typeface="Calibri" charset="0"/>
              </a:rPr>
              <a:t> N. Permissive hypercapnia to decrease lung injury in ventilated preterm neonates. </a:t>
            </a:r>
            <a:r>
              <a:rPr lang="en-US" sz="1200" dirty="0" err="1">
                <a:latin typeface="Calibri" charset="0"/>
                <a:ea typeface="Calibri" charset="0"/>
                <a:cs typeface="Calibri" charset="0"/>
              </a:rPr>
              <a:t>Semin</a:t>
            </a:r>
            <a:r>
              <a:rPr lang="en-US" sz="1200" dirty="0">
                <a:latin typeface="Calibri" charset="0"/>
                <a:ea typeface="Calibri" charset="0"/>
                <a:cs typeface="Calibri" charset="0"/>
              </a:rPr>
              <a:t> Fetal Neonatal Med. 2009 Feb;14(1):21–7. </a:t>
            </a:r>
          </a:p>
        </p:txBody>
      </p:sp>
    </p:spTree>
    <p:extLst>
      <p:ext uri="{BB962C8B-B14F-4D97-AF65-F5344CB8AC3E}">
        <p14:creationId xmlns:p14="http://schemas.microsoft.com/office/powerpoint/2010/main" val="199522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685800"/>
            <a:ext cx="7886700" cy="2852737"/>
          </a:xfrm>
          <a:extLst/>
        </p:spPr>
        <p:txBody>
          <a:bodyPr>
            <a:normAutofit/>
          </a:bodyPr>
          <a:lstStyle/>
          <a:p>
            <a:pPr eaLnBrk="1" hangingPunct="1">
              <a:defRPr/>
            </a:pPr>
            <a:r>
              <a:rPr lang="en-US" sz="4400" dirty="0"/>
              <a:t>Embryologic formation of </a:t>
            </a:r>
            <a:br>
              <a:rPr lang="en-US" sz="4400" dirty="0"/>
            </a:br>
            <a:r>
              <a:rPr lang="en-US" sz="4400" dirty="0"/>
              <a:t>the cardiovascular system</a:t>
            </a:r>
            <a:endParaRPr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1" y="32578"/>
            <a:ext cx="9220201" cy="10073474"/>
            <a:chOff x="358775" y="420688"/>
            <a:chExt cx="9720263" cy="10619813"/>
          </a:xfrm>
        </p:grpSpPr>
        <p:sp>
          <p:nvSpPr>
            <p:cNvPr id="4" name="Text Box 1"/>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600" b="1">
                  <a:latin typeface="Arial" charset="0"/>
                </a:rPr>
                <a:t>Newborn Resuscitation Algorithm.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6732588"/>
              <a:ext cx="3959225" cy="7191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788" y="1079500"/>
              <a:ext cx="4851400" cy="53943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ext Box 4"/>
            <p:cNvSpPr txBox="1">
              <a:spLocks noChangeArrowheads="1"/>
            </p:cNvSpPr>
            <p:nvPr/>
          </p:nvSpPr>
          <p:spPr bwMode="auto">
            <a:xfrm>
              <a:off x="2617788" y="6583363"/>
              <a:ext cx="4319587" cy="255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200" b="1">
                  <a:latin typeface="Arial" charset="0"/>
                </a:rPr>
                <a:t>Kattwinkel J et al. Pediatrics 2010;126:e1400-e1413</a:t>
              </a:r>
            </a:p>
          </p:txBody>
        </p:sp>
        <p:sp>
          <p:nvSpPr>
            <p:cNvPr id="8" name="Text Box 5"/>
            <p:cNvSpPr txBox="1">
              <a:spLocks noChangeArrowheads="1"/>
            </p:cNvSpPr>
            <p:nvPr/>
          </p:nvSpPr>
          <p:spPr bwMode="auto">
            <a:xfrm>
              <a:off x="631937" y="7214626"/>
              <a:ext cx="5435600" cy="3825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1200">
                  <a:latin typeface="Calibri" charset="0"/>
                  <a:ea typeface="Calibri" charset="0"/>
                  <a:cs typeface="Calibri" charset="0"/>
                </a:rPr>
                <a:t>©2010 by American Academy of </a:t>
              </a:r>
              <a:r>
                <a:rPr lang="en-GB" sz="1200" dirty="0" err="1">
                  <a:latin typeface="Calibri" charset="0"/>
                  <a:ea typeface="Calibri" charset="0"/>
                  <a:cs typeface="Calibri" charset="0"/>
                </a:rPr>
                <a:t>Pediatrics</a:t>
              </a:r>
              <a:endParaRPr lang="en-GB" sz="1200" dirty="0">
                <a:latin typeface="Calibri" charset="0"/>
                <a:ea typeface="Calibri" charset="0"/>
                <a:cs typeface="Calibri" charset="0"/>
              </a:endParaRPr>
            </a:p>
          </p:txBody>
        </p:sp>
      </p:grpSp>
    </p:spTree>
    <p:extLst>
      <p:ext uri="{BB962C8B-B14F-4D97-AF65-F5344CB8AC3E}">
        <p14:creationId xmlns:p14="http://schemas.microsoft.com/office/powerpoint/2010/main" val="328500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918" y="3886200"/>
            <a:ext cx="1734770" cy="707886"/>
          </a:xfrm>
          <a:prstGeom prst="rect">
            <a:avLst/>
          </a:prstGeom>
          <a:noFill/>
        </p:spPr>
        <p:txBody>
          <a:bodyPr wrap="none" rtlCol="0">
            <a:spAutoFit/>
          </a:bodyPr>
          <a:lstStyle/>
          <a:p>
            <a:pPr algn="ctr"/>
            <a:r>
              <a:rPr lang="en-US" sz="2000" dirty="0">
                <a:latin typeface="Calibri" charset="0"/>
                <a:ea typeface="Calibri" charset="0"/>
                <a:cs typeface="Calibri" charset="0"/>
              </a:rPr>
              <a:t>Day 21</a:t>
            </a:r>
          </a:p>
          <a:p>
            <a:pPr algn="ctr"/>
            <a:r>
              <a:rPr lang="en-US" sz="2000" dirty="0">
                <a:latin typeface="Calibri" charset="0"/>
                <a:ea typeface="Calibri" charset="0"/>
                <a:cs typeface="Calibri" charset="0"/>
              </a:rPr>
              <a:t>The heart tube</a:t>
            </a:r>
          </a:p>
        </p:txBody>
      </p:sp>
      <p:sp>
        <p:nvSpPr>
          <p:cNvPr id="6" name="TextBox 5"/>
          <p:cNvSpPr txBox="1"/>
          <p:nvPr/>
        </p:nvSpPr>
        <p:spPr>
          <a:xfrm>
            <a:off x="3241804" y="4762500"/>
            <a:ext cx="1745991" cy="707886"/>
          </a:xfrm>
          <a:prstGeom prst="rect">
            <a:avLst/>
          </a:prstGeom>
          <a:noFill/>
        </p:spPr>
        <p:txBody>
          <a:bodyPr wrap="none" rtlCol="0">
            <a:spAutoFit/>
          </a:bodyPr>
          <a:lstStyle/>
          <a:p>
            <a:pPr algn="ctr"/>
            <a:r>
              <a:rPr lang="en-US" sz="2000" dirty="0">
                <a:latin typeface="Calibri" charset="0"/>
                <a:ea typeface="Calibri" charset="0"/>
                <a:cs typeface="Calibri" charset="0"/>
              </a:rPr>
              <a:t>Day 23</a:t>
            </a:r>
          </a:p>
          <a:p>
            <a:pPr algn="ctr"/>
            <a:r>
              <a:rPr lang="en-US" sz="2000" dirty="0">
                <a:latin typeface="Calibri" charset="0"/>
                <a:ea typeface="Calibri" charset="0"/>
                <a:cs typeface="Calibri" charset="0"/>
              </a:rPr>
              <a:t>Looping begins</a:t>
            </a:r>
          </a:p>
        </p:txBody>
      </p:sp>
      <p:sp>
        <p:nvSpPr>
          <p:cNvPr id="7" name="TextBox 6"/>
          <p:cNvSpPr txBox="1"/>
          <p:nvPr/>
        </p:nvSpPr>
        <p:spPr>
          <a:xfrm>
            <a:off x="5856968" y="5257800"/>
            <a:ext cx="3070520" cy="707886"/>
          </a:xfrm>
          <a:prstGeom prst="rect">
            <a:avLst/>
          </a:prstGeom>
          <a:noFill/>
        </p:spPr>
        <p:txBody>
          <a:bodyPr wrap="none" rtlCol="0">
            <a:spAutoFit/>
          </a:bodyPr>
          <a:lstStyle/>
          <a:p>
            <a:pPr algn="ctr"/>
            <a:r>
              <a:rPr lang="en-US" sz="2000" dirty="0">
                <a:latin typeface="Calibri" charset="0"/>
                <a:ea typeface="Calibri" charset="0"/>
                <a:cs typeface="Calibri" charset="0"/>
              </a:rPr>
              <a:t>Day 27</a:t>
            </a:r>
          </a:p>
          <a:p>
            <a:pPr algn="ctr"/>
            <a:r>
              <a:rPr lang="en-US" sz="2000" dirty="0">
                <a:latin typeface="Calibri" charset="0"/>
                <a:ea typeface="Calibri" charset="0"/>
                <a:cs typeface="Calibri" charset="0"/>
              </a:rPr>
              <a:t>Almost ready for circulation</a:t>
            </a:r>
          </a:p>
        </p:txBody>
      </p:sp>
      <p:pic>
        <p:nvPicPr>
          <p:cNvPr id="8" name="Picture 7" descr="Heart tub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2473807" cy="2514600"/>
          </a:xfrm>
          <a:prstGeom prst="rect">
            <a:avLst/>
          </a:prstGeom>
          <a:ln/>
        </p:spPr>
        <p:style>
          <a:lnRef idx="1">
            <a:schemeClr val="dk1"/>
          </a:lnRef>
          <a:fillRef idx="3">
            <a:schemeClr val="dk1"/>
          </a:fillRef>
          <a:effectRef idx="2">
            <a:schemeClr val="dk1"/>
          </a:effectRef>
          <a:fontRef idx="minor">
            <a:schemeClr val="lt1"/>
          </a:fontRef>
        </p:style>
      </p:pic>
      <p:pic>
        <p:nvPicPr>
          <p:cNvPr id="9" name="Picture 8" descr="Folding heart tub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828800"/>
            <a:ext cx="2743200" cy="2764221"/>
          </a:xfrm>
          <a:prstGeom prst="rect">
            <a:avLst/>
          </a:prstGeom>
        </p:spPr>
        <p:style>
          <a:lnRef idx="1">
            <a:schemeClr val="dk1"/>
          </a:lnRef>
          <a:fillRef idx="3">
            <a:schemeClr val="dk1"/>
          </a:fillRef>
          <a:effectRef idx="2">
            <a:schemeClr val="dk1"/>
          </a:effectRef>
          <a:fontRef idx="minor">
            <a:schemeClr val="lt1"/>
          </a:fontRef>
        </p:style>
      </p:pic>
      <p:sp>
        <p:nvSpPr>
          <p:cNvPr id="10" name="Bent Arrow 9"/>
          <p:cNvSpPr/>
          <p:nvPr/>
        </p:nvSpPr>
        <p:spPr>
          <a:xfrm rot="4042003" flipV="1">
            <a:off x="2744036" y="2979419"/>
            <a:ext cx="526979" cy="518161"/>
          </a:xfrm>
          <a:prstGeom prst="bentArrow">
            <a:avLst>
              <a:gd name="adj1" fmla="val 25000"/>
              <a:gd name="adj2" fmla="val 23519"/>
              <a:gd name="adj3" fmla="val 25000"/>
              <a:gd name="adj4" fmla="val 767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3263327" flipV="1">
            <a:off x="3991562" y="3157342"/>
            <a:ext cx="526979" cy="518161"/>
          </a:xfrm>
          <a:prstGeom prst="bentArrow">
            <a:avLst>
              <a:gd name="adj1" fmla="val 25000"/>
              <a:gd name="adj2" fmla="val 25000"/>
              <a:gd name="adj3" fmla="val 25000"/>
              <a:gd name="adj4"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Completed heart tub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819400"/>
            <a:ext cx="3493093" cy="2286000"/>
          </a:xfrm>
          <a:prstGeom prst="rect">
            <a:avLst/>
          </a:prstGeom>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314537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I26052014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745633"/>
            <a:ext cx="5638800" cy="5370508"/>
          </a:xfrm>
          <a:prstGeom prst="rect">
            <a:avLst/>
          </a:prstGeom>
          <a:ln>
            <a:noFill/>
          </a:ln>
          <a:effectLst/>
        </p:spPr>
        <p:style>
          <a:lnRef idx="1">
            <a:schemeClr val="dk1"/>
          </a:lnRef>
          <a:fillRef idx="3">
            <a:schemeClr val="dk1"/>
          </a:fillRef>
          <a:effectRef idx="2">
            <a:schemeClr val="dk1"/>
          </a:effectRef>
          <a:fontRef idx="minor">
            <a:schemeClr val="lt1"/>
          </a:fontRef>
        </p:style>
      </p:pic>
      <p:sp>
        <p:nvSpPr>
          <p:cNvPr id="4" name="TextBox 3"/>
          <p:cNvSpPr txBox="1"/>
          <p:nvPr/>
        </p:nvSpPr>
        <p:spPr>
          <a:xfrm>
            <a:off x="3733800" y="2362200"/>
            <a:ext cx="609600" cy="369332"/>
          </a:xfrm>
          <a:prstGeom prst="rect">
            <a:avLst/>
          </a:prstGeom>
          <a:noFill/>
        </p:spPr>
        <p:txBody>
          <a:bodyPr wrap="square" rtlCol="0">
            <a:spAutoFit/>
          </a:bodyPr>
          <a:lstStyle/>
          <a:p>
            <a:r>
              <a:rPr lang="en-US" dirty="0"/>
              <a:t>RA</a:t>
            </a:r>
          </a:p>
        </p:txBody>
      </p:sp>
      <p:sp>
        <p:nvSpPr>
          <p:cNvPr id="5" name="TextBox 4"/>
          <p:cNvSpPr txBox="1"/>
          <p:nvPr/>
        </p:nvSpPr>
        <p:spPr>
          <a:xfrm>
            <a:off x="4876800" y="2438400"/>
            <a:ext cx="609600" cy="369332"/>
          </a:xfrm>
          <a:prstGeom prst="rect">
            <a:avLst/>
          </a:prstGeom>
          <a:noFill/>
        </p:spPr>
        <p:txBody>
          <a:bodyPr wrap="square" rtlCol="0">
            <a:spAutoFit/>
          </a:bodyPr>
          <a:lstStyle/>
          <a:p>
            <a:r>
              <a:rPr lang="en-US" dirty="0"/>
              <a:t>LA</a:t>
            </a:r>
          </a:p>
        </p:txBody>
      </p:sp>
      <p:sp>
        <p:nvSpPr>
          <p:cNvPr id="6" name="TextBox 5"/>
          <p:cNvSpPr txBox="1"/>
          <p:nvPr/>
        </p:nvSpPr>
        <p:spPr>
          <a:xfrm>
            <a:off x="3657600" y="3886200"/>
            <a:ext cx="609600" cy="369332"/>
          </a:xfrm>
          <a:prstGeom prst="rect">
            <a:avLst/>
          </a:prstGeom>
          <a:noFill/>
        </p:spPr>
        <p:txBody>
          <a:bodyPr wrap="square" rtlCol="0">
            <a:spAutoFit/>
          </a:bodyPr>
          <a:lstStyle/>
          <a:p>
            <a:r>
              <a:rPr lang="en-US" dirty="0"/>
              <a:t>RV</a:t>
            </a:r>
          </a:p>
        </p:txBody>
      </p:sp>
      <p:sp>
        <p:nvSpPr>
          <p:cNvPr id="7" name="TextBox 6"/>
          <p:cNvSpPr txBox="1"/>
          <p:nvPr/>
        </p:nvSpPr>
        <p:spPr>
          <a:xfrm>
            <a:off x="4724400" y="3886200"/>
            <a:ext cx="609600" cy="369332"/>
          </a:xfrm>
          <a:prstGeom prst="rect">
            <a:avLst/>
          </a:prstGeom>
          <a:noFill/>
        </p:spPr>
        <p:txBody>
          <a:bodyPr wrap="square" rtlCol="0">
            <a:spAutoFit/>
          </a:bodyPr>
          <a:lstStyle/>
          <a:p>
            <a:r>
              <a:rPr lang="en-US" dirty="0"/>
              <a:t>LV</a:t>
            </a:r>
          </a:p>
        </p:txBody>
      </p:sp>
      <p:sp>
        <p:nvSpPr>
          <p:cNvPr id="8" name="TextBox 7"/>
          <p:cNvSpPr txBox="1"/>
          <p:nvPr/>
        </p:nvSpPr>
        <p:spPr>
          <a:xfrm>
            <a:off x="6096000" y="2438400"/>
            <a:ext cx="2272802" cy="400110"/>
          </a:xfrm>
          <a:prstGeom prst="rect">
            <a:avLst/>
          </a:prstGeom>
          <a:noFill/>
        </p:spPr>
        <p:txBody>
          <a:bodyPr wrap="none" rtlCol="0">
            <a:spAutoFit/>
          </a:bodyPr>
          <a:lstStyle/>
          <a:p>
            <a:r>
              <a:rPr lang="en-US" sz="2000" dirty="0">
                <a:latin typeface="Calibri" charset="0"/>
                <a:ea typeface="Calibri" charset="0"/>
                <a:cs typeface="Calibri" charset="0"/>
              </a:rPr>
              <a:t>Endocardial cushion</a:t>
            </a:r>
          </a:p>
        </p:txBody>
      </p:sp>
      <p:cxnSp>
        <p:nvCxnSpPr>
          <p:cNvPr id="10" name="Straight Arrow Connector 9"/>
          <p:cNvCxnSpPr>
            <a:stCxn id="8" idx="1"/>
          </p:cNvCxnSpPr>
          <p:nvPr/>
        </p:nvCxnSpPr>
        <p:spPr>
          <a:xfrm flipH="1">
            <a:off x="4648200" y="2638455"/>
            <a:ext cx="1447800" cy="5619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Left Arrow 10"/>
          <p:cNvSpPr/>
          <p:nvPr/>
        </p:nvSpPr>
        <p:spPr>
          <a:xfrm>
            <a:off x="5791200" y="3124200"/>
            <a:ext cx="685800" cy="3396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flipH="1">
            <a:off x="2667000" y="2895600"/>
            <a:ext cx="685800" cy="3396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4572000" y="2209800"/>
            <a:ext cx="1524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a:off x="4572000" y="4114800"/>
            <a:ext cx="152400" cy="609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572000" y="3352800"/>
            <a:ext cx="152400"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flipV="1">
            <a:off x="4572000" y="2667000"/>
            <a:ext cx="1524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4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239000" cy="2852737"/>
          </a:xfrm>
          <a:extLst/>
        </p:spPr>
        <p:txBody>
          <a:bodyPr>
            <a:normAutofit/>
          </a:bodyPr>
          <a:lstStyle/>
          <a:p>
            <a:pPr eaLnBrk="1" hangingPunct="1">
              <a:defRPr/>
            </a:pPr>
            <a:r>
              <a:rPr lang="en-US" sz="4400" dirty="0"/>
              <a:t>Postnatal cardiovascular development</a:t>
            </a:r>
            <a:endParaRPr sz="4400" dirty="0"/>
          </a:p>
        </p:txBody>
      </p:sp>
    </p:spTree>
    <p:extLst>
      <p:ext uri="{BB962C8B-B14F-4D97-AF65-F5344CB8AC3E}">
        <p14:creationId xmlns:p14="http://schemas.microsoft.com/office/powerpoint/2010/main" val="128813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850"/>
            <a:ext cx="82296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defRPr>
            </a:lvl9pPr>
          </a:lstStyle>
          <a:p>
            <a:pPr eaLnBrk="1" hangingPunct="1"/>
            <a:r>
              <a:rPr lang="en-US" dirty="0">
                <a:latin typeface="Calibri" charset="0"/>
              </a:rPr>
              <a:t>Neonatal myocardium</a:t>
            </a:r>
          </a:p>
        </p:txBody>
      </p:sp>
      <p:sp>
        <p:nvSpPr>
          <p:cNvPr id="3" name="Content Placeholder 2"/>
          <p:cNvSpPr txBox="1">
            <a:spLocks/>
          </p:cNvSpPr>
          <p:nvPr/>
        </p:nvSpPr>
        <p:spPr>
          <a:xfrm>
            <a:off x="457200" y="1524000"/>
            <a:ext cx="8229600" cy="4389437"/>
          </a:xfrm>
          <a:prstGeom prst="rect">
            <a:avLst/>
          </a:prstGeom>
        </p:spPr>
        <p:txBody>
          <a:bodyPr>
            <a:normAutofit lnSpcReduction="10000"/>
          </a:bodyPr>
          <a:lst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defRPr/>
            </a:pPr>
            <a:r>
              <a:rPr lang="en-US" dirty="0">
                <a:cs typeface="+mn-cs"/>
              </a:rPr>
              <a:t>Neonatal myocardial contraction is weaker than in childhood or adulthood:</a:t>
            </a:r>
          </a:p>
          <a:p>
            <a:pPr lvl="1" eaLnBrk="1" hangingPunct="1">
              <a:defRPr/>
            </a:pPr>
            <a:r>
              <a:rPr lang="en-US" dirty="0"/>
              <a:t>Less contractile elements</a:t>
            </a:r>
          </a:p>
          <a:p>
            <a:pPr lvl="1" eaLnBrk="1" hangingPunct="1">
              <a:defRPr/>
            </a:pPr>
            <a:r>
              <a:rPr lang="en-US" dirty="0">
                <a:cs typeface="+mn-cs"/>
              </a:rPr>
              <a:t>More connective tissue</a:t>
            </a:r>
          </a:p>
          <a:p>
            <a:pPr lvl="1" eaLnBrk="1" hangingPunct="1">
              <a:defRPr/>
            </a:pPr>
            <a:r>
              <a:rPr lang="en-US" dirty="0"/>
              <a:t>Myofibrils are less organized</a:t>
            </a:r>
          </a:p>
          <a:p>
            <a:pPr lvl="1" eaLnBrk="1" hangingPunct="1">
              <a:defRPr/>
            </a:pPr>
            <a:r>
              <a:rPr lang="en-US" dirty="0">
                <a:cs typeface="+mn-cs"/>
              </a:rPr>
              <a:t>Inefficient calcium utilization</a:t>
            </a:r>
            <a:endParaRPr lang="en-US" dirty="0">
              <a:cs typeface="ＭＳ Ｐゴシック" charset="0"/>
            </a:endParaRPr>
          </a:p>
          <a:p>
            <a:pPr lvl="1" eaLnBrk="1" hangingPunct="1">
              <a:defRPr/>
            </a:pPr>
            <a:r>
              <a:rPr lang="en-US" dirty="0">
                <a:cs typeface="ＭＳ Ｐゴシック" charset="0"/>
              </a:rPr>
              <a:t>Minor reasons</a:t>
            </a:r>
          </a:p>
          <a:p>
            <a:pPr lvl="2" eaLnBrk="1" hangingPunct="1">
              <a:defRPr/>
            </a:pPr>
            <a:r>
              <a:rPr lang="en-US" sz="2400" dirty="0">
                <a:cs typeface="ＭＳ Ｐゴシック" charset="0"/>
              </a:rPr>
              <a:t>Contractile protein immaturity</a:t>
            </a:r>
          </a:p>
          <a:p>
            <a:pPr lvl="2" eaLnBrk="1" hangingPunct="1">
              <a:defRPr/>
            </a:pPr>
            <a:r>
              <a:rPr lang="en-US" sz="2400" dirty="0">
                <a:cs typeface="ＭＳ Ｐゴシック" charset="0"/>
              </a:rPr>
              <a:t>Inefficient energy storage and utilization</a:t>
            </a:r>
          </a:p>
          <a:p>
            <a:pPr lvl="2" eaLnBrk="1" hangingPunct="1">
              <a:defRPr/>
            </a:pPr>
            <a:r>
              <a:rPr lang="en-US" sz="2400" dirty="0">
                <a:cs typeface="ＭＳ Ｐゴシック" charset="0"/>
              </a:rPr>
              <a:t>Immature cellular regulation of the action potential</a:t>
            </a:r>
            <a:endParaRPr lang="en-US" dirty="0">
              <a:cs typeface="+mn-cs"/>
            </a:endParaRPr>
          </a:p>
        </p:txBody>
      </p:sp>
      <p:sp>
        <p:nvSpPr>
          <p:cNvPr id="5" name="Rectangle 4"/>
          <p:cNvSpPr/>
          <p:nvPr/>
        </p:nvSpPr>
        <p:spPr>
          <a:xfrm>
            <a:off x="6324600" y="6248400"/>
            <a:ext cx="1447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457200" y="6059425"/>
            <a:ext cx="8382000" cy="646331"/>
          </a:xfrm>
          <a:prstGeom prst="rect">
            <a:avLst/>
          </a:prstGeom>
          <a:noFill/>
        </p:spPr>
        <p:txBody>
          <a:bodyPr wrap="square" rtlCol="0">
            <a:spAutoFit/>
          </a:bodyPr>
          <a:lstStyle/>
          <a:p>
            <a:pPr marL="171450" indent="-171450">
              <a:buFont typeface="Arial"/>
              <a:buChar char="•"/>
            </a:pPr>
            <a:r>
              <a:rPr lang="en-US" sz="1200" dirty="0" err="1">
                <a:latin typeface="Calibri" charset="0"/>
                <a:ea typeface="Calibri" charset="0"/>
                <a:cs typeface="Calibri" charset="0"/>
              </a:rPr>
              <a:t>Teitel</a:t>
            </a:r>
            <a:r>
              <a:rPr lang="en-US" sz="1200" dirty="0">
                <a:latin typeface="Calibri" charset="0"/>
                <a:ea typeface="Calibri" charset="0"/>
                <a:cs typeface="Calibri" charset="0"/>
              </a:rPr>
              <a:t> DF, Cassidy SC, </a:t>
            </a:r>
            <a:r>
              <a:rPr lang="en-US" sz="1200" dirty="0" err="1">
                <a:latin typeface="Calibri" charset="0"/>
                <a:ea typeface="Calibri" charset="0"/>
                <a:cs typeface="Calibri" charset="0"/>
              </a:rPr>
              <a:t>Fineman</a:t>
            </a:r>
            <a:r>
              <a:rPr lang="en-US" sz="1200" dirty="0">
                <a:latin typeface="Calibri" charset="0"/>
                <a:ea typeface="Calibri" charset="0"/>
                <a:cs typeface="Calibri" charset="0"/>
              </a:rPr>
              <a:t> JR. Circulation Physiology. In: Moss AJ, Allen HD, eds. </a:t>
            </a:r>
            <a:r>
              <a:rPr lang="en-US" sz="1200" i="1" dirty="0">
                <a:latin typeface="Calibri" charset="0"/>
                <a:ea typeface="Calibri" charset="0"/>
                <a:cs typeface="Calibri" charset="0"/>
              </a:rPr>
              <a:t>Moss and Adams' Heart Disease in Infants, Children, and Adolescents: Including the Fetus and Young Adult</a:t>
            </a:r>
            <a:r>
              <a:rPr lang="en-US" sz="1200" dirty="0">
                <a:latin typeface="Calibri" charset="0"/>
                <a:ea typeface="Calibri" charset="0"/>
                <a:cs typeface="Calibri" charset="0"/>
              </a:rPr>
              <a:t>: </a:t>
            </a:r>
            <a:r>
              <a:rPr lang="en-US" sz="1200" dirty="0" err="1">
                <a:latin typeface="Calibri" charset="0"/>
                <a:ea typeface="Calibri" charset="0"/>
                <a:cs typeface="Calibri" charset="0"/>
              </a:rPr>
              <a:t>Wolters</a:t>
            </a:r>
            <a:r>
              <a:rPr lang="en-US" sz="1200" dirty="0">
                <a:latin typeface="Calibri" charset="0"/>
                <a:ea typeface="Calibri" charset="0"/>
                <a:cs typeface="Calibri" charset="0"/>
              </a:rPr>
              <a:t> Kluwer Health/Lippincott Williams &amp; Wilkins, 2008.</a:t>
            </a:r>
          </a:p>
          <a:p>
            <a:pPr marL="171450" indent="-171450">
              <a:buFont typeface="Arial"/>
              <a:buChar char="•"/>
            </a:pPr>
            <a:r>
              <a:rPr lang="en-US" sz="1200" dirty="0">
                <a:latin typeface="Calibri" charset="0"/>
                <a:ea typeface="Calibri" charset="0"/>
                <a:cs typeface="Calibri" charset="0"/>
              </a:rPr>
              <a:t>Baum VC, </a:t>
            </a:r>
            <a:r>
              <a:rPr lang="en-US" sz="1200" dirty="0" err="1">
                <a:latin typeface="Calibri" charset="0"/>
                <a:ea typeface="Calibri" charset="0"/>
                <a:cs typeface="Calibri" charset="0"/>
              </a:rPr>
              <a:t>Palmisano</a:t>
            </a:r>
            <a:r>
              <a:rPr lang="en-US" sz="1200" dirty="0">
                <a:latin typeface="Calibri" charset="0"/>
                <a:ea typeface="Calibri" charset="0"/>
                <a:cs typeface="Calibri" charset="0"/>
              </a:rPr>
              <a:t> BW. The immature heart and anesthesia. </a:t>
            </a:r>
            <a:r>
              <a:rPr lang="en-US" sz="1200" i="1" dirty="0">
                <a:latin typeface="Calibri" charset="0"/>
                <a:ea typeface="Calibri" charset="0"/>
                <a:cs typeface="Calibri" charset="0"/>
              </a:rPr>
              <a:t>Anesthesiology </a:t>
            </a:r>
            <a:r>
              <a:rPr lang="en-US" sz="1200" dirty="0">
                <a:latin typeface="Calibri" charset="0"/>
                <a:ea typeface="Calibri" charset="0"/>
                <a:cs typeface="Calibri" charset="0"/>
              </a:rPr>
              <a:t>1997; </a:t>
            </a:r>
            <a:r>
              <a:rPr lang="en-US" sz="1200" b="1" dirty="0">
                <a:latin typeface="Calibri" charset="0"/>
                <a:ea typeface="Calibri" charset="0"/>
                <a:cs typeface="Calibri" charset="0"/>
              </a:rPr>
              <a:t>87</a:t>
            </a:r>
            <a:r>
              <a:rPr lang="en-US" sz="1200" dirty="0">
                <a:latin typeface="Calibri" charset="0"/>
                <a:ea typeface="Calibri" charset="0"/>
                <a:cs typeface="Calibri" charset="0"/>
              </a:rPr>
              <a:t>: 1529-1548.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81200"/>
            <a:ext cx="3048000" cy="2412586"/>
          </a:xfrm>
          <a:prstGeom prst="rect">
            <a:avLst/>
          </a:prstGeom>
        </p:spPr>
      </p:pic>
      <p:sp>
        <p:nvSpPr>
          <p:cNvPr id="8" name="Rectangle 7"/>
          <p:cNvSpPr/>
          <p:nvPr/>
        </p:nvSpPr>
        <p:spPr>
          <a:xfrm>
            <a:off x="6240384" y="4267200"/>
            <a:ext cx="2156360" cy="400110"/>
          </a:xfrm>
          <a:prstGeom prst="rect">
            <a:avLst/>
          </a:prstGeom>
        </p:spPr>
        <p:txBody>
          <a:bodyPr wrap="none">
            <a:spAutoFit/>
          </a:bodyPr>
          <a:lstStyle/>
          <a:p>
            <a:pPr algn="ctr"/>
            <a:r>
              <a:rPr lang="en-US" sz="1000" dirty="0">
                <a:latin typeface="Calibri" charset="0"/>
                <a:ea typeface="Calibri" charset="0"/>
                <a:cs typeface="Calibri" charset="0"/>
              </a:rPr>
              <a:t>Copyright free via Creative Commons,</a:t>
            </a:r>
          </a:p>
          <a:p>
            <a:pPr algn="ctr"/>
            <a:r>
              <a:rPr lang="en-US" sz="1000" dirty="0" err="1">
                <a:latin typeface="Calibri" charset="0"/>
                <a:ea typeface="Calibri" charset="0"/>
                <a:cs typeface="Calibri" charset="0"/>
              </a:rPr>
              <a:t>PLoS</a:t>
            </a:r>
            <a:r>
              <a:rPr lang="en-US" sz="1000" dirty="0">
                <a:latin typeface="Calibri" charset="0"/>
                <a:ea typeface="Calibri" charset="0"/>
                <a:cs typeface="Calibri" charset="0"/>
              </a:rPr>
              <a:t> One. 2013; 8(11): e80709.</a:t>
            </a:r>
          </a:p>
        </p:txBody>
      </p:sp>
    </p:spTree>
    <p:extLst>
      <p:ext uri="{BB962C8B-B14F-4D97-AF65-F5344CB8AC3E}">
        <p14:creationId xmlns:p14="http://schemas.microsoft.com/office/powerpoint/2010/main" val="341989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850"/>
            <a:ext cx="82296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defRPr>
            </a:lvl9pPr>
          </a:lstStyle>
          <a:p>
            <a:pPr eaLnBrk="1" hangingPunct="1"/>
            <a:r>
              <a:rPr lang="en-US" dirty="0">
                <a:latin typeface="Calibri" charset="0"/>
              </a:rPr>
              <a:t>Neonatal myocardium</a:t>
            </a:r>
          </a:p>
        </p:txBody>
      </p:sp>
      <p:sp>
        <p:nvSpPr>
          <p:cNvPr id="3" name="Content Placeholder 2"/>
          <p:cNvSpPr txBox="1">
            <a:spLocks/>
          </p:cNvSpPr>
          <p:nvPr/>
        </p:nvSpPr>
        <p:spPr>
          <a:xfrm>
            <a:off x="457200" y="1524000"/>
            <a:ext cx="8229600" cy="4389437"/>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defRPr/>
            </a:pPr>
            <a:r>
              <a:rPr lang="en-US" dirty="0"/>
              <a:t>Traditionally, it was thought that neonatal cardiac output is almost entirely heart rate dependent</a:t>
            </a:r>
          </a:p>
          <a:p>
            <a:pPr eaLnBrk="1" hangingPunct="1">
              <a:defRPr/>
            </a:pPr>
            <a:r>
              <a:rPr lang="en-US" dirty="0"/>
              <a:t>However, neonatal hearts do respond to alterations in preload and afterload, but less so than in adults.</a:t>
            </a:r>
          </a:p>
          <a:p>
            <a:pPr eaLnBrk="1" hangingPunct="1">
              <a:defRPr/>
            </a:pPr>
            <a:r>
              <a:rPr lang="en-US" dirty="0"/>
              <a:t>But the n</a:t>
            </a:r>
            <a:r>
              <a:rPr lang="en-US" dirty="0">
                <a:cs typeface="+mn-cs"/>
              </a:rPr>
              <a:t>eonatal Starling curve is narrow, meaning less ability to alter stroke volume based on loading conditions</a:t>
            </a:r>
          </a:p>
          <a:p>
            <a:pPr eaLnBrk="1" hangingPunct="1">
              <a:defRPr/>
            </a:pPr>
            <a:r>
              <a:rPr lang="en-US" dirty="0">
                <a:cs typeface="+mn-cs"/>
              </a:rPr>
              <a:t>Overall, high metabolic demands of neonates require heart to operate at near-maximal capacity at most times</a:t>
            </a:r>
          </a:p>
        </p:txBody>
      </p:sp>
      <p:sp>
        <p:nvSpPr>
          <p:cNvPr id="4" name="TextBox 3"/>
          <p:cNvSpPr txBox="1"/>
          <p:nvPr/>
        </p:nvSpPr>
        <p:spPr>
          <a:xfrm>
            <a:off x="457200" y="5859270"/>
            <a:ext cx="8382000" cy="276999"/>
          </a:xfrm>
          <a:prstGeom prst="rect">
            <a:avLst/>
          </a:prstGeom>
          <a:noFill/>
        </p:spPr>
        <p:txBody>
          <a:bodyPr wrap="square" rtlCol="0">
            <a:spAutoFit/>
          </a:bodyPr>
          <a:lstStyle/>
          <a:p>
            <a:pPr marL="171450" indent="-171450">
              <a:buFont typeface="Arial"/>
              <a:buChar char="•"/>
            </a:pPr>
            <a:r>
              <a:rPr lang="en-US" sz="1200" dirty="0"/>
              <a:t>Baum VC, </a:t>
            </a:r>
            <a:r>
              <a:rPr lang="en-US" sz="1200" dirty="0" err="1"/>
              <a:t>Palmisano</a:t>
            </a:r>
            <a:r>
              <a:rPr lang="en-US" sz="1200" dirty="0"/>
              <a:t> BW. The immature heart and anesthesia. </a:t>
            </a:r>
            <a:r>
              <a:rPr lang="en-US" sz="1200" i="1" dirty="0"/>
              <a:t>Anesthesiology </a:t>
            </a:r>
            <a:r>
              <a:rPr lang="en-US" sz="1200" dirty="0"/>
              <a:t>1997; </a:t>
            </a:r>
            <a:r>
              <a:rPr lang="en-US" sz="1200" b="1" dirty="0"/>
              <a:t>87</a:t>
            </a:r>
            <a:r>
              <a:rPr lang="en-US" sz="1200" dirty="0"/>
              <a:t>: 1529-1548.</a:t>
            </a:r>
          </a:p>
        </p:txBody>
      </p:sp>
    </p:spTree>
    <p:extLst>
      <p:ext uri="{BB962C8B-B14F-4D97-AF65-F5344CB8AC3E}">
        <p14:creationId xmlns:p14="http://schemas.microsoft.com/office/powerpoint/2010/main" val="2862569168"/>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ft Lip &amp; Palate_Final" id="{20303907-736A-9940-8484-48A2F9416976}" vid="{9334FC5B-E7DD-994E-B46C-547D9D7F3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SPACIES Template</Template>
  <TotalTime>15962</TotalTime>
  <Words>5718</Words>
  <Application>Microsoft Macintosh PowerPoint</Application>
  <PresentationFormat>On-screen Show (4:3)</PresentationFormat>
  <Paragraphs>457</Paragraphs>
  <Slides>40</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Calibri Light</vt:lpstr>
      <vt:lpstr>Mangal</vt:lpstr>
      <vt:lpstr>msgothic</vt:lpstr>
      <vt:lpstr>Wingdings</vt:lpstr>
      <vt:lpstr>Wingdings 2</vt:lpstr>
      <vt:lpstr>SPACIES</vt:lpstr>
      <vt:lpstr>Neonatal Cardiovascular Physiology</vt:lpstr>
      <vt:lpstr>Disclosures</vt:lpstr>
      <vt:lpstr>Objectives </vt:lpstr>
      <vt:lpstr>Embryologic formation of  the cardiovascular system</vt:lpstr>
      <vt:lpstr>PowerPoint Presentation</vt:lpstr>
      <vt:lpstr>PowerPoint Presentation</vt:lpstr>
      <vt:lpstr>Postnatal cardiovascular development</vt:lpstr>
      <vt:lpstr>PowerPoint Presentation</vt:lpstr>
      <vt:lpstr>PowerPoint Presentation</vt:lpstr>
      <vt:lpstr>PowerPoint Presentation</vt:lpstr>
      <vt:lpstr>PowerPoint Presentation</vt:lpstr>
      <vt:lpstr>Fetal circulation</vt:lpstr>
      <vt:lpstr>PowerPoint Presentation</vt:lpstr>
      <vt:lpstr>PowerPoint Presentation</vt:lpstr>
      <vt:lpstr>Fetal Circulation</vt:lpstr>
      <vt:lpstr>PowerPoint Presentation</vt:lpstr>
      <vt:lpstr>Fetal Circulation</vt:lpstr>
      <vt:lpstr>PowerPoint Presentation</vt:lpstr>
      <vt:lpstr>Oxygen Saturation of Fetal Blood</vt:lpstr>
      <vt:lpstr>Combined Cardiac Output of Fetal  Blood – Right  Ventricle</vt:lpstr>
      <vt:lpstr>Combined Cardiac Output of Fetal  Blood – Left Ventricle</vt:lpstr>
      <vt:lpstr>The hypoxic environment</vt:lpstr>
      <vt:lpstr>Transitional circulation</vt:lpstr>
      <vt:lpstr>Transitional circulation</vt:lpstr>
      <vt:lpstr>Transitional Circulation - PFO </vt:lpstr>
      <vt:lpstr>Transitional Circulation - PDA</vt:lpstr>
      <vt:lpstr>Transitional Circulation - DV</vt:lpstr>
      <vt:lpstr>Persistent fetal circulation and Persistent pulmonary hypertension of the newborn (PPHN)</vt:lpstr>
      <vt:lpstr>Persistent fetal circulation</vt:lpstr>
      <vt:lpstr>Persistent pulmonary hypertension of the newborn (PPHN)</vt:lpstr>
      <vt:lpstr>PPHN</vt:lpstr>
      <vt:lpstr>PPHN and anesthesia care</vt:lpstr>
      <vt:lpstr>PPHN and anesthesia care</vt:lpstr>
      <vt:lpstr>Newborn resuscitation and the use of oxygen</vt:lpstr>
      <vt:lpstr>Newborn O2 saturations</vt:lpstr>
      <vt:lpstr>Newborn resuscitation &amp; potential effects of O2</vt:lpstr>
      <vt:lpstr>Newborn resuscitation &amp; O2</vt:lpstr>
      <vt:lpstr>Newborn resuscitation &amp; O2</vt:lpstr>
      <vt:lpstr>Newborn care in OR</vt:lpstr>
      <vt:lpstr>PowerPoint Presentation</vt:lpstr>
    </vt:vector>
  </TitlesOfParts>
  <Company>Ruggles Service Corp</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Hall</dc:creator>
  <cp:lastModifiedBy>J. Matthew Kynes</cp:lastModifiedBy>
  <cp:revision>157</cp:revision>
  <dcterms:created xsi:type="dcterms:W3CDTF">2009-02-26T15:23:47Z</dcterms:created>
  <dcterms:modified xsi:type="dcterms:W3CDTF">2018-07-05T17:28:03Z</dcterms:modified>
</cp:coreProperties>
</file>