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05" r:id="rId42"/>
    <p:sldId id="306"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9"/>
    <p:restoredTop sz="94674"/>
  </p:normalViewPr>
  <p:slideViewPr>
    <p:cSldViewPr>
      <p:cViewPr varScale="1">
        <p:scale>
          <a:sx n="124" d="100"/>
          <a:sy n="124" d="100"/>
        </p:scale>
        <p:origin x="560" y="168"/>
      </p:cViewPr>
      <p:guideLst>
        <p:guide orient="horz" pos="2160"/>
        <p:guide pos="2880"/>
      </p:guideLst>
    </p:cSldViewPr>
  </p:slideViewPr>
  <p:notesTextViewPr>
    <p:cViewPr>
      <p:scale>
        <a:sx n="1" d="1"/>
        <a:sy n="1" d="1"/>
      </p:scale>
      <p:origin x="0" y="0"/>
    </p:cViewPr>
  </p:notesTextViewPr>
  <p:sorterViewPr>
    <p:cViewPr>
      <p:scale>
        <a:sx n="66" d="100"/>
        <a:sy n="66" d="100"/>
      </p:scale>
      <p:origin x="0" y="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9DA10-13CB-9342-9D57-19115567D7C9}"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3C616AEA-7683-8D4F-AC9F-B3E0E3024F65}">
      <dgm:prSet phldrT="[Text]" custT="1"/>
      <dgm:spPr/>
      <dgm:t>
        <a:bodyPr/>
        <a:lstStyle/>
        <a:p>
          <a:r>
            <a:rPr lang="en-US" sz="2400" b="1" dirty="0"/>
            <a:t>Dynamic</a:t>
          </a:r>
        </a:p>
        <a:p>
          <a:r>
            <a:rPr lang="en-US" sz="2400" b="1" dirty="0"/>
            <a:t>FRC</a:t>
          </a:r>
        </a:p>
      </dgm:t>
    </dgm:pt>
    <dgm:pt modelId="{194C95DC-940A-364E-8722-E359A0D91D41}" type="parTrans" cxnId="{11A43071-6B6A-354D-B4FE-47BA21C6AA74}">
      <dgm:prSet/>
      <dgm:spPr/>
      <dgm:t>
        <a:bodyPr/>
        <a:lstStyle/>
        <a:p>
          <a:endParaRPr lang="en-US"/>
        </a:p>
      </dgm:t>
    </dgm:pt>
    <dgm:pt modelId="{F16382D3-9C39-1B4C-93DB-62D24066233C}" type="sibTrans" cxnId="{11A43071-6B6A-354D-B4FE-47BA21C6AA74}">
      <dgm:prSet/>
      <dgm:spPr/>
      <dgm:t>
        <a:bodyPr/>
        <a:lstStyle/>
        <a:p>
          <a:endParaRPr lang="en-US"/>
        </a:p>
      </dgm:t>
    </dgm:pt>
    <dgm:pt modelId="{CA5FB9A5-ADF1-0A40-9465-AC6CDD05FD54}">
      <dgm:prSet phldrT="[Text]" custT="1"/>
      <dgm:spPr/>
      <dgm:t>
        <a:bodyPr/>
        <a:lstStyle/>
        <a:p>
          <a:r>
            <a:rPr lang="en-US" sz="1600" b="1" dirty="0">
              <a:latin typeface="Comic Sans MS"/>
              <a:cs typeface="Comic Sans MS"/>
            </a:rPr>
            <a:t>Incomplete due to rapid RR</a:t>
          </a:r>
        </a:p>
      </dgm:t>
    </dgm:pt>
    <dgm:pt modelId="{30139994-BC5E-FF4E-825A-D2DA1BEDAF69}" type="parTrans" cxnId="{5CAAB1E6-07C1-5343-BF59-51361DBAB8BC}">
      <dgm:prSet/>
      <dgm:spPr/>
      <dgm:t>
        <a:bodyPr/>
        <a:lstStyle/>
        <a:p>
          <a:endParaRPr lang="en-US"/>
        </a:p>
      </dgm:t>
    </dgm:pt>
    <dgm:pt modelId="{E48CFE8B-22C9-3140-834B-8D2A84125E09}" type="sibTrans" cxnId="{5CAAB1E6-07C1-5343-BF59-51361DBAB8BC}">
      <dgm:prSet/>
      <dgm:spPr/>
      <dgm:t>
        <a:bodyPr/>
        <a:lstStyle/>
        <a:p>
          <a:endParaRPr lang="en-US"/>
        </a:p>
      </dgm:t>
    </dgm:pt>
    <dgm:pt modelId="{2D8D739B-3711-4146-B161-50ECBCFEF827}">
      <dgm:prSet phldrT="[Text]" custT="1"/>
      <dgm:spPr/>
      <dgm:t>
        <a:bodyPr/>
        <a:lstStyle/>
        <a:p>
          <a:r>
            <a:rPr lang="en-US" sz="1600" b="1" dirty="0">
              <a:latin typeface="Comic Sans MS"/>
              <a:cs typeface="Comic Sans MS"/>
            </a:rPr>
            <a:t>Laryngeal “braking”</a:t>
          </a:r>
        </a:p>
        <a:p>
          <a:r>
            <a:rPr lang="en-US" sz="1600" b="1" dirty="0">
              <a:latin typeface="Comic Sans MS"/>
              <a:cs typeface="Comic Sans MS"/>
            </a:rPr>
            <a:t>Adductor muscles contract creating PEEP</a:t>
          </a:r>
        </a:p>
        <a:p>
          <a:endParaRPr lang="en-US" sz="1500" dirty="0"/>
        </a:p>
      </dgm:t>
    </dgm:pt>
    <dgm:pt modelId="{D6C0D946-0A06-AF4E-B39E-7E1372595A59}" type="parTrans" cxnId="{11965FA3-6531-584D-B610-3CF1A66DD7DF}">
      <dgm:prSet/>
      <dgm:spPr/>
      <dgm:t>
        <a:bodyPr/>
        <a:lstStyle/>
        <a:p>
          <a:endParaRPr lang="en-US"/>
        </a:p>
      </dgm:t>
    </dgm:pt>
    <dgm:pt modelId="{DB35BA6C-C41C-9840-B21A-BEC7EA0A6773}" type="sibTrans" cxnId="{11965FA3-6531-584D-B610-3CF1A66DD7DF}">
      <dgm:prSet/>
      <dgm:spPr/>
      <dgm:t>
        <a:bodyPr/>
        <a:lstStyle/>
        <a:p>
          <a:endParaRPr lang="en-US"/>
        </a:p>
      </dgm:t>
    </dgm:pt>
    <dgm:pt modelId="{B2B4A6BB-F196-5B40-8F50-D014A90DF36B}">
      <dgm:prSet phldrT="[Text]" custT="1"/>
      <dgm:spPr/>
      <dgm:t>
        <a:bodyPr/>
        <a:lstStyle/>
        <a:p>
          <a:r>
            <a:rPr lang="en-US" sz="1600" b="1" dirty="0">
              <a:latin typeface="Wingdings"/>
              <a:ea typeface="Wingdings"/>
              <a:cs typeface="Wingdings"/>
              <a:sym typeface="Wingdings"/>
            </a:rPr>
            <a:t></a:t>
          </a:r>
          <a:r>
            <a:rPr lang="en-US" sz="1600" b="1" dirty="0">
              <a:latin typeface="Comic Sans MS"/>
              <a:ea typeface="Wingdings"/>
              <a:cs typeface="Comic Sans MS"/>
              <a:sym typeface="Wingdings"/>
            </a:rPr>
            <a:t> Intercostal muscle tone</a:t>
          </a:r>
          <a:endParaRPr lang="en-US" sz="1600" b="1" dirty="0"/>
        </a:p>
      </dgm:t>
    </dgm:pt>
    <dgm:pt modelId="{735A662D-B913-AA4B-AC2C-EE24DDE3AA87}" type="parTrans" cxnId="{821C0258-202C-0B49-B0EE-DD85759491B9}">
      <dgm:prSet/>
      <dgm:spPr/>
      <dgm:t>
        <a:bodyPr/>
        <a:lstStyle/>
        <a:p>
          <a:endParaRPr lang="en-US"/>
        </a:p>
      </dgm:t>
    </dgm:pt>
    <dgm:pt modelId="{6EDB3212-EB76-1949-A626-6A529FAD37AF}" type="sibTrans" cxnId="{821C0258-202C-0B49-B0EE-DD85759491B9}">
      <dgm:prSet/>
      <dgm:spPr/>
      <dgm:t>
        <a:bodyPr/>
        <a:lstStyle/>
        <a:p>
          <a:endParaRPr lang="en-US"/>
        </a:p>
      </dgm:t>
    </dgm:pt>
    <dgm:pt modelId="{19CF41DE-47CF-BE4C-9413-2031ECA86D45}" type="pres">
      <dgm:prSet presAssocID="{C5B9DA10-13CB-9342-9D57-19115567D7C9}" presName="cycle" presStyleCnt="0">
        <dgm:presLayoutVars>
          <dgm:chMax val="1"/>
          <dgm:dir/>
          <dgm:animLvl val="ctr"/>
          <dgm:resizeHandles val="exact"/>
        </dgm:presLayoutVars>
      </dgm:prSet>
      <dgm:spPr/>
    </dgm:pt>
    <dgm:pt modelId="{F93461F8-1DD1-C641-966A-E72CE7B28E20}" type="pres">
      <dgm:prSet presAssocID="{3C616AEA-7683-8D4F-AC9F-B3E0E3024F65}" presName="centerShape" presStyleLbl="node0" presStyleIdx="0" presStyleCnt="1"/>
      <dgm:spPr/>
    </dgm:pt>
    <dgm:pt modelId="{DEDD0F2D-9B11-9B4D-BD7F-A43C205532D4}" type="pres">
      <dgm:prSet presAssocID="{30139994-BC5E-FF4E-825A-D2DA1BEDAF69}" presName="parTrans" presStyleLbl="bgSibTrans2D1" presStyleIdx="0" presStyleCnt="3"/>
      <dgm:spPr/>
    </dgm:pt>
    <dgm:pt modelId="{65FE1466-2B0A-FF49-B06F-0C1B5D189141}" type="pres">
      <dgm:prSet presAssocID="{CA5FB9A5-ADF1-0A40-9465-AC6CDD05FD54}" presName="node" presStyleLbl="node1" presStyleIdx="0" presStyleCnt="3" custScaleY="53241" custRadScaleRad="100218" custRadScaleInc="3526">
        <dgm:presLayoutVars>
          <dgm:bulletEnabled val="1"/>
        </dgm:presLayoutVars>
      </dgm:prSet>
      <dgm:spPr/>
    </dgm:pt>
    <dgm:pt modelId="{2BBD8448-BF40-324F-B120-4336EC8F1A67}" type="pres">
      <dgm:prSet presAssocID="{D6C0D946-0A06-AF4E-B39E-7E1372595A59}" presName="parTrans" presStyleLbl="bgSibTrans2D1" presStyleIdx="1" presStyleCnt="3"/>
      <dgm:spPr/>
    </dgm:pt>
    <dgm:pt modelId="{5C08E87C-EB9D-C945-88BE-FAE074E98DFB}" type="pres">
      <dgm:prSet presAssocID="{2D8D739B-3711-4146-B161-50ECBCFEF827}" presName="node" presStyleLbl="node1" presStyleIdx="1" presStyleCnt="3" custScaleX="117225" custScaleY="89199">
        <dgm:presLayoutVars>
          <dgm:bulletEnabled val="1"/>
        </dgm:presLayoutVars>
      </dgm:prSet>
      <dgm:spPr/>
    </dgm:pt>
    <dgm:pt modelId="{8DBD1DB1-97F1-6648-82BC-93422471B645}" type="pres">
      <dgm:prSet presAssocID="{735A662D-B913-AA4B-AC2C-EE24DDE3AA87}" presName="parTrans" presStyleLbl="bgSibTrans2D1" presStyleIdx="2" presStyleCnt="3"/>
      <dgm:spPr/>
    </dgm:pt>
    <dgm:pt modelId="{9F7690F1-8D5A-DF4E-82F4-98B4FB2E1686}" type="pres">
      <dgm:prSet presAssocID="{B2B4A6BB-F196-5B40-8F50-D014A90DF36B}" presName="node" presStyleLbl="node1" presStyleIdx="2" presStyleCnt="3" custScaleY="54215" custRadScaleRad="101392" custRadScaleInc="-2361">
        <dgm:presLayoutVars>
          <dgm:bulletEnabled val="1"/>
        </dgm:presLayoutVars>
      </dgm:prSet>
      <dgm:spPr/>
    </dgm:pt>
  </dgm:ptLst>
  <dgm:cxnLst>
    <dgm:cxn modelId="{2C27AD1D-B513-FA48-A01D-09070D8BA481}" type="presOf" srcId="{3C616AEA-7683-8D4F-AC9F-B3E0E3024F65}" destId="{F93461F8-1DD1-C641-966A-E72CE7B28E20}" srcOrd="0" destOrd="0" presId="urn:microsoft.com/office/officeart/2005/8/layout/radial4"/>
    <dgm:cxn modelId="{9B68C521-F781-7943-9F31-D9BFCEFA5855}" type="presOf" srcId="{C5B9DA10-13CB-9342-9D57-19115567D7C9}" destId="{19CF41DE-47CF-BE4C-9413-2031ECA86D45}" srcOrd="0" destOrd="0" presId="urn:microsoft.com/office/officeart/2005/8/layout/radial4"/>
    <dgm:cxn modelId="{57B6783B-BA8A-C64E-8C93-0973CDADC523}" type="presOf" srcId="{B2B4A6BB-F196-5B40-8F50-D014A90DF36B}" destId="{9F7690F1-8D5A-DF4E-82F4-98B4FB2E1686}" srcOrd="0" destOrd="0" presId="urn:microsoft.com/office/officeart/2005/8/layout/radial4"/>
    <dgm:cxn modelId="{821C0258-202C-0B49-B0EE-DD85759491B9}" srcId="{3C616AEA-7683-8D4F-AC9F-B3E0E3024F65}" destId="{B2B4A6BB-F196-5B40-8F50-D014A90DF36B}" srcOrd="2" destOrd="0" parTransId="{735A662D-B913-AA4B-AC2C-EE24DDE3AA87}" sibTransId="{6EDB3212-EB76-1949-A626-6A529FAD37AF}"/>
    <dgm:cxn modelId="{11A43071-6B6A-354D-B4FE-47BA21C6AA74}" srcId="{C5B9DA10-13CB-9342-9D57-19115567D7C9}" destId="{3C616AEA-7683-8D4F-AC9F-B3E0E3024F65}" srcOrd="0" destOrd="0" parTransId="{194C95DC-940A-364E-8722-E359A0D91D41}" sibTransId="{F16382D3-9C39-1B4C-93DB-62D24066233C}"/>
    <dgm:cxn modelId="{FE45528C-D651-4A4B-863C-D5F5BCCDBE04}" type="presOf" srcId="{30139994-BC5E-FF4E-825A-D2DA1BEDAF69}" destId="{DEDD0F2D-9B11-9B4D-BD7F-A43C205532D4}" srcOrd="0" destOrd="0" presId="urn:microsoft.com/office/officeart/2005/8/layout/radial4"/>
    <dgm:cxn modelId="{11965FA3-6531-584D-B610-3CF1A66DD7DF}" srcId="{3C616AEA-7683-8D4F-AC9F-B3E0E3024F65}" destId="{2D8D739B-3711-4146-B161-50ECBCFEF827}" srcOrd="1" destOrd="0" parTransId="{D6C0D946-0A06-AF4E-B39E-7E1372595A59}" sibTransId="{DB35BA6C-C41C-9840-B21A-BEC7EA0A6773}"/>
    <dgm:cxn modelId="{11B542C2-5D65-0F46-972E-BD7B8690E549}" type="presOf" srcId="{D6C0D946-0A06-AF4E-B39E-7E1372595A59}" destId="{2BBD8448-BF40-324F-B120-4336EC8F1A67}" srcOrd="0" destOrd="0" presId="urn:microsoft.com/office/officeart/2005/8/layout/radial4"/>
    <dgm:cxn modelId="{7F311ADC-F9E0-AA42-B193-2E397C88AD76}" type="presOf" srcId="{2D8D739B-3711-4146-B161-50ECBCFEF827}" destId="{5C08E87C-EB9D-C945-88BE-FAE074E98DFB}" srcOrd="0" destOrd="0" presId="urn:microsoft.com/office/officeart/2005/8/layout/radial4"/>
    <dgm:cxn modelId="{7C8037E2-45B0-5745-B1E1-C4D91BA96459}" type="presOf" srcId="{735A662D-B913-AA4B-AC2C-EE24DDE3AA87}" destId="{8DBD1DB1-97F1-6648-82BC-93422471B645}" srcOrd="0" destOrd="0" presId="urn:microsoft.com/office/officeart/2005/8/layout/radial4"/>
    <dgm:cxn modelId="{5CAAB1E6-07C1-5343-BF59-51361DBAB8BC}" srcId="{3C616AEA-7683-8D4F-AC9F-B3E0E3024F65}" destId="{CA5FB9A5-ADF1-0A40-9465-AC6CDD05FD54}" srcOrd="0" destOrd="0" parTransId="{30139994-BC5E-FF4E-825A-D2DA1BEDAF69}" sibTransId="{E48CFE8B-22C9-3140-834B-8D2A84125E09}"/>
    <dgm:cxn modelId="{DD66D5E9-C74F-DE48-89D2-F443D2D88372}" type="presOf" srcId="{CA5FB9A5-ADF1-0A40-9465-AC6CDD05FD54}" destId="{65FE1466-2B0A-FF49-B06F-0C1B5D189141}" srcOrd="0" destOrd="0" presId="urn:microsoft.com/office/officeart/2005/8/layout/radial4"/>
    <dgm:cxn modelId="{F6659A47-7468-A444-8D9E-5DF9FDF8DFC7}" type="presParOf" srcId="{19CF41DE-47CF-BE4C-9413-2031ECA86D45}" destId="{F93461F8-1DD1-C641-966A-E72CE7B28E20}" srcOrd="0" destOrd="0" presId="urn:microsoft.com/office/officeart/2005/8/layout/radial4"/>
    <dgm:cxn modelId="{73D7554E-3C57-D24D-816A-4B3977B65684}" type="presParOf" srcId="{19CF41DE-47CF-BE4C-9413-2031ECA86D45}" destId="{DEDD0F2D-9B11-9B4D-BD7F-A43C205532D4}" srcOrd="1" destOrd="0" presId="urn:microsoft.com/office/officeart/2005/8/layout/radial4"/>
    <dgm:cxn modelId="{4326F419-D686-0942-9874-35C719938773}" type="presParOf" srcId="{19CF41DE-47CF-BE4C-9413-2031ECA86D45}" destId="{65FE1466-2B0A-FF49-B06F-0C1B5D189141}" srcOrd="2" destOrd="0" presId="urn:microsoft.com/office/officeart/2005/8/layout/radial4"/>
    <dgm:cxn modelId="{F6DC1430-BBD9-9C49-90D5-3E4DC190D7EF}" type="presParOf" srcId="{19CF41DE-47CF-BE4C-9413-2031ECA86D45}" destId="{2BBD8448-BF40-324F-B120-4336EC8F1A67}" srcOrd="3" destOrd="0" presId="urn:microsoft.com/office/officeart/2005/8/layout/radial4"/>
    <dgm:cxn modelId="{86F53863-C4CE-F94D-8779-1D49C5B82E0B}" type="presParOf" srcId="{19CF41DE-47CF-BE4C-9413-2031ECA86D45}" destId="{5C08E87C-EB9D-C945-88BE-FAE074E98DFB}" srcOrd="4" destOrd="0" presId="urn:microsoft.com/office/officeart/2005/8/layout/radial4"/>
    <dgm:cxn modelId="{0C423C4F-AC8D-7F4D-B209-1EF5D1637464}" type="presParOf" srcId="{19CF41DE-47CF-BE4C-9413-2031ECA86D45}" destId="{8DBD1DB1-97F1-6648-82BC-93422471B645}" srcOrd="5" destOrd="0" presId="urn:microsoft.com/office/officeart/2005/8/layout/radial4"/>
    <dgm:cxn modelId="{765F5BAC-421D-AF4A-BDA3-7BEC07BF01A5}" type="presParOf" srcId="{19CF41DE-47CF-BE4C-9413-2031ECA86D45}" destId="{9F7690F1-8D5A-DF4E-82F4-98B4FB2E168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6F430-8C1C-4246-B4ED-9AC94BE4F70D}" type="doc">
      <dgm:prSet loTypeId="urn:microsoft.com/office/officeart/2005/8/layout/hChevron3" loCatId="" qsTypeId="urn:microsoft.com/office/officeart/2005/8/quickstyle/simple4" qsCatId="simple" csTypeId="urn:microsoft.com/office/officeart/2005/8/colors/accent1_2" csCatId="accent1" phldr="1"/>
      <dgm:spPr/>
    </dgm:pt>
    <dgm:pt modelId="{2C4906F5-4BD3-9E48-9149-6D1EC4FEB412}">
      <dgm:prSet phldrT="[Text]" custT="1"/>
      <dgm:spPr/>
      <dgm:t>
        <a:bodyPr/>
        <a:lstStyle/>
        <a:p>
          <a:r>
            <a:rPr lang="en-US" sz="2400" b="1" dirty="0">
              <a:latin typeface="Wingdings"/>
              <a:ea typeface="Wingdings"/>
              <a:cs typeface="Wingdings"/>
              <a:sym typeface="Wingdings"/>
            </a:rPr>
            <a:t></a:t>
          </a:r>
          <a:r>
            <a:rPr lang="en-US" sz="2400" b="1" dirty="0">
              <a:latin typeface="Comic Sans MS"/>
              <a:ea typeface="Wingdings"/>
              <a:cs typeface="Comic Sans MS"/>
              <a:sym typeface="Wingdings"/>
            </a:rPr>
            <a:t>FRC</a:t>
          </a:r>
          <a:endParaRPr lang="en-US" sz="2400" b="1" dirty="0"/>
        </a:p>
      </dgm:t>
    </dgm:pt>
    <dgm:pt modelId="{D01E2E93-DCBD-4548-8DF6-AF077A6DBEA1}" type="parTrans" cxnId="{90C82C60-9A98-B949-926B-A567DB35101B}">
      <dgm:prSet/>
      <dgm:spPr/>
      <dgm:t>
        <a:bodyPr/>
        <a:lstStyle/>
        <a:p>
          <a:endParaRPr lang="en-US"/>
        </a:p>
      </dgm:t>
    </dgm:pt>
    <dgm:pt modelId="{DE843C8E-7A6A-814D-955A-D3479A35E582}" type="sibTrans" cxnId="{90C82C60-9A98-B949-926B-A567DB35101B}">
      <dgm:prSet/>
      <dgm:spPr/>
      <dgm:t>
        <a:bodyPr/>
        <a:lstStyle/>
        <a:p>
          <a:endParaRPr lang="en-US"/>
        </a:p>
      </dgm:t>
    </dgm:pt>
    <dgm:pt modelId="{85DC84E3-172B-6E47-B560-736FBE1057BA}">
      <dgm:prSet phldrT="[Text]" custT="1"/>
      <dgm:spPr/>
      <dgm:t>
        <a:bodyPr/>
        <a:lstStyle/>
        <a:p>
          <a:r>
            <a:rPr lang="en-US" sz="2400" b="1" dirty="0">
              <a:latin typeface="Comic Sans MS"/>
              <a:cs typeface="Comic Sans MS"/>
            </a:rPr>
            <a:t>Airway closure</a:t>
          </a:r>
        </a:p>
      </dgm:t>
    </dgm:pt>
    <dgm:pt modelId="{EE8395EC-C43B-084F-A606-1612A5D8A78B}" type="parTrans" cxnId="{928000F2-B486-6342-B9F6-077DBD11E3D6}">
      <dgm:prSet/>
      <dgm:spPr/>
      <dgm:t>
        <a:bodyPr/>
        <a:lstStyle/>
        <a:p>
          <a:endParaRPr lang="en-US"/>
        </a:p>
      </dgm:t>
    </dgm:pt>
    <dgm:pt modelId="{DB429AEB-57C0-604C-95A3-F205AB0AB708}" type="sibTrans" cxnId="{928000F2-B486-6342-B9F6-077DBD11E3D6}">
      <dgm:prSet/>
      <dgm:spPr/>
      <dgm:t>
        <a:bodyPr/>
        <a:lstStyle/>
        <a:p>
          <a:endParaRPr lang="en-US"/>
        </a:p>
      </dgm:t>
    </dgm:pt>
    <dgm:pt modelId="{C0AE116D-6E31-1740-826E-AE68C5EA9673}">
      <dgm:prSet phldrT="[Text]" custT="1"/>
      <dgm:spPr/>
      <dgm:t>
        <a:bodyPr/>
        <a:lstStyle/>
        <a:p>
          <a:r>
            <a:rPr lang="en-US" sz="2400" b="1" dirty="0">
              <a:latin typeface="Comic Sans MS"/>
              <a:cs typeface="Comic Sans MS"/>
            </a:rPr>
            <a:t>Atelectasis</a:t>
          </a:r>
        </a:p>
      </dgm:t>
    </dgm:pt>
    <dgm:pt modelId="{F9FF893D-4EF8-AD43-A0F3-72A2AF0DCE4A}" type="parTrans" cxnId="{9D6A05BB-693A-FE45-ACDB-5D5C1CF6291B}">
      <dgm:prSet/>
      <dgm:spPr/>
      <dgm:t>
        <a:bodyPr/>
        <a:lstStyle/>
        <a:p>
          <a:endParaRPr lang="en-US"/>
        </a:p>
      </dgm:t>
    </dgm:pt>
    <dgm:pt modelId="{C17C2A7B-8D4B-C64F-A8DD-436B0E5AA748}" type="sibTrans" cxnId="{9D6A05BB-693A-FE45-ACDB-5D5C1CF6291B}">
      <dgm:prSet/>
      <dgm:spPr/>
      <dgm:t>
        <a:bodyPr/>
        <a:lstStyle/>
        <a:p>
          <a:endParaRPr lang="en-US"/>
        </a:p>
      </dgm:t>
    </dgm:pt>
    <dgm:pt modelId="{295BB2B8-548F-D14D-A23B-14E95D6D4183}" type="pres">
      <dgm:prSet presAssocID="{0596F430-8C1C-4246-B4ED-9AC94BE4F70D}" presName="Name0" presStyleCnt="0">
        <dgm:presLayoutVars>
          <dgm:dir/>
          <dgm:resizeHandles val="exact"/>
        </dgm:presLayoutVars>
      </dgm:prSet>
      <dgm:spPr/>
    </dgm:pt>
    <dgm:pt modelId="{4089DA01-4EC3-6F45-BFF2-6E2AF3C9F7D0}" type="pres">
      <dgm:prSet presAssocID="{2C4906F5-4BD3-9E48-9149-6D1EC4FEB412}" presName="parTxOnly" presStyleLbl="node1" presStyleIdx="0" presStyleCnt="3">
        <dgm:presLayoutVars>
          <dgm:bulletEnabled val="1"/>
        </dgm:presLayoutVars>
      </dgm:prSet>
      <dgm:spPr/>
    </dgm:pt>
    <dgm:pt modelId="{2D13CF31-F6B7-4A49-B2EA-219D0923F1A2}" type="pres">
      <dgm:prSet presAssocID="{DE843C8E-7A6A-814D-955A-D3479A35E582}" presName="parSpace" presStyleCnt="0"/>
      <dgm:spPr/>
    </dgm:pt>
    <dgm:pt modelId="{2C7D31FE-BBBE-EA42-8F8E-B64304553F62}" type="pres">
      <dgm:prSet presAssocID="{85DC84E3-172B-6E47-B560-736FBE1057BA}" presName="parTxOnly" presStyleLbl="node1" presStyleIdx="1" presStyleCnt="3">
        <dgm:presLayoutVars>
          <dgm:bulletEnabled val="1"/>
        </dgm:presLayoutVars>
      </dgm:prSet>
      <dgm:spPr/>
    </dgm:pt>
    <dgm:pt modelId="{74F8A415-0CCD-A341-A7E2-1D210A34BACA}" type="pres">
      <dgm:prSet presAssocID="{DB429AEB-57C0-604C-95A3-F205AB0AB708}" presName="parSpace" presStyleCnt="0"/>
      <dgm:spPr/>
    </dgm:pt>
    <dgm:pt modelId="{6EF9046C-BF5F-B447-9DE5-2AFE5C1EAAC1}" type="pres">
      <dgm:prSet presAssocID="{C0AE116D-6E31-1740-826E-AE68C5EA9673}" presName="parTxOnly" presStyleLbl="node1" presStyleIdx="2" presStyleCnt="3">
        <dgm:presLayoutVars>
          <dgm:bulletEnabled val="1"/>
        </dgm:presLayoutVars>
      </dgm:prSet>
      <dgm:spPr/>
    </dgm:pt>
  </dgm:ptLst>
  <dgm:cxnLst>
    <dgm:cxn modelId="{90C82C60-9A98-B949-926B-A567DB35101B}" srcId="{0596F430-8C1C-4246-B4ED-9AC94BE4F70D}" destId="{2C4906F5-4BD3-9E48-9149-6D1EC4FEB412}" srcOrd="0" destOrd="0" parTransId="{D01E2E93-DCBD-4548-8DF6-AF077A6DBEA1}" sibTransId="{DE843C8E-7A6A-814D-955A-D3479A35E582}"/>
    <dgm:cxn modelId="{AC262669-73D7-094E-B682-7C53A57EE79C}" type="presOf" srcId="{C0AE116D-6E31-1740-826E-AE68C5EA9673}" destId="{6EF9046C-BF5F-B447-9DE5-2AFE5C1EAAC1}" srcOrd="0" destOrd="0" presId="urn:microsoft.com/office/officeart/2005/8/layout/hChevron3"/>
    <dgm:cxn modelId="{9FDC467C-D456-5946-913C-E343A11B3929}" type="presOf" srcId="{2C4906F5-4BD3-9E48-9149-6D1EC4FEB412}" destId="{4089DA01-4EC3-6F45-BFF2-6E2AF3C9F7D0}" srcOrd="0" destOrd="0" presId="urn:microsoft.com/office/officeart/2005/8/layout/hChevron3"/>
    <dgm:cxn modelId="{8136A982-1059-5B41-A8A4-EA3B4D43B32B}" type="presOf" srcId="{0596F430-8C1C-4246-B4ED-9AC94BE4F70D}" destId="{295BB2B8-548F-D14D-A23B-14E95D6D4183}" srcOrd="0" destOrd="0" presId="urn:microsoft.com/office/officeart/2005/8/layout/hChevron3"/>
    <dgm:cxn modelId="{71D1B0AD-A4C7-FA4D-AD81-2CC1ACE25DC7}" type="presOf" srcId="{85DC84E3-172B-6E47-B560-736FBE1057BA}" destId="{2C7D31FE-BBBE-EA42-8F8E-B64304553F62}" srcOrd="0" destOrd="0" presId="urn:microsoft.com/office/officeart/2005/8/layout/hChevron3"/>
    <dgm:cxn modelId="{9D6A05BB-693A-FE45-ACDB-5D5C1CF6291B}" srcId="{0596F430-8C1C-4246-B4ED-9AC94BE4F70D}" destId="{C0AE116D-6E31-1740-826E-AE68C5EA9673}" srcOrd="2" destOrd="0" parTransId="{F9FF893D-4EF8-AD43-A0F3-72A2AF0DCE4A}" sibTransId="{C17C2A7B-8D4B-C64F-A8DD-436B0E5AA748}"/>
    <dgm:cxn modelId="{928000F2-B486-6342-B9F6-077DBD11E3D6}" srcId="{0596F430-8C1C-4246-B4ED-9AC94BE4F70D}" destId="{85DC84E3-172B-6E47-B560-736FBE1057BA}" srcOrd="1" destOrd="0" parTransId="{EE8395EC-C43B-084F-A606-1612A5D8A78B}" sibTransId="{DB429AEB-57C0-604C-95A3-F205AB0AB708}"/>
    <dgm:cxn modelId="{D14E182B-0F6D-6441-B3D9-94B95E2FD09C}" type="presParOf" srcId="{295BB2B8-548F-D14D-A23B-14E95D6D4183}" destId="{4089DA01-4EC3-6F45-BFF2-6E2AF3C9F7D0}" srcOrd="0" destOrd="0" presId="urn:microsoft.com/office/officeart/2005/8/layout/hChevron3"/>
    <dgm:cxn modelId="{5D1F1B48-7218-BA49-A405-9B91D379A9E9}" type="presParOf" srcId="{295BB2B8-548F-D14D-A23B-14E95D6D4183}" destId="{2D13CF31-F6B7-4A49-B2EA-219D0923F1A2}" srcOrd="1" destOrd="0" presId="urn:microsoft.com/office/officeart/2005/8/layout/hChevron3"/>
    <dgm:cxn modelId="{584E5735-E9A4-CF4C-9DA7-58B7EE7902C5}" type="presParOf" srcId="{295BB2B8-548F-D14D-A23B-14E95D6D4183}" destId="{2C7D31FE-BBBE-EA42-8F8E-B64304553F62}" srcOrd="2" destOrd="0" presId="urn:microsoft.com/office/officeart/2005/8/layout/hChevron3"/>
    <dgm:cxn modelId="{D5D1A400-89A6-3043-8C4F-DE6BB43922D5}" type="presParOf" srcId="{295BB2B8-548F-D14D-A23B-14E95D6D4183}" destId="{74F8A415-0CCD-A341-A7E2-1D210A34BACA}" srcOrd="3" destOrd="0" presId="urn:microsoft.com/office/officeart/2005/8/layout/hChevron3"/>
    <dgm:cxn modelId="{630D1A07-0058-6045-8501-6F8405D803BE}" type="presParOf" srcId="{295BB2B8-548F-D14D-A23B-14E95D6D4183}" destId="{6EF9046C-BF5F-B447-9DE5-2AFE5C1EAAC1}"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461F8-1DD1-C641-966A-E72CE7B28E20}">
      <dsp:nvSpPr>
        <dsp:cNvPr id="0" name=""/>
        <dsp:cNvSpPr/>
      </dsp:nvSpPr>
      <dsp:spPr>
        <a:xfrm>
          <a:off x="3088430" y="2400878"/>
          <a:ext cx="2052738" cy="20527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Dynamic</a:t>
          </a:r>
        </a:p>
        <a:p>
          <a:pPr marL="0" lvl="0" indent="0" algn="ctr" defTabSz="1066800">
            <a:lnSpc>
              <a:spcPct val="90000"/>
            </a:lnSpc>
            <a:spcBef>
              <a:spcPct val="0"/>
            </a:spcBef>
            <a:spcAft>
              <a:spcPct val="35000"/>
            </a:spcAft>
            <a:buNone/>
          </a:pPr>
          <a:r>
            <a:rPr lang="en-US" sz="2400" b="1" kern="1200" dirty="0"/>
            <a:t>FRC</a:t>
          </a:r>
        </a:p>
      </dsp:txBody>
      <dsp:txXfrm>
        <a:off x="3389047" y="2701495"/>
        <a:ext cx="1451504" cy="1451504"/>
      </dsp:txXfrm>
    </dsp:sp>
    <dsp:sp modelId="{DEDD0F2D-9B11-9B4D-BD7F-A43C205532D4}">
      <dsp:nvSpPr>
        <dsp:cNvPr id="0" name=""/>
        <dsp:cNvSpPr/>
      </dsp:nvSpPr>
      <dsp:spPr>
        <a:xfrm rot="13026936">
          <a:off x="1805909" y="1984214"/>
          <a:ext cx="1576987" cy="585030"/>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FE1466-2B0A-FF49-B06F-0C1B5D189141}">
      <dsp:nvSpPr>
        <dsp:cNvPr id="0" name=""/>
        <dsp:cNvSpPr/>
      </dsp:nvSpPr>
      <dsp:spPr>
        <a:xfrm>
          <a:off x="990591" y="1385631"/>
          <a:ext cx="1950101" cy="8306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omic Sans MS"/>
              <a:cs typeface="Comic Sans MS"/>
            </a:rPr>
            <a:t>Incomplete due to rapid RR</a:t>
          </a:r>
        </a:p>
      </dsp:txBody>
      <dsp:txXfrm>
        <a:off x="1014919" y="1409959"/>
        <a:ext cx="1901445" cy="781946"/>
      </dsp:txXfrm>
    </dsp:sp>
    <dsp:sp modelId="{2BBD8448-BF40-324F-B120-4336EC8F1A67}">
      <dsp:nvSpPr>
        <dsp:cNvPr id="0" name=""/>
        <dsp:cNvSpPr/>
      </dsp:nvSpPr>
      <dsp:spPr>
        <a:xfrm rot="16200000">
          <a:off x="3329076" y="1231179"/>
          <a:ext cx="1571447" cy="585030"/>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C08E87C-EB9D-C945-88BE-FAE074E98DFB}">
      <dsp:nvSpPr>
        <dsp:cNvPr id="0" name=""/>
        <dsp:cNvSpPr/>
      </dsp:nvSpPr>
      <dsp:spPr>
        <a:xfrm>
          <a:off x="2971796" y="42182"/>
          <a:ext cx="2286006" cy="13915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omic Sans MS"/>
              <a:cs typeface="Comic Sans MS"/>
            </a:rPr>
            <a:t>Laryngeal “braking”</a:t>
          </a:r>
        </a:p>
        <a:p>
          <a:pPr marL="0" lvl="0" indent="0" algn="ctr" defTabSz="711200">
            <a:lnSpc>
              <a:spcPct val="90000"/>
            </a:lnSpc>
            <a:spcBef>
              <a:spcPct val="0"/>
            </a:spcBef>
            <a:spcAft>
              <a:spcPct val="35000"/>
            </a:spcAft>
            <a:buNone/>
          </a:pPr>
          <a:r>
            <a:rPr lang="en-US" sz="1600" b="1" kern="1200" dirty="0">
              <a:latin typeface="Comic Sans MS"/>
              <a:cs typeface="Comic Sans MS"/>
            </a:rPr>
            <a:t>Adductor muscles contract creating PEEP</a:t>
          </a:r>
        </a:p>
        <a:p>
          <a:pPr marL="0" lvl="0" indent="0" algn="ctr" defTabSz="711200">
            <a:lnSpc>
              <a:spcPct val="90000"/>
            </a:lnSpc>
            <a:spcBef>
              <a:spcPct val="0"/>
            </a:spcBef>
            <a:spcAft>
              <a:spcPct val="35000"/>
            </a:spcAft>
            <a:buNone/>
          </a:pPr>
          <a:endParaRPr lang="en-US" sz="1500" kern="1200" dirty="0"/>
        </a:p>
      </dsp:txBody>
      <dsp:txXfrm>
        <a:off x="3012554" y="82940"/>
        <a:ext cx="2204490" cy="1310061"/>
      </dsp:txXfrm>
    </dsp:sp>
    <dsp:sp modelId="{8DBD1DB1-97F1-6648-82BC-93422471B645}">
      <dsp:nvSpPr>
        <dsp:cNvPr id="0" name=""/>
        <dsp:cNvSpPr/>
      </dsp:nvSpPr>
      <dsp:spPr>
        <a:xfrm rot="19415004">
          <a:off x="4859109" y="1992961"/>
          <a:ext cx="1606823" cy="585030"/>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7690F1-8D5A-DF4E-82F4-98B4FB2E1686}">
      <dsp:nvSpPr>
        <dsp:cNvPr id="0" name=""/>
        <dsp:cNvSpPr/>
      </dsp:nvSpPr>
      <dsp:spPr>
        <a:xfrm>
          <a:off x="5333993" y="1385630"/>
          <a:ext cx="1950101" cy="8457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Wingdings"/>
              <a:ea typeface="Wingdings"/>
              <a:cs typeface="Wingdings"/>
              <a:sym typeface="Wingdings"/>
            </a:rPr>
            <a:t></a:t>
          </a:r>
          <a:r>
            <a:rPr lang="en-US" sz="1600" b="1" kern="1200" dirty="0">
              <a:latin typeface="Comic Sans MS"/>
              <a:ea typeface="Wingdings"/>
              <a:cs typeface="Comic Sans MS"/>
              <a:sym typeface="Wingdings"/>
            </a:rPr>
            <a:t> Intercostal muscle tone</a:t>
          </a:r>
          <a:endParaRPr lang="en-US" sz="1600" b="1" kern="1200" dirty="0"/>
        </a:p>
      </dsp:txBody>
      <dsp:txXfrm>
        <a:off x="5358766" y="1410403"/>
        <a:ext cx="1900555" cy="796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9DA01-4EC3-6F45-BFF2-6E2AF3C9F7D0}">
      <dsp:nvSpPr>
        <dsp:cNvPr id="0" name=""/>
        <dsp:cNvSpPr/>
      </dsp:nvSpPr>
      <dsp:spPr>
        <a:xfrm>
          <a:off x="3716" y="378641"/>
          <a:ext cx="3250294" cy="130011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Wingdings"/>
              <a:ea typeface="Wingdings"/>
              <a:cs typeface="Wingdings"/>
              <a:sym typeface="Wingdings"/>
            </a:rPr>
            <a:t></a:t>
          </a:r>
          <a:r>
            <a:rPr lang="en-US" sz="2400" b="1" kern="1200" dirty="0">
              <a:latin typeface="Comic Sans MS"/>
              <a:ea typeface="Wingdings"/>
              <a:cs typeface="Comic Sans MS"/>
              <a:sym typeface="Wingdings"/>
            </a:rPr>
            <a:t>FRC</a:t>
          </a:r>
          <a:endParaRPr lang="en-US" sz="2400" b="1" kern="1200" dirty="0"/>
        </a:p>
      </dsp:txBody>
      <dsp:txXfrm>
        <a:off x="3716" y="378641"/>
        <a:ext cx="2925265" cy="1300117"/>
      </dsp:txXfrm>
    </dsp:sp>
    <dsp:sp modelId="{2C7D31FE-BBBE-EA42-8F8E-B64304553F62}">
      <dsp:nvSpPr>
        <dsp:cNvPr id="0" name=""/>
        <dsp:cNvSpPr/>
      </dsp:nvSpPr>
      <dsp:spPr>
        <a:xfrm>
          <a:off x="2603952" y="378641"/>
          <a:ext cx="3250294" cy="130011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omic Sans MS"/>
              <a:cs typeface="Comic Sans MS"/>
            </a:rPr>
            <a:t>Airway closure</a:t>
          </a:r>
        </a:p>
      </dsp:txBody>
      <dsp:txXfrm>
        <a:off x="3254011" y="378641"/>
        <a:ext cx="1950177" cy="1300117"/>
      </dsp:txXfrm>
    </dsp:sp>
    <dsp:sp modelId="{6EF9046C-BF5F-B447-9DE5-2AFE5C1EAAC1}">
      <dsp:nvSpPr>
        <dsp:cNvPr id="0" name=""/>
        <dsp:cNvSpPr/>
      </dsp:nvSpPr>
      <dsp:spPr>
        <a:xfrm>
          <a:off x="5204188" y="378641"/>
          <a:ext cx="3250294" cy="130011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omic Sans MS"/>
              <a:cs typeface="Comic Sans MS"/>
            </a:rPr>
            <a:t>Atelectasis</a:t>
          </a:r>
        </a:p>
      </dsp:txBody>
      <dsp:txXfrm>
        <a:off x="5854247" y="378641"/>
        <a:ext cx="1950177" cy="130011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EC601-A49D-F146-B134-B43BBFFFEF42}" type="datetimeFigureOut">
              <a:rPr lang="en-US" smtClean="0"/>
              <a:t>7/5/18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8C45E-DFF3-4248-B007-8489A96B9273}" type="slidenum">
              <a:rPr lang="en-US" smtClean="0"/>
              <a:t>‹#›</a:t>
            </a:fld>
            <a:endParaRPr lang="en-US"/>
          </a:p>
        </p:txBody>
      </p:sp>
    </p:spTree>
    <p:extLst>
      <p:ext uri="{BB962C8B-B14F-4D97-AF65-F5344CB8AC3E}">
        <p14:creationId xmlns:p14="http://schemas.microsoft.com/office/powerpoint/2010/main" val="36991359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The relatively large occiput places the infant neck in a flexed position. In order to optimally position the infant for intubation, a shoulder roll may be necessary. In contrast, the adult usually requires a pillow under the occiput.</a:t>
            </a:r>
          </a:p>
          <a:p>
            <a:r>
              <a:rPr lang="en-US">
                <a:ea typeface="MS PGothic" charset="0"/>
              </a:rPr>
              <a:t>After extubation, it is equally important to make sure that the neck is not over flexed as this will result in airway obstruction.</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F7D97011-7EC4-BC47-B9CC-62F59CDB87F6}" type="slidenum">
              <a:rPr lang="en-US" sz="1200">
                <a:latin typeface="Arial" charset="0"/>
              </a:rPr>
              <a:pPr/>
              <a:t>5</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ahoma" charset="0"/>
                <a:ea typeface="MS PGothic" charset="0"/>
              </a:rPr>
              <a:t>There are many advantages and disadvantages associated with the use of uncuffed endotracheal tubes.  The advantages are based on the fact that when using a cuffed endotracheal tube, you would have to use a smaller size to accommodate for the increased outer diameter due to presence of the cuff.  The calculated uncuffed endotracheal tube size would be decreased by a half or full size depending on the preference of the anesthesiologist. However, there is recent literature to suggest that downsizing by a full size results in the use of a too small endotracheal tube and that downsizing by a half size is sufficient.  Because the uncuffed endotracheal tube is of a larger internal diameter, there is less airway resistance and decreased work of breathing if the patient is spontaneously breathing with the endotracheal tube in place.  Also, it is easier to suction secretions and theoretically less likely to cause pressure related mucosal damage.</a:t>
            </a:r>
          </a:p>
          <a:p>
            <a:pPr eaLnBrk="1" hangingPunct="1"/>
            <a:r>
              <a:rPr lang="en-US" dirty="0">
                <a:latin typeface="Tahoma" charset="0"/>
                <a:ea typeface="MS PGothic" charset="0"/>
              </a:rPr>
              <a:t>The disadvantages of the uncuffed endotracheal tube is the need for multiple laryngoscopies and intubation to find the right fitting tube, which is associated with an increase in trauma to the larynx and thus post-extubation stridor.  During changes of pulmonary compliance, there is an inability to adjust the leak and may necessitate changing the endotracheal tube at a time when the patient is critically ill and re-intubation with a larger endotracheal tube may place the patient at increased risk.  This is especially problematic in the patient who is edematous.  There is less protection against aspiration.  Because of the leak, higher fresh gas flows are needed, OR pollution occurs, and ETCO</a:t>
            </a:r>
            <a:r>
              <a:rPr lang="en-US" baseline="-25000" dirty="0">
                <a:latin typeface="Tahoma" charset="0"/>
                <a:ea typeface="MS PGothic" charset="0"/>
              </a:rPr>
              <a:t>2</a:t>
            </a:r>
            <a:r>
              <a:rPr lang="en-US" dirty="0">
                <a:latin typeface="Tahoma" charset="0"/>
                <a:ea typeface="MS PGothic" charset="0"/>
              </a:rPr>
              <a:t> and tidal volume measurements are inaccurate.  </a:t>
            </a:r>
            <a:endParaRPr lang="en-US" dirty="0">
              <a:ea typeface="MS PGothic"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9FA9DA1B-A3AB-5D43-B062-BE2604EA8D12}" type="slidenum">
              <a:rPr lang="en-US" sz="1200">
                <a:latin typeface="Arial" charset="0"/>
              </a:rPr>
              <a:pPr/>
              <a:t>14</a:t>
            </a:fld>
            <a:endParaRPr 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ahoma" charset="0"/>
                <a:ea typeface="MS PGothic" charset="0"/>
              </a:rPr>
              <a:t>There are many advantages to using cuffed endotracheal tubes.  Because the leak can be adjusted by inflating OR DEFLATING the cuff, there is no need for multiple laryngoscopies to find the perfect “fit” resulting in less trauma to the larynx.  It is also beneficial in rapid sequence inductions because if an uncuffed endotracheal tube chosen is too small, re-intubation would be necessary placing the patient at risk for aspiration a second time.  The presence of a cuff allows for adjustments and obviates the need to change the endotracheal tube.  The cuff allows for leak adjustments during changes of pulmonary compliance, such as during laparoscopic surgery.  Decreased fresh gas flows can be used and there is a decrease in OR pollution.  There is greater reliability of ETCO</a:t>
            </a:r>
            <a:r>
              <a:rPr lang="en-US" baseline="-25000">
                <a:latin typeface="Tahoma" charset="0"/>
                <a:ea typeface="MS PGothic" charset="0"/>
              </a:rPr>
              <a:t>2</a:t>
            </a:r>
            <a:r>
              <a:rPr lang="en-US">
                <a:latin typeface="Tahoma" charset="0"/>
                <a:ea typeface="MS PGothic" charset="0"/>
              </a:rPr>
              <a:t> and tidal volume measurements.  The risk of aspiration is decreased (11% with cuffed vs. 70% with uncuffed endotracheal tubes).</a:t>
            </a:r>
          </a:p>
          <a:p>
            <a:pPr eaLnBrk="1" hangingPunct="1"/>
            <a:endParaRPr lang="en-US">
              <a:latin typeface="Tahoma" charset="0"/>
              <a:ea typeface="MS PGothic" charset="0"/>
            </a:endParaRPr>
          </a:p>
          <a:p>
            <a:pPr eaLnBrk="1" hangingPunct="1"/>
            <a:r>
              <a:rPr lang="en-US">
                <a:latin typeface="Tahoma" charset="0"/>
                <a:ea typeface="MS PGothic" charset="0"/>
              </a:rPr>
              <a:t>The disadvantages revolve around the use of an endotracheal tube with a smaller internal diameter resulting in an increased resistance and work of breathing.  However, usually the patient is being mechanically ventilated when an endotracheal tube is in place and spontaneously breathing occurs for a short period of time at the end of the case in anticipation of extubation.  Also, it may be difficult to suction secretions and there is the theoretical concern about mucosal damage from pressure exerted by the cuff.</a:t>
            </a:r>
          </a:p>
          <a:p>
            <a:endParaRPr lang="en-US">
              <a:ea typeface="MS PGothic"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2D8F871D-693A-034F-8B91-3FCFB6D8712E}" type="slidenum">
              <a:rPr lang="en-US" sz="1200">
                <a:latin typeface="Arial" charset="0"/>
              </a:rPr>
              <a:pPr/>
              <a:t>15</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ahoma" charset="0"/>
                <a:ea typeface="MS PGothic" charset="0"/>
              </a:rPr>
              <a:t>The uncuffed endotracheal tube size is determined by age.  Prior to 2 years of age, these are the recommended sizes.  Once the child turns 2, the equation age/4 + 4 can be used to estimate the appropriate size tube.  However, the appropriateness of the endotracheal tube size is determined by checking for a leak once the endotracheal tube is placed.  This may result in the need to change to a larger or smaller size.  If using a cuffed endotracheal tube, decrease by half size.  Leaks can be adjusted by inflating or deflating the cuff.</a:t>
            </a:r>
          </a:p>
          <a:p>
            <a:pPr eaLnBrk="1" hangingPunct="1"/>
            <a:endParaRPr lang="en-US">
              <a:latin typeface="Tahoma" charset="0"/>
              <a:ea typeface="MS PGothic" charset="0"/>
            </a:endParaRPr>
          </a:p>
          <a:p>
            <a:r>
              <a:rPr lang="en-US">
                <a:latin typeface="Tahoma" charset="0"/>
                <a:ea typeface="MS PGothic" charset="0"/>
              </a:rPr>
              <a:t>When using a cuffed endotracheal tube it is important to check for a leak and to make sure that it is &lt; 30 cm H</a:t>
            </a:r>
            <a:r>
              <a:rPr lang="en-US" baseline="-25000">
                <a:latin typeface="Tahoma" charset="0"/>
                <a:ea typeface="MS PGothic" charset="0"/>
              </a:rPr>
              <a:t>2</a:t>
            </a:r>
            <a:r>
              <a:rPr lang="en-US">
                <a:latin typeface="Tahoma" charset="0"/>
                <a:ea typeface="MS PGothic" charset="0"/>
              </a:rPr>
              <a:t>O.  This is equally important when using uncuffed endotracheal tubes.</a:t>
            </a:r>
            <a:endParaRPr lang="en-US">
              <a:ea typeface="MS PGothic"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3B7006D2-C575-D44D-95A3-63B695E9FCB2}" type="slidenum">
              <a:rPr lang="en-US" sz="1200">
                <a:latin typeface="Arial" charset="0"/>
              </a:rPr>
              <a:pPr/>
              <a:t>16</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Lung volumes are equal in adults and infants on a mL/kg basis. Note that the dynamic FRC is the same in infants and adults, which will be explained shortly.</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257FDF99-4430-DC49-81D4-B90D82967D6F}" type="slidenum">
              <a:rPr lang="en-US" sz="1200">
                <a:latin typeface="Arial" charset="0"/>
              </a:rPr>
              <a:pPr/>
              <a:t>18</a:t>
            </a:fld>
            <a:endParaRPr 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The work of breathing is the same as adults on a per kg basis. Resistance through the nose is greater in the adult than infant. The resistance in the bronchi and small airway is greater in infants because of the small diameter and more compliant supporting structures. Chest wall compliance is increased leading to greater chest wall collapse. All these lead to functional airway closure during spontaneous breathing.</a:t>
            </a: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AFA318C1-4262-6940-8573-11D42CC16B49}" type="slidenum">
              <a:rPr lang="en-US" sz="1200">
                <a:latin typeface="Arial" charset="0"/>
              </a:rPr>
              <a:pPr/>
              <a:t>19</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Total pulmonary compliance consists of 1) lung compliance which is decreased secondary to decreased elastin and static elastic recoil pressure is low and 2) chest wall compliance which is increased because of cartilaginous ribs and less tone and efficiency of the diaphragm and intercostal muscles.  This leads to decreased lung volumes which leads to alveolar collapse.</a:t>
            </a: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2559947E-E595-7F4E-813E-7ED310BFC7FD}" type="slidenum">
              <a:rPr lang="en-US" sz="1200">
                <a:latin typeface="Arial" charset="0"/>
              </a:rPr>
              <a:pPr/>
              <a:t>20</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The diaphragm consists of Type I fibers that are fatigue resistant and Type II fibers that are fatigue prone and less energy efficient.</a:t>
            </a: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6914CD02-1DD8-CC45-B949-0167A8020B14}" type="slidenum">
              <a:rPr lang="en-US" sz="1200">
                <a:latin typeface="Arial" charset="0"/>
              </a:rPr>
              <a:pPr/>
              <a:t>21</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The % of Type 1 fibers (fatigue resistant) is less in infants than adults and increases with age. The clinical significance is that there is fatigue with increased work of breathing and infants may need to be tracheally intubated and mechanically ventilated when under anesthesia.</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F91EB3AB-FC37-C74D-B155-9E4692B365B2}" type="slidenum">
              <a:rPr lang="en-US" sz="1200">
                <a:latin typeface="Arial" charset="0"/>
              </a:rPr>
              <a:pPr/>
              <a:t>22</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FRC is actively maintained in the infant during exhalation by three mechanisms: 1) exhalation is incomplete due to rapid RR, 2) increased intercostal muscle tone and 3) laryngeal “braking” where the adductor muscles are contracted creating PEEP</a:t>
            </a: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FB3CD17E-7E8D-434C-8120-A266E3BB2C65}" type="slidenum">
              <a:rPr lang="en-US" sz="1200">
                <a:latin typeface="Arial" charset="0"/>
              </a:rPr>
              <a:pPr/>
              <a:t>23</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These 3 mechanisms are obliterated under general anesthesia leading to decreased FRC leading to airway closure and atelectasis. Therefore, in most cases infants need to be tracheally intubated and mechanically ventilated under general anesthesia. Consider using PEEP to reverse the loss of FRC from atelectasis. Also, since muscle tone is important for adequate ventilation, neuromuscular blockade should be reversed in most situations. Even slight residual neuromuscular blockade may impair ventilation in infants.</a:t>
            </a: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E6E52894-903E-DE49-A5D0-25B14A393602}" type="slidenum">
              <a:rPr lang="en-US" sz="1200">
                <a:latin typeface="Arial" charset="0"/>
              </a:rPr>
              <a:pPr/>
              <a:t>24</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ahoma" charset="0"/>
                <a:ea typeface="MS PGothic" charset="0"/>
              </a:rPr>
              <a:t>The tongue is </a:t>
            </a:r>
            <a:r>
              <a:rPr lang="en-US" b="1">
                <a:latin typeface="Tahoma" charset="0"/>
                <a:ea typeface="MS PGothic" charset="0"/>
              </a:rPr>
              <a:t>relatively</a:t>
            </a:r>
            <a:r>
              <a:rPr lang="en-US">
                <a:latin typeface="Tahoma" charset="0"/>
                <a:ea typeface="MS PGothic" charset="0"/>
              </a:rPr>
              <a:t> large, not macroglossia.  The clinical significance is that these patients are more prone to airway obstruction. It may make mask ventilation and manipulation of the laryngoscope blade more difficult.</a:t>
            </a:r>
          </a:p>
          <a:p>
            <a:endParaRPr lang="en-US">
              <a:ea typeface="MS PGothic"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1F600DF4-8ACC-7C4E-AF8E-FBB551BC0EB7}" type="slidenum">
              <a:rPr lang="en-US" sz="1200">
                <a:latin typeface="Arial" charset="0"/>
              </a:rPr>
              <a:pPr/>
              <a:t>6</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Closing volume is that lung volume at which small airways begin to close. On the left is a normal alveolar unit where oxygen enters the alveolus and diffuses into the passing blood vessel to change deoxygenated to oxygenated blood.  In the middle is an obstructed airway to the alveolus. Oxygen already delivered diffuses into the blood vessel. However, in the last illustration, all the oxygen is absorbed and the alveolus collapses (absorption atelectasis). This creates a shunt and resultant decrease in pO</a:t>
            </a:r>
            <a:r>
              <a:rPr lang="en-US" baseline="-25000">
                <a:ea typeface="MS PGothic" charset="0"/>
              </a:rPr>
              <a:t>2</a:t>
            </a:r>
            <a:r>
              <a:rPr lang="en-US">
                <a:ea typeface="MS PGothic" charset="0"/>
              </a:rPr>
              <a:t>.</a:t>
            </a: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E9A60517-F30F-F84D-873A-78545C93FEE5}" type="slidenum">
              <a:rPr lang="en-US" sz="1200">
                <a:latin typeface="Arial" charset="0"/>
              </a:rPr>
              <a:pPr/>
              <a:t>25</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BBFF0FDC-362D-A141-95E2-FA30B1CBF817}" type="slidenum">
              <a:rPr lang="en-US" sz="1200">
                <a:latin typeface="Arial" charset="0"/>
              </a:rPr>
              <a:pPr/>
              <a:t>26</a:t>
            </a:fld>
            <a:endParaRPr lang="en-US" sz="1200">
              <a:latin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MS PGothic" charset="0"/>
              </a:rPr>
              <a:t>Closing volume in the adult is within FRC and below resting tidal volume, therefore, atelectasis does not occur unless there is a decrease in FRC. As we age, closing volume increases.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D2122B99-B444-494D-AD91-50B49617BE84}" type="slidenum">
              <a:rPr lang="en-US" sz="1200">
                <a:latin typeface="Arial" charset="0"/>
              </a:rPr>
              <a:pPr/>
              <a:t>27</a:t>
            </a:fld>
            <a:endParaRPr lang="en-US" sz="1200">
              <a:latin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MS PGothic" charset="0"/>
              </a:rPr>
              <a:t>However, in the infant closing volume is increased and within tidal volume breathing. Further losses of FRC, as during general anesthesia, will result in closing volume being higher within tidal volume. Atelectasis occurs resulting in shunt.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ahoma" charset="0"/>
                <a:ea typeface="MS PGothic" charset="0"/>
              </a:rPr>
              <a:t>Oxygen consumption is increased in the infant as compared to the adult</a:t>
            </a:r>
            <a:r>
              <a:rPr lang="en-US" baseline="0" dirty="0">
                <a:latin typeface="Tahoma" charset="0"/>
                <a:ea typeface="MS PGothic" charset="0"/>
              </a:rPr>
              <a:t> leading to rapid oxygen desaturation during apnea.</a:t>
            </a:r>
          </a:p>
          <a:p>
            <a:r>
              <a:rPr lang="en-US" dirty="0">
                <a:latin typeface="Tahoma" charset="0"/>
                <a:ea typeface="MS PGothic" charset="0"/>
              </a:rPr>
              <a:t>Alveolar ventilation is also increased in the infant and this is based on an increased respiratory rate. The tidal volume on a mL/kg basis is the same in the infant and adult.  The clinical significance is that there is a greater speed of mask induction and emergence in the infant.  In other words, they go to sleep faster than an adult.</a:t>
            </a:r>
          </a:p>
          <a:p>
            <a:endParaRPr lang="en-US" dirty="0">
              <a:ea typeface="MS PGothic" charset="0"/>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433DA6D2-34E0-5147-B274-99C9F1AE8D18}" type="slidenum">
              <a:rPr lang="en-US" sz="1200">
                <a:latin typeface="Arial" charset="0"/>
              </a:rPr>
              <a:pPr/>
              <a:t>28</a:t>
            </a:fld>
            <a:endParaRPr lang="en-US" sz="12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Alveolar ventilation to FRC ratio is higher in infants than adults because of the higher alveolar ventilation in infants vs. adults.</a:t>
            </a:r>
            <a:endParaRPr lang="en-US" dirty="0">
              <a:latin typeface="Tahoma" charset="0"/>
              <a:ea typeface="MS PGothic" charset="0"/>
            </a:endParaRPr>
          </a:p>
          <a:p>
            <a:endParaRPr lang="en-US" dirty="0">
              <a:ea typeface="MS PGothic" charset="0"/>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AC04A54F-56EB-A04B-9326-D401E99652B3}" type="slidenum">
              <a:rPr lang="en-US" sz="1200">
                <a:latin typeface="Arial" charset="0"/>
              </a:rPr>
              <a:pPr/>
              <a:t>29</a:t>
            </a:fld>
            <a:endParaRPr lang="en-US" sz="12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ahoma" charset="0"/>
                <a:ea typeface="MS PGothic" charset="0"/>
              </a:rPr>
              <a:t>This table shows the changing alveolar ventilation to FRC ratio with age.  As the child ages, the alveolar ventilation decreases and the ratio approaches the normal adult ration of 1.5/1.  We see this clinically, in that as</a:t>
            </a:r>
            <a:r>
              <a:rPr lang="en-US" baseline="0" dirty="0">
                <a:latin typeface="Tahoma" charset="0"/>
                <a:ea typeface="MS PGothic" charset="0"/>
              </a:rPr>
              <a:t> the child gets older and the ratio decreases rate of induction and emergence slows as well.</a:t>
            </a:r>
            <a:endParaRPr lang="en-US" dirty="0">
              <a:latin typeface="Tahoma" charset="0"/>
              <a:ea typeface="MS PGothic" charset="0"/>
            </a:endParaRPr>
          </a:p>
          <a:p>
            <a:endParaRPr lang="en-US" dirty="0">
              <a:ea typeface="MS PGothic" charset="0"/>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35C6BB96-A9FA-A84F-8F54-1F442BA3D90B}" type="slidenum">
              <a:rPr lang="en-US" sz="1200">
                <a:latin typeface="Arial" charset="0"/>
              </a:rPr>
              <a:pPr/>
              <a:t>30</a:t>
            </a:fld>
            <a:endParaRPr lang="en-US" sz="120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Periodic breathing is defined as apnea for less than 10 seconds without any change in oxygen saturation or heart rate. This is normal in the neonatal period only in the full-term infant. Central apnea is defined as apnea for 15 or 20 seconds (depends where you read) even without changes in oxygen saturation and heart rate OR less than 15 or 20 seconds with concomitant changes in oxygen saturation or heart rate. </a:t>
            </a: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AC63E669-8472-8548-BBE4-17A64B19ED47}" type="slidenum">
              <a:rPr lang="en-US" sz="1200">
                <a:latin typeface="Arial" charset="0"/>
              </a:rPr>
              <a:pPr/>
              <a:t>32</a:t>
            </a:fld>
            <a:endParaRPr lang="en-US" sz="12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Infants have a blunted response to pCO</a:t>
            </a:r>
            <a:r>
              <a:rPr lang="en-US" baseline="-25000">
                <a:ea typeface="MS PGothic" charset="0"/>
              </a:rPr>
              <a:t>2 </a:t>
            </a:r>
            <a:r>
              <a:rPr lang="en-US">
                <a:ea typeface="MS PGothic" charset="0"/>
              </a:rPr>
              <a:t>that improves with gestational and postnatal ages. The response to hypoxia is to increase the RR but only for one minutes and then become apneic.</a:t>
            </a:r>
            <a:endParaRPr lang="en-US" baseline="-25000">
              <a:ea typeface="MS PGothic" charset="0"/>
            </a:endParaRPr>
          </a:p>
        </p:txBody>
      </p:sp>
      <p:sp>
        <p:nvSpPr>
          <p:cNvPr id="880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F965DB50-DD11-9449-AEEC-E52BAA527F0D}" type="slidenum">
              <a:rPr lang="en-US" sz="1200">
                <a:latin typeface="Arial" charset="0"/>
              </a:rPr>
              <a:pPr/>
              <a:t>33</a:t>
            </a:fld>
            <a:endParaRPr lang="en-US" sz="12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Infants will have a decreased ventilatory drive under various conditions. Apnea is a vagally mediated airway reflex. Lung inflation will result in apnea as well.</a:t>
            </a:r>
          </a:p>
        </p:txBody>
      </p:sp>
      <p:sp>
        <p:nvSpPr>
          <p:cNvPr id="901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A89B1040-99DD-1546-8DBB-C7A5F953C6D2}" type="slidenum">
              <a:rPr lang="en-US" sz="1200">
                <a:latin typeface="Arial" charset="0"/>
              </a:rPr>
              <a:pPr/>
              <a:t>34</a:t>
            </a:fld>
            <a:endParaRPr lang="en-US"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Cardiac output in infants is higher in order to meet the metabolic demans.</a:t>
            </a: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D93F8FDA-54F1-A543-BC09-1381EF2431FC}" type="slidenum">
              <a:rPr lang="en-US" sz="1200">
                <a:latin typeface="Arial" charset="0"/>
              </a:rPr>
              <a:pPr/>
              <a:t>36</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ahoma" charset="0"/>
                <a:ea typeface="MS PGothic" charset="0"/>
              </a:rPr>
              <a:t>The position of the glottic opening varies with the age of the patient.  The younger the patient the more cephalad the position.  In the preterm infant, the glottic opening is approximately at cervical vertebral level 3, full-term infant at cervical level 3-4, and in the adult at cervical vertebral level 4-5. Some describe the larynx as not only being more cephalad but anterior as well.</a:t>
            </a:r>
          </a:p>
          <a:p>
            <a:r>
              <a:rPr lang="en-US">
                <a:latin typeface="Tahoma" charset="0"/>
                <a:ea typeface="MS PGothic" charset="0"/>
              </a:rPr>
              <a:t>The greater angulation between the base of the tongue and the glottic opening results in more difficulty in visualizing the glottic opening during laryngoscopy. For this reason, a straight blade is more often used in this population.</a:t>
            </a:r>
          </a:p>
          <a:p>
            <a:endParaRPr lang="en-US">
              <a:ea typeface="MS PGothic"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1A51184B-BB9B-064C-A752-E09CC20FADC0}" type="slidenum">
              <a:rPr lang="en-US" sz="1200">
                <a:latin typeface="Arial" charset="0"/>
              </a:rPr>
              <a:pPr/>
              <a:t>7</a:t>
            </a:fld>
            <a:endParaRPr lang="en-US" sz="12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ahoma" charset="0"/>
                <a:ea typeface="MS PGothic" charset="0"/>
              </a:rPr>
              <a:t>Because of the non-compliant myocardium, secondary to less mature myocytes and more connective tissue, the infant is unable to increase cardiac output by increasing stroke volume.  Therefore, infants are heart rate dependent for adequate cardiac output.  Bradycardia is not well tolerated in this patient population. Extreme tachycardia will also result in decreased cardiac output.</a:t>
            </a:r>
          </a:p>
          <a:p>
            <a:endParaRPr lang="en-US">
              <a:ea typeface="MS PGothic" charset="0"/>
            </a:endParaRP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035D4931-2906-4D4A-9D6B-5740742A6EB7}" type="slidenum">
              <a:rPr lang="en-US" sz="1200">
                <a:latin typeface="Arial" charset="0"/>
              </a:rPr>
              <a:pPr/>
              <a:t>37</a:t>
            </a:fld>
            <a:endParaRPr lang="en-US" sz="12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Decreased cardiac output management in the infant consists of 1) optimizing volume status and hemoglobin (optimize oxygen carrying capacity) 2) catecholamines are most useful 3) drugs that just increase the SVR are not useful and 4) use drugs that increase heart rate and contractility.</a:t>
            </a: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2510316E-5ACC-0648-B467-1B7BBFCC3861}" type="slidenum">
              <a:rPr lang="en-US" sz="1200">
                <a:latin typeface="Arial" charset="0"/>
              </a:rPr>
              <a:pPr/>
              <a:t>38</a:t>
            </a:fld>
            <a:endParaRPr lang="en-US" sz="12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ahoma" charset="0"/>
                <a:ea typeface="MS PGothic" charset="0"/>
              </a:rPr>
              <a:t>Because of an immature sympathetic system, the parasympathetic system is relatively unopposed (vagotonic). </a:t>
            </a:r>
            <a:r>
              <a:rPr lang="en-US">
                <a:ea typeface="MS PGothic" charset="0"/>
              </a:rPr>
              <a:t>There are high catecholamine levels at birth, therefore, there is maximal adrenergic stimulation of the heart resulting in decreased functional reserve. </a:t>
            </a:r>
            <a:r>
              <a:rPr lang="en-US">
                <a:latin typeface="Tahoma" charset="0"/>
                <a:ea typeface="MS PGothic" charset="0"/>
              </a:rPr>
              <a:t>Therefore, bradycardia is the usual initial response to various insults, such as intubation and hypoxia.</a:t>
            </a:r>
            <a:endParaRPr lang="en-US">
              <a:ea typeface="MS PGothic" charset="0"/>
            </a:endParaRP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DA32AF79-6A9E-954C-814D-6654A5666864}" type="slidenum">
              <a:rPr lang="en-US" sz="1200">
                <a:latin typeface="Arial" charset="0"/>
              </a:rPr>
              <a:pPr/>
              <a:t>39</a:t>
            </a:fld>
            <a:endParaRPr lang="en-US" sz="120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ahoma" charset="0"/>
                <a:ea typeface="MS PGothic" charset="0"/>
              </a:rPr>
              <a:t>Anticholinergic premedication, either atropine or glycopyrrolate, is usually administered to counteract the bradycardia that might occur during a general anesthetic.  Indications include prior to laryngoscopy (stimulation of the vagus nerve) or succinylcholine.  It is taught that bradycardia can be seen after one dose of succinylcholine in the infant as compared to the adult.  However, the degree of bradycardia, should it occur, has been shown to not be significant (not needing treatment) and self-limiting. Therefore, it is not an absolute indication for anticholinergic prophylaxis. Also, when halothane was the predominant potent anesthetic agent used in children, anticholinergic premedication was necessary to counteract the bradycardia induced by halothane.</a:t>
            </a:r>
          </a:p>
          <a:p>
            <a:endParaRPr lang="en-US">
              <a:ea typeface="MS PGothic" charset="0"/>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E69290C3-40C4-DF4F-8A1F-DEA7759DA8D1}" type="slidenum">
              <a:rPr lang="en-US" sz="1200">
                <a:latin typeface="Arial" charset="0"/>
              </a:rPr>
              <a:pPr/>
              <a:t>40</a:t>
            </a:fld>
            <a:endParaRPr lang="en-US" sz="120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E69290C3-40C4-DF4F-8A1F-DEA7759DA8D1}" type="slidenum">
              <a:rPr lang="en-US" sz="1200">
                <a:latin typeface="Arial" charset="0"/>
              </a:rPr>
              <a:pPr/>
              <a:t>41</a:t>
            </a:fld>
            <a:endParaRPr lang="en-US" sz="120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ahoma" charset="0"/>
              </a:rPr>
              <a:t>This study looked at pediatric patients undergoing adenoidectomy.  There was no difference in the incidence of ventricular arrhythmias in all groups.  The saline group did develop </a:t>
            </a:r>
            <a:r>
              <a:rPr lang="en-US" dirty="0" err="1">
                <a:latin typeface="Tahoma" charset="0"/>
              </a:rPr>
              <a:t>bradycardia</a:t>
            </a:r>
            <a:r>
              <a:rPr lang="en-US" dirty="0">
                <a:latin typeface="Tahoma" charset="0"/>
              </a:rPr>
              <a:t> but it did not require any intervention.  Atropine did cause a persistent sinus tachycardia.  They concluded that routine pretreatment was unnecessary in these patients.</a:t>
            </a: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E69290C3-40C4-DF4F-8A1F-DEA7759DA8D1}" type="slidenum">
              <a:rPr lang="en-US" sz="1200">
                <a:latin typeface="Arial" charset="0"/>
              </a:rPr>
              <a:pPr/>
              <a:t>42</a:t>
            </a:fld>
            <a:endParaRPr lang="en-US" sz="12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10DFA0A7-1B6F-6744-A489-4C4ABB2EDA64}" type="slidenum">
              <a:rPr lang="en-US" sz="1200">
                <a:latin typeface="Arial" charset="0"/>
              </a:rPr>
              <a:pPr/>
              <a:t>43</a:t>
            </a:fld>
            <a:endParaRPr lang="en-US" sz="1200">
              <a:latin typeface="Arial" charset="0"/>
            </a:endParaRPr>
          </a:p>
        </p:txBody>
      </p:sp>
      <p:sp>
        <p:nvSpPr>
          <p:cNvPr id="103426" name="Rectangle 2"/>
          <p:cNvSpPr>
            <a:spLocks noGrp="1" noRot="1" noChangeAspect="1" noChangeArrowheads="1" noTextEdit="1"/>
          </p:cNvSpPr>
          <p:nvPr>
            <p:ph type="sldImg"/>
          </p:nvPr>
        </p:nvSpPr>
        <p:spPr>
          <a:xfrm>
            <a:off x="1150938" y="692150"/>
            <a:ext cx="4556125" cy="3416300"/>
          </a:xfrm>
          <a:ln/>
        </p:spPr>
      </p:sp>
      <p:sp>
        <p:nvSpPr>
          <p:cNvPr id="103427" name="Rectangle 3"/>
          <p:cNvSpPr>
            <a:spLocks noGrp="1" noChangeArrowheads="1"/>
          </p:cNvSpPr>
          <p:nvPr>
            <p:ph type="body" idx="1"/>
          </p:nvPr>
        </p:nvSpPr>
        <p:spPr>
          <a:xfrm>
            <a:off x="903288" y="4343400"/>
            <a:ext cx="5067300" cy="4095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603237A5-5A56-854B-858F-E95603008DFF}" type="slidenum">
              <a:rPr lang="en-US" sz="1200">
                <a:latin typeface="Arial" charset="0"/>
              </a:rPr>
              <a:pPr/>
              <a:t>44</a:t>
            </a:fld>
            <a:endParaRPr lang="en-US" sz="1200">
              <a:latin typeface="Arial" charset="0"/>
            </a:endParaRPr>
          </a:p>
        </p:txBody>
      </p:sp>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xfrm>
            <a:off x="903288" y="4343400"/>
            <a:ext cx="5067300" cy="4095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MS PGothic" charset="0"/>
              </a:rPr>
              <a:t>The routine prophylactic administration of an anticholinergic has greatly diminished because of the above listed items.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The use of prophylactic anticholinergics is based on the preference of the anesthesiologist based on the above list.</a:t>
            </a:r>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210059B0-FDCA-D54C-A49D-CDB13FB4DC5B}" type="slidenum">
              <a:rPr lang="en-US" sz="1200">
                <a:latin typeface="Arial" charset="0"/>
              </a:rPr>
              <a:pPr/>
              <a:t>45</a:t>
            </a:fld>
            <a:endParaRPr lang="en-US" sz="120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3F1F2AA4-8E78-2945-B317-C93CF5E5B32D}" type="slidenum">
              <a:rPr lang="en-US" sz="1200">
                <a:latin typeface="Arial" charset="0"/>
              </a:rPr>
              <a:pPr/>
              <a:t>46</a:t>
            </a:fld>
            <a:endParaRPr lang="en-US" sz="1200">
              <a:latin typeface="Arial" charset="0"/>
            </a:endParaRPr>
          </a:p>
        </p:txBody>
      </p:sp>
      <p:sp>
        <p:nvSpPr>
          <p:cNvPr id="109570" name="Rectangle 2"/>
          <p:cNvSpPr>
            <a:spLocks noGrp="1" noRot="1" noChangeAspect="1"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xfrm>
            <a:off x="903288" y="4343400"/>
            <a:ext cx="5067300" cy="4095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MS PGothic" charset="0"/>
              </a:rPr>
              <a:t>The minimum dose of atropine (0.1 mg) </a:t>
            </a:r>
            <a:r>
              <a:rPr lang="en-US" dirty="0" err="1">
                <a:ea typeface="MS PGothic" charset="0"/>
              </a:rPr>
              <a:t>wasrecommended</a:t>
            </a:r>
            <a:r>
              <a:rPr lang="en-US" dirty="0">
                <a:ea typeface="MS PGothic" charset="0"/>
              </a:rPr>
              <a:t> because of the possibility of bradycardia occurring with a smaller dose.  This phenomena is not well studied but rather based on anecdotal reports. A minimum dose of 0.1 mg in a premature infant would be a large overdose based on 20 mcg/kg (eg. in a 2 kg infant it would be 0.05 mg/kg) and has resulted in very high heart rates for prolonged periods of time. The updated AHA guidelines published in November 2015 removed the minimum dose requirement for atropine and no longer mandates atropine premedication prior to endotracheal intubation.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The adult epiglottis is broad and flat and parallel to the axis of the trachea, allowing for visualization of the glottic opening by placing a curved laryngoscope blade in the vallecula. In the infant, the epiglottis is folded on itself (omega shaped) and angled away from the tracheal axis (floppy). Placing a laryngoscope blade in the vallecula may not facilitate visualization of the glottic opening. A straight blade may be more optimal since it can be used to lift the epiglottis thus revealing the glottic opening.</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753F69CC-A284-1948-BC44-76B86F1287EB}" type="slidenum">
              <a:rPr lang="en-US" sz="1200">
                <a:latin typeface="Arial" charset="0"/>
              </a:rPr>
              <a:pPr/>
              <a:t>8</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ahoma" charset="0"/>
                <a:ea typeface="MS PGothic" charset="0"/>
              </a:rPr>
              <a:t>The vocal cords in the adult are perpendicular to the axis of the trachea whereas the vocal cords in the infant are angled, with the anterior aspect more caudad. The angled vocal</a:t>
            </a:r>
            <a:r>
              <a:rPr lang="en-US" baseline="0" dirty="0">
                <a:latin typeface="Tahoma" charset="0"/>
                <a:ea typeface="MS PGothic" charset="0"/>
              </a:rPr>
              <a:t> cords make introduction of the endotracheal tube more difficult in that advancement of the tube may be impeded at the anterior commisure of the vocal cords</a:t>
            </a:r>
            <a:r>
              <a:rPr lang="en-US" dirty="0">
                <a:latin typeface="Tahoma" charset="0"/>
                <a:ea typeface="MS PGothic" charset="0"/>
              </a:rPr>
              <a:t>. When inserting the endotracheal tube, care should be taken to try to advance it through the posterior aspect of the vocal cords. This is a particular problem when performing nasal intubations,</a:t>
            </a:r>
            <a:r>
              <a:rPr lang="en-US" baseline="0" dirty="0">
                <a:latin typeface="Tahoma" charset="0"/>
                <a:ea typeface="MS PGothic" charset="0"/>
              </a:rPr>
              <a:t> where a</a:t>
            </a:r>
            <a:r>
              <a:rPr lang="en-US" dirty="0">
                <a:latin typeface="Tahoma" charset="0"/>
                <a:ea typeface="MS PGothic" charset="0"/>
              </a:rPr>
              <a:t>ltering the position (eg. flexing the neck) may facilitate passage of the endotracheal tube.</a:t>
            </a:r>
          </a:p>
          <a:p>
            <a:endParaRPr lang="en-US" dirty="0">
              <a:latin typeface="Tahoma" charset="0"/>
              <a:ea typeface="MS PGothic" charset="0"/>
            </a:endParaRPr>
          </a:p>
          <a:p>
            <a:r>
              <a:rPr lang="en-US" dirty="0">
                <a:latin typeface="Tahoma" charset="0"/>
                <a:ea typeface="MS PGothic" charset="0"/>
              </a:rPr>
              <a:t>When advancing</a:t>
            </a:r>
            <a:r>
              <a:rPr lang="en-US" baseline="0" dirty="0">
                <a:latin typeface="Tahoma" charset="0"/>
                <a:ea typeface="MS PGothic" charset="0"/>
              </a:rPr>
              <a:t> the endotracheal tube, one has to decide whether the difficulty advancing the endotracheal tube is due to impediment by the anterior commisure or the endotracheal tube is too large and not passing through the cricoid ring. In the former, advancing through the posterior aspect of the vocal cords will facilitate intubation, whereas, in the latter a smaller size endotracheal tube will be necessary.</a:t>
            </a:r>
            <a:endParaRPr lang="en-US" dirty="0">
              <a:latin typeface="Tahoma" charset="0"/>
              <a:ea typeface="MS PGothic" charset="0"/>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644E7EAB-61BA-7D48-BFDD-7B58C1CA27FE}" type="slidenum">
              <a:rPr lang="en-US" sz="1200">
                <a:latin typeface="Arial" charset="0"/>
              </a:rPr>
              <a:pPr/>
              <a:t>9</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The traditional teaching is that the adult larynx is tubular shaped and the narrowest area of larynx in the adult is the glottic opening and in infants the larynx is funnel shaped and the cricoid cartilage is the narrowest area. The child attains the adult larynx configuration by about the age of 8-10</a:t>
            </a:r>
            <a:r>
              <a:rPr lang="en-US" baseline="0" dirty="0">
                <a:ea typeface="MS PGothic" charset="0"/>
              </a:rPr>
              <a:t> </a:t>
            </a:r>
            <a:r>
              <a:rPr lang="en-US" dirty="0">
                <a:ea typeface="MS PGothic" charset="0"/>
              </a:rPr>
              <a:t>years.</a:t>
            </a:r>
          </a:p>
          <a:p>
            <a:r>
              <a:rPr lang="en-US" dirty="0">
                <a:ea typeface="MS PGothic" charset="0"/>
              </a:rPr>
              <a:t>Recent studies have challenged this teaching as follows: 1) The adult larynx is funnel shaped.  2) Recent MRI studies showed that in 70% of adults, the narrowest portion of the larynx is the subglottic area but not clinical issue since the size of tracheal  tubes usually used in adults (7.0-7.5 mm ID) passes easily through the glottis and subglottic area. The infant larynx is more funneled shape, attaining adult configuration by 8-10 years of age.</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16204EEE-C280-6043-8FF1-A0165695A1D3}" type="slidenum">
              <a:rPr lang="en-US" sz="1200">
                <a:latin typeface="Arial" charset="0"/>
              </a:rPr>
              <a:pPr/>
              <a:t>10</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Because the infant's airway is smaller than the adult</a:t>
            </a:r>
            <a:r>
              <a:rPr lang="ja-JP" altLang="en-US">
                <a:ea typeface="MS PGothic" charset="0"/>
              </a:rPr>
              <a:t>’</a:t>
            </a:r>
            <a:r>
              <a:rPr lang="en-US" altLang="ja-JP">
                <a:ea typeface="MS PGothic" charset="0"/>
              </a:rPr>
              <a:t>s airway, similar amount of mucosal edema results in greater loss of cross sectional area.  In the example above, 1 mm of mucosal edema in the infant results in 75% loss of cross sectional area whereas in the adult it results in only 44%.  </a:t>
            </a:r>
            <a:endParaRPr lang="en-US">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ja-JP">
                <a:ea typeface="MS PGothic" charset="0"/>
              </a:rPr>
              <a:t>This leads to a greater increase in the airway resistance in the infant (16x) vs. the adult (3x) during laminar flow (quiet breathing) and 32x (infant) vs. 5x (adult) during turbulent flow.</a:t>
            </a:r>
            <a:endParaRPr lang="en-US">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37131C9B-F16E-0B43-84BC-DB700DCCC8A7}" type="slidenum">
              <a:rPr lang="en-US" sz="1200">
                <a:latin typeface="Arial" charset="0"/>
              </a:rPr>
              <a:pPr/>
              <a:t>13</a:t>
            </a:fld>
            <a:endParaRPr lang="en-US" sz="1200">
              <a:latin typeface="Arial" charset="0"/>
            </a:endParaRPr>
          </a:p>
        </p:txBody>
      </p:sp>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xfrm>
            <a:off x="903288" y="4343400"/>
            <a:ext cx="5067300" cy="4095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ahoma" charset="0"/>
                <a:ea typeface="MS PGothic" charset="0"/>
              </a:rPr>
              <a:t>The traditional teaching has been that cuffed endotracheal tubes are unnecessary because the cricoid ring is the narrowest portion of the airway.  As a matter of fact, they may even be detrimental because if the cuffed endotracheal tube is exerting excessive pressure on the mucosa, it may result in edema and post-extubation stridor.  This would hold true even if an uncuffed endotracheal tube was inserted that was too </a:t>
            </a:r>
            <a:r>
              <a:rPr lang="ja-JP" altLang="en-US" dirty="0">
                <a:latin typeface="Tahoma" charset="0"/>
                <a:ea typeface="MS PGothic" charset="0"/>
              </a:rPr>
              <a:t>“</a:t>
            </a:r>
            <a:r>
              <a:rPr lang="en-US" altLang="ja-JP" dirty="0">
                <a:latin typeface="Tahoma" charset="0"/>
                <a:ea typeface="MS PGothic" charset="0"/>
              </a:rPr>
              <a:t>tight</a:t>
            </a:r>
            <a:r>
              <a:rPr lang="ja-JP" altLang="en-US" dirty="0">
                <a:latin typeface="Tahoma" charset="0"/>
                <a:ea typeface="MS PGothic" charset="0"/>
              </a:rPr>
              <a:t>”</a:t>
            </a:r>
            <a:r>
              <a:rPr lang="en-US" altLang="ja-JP" dirty="0">
                <a:latin typeface="Tahoma" charset="0"/>
                <a:ea typeface="MS PGothic" charset="0"/>
              </a:rPr>
              <a:t>.  Generally, whether using an uncuffed or cuffed endotracheal tube, the leak should be detected at &lt; 30 cm H</a:t>
            </a:r>
            <a:r>
              <a:rPr lang="en-US" altLang="ja-JP" baseline="-25000" dirty="0">
                <a:latin typeface="Tahoma" charset="0"/>
                <a:ea typeface="MS PGothic" charset="0"/>
              </a:rPr>
              <a:t>2</a:t>
            </a:r>
            <a:r>
              <a:rPr lang="en-US" altLang="ja-JP" dirty="0">
                <a:latin typeface="Tahoma" charset="0"/>
                <a:ea typeface="MS PGothic" charset="0"/>
              </a:rPr>
              <a:t>O.</a:t>
            </a:r>
            <a:r>
              <a:rPr lang="en-US" altLang="ja-JP" baseline="0" dirty="0">
                <a:latin typeface="Tahoma" charset="0"/>
                <a:ea typeface="MS PGothic" charset="0"/>
              </a:rPr>
              <a:t> If no leak is detected by 30 cm H</a:t>
            </a:r>
            <a:r>
              <a:rPr lang="en-US" altLang="ja-JP" baseline="-25000" dirty="0">
                <a:latin typeface="Tahoma" charset="0"/>
                <a:ea typeface="MS PGothic" charset="0"/>
              </a:rPr>
              <a:t>2</a:t>
            </a:r>
            <a:r>
              <a:rPr lang="en-US" altLang="ja-JP" baseline="0" dirty="0">
                <a:latin typeface="Tahoma" charset="0"/>
                <a:ea typeface="MS PGothic" charset="0"/>
              </a:rPr>
              <a:t>O, this would indicate a relatively “tight” fit and depending on the clinical situation a smaller endotracheal tube should be used or air should be removed from the cuff if it was inflated. In order to be able to provide adequate tidal volumes, the detected leak around the endotracheal tube should </a:t>
            </a:r>
            <a:r>
              <a:rPr lang="en-US" altLang="ja-JP" b="1" baseline="0" dirty="0">
                <a:latin typeface="Tahoma" charset="0"/>
                <a:ea typeface="MS PGothic" charset="0"/>
              </a:rPr>
              <a:t>first</a:t>
            </a:r>
            <a:r>
              <a:rPr lang="en-US" altLang="ja-JP" baseline="0" dirty="0">
                <a:latin typeface="Tahoma" charset="0"/>
                <a:ea typeface="MS PGothic" charset="0"/>
              </a:rPr>
              <a:t> be detected above the peak airway pressure needed to provide adequate tidal volumes. For example, if 12 cm H</a:t>
            </a:r>
            <a:r>
              <a:rPr lang="en-US" altLang="ja-JP" baseline="-25000" dirty="0">
                <a:latin typeface="Tahoma" charset="0"/>
                <a:ea typeface="MS PGothic" charset="0"/>
              </a:rPr>
              <a:t>2</a:t>
            </a:r>
            <a:r>
              <a:rPr lang="en-US" altLang="ja-JP" baseline="0" dirty="0">
                <a:latin typeface="Tahoma" charset="0"/>
                <a:ea typeface="MS PGothic" charset="0"/>
              </a:rPr>
              <a:t>O is needed to provide adequate tidal volumes, the leak around the endotracheal tube should first be detected at or above 13 cm H</a:t>
            </a:r>
            <a:r>
              <a:rPr lang="en-US" altLang="ja-JP" baseline="-25000" dirty="0">
                <a:latin typeface="Tahoma" charset="0"/>
                <a:ea typeface="MS PGothic" charset="0"/>
              </a:rPr>
              <a:t>2</a:t>
            </a:r>
            <a:r>
              <a:rPr lang="en-US" altLang="ja-JP" baseline="0" dirty="0">
                <a:latin typeface="Tahoma" charset="0"/>
                <a:ea typeface="MS PGothic" charset="0"/>
              </a:rPr>
              <a:t>O. Thus, the airway pressure at which a leak around the endotracheal tube is detected should be above the peak airway pressure needed to provide adequate tidal volumes (in this example above 12 cm H</a:t>
            </a:r>
            <a:r>
              <a:rPr lang="en-US" altLang="ja-JP" baseline="-25000" dirty="0">
                <a:latin typeface="Tahoma" charset="0"/>
                <a:ea typeface="MS PGothic" charset="0"/>
              </a:rPr>
              <a:t>2</a:t>
            </a:r>
            <a:r>
              <a:rPr lang="en-US" altLang="ja-JP" baseline="0" dirty="0">
                <a:latin typeface="Tahoma" charset="0"/>
                <a:ea typeface="MS PGothic" charset="0"/>
              </a:rPr>
              <a:t>O) but &lt; 30 cm H</a:t>
            </a:r>
            <a:r>
              <a:rPr lang="en-US" altLang="ja-JP" baseline="-25000" dirty="0">
                <a:latin typeface="Tahoma" charset="0"/>
                <a:ea typeface="MS PGothic" charset="0"/>
              </a:rPr>
              <a:t>2</a:t>
            </a:r>
            <a:r>
              <a:rPr lang="en-US" altLang="ja-JP" baseline="0" dirty="0">
                <a:latin typeface="Tahoma" charset="0"/>
                <a:ea typeface="MS PGothic" charset="0"/>
              </a:rPr>
              <a:t>O to decrease the risk of causing pressure related mucosal damage.</a:t>
            </a:r>
            <a:endParaRPr lang="en-US" dirty="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A896584C-8EE5-4B46-95C6-310E37E01D6D}" type="slidenum">
              <a:rPr lang="en-US" smtClean="0"/>
              <a:t>‹#›</a:t>
            </a:fld>
            <a:endParaRPr lang="en-US"/>
          </a:p>
        </p:txBody>
      </p:sp>
      <p:pic>
        <p:nvPicPr>
          <p:cNvPr id="9" name="Picture 2" descr="http://images.clipartpanda.com/world-clipart-png-globe-hi.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4"/>
          <p:cNvSpPr/>
          <p:nvPr/>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351" t="16883" r="8327"/>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203223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76A63-E598-485A-8C5B-305438A0ED6C}"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584C-8EE5-4B46-95C6-310E37E01D6D}" type="slidenum">
              <a:rPr lang="en-US" smtClean="0"/>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82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76A63-E598-485A-8C5B-305438A0ED6C}"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584C-8EE5-4B46-95C6-310E37E01D6D}" type="slidenum">
              <a:rPr lang="en-US" smtClean="0"/>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4616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2E4F7F1-5108-0840-8159-4D8BEB41EF35}" type="slidenum">
              <a:rPr lang="en-US"/>
              <a:pPr>
                <a:defRPr/>
              </a:pPr>
              <a:t>‹#›</a:t>
            </a:fld>
            <a:endParaRPr lang="en-US"/>
          </a:p>
        </p:txBody>
      </p:sp>
    </p:spTree>
    <p:extLst>
      <p:ext uri="{BB962C8B-B14F-4D97-AF65-F5344CB8AC3E}">
        <p14:creationId xmlns:p14="http://schemas.microsoft.com/office/powerpoint/2010/main" val="188074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76A63-E598-485A-8C5B-305438A0ED6C}"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584C-8EE5-4B46-95C6-310E37E01D6D}" type="slidenum">
              <a:rPr lang="en-US" smtClean="0"/>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351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76A63-E598-485A-8C5B-305438A0ED6C}"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584C-8EE5-4B46-95C6-310E37E01D6D}" type="slidenum">
              <a:rPr lang="en-US" smtClean="0"/>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3901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76A63-E598-485A-8C5B-305438A0ED6C}"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6584C-8EE5-4B46-95C6-310E37E01D6D}" type="slidenum">
              <a:rPr lang="en-US" smtClean="0"/>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0672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276A63-E598-485A-8C5B-305438A0ED6C}" type="datetimeFigureOut">
              <a:rPr lang="en-US" smtClean="0"/>
              <a:t>7/5/18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6584C-8EE5-4B46-95C6-310E37E01D6D}" type="slidenum">
              <a:rPr lang="en-US" smtClean="0"/>
              <a:t>‹#›</a:t>
            </a:fld>
            <a:endParaRPr lang="en-US"/>
          </a:p>
        </p:txBody>
      </p:sp>
      <p:sp>
        <p:nvSpPr>
          <p:cNvPr id="10"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3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276A63-E598-485A-8C5B-305438A0ED6C}" type="datetimeFigureOut">
              <a:rPr lang="en-US" smtClean="0"/>
              <a:t>7/5/18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6584C-8EE5-4B46-95C6-310E37E01D6D}" type="slidenum">
              <a:rPr lang="en-US" smtClean="0"/>
              <a:t>‹#›</a:t>
            </a:fld>
            <a:endParaRPr lang="en-US"/>
          </a:p>
        </p:txBody>
      </p:sp>
      <p:sp>
        <p:nvSpPr>
          <p:cNvPr id="6"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5160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76A63-E598-485A-8C5B-305438A0ED6C}" type="datetimeFigureOut">
              <a:rPr lang="en-US" smtClean="0"/>
              <a:t>7/5/18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6584C-8EE5-4B46-95C6-310E37E01D6D}" type="slidenum">
              <a:rPr lang="en-US" smtClean="0"/>
              <a:t>‹#›</a:t>
            </a:fld>
            <a:endParaRPr lang="en-US"/>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084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76A63-E598-485A-8C5B-305438A0ED6C}"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6584C-8EE5-4B46-95C6-310E37E01D6D}" type="slidenum">
              <a:rPr lang="en-US" smtClean="0"/>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812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76A63-E598-485A-8C5B-305438A0ED6C}"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6584C-8EE5-4B46-95C6-310E37E01D6D}" type="slidenum">
              <a:rPr lang="en-US" smtClean="0"/>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410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76A63-E598-485A-8C5B-305438A0ED6C}" type="datetimeFigureOut">
              <a:rPr lang="en-US" smtClean="0"/>
              <a:t>7/5/18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6584C-8EE5-4B46-95C6-310E37E01D6D}" type="slidenum">
              <a:rPr lang="en-US" smtClean="0"/>
              <a:t>‹#›</a:t>
            </a:fld>
            <a:endParaRPr lang="en-US"/>
          </a:p>
        </p:txBody>
      </p:sp>
      <p:pic>
        <p:nvPicPr>
          <p:cNvPr id="7" name="Picture 6">
            <a:extLst>
              <a:ext uri="{FF2B5EF4-FFF2-40B4-BE49-F238E27FC236}">
                <a16:creationId xmlns:a16="http://schemas.microsoft.com/office/drawing/2014/main" id="{C12A237A-ABFF-F046-B73C-F2C5E941AAD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6351" t="16883" r="8327"/>
          <a:stretch/>
        </p:blipFill>
        <p:spPr>
          <a:xfrm>
            <a:off x="7953904" y="6272212"/>
            <a:ext cx="1122892" cy="533400"/>
          </a:xfrm>
          <a:prstGeom prst="rect">
            <a:avLst/>
          </a:prstGeom>
          <a:ln>
            <a:solidFill>
              <a:schemeClr val="tx2">
                <a:lumMod val="50000"/>
              </a:schemeClr>
            </a:solidFill>
          </a:ln>
        </p:spPr>
      </p:pic>
    </p:spTree>
    <p:extLst>
      <p:ext uri="{BB962C8B-B14F-4D97-AF65-F5344CB8AC3E}">
        <p14:creationId xmlns:p14="http://schemas.microsoft.com/office/powerpoint/2010/main" val="20558634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152400"/>
            <a:ext cx="5410200" cy="2895600"/>
          </a:xfrm>
          <a:noFill/>
        </p:spPr>
        <p:txBody>
          <a:bodyPr>
            <a:normAutofit/>
          </a:bodyPr>
          <a:lstStyle/>
          <a:p>
            <a:r>
              <a:rPr lang="en-US" sz="3200" dirty="0"/>
              <a:t>PEDIATRIC PHYSIOLOGY: IMPLICATIONS FOR THE ANESTHESIOLOGIST</a:t>
            </a:r>
          </a:p>
        </p:txBody>
      </p:sp>
      <p:sp>
        <p:nvSpPr>
          <p:cNvPr id="3" name="Subtitle 2"/>
          <p:cNvSpPr>
            <a:spLocks noGrp="1"/>
          </p:cNvSpPr>
          <p:nvPr>
            <p:ph type="subTitle" idx="1"/>
          </p:nvPr>
        </p:nvSpPr>
        <p:spPr>
          <a:xfrm>
            <a:off x="152400" y="3886200"/>
            <a:ext cx="5791200" cy="1752600"/>
          </a:xfrm>
          <a:noFill/>
        </p:spPr>
        <p:txBody>
          <a:bodyPr>
            <a:normAutofit/>
          </a:bodyPr>
          <a:lstStyle/>
          <a:p>
            <a:pPr algn="l">
              <a:spcBef>
                <a:spcPts val="0"/>
              </a:spcBef>
            </a:pPr>
            <a:r>
              <a:rPr lang="en-US" sz="2000" dirty="0">
                <a:solidFill>
                  <a:schemeClr val="tx1"/>
                </a:solidFill>
              </a:rPr>
              <a:t>Francine S Yudkowitz, MD FAAP</a:t>
            </a:r>
          </a:p>
          <a:p>
            <a:pPr algn="l">
              <a:spcBef>
                <a:spcPts val="0"/>
              </a:spcBef>
            </a:pPr>
            <a:r>
              <a:rPr lang="en-US" sz="2000" dirty="0">
                <a:solidFill>
                  <a:schemeClr val="tx1"/>
                </a:solidFill>
              </a:rPr>
              <a:t>Professor of Anesthesiology, Perioperative and Pain Medicine, and Pediatrics</a:t>
            </a:r>
          </a:p>
          <a:p>
            <a:pPr algn="l">
              <a:spcBef>
                <a:spcPts val="0"/>
              </a:spcBef>
            </a:pPr>
            <a:r>
              <a:rPr lang="en-US" sz="2000" dirty="0">
                <a:solidFill>
                  <a:schemeClr val="tx1"/>
                </a:solidFill>
              </a:rPr>
              <a:t>Icahn School of Medicine at Mount Sinai</a:t>
            </a:r>
          </a:p>
          <a:p>
            <a:pPr algn="l">
              <a:spcBef>
                <a:spcPts val="0"/>
              </a:spcBef>
            </a:pPr>
            <a:r>
              <a:rPr lang="en-US" sz="2000" dirty="0">
                <a:solidFill>
                  <a:schemeClr val="tx1"/>
                </a:solidFill>
              </a:rPr>
              <a:t>New York</a:t>
            </a:r>
          </a:p>
        </p:txBody>
      </p:sp>
      <p:sp>
        <p:nvSpPr>
          <p:cNvPr id="4" name="TextBox 3">
            <a:extLst>
              <a:ext uri="{FF2B5EF4-FFF2-40B4-BE49-F238E27FC236}">
                <a16:creationId xmlns:a16="http://schemas.microsoft.com/office/drawing/2014/main" id="{54776AE3-2B59-AC4D-9720-BB819C355F97}"/>
              </a:ext>
            </a:extLst>
          </p:cNvPr>
          <p:cNvSpPr txBox="1"/>
          <p:nvPr/>
        </p:nvSpPr>
        <p:spPr>
          <a:xfrm>
            <a:off x="5577029" y="3352800"/>
            <a:ext cx="1723742" cy="369332"/>
          </a:xfrm>
          <a:prstGeom prst="rect">
            <a:avLst/>
          </a:prstGeom>
          <a:noFill/>
        </p:spPr>
        <p:txBody>
          <a:bodyPr wrap="none" rtlCol="0">
            <a:spAutoFit/>
          </a:bodyPr>
          <a:lstStyle/>
          <a:p>
            <a:r>
              <a:rPr lang="en-US" dirty="0"/>
              <a:t>Updated 5/2017</a:t>
            </a:r>
          </a:p>
        </p:txBody>
      </p:sp>
    </p:spTree>
    <p:extLst>
      <p:ext uri="{BB962C8B-B14F-4D97-AF65-F5344CB8AC3E}">
        <p14:creationId xmlns:p14="http://schemas.microsoft.com/office/powerpoint/2010/main" val="92927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Screen Shot 2014-06-29 at 2.45.2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215188"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457200" y="268288"/>
            <a:ext cx="8610600" cy="1398587"/>
          </a:xfrm>
        </p:spPr>
        <p:txBody>
          <a:bodyPr>
            <a:normAutofit/>
          </a:bodyPr>
          <a:lstStyle/>
          <a:p>
            <a:pPr>
              <a:defRPr/>
            </a:pPr>
            <a:r>
              <a:rPr lang="en-US" dirty="0"/>
              <a:t>NARROWEST AREA OF LARYNX</a:t>
            </a:r>
          </a:p>
        </p:txBody>
      </p:sp>
      <p:sp>
        <p:nvSpPr>
          <p:cNvPr id="8" name="TextBox 7"/>
          <p:cNvSpPr txBox="1"/>
          <p:nvPr/>
        </p:nvSpPr>
        <p:spPr>
          <a:xfrm>
            <a:off x="3352800" y="5486400"/>
            <a:ext cx="1887538" cy="646113"/>
          </a:xfrm>
          <a:prstGeom prst="rect">
            <a:avLst/>
          </a:prstGeom>
          <a:noFill/>
        </p:spPr>
        <p:txBody>
          <a:bodyPr wrap="none">
            <a:spAutoFit/>
          </a:bodyPr>
          <a:lstStyle/>
          <a:p>
            <a:pPr>
              <a:defRPr/>
            </a:pPr>
            <a:r>
              <a:rPr lang="en-US" b="1" dirty="0">
                <a:solidFill>
                  <a:schemeClr val="accent1">
                    <a:lumMod val="75000"/>
                  </a:schemeClr>
                </a:solidFill>
                <a:latin typeface="Comic Sans MS"/>
                <a:cs typeface="Comic Sans MS"/>
              </a:rPr>
              <a:t>Tubular shaped</a:t>
            </a:r>
          </a:p>
          <a:p>
            <a:pPr>
              <a:defRPr/>
            </a:pPr>
            <a:r>
              <a:rPr lang="en-US" b="1" dirty="0">
                <a:solidFill>
                  <a:schemeClr val="accent1">
                    <a:lumMod val="75000"/>
                  </a:schemeClr>
                </a:solidFill>
                <a:latin typeface="Comic Sans MS"/>
                <a:cs typeface="Comic Sans MS"/>
              </a:rPr>
              <a:t>Glottic opening</a:t>
            </a:r>
          </a:p>
        </p:txBody>
      </p:sp>
      <p:sp>
        <p:nvSpPr>
          <p:cNvPr id="41988" name="TextBox 8"/>
          <p:cNvSpPr txBox="1">
            <a:spLocks noChangeArrowheads="1"/>
          </p:cNvSpPr>
          <p:nvPr/>
        </p:nvSpPr>
        <p:spPr bwMode="auto">
          <a:xfrm>
            <a:off x="5791200" y="5486400"/>
            <a:ext cx="20176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800" b="1" dirty="0">
                <a:solidFill>
                  <a:srgbClr val="AF9738"/>
                </a:solidFill>
              </a:rPr>
              <a:t>Funnel shaped</a:t>
            </a:r>
          </a:p>
          <a:p>
            <a:r>
              <a:rPr lang="en-US" sz="1800" b="1" dirty="0">
                <a:solidFill>
                  <a:srgbClr val="AF9738"/>
                </a:solidFill>
              </a:rPr>
              <a:t>Cricoid cartilage</a:t>
            </a:r>
          </a:p>
        </p:txBody>
      </p:sp>
      <p:sp>
        <p:nvSpPr>
          <p:cNvPr id="41989" name="TextBox 1"/>
          <p:cNvSpPr txBox="1">
            <a:spLocks noChangeArrowheads="1"/>
          </p:cNvSpPr>
          <p:nvPr/>
        </p:nvSpPr>
        <p:spPr bwMode="auto">
          <a:xfrm>
            <a:off x="990600" y="6543675"/>
            <a:ext cx="53736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200"/>
              <a:t>Cote, et al. A Practice of Anesthesia in Infants and Children. 2014, p241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457200" y="762000"/>
            <a:ext cx="8229600" cy="11239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84632" indent="0" eaLnBrk="1" fontAlgn="auto" hangingPunct="1">
              <a:spcAft>
                <a:spcPts val="0"/>
              </a:spcAft>
              <a:defRPr/>
            </a:pPr>
            <a:r>
              <a:rPr lang="en-US" sz="4000" dirty="0">
                <a:solidFill>
                  <a:schemeClr val="accent1">
                    <a:tint val="83000"/>
                    <a:satMod val="150000"/>
                  </a:schemeClr>
                </a:solidFill>
                <a:effectLst/>
                <a:latin typeface="Comic Sans MS" charset="0"/>
                <a:ea typeface="+mj-ea"/>
                <a:cs typeface="+mj-cs"/>
              </a:rPr>
              <a:t>AIRWAY COMPROMISE</a:t>
            </a:r>
          </a:p>
        </p:txBody>
      </p:sp>
      <p:sp>
        <p:nvSpPr>
          <p:cNvPr id="44034" name="Rectangle 3"/>
          <p:cNvSpPr>
            <a:spLocks noGrp="1" noChangeArrowheads="1"/>
          </p:cNvSpPr>
          <p:nvPr>
            <p:ph idx="1"/>
          </p:nvPr>
        </p:nvSpPr>
        <p:spPr>
          <a:xfrm>
            <a:off x="533400" y="1981200"/>
            <a:ext cx="8229600" cy="4389438"/>
          </a:xfrm>
        </p:spPr>
        <p:txBody>
          <a:bodyPr/>
          <a:lstStyle/>
          <a:p>
            <a:pPr eaLnBrk="1" hangingPunct="1">
              <a:buFont typeface="Wingdings" charset="0"/>
              <a:buNone/>
            </a:pPr>
            <a:endParaRPr lang="en-US">
              <a:latin typeface="Comic Sans MS" charset="0"/>
              <a:ea typeface="MS PGothic" charset="0"/>
            </a:endParaRPr>
          </a:p>
          <a:p>
            <a:pPr eaLnBrk="1" hangingPunct="1">
              <a:buFont typeface="Wingdings" charset="0"/>
              <a:buNone/>
            </a:pPr>
            <a:endParaRPr lang="en-US">
              <a:latin typeface="Comic Sans MS" charset="0"/>
              <a:ea typeface="MS PGothic" charset="0"/>
            </a:endParaRPr>
          </a:p>
          <a:p>
            <a:pPr eaLnBrk="1" hangingPunct="1">
              <a:buFont typeface="Wingdings" charset="0"/>
              <a:buNone/>
            </a:pPr>
            <a:r>
              <a:rPr lang="en-US">
                <a:latin typeface="Comic Sans MS" charset="0"/>
                <a:ea typeface="MS PGothic" charset="0"/>
              </a:rPr>
              <a:t>			</a:t>
            </a:r>
            <a:endParaRPr lang="en-US" sz="8000">
              <a:latin typeface="Comic Sans MS" charset="0"/>
              <a:ea typeface="MS PGothic" charset="0"/>
            </a:endParaRPr>
          </a:p>
        </p:txBody>
      </p:sp>
      <p:sp>
        <p:nvSpPr>
          <p:cNvPr id="113668" name="AutoShape 4"/>
          <p:cNvSpPr>
            <a:spLocks noChangeArrowheads="1"/>
          </p:cNvSpPr>
          <p:nvPr/>
        </p:nvSpPr>
        <p:spPr bwMode="auto">
          <a:xfrm>
            <a:off x="5105400" y="2438400"/>
            <a:ext cx="1096963" cy="1096963"/>
          </a:xfrm>
          <a:custGeom>
            <a:avLst/>
            <a:gdLst>
              <a:gd name="T0" fmla="*/ 27854836 w 21600"/>
              <a:gd name="T1" fmla="*/ 0 h 21600"/>
              <a:gd name="T2" fmla="*/ 8157850 w 21600"/>
              <a:gd name="T3" fmla="*/ 8157850 h 21600"/>
              <a:gd name="T4" fmla="*/ 0 w 21600"/>
              <a:gd name="T5" fmla="*/ 27854836 h 21600"/>
              <a:gd name="T6" fmla="*/ 8157850 w 21600"/>
              <a:gd name="T7" fmla="*/ 47551772 h 21600"/>
              <a:gd name="T8" fmla="*/ 27854836 w 21600"/>
              <a:gd name="T9" fmla="*/ 55709621 h 21600"/>
              <a:gd name="T10" fmla="*/ 47551772 w 21600"/>
              <a:gd name="T11" fmla="*/ 47551772 h 21600"/>
              <a:gd name="T12" fmla="*/ 55709621 w 21600"/>
              <a:gd name="T13" fmla="*/ 27854836 h 21600"/>
              <a:gd name="T14" fmla="*/ 47551772 w 21600"/>
              <a:gd name="T15" fmla="*/ 815785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13669" name="AutoShape 5"/>
          <p:cNvSpPr>
            <a:spLocks noChangeArrowheads="1"/>
          </p:cNvSpPr>
          <p:nvPr/>
        </p:nvSpPr>
        <p:spPr bwMode="auto">
          <a:xfrm>
            <a:off x="4724400" y="4038600"/>
            <a:ext cx="2011363" cy="2011363"/>
          </a:xfrm>
          <a:custGeom>
            <a:avLst/>
            <a:gdLst>
              <a:gd name="T0" fmla="*/ 93647758 w 21600"/>
              <a:gd name="T1" fmla="*/ 0 h 21600"/>
              <a:gd name="T2" fmla="*/ 27426611 w 21600"/>
              <a:gd name="T3" fmla="*/ 27426611 h 21600"/>
              <a:gd name="T4" fmla="*/ 0 w 21600"/>
              <a:gd name="T5" fmla="*/ 93647758 h 21600"/>
              <a:gd name="T6" fmla="*/ 27426611 w 21600"/>
              <a:gd name="T7" fmla="*/ 159868811 h 21600"/>
              <a:gd name="T8" fmla="*/ 93647758 w 21600"/>
              <a:gd name="T9" fmla="*/ 187295422 h 21600"/>
              <a:gd name="T10" fmla="*/ 159868811 w 21600"/>
              <a:gd name="T11" fmla="*/ 159868811 h 21600"/>
              <a:gd name="T12" fmla="*/ 187295422 w 21600"/>
              <a:gd name="T13" fmla="*/ 93647758 h 21600"/>
              <a:gd name="T14" fmla="*/ 159868811 w 21600"/>
              <a:gd name="T15" fmla="*/ 27426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13670" name="Oval 6"/>
          <p:cNvSpPr>
            <a:spLocks noChangeArrowheads="1"/>
          </p:cNvSpPr>
          <p:nvPr/>
        </p:nvSpPr>
        <p:spPr bwMode="auto">
          <a:xfrm>
            <a:off x="1828800" y="2514600"/>
            <a:ext cx="914400" cy="9144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mn-cs"/>
            </a:endParaRPr>
          </a:p>
        </p:txBody>
      </p:sp>
      <p:sp>
        <p:nvSpPr>
          <p:cNvPr id="113671" name="Line 7"/>
          <p:cNvSpPr>
            <a:spLocks noChangeShapeType="1"/>
          </p:cNvSpPr>
          <p:nvPr/>
        </p:nvSpPr>
        <p:spPr bwMode="auto">
          <a:xfrm>
            <a:off x="3124200" y="28956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13672" name="Oval 8"/>
          <p:cNvSpPr>
            <a:spLocks noChangeArrowheads="1"/>
          </p:cNvSpPr>
          <p:nvPr/>
        </p:nvSpPr>
        <p:spPr bwMode="auto">
          <a:xfrm>
            <a:off x="1295400" y="4114800"/>
            <a:ext cx="1828800" cy="1828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mn-cs"/>
            </a:endParaRPr>
          </a:p>
        </p:txBody>
      </p:sp>
      <p:sp>
        <p:nvSpPr>
          <p:cNvPr id="113673" name="Line 9"/>
          <p:cNvSpPr>
            <a:spLocks noChangeShapeType="1"/>
          </p:cNvSpPr>
          <p:nvPr/>
        </p:nvSpPr>
        <p:spPr bwMode="auto">
          <a:xfrm>
            <a:off x="3352800" y="4953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13674" name="Text Box 10"/>
          <p:cNvSpPr txBox="1">
            <a:spLocks noChangeArrowheads="1"/>
          </p:cNvSpPr>
          <p:nvPr/>
        </p:nvSpPr>
        <p:spPr bwMode="auto">
          <a:xfrm>
            <a:off x="457200" y="2354263"/>
            <a:ext cx="1219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INFANT</a:t>
            </a:r>
          </a:p>
        </p:txBody>
      </p:sp>
      <p:sp>
        <p:nvSpPr>
          <p:cNvPr id="113675" name="Text Box 11"/>
          <p:cNvSpPr txBox="1">
            <a:spLocks noChangeArrowheads="1"/>
          </p:cNvSpPr>
          <p:nvPr/>
        </p:nvSpPr>
        <p:spPr bwMode="auto">
          <a:xfrm>
            <a:off x="381000" y="4106863"/>
            <a:ext cx="9906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ADULT</a:t>
            </a:r>
          </a:p>
        </p:txBody>
      </p:sp>
      <p:sp>
        <p:nvSpPr>
          <p:cNvPr id="113676" name="Text Box 12"/>
          <p:cNvSpPr txBox="1">
            <a:spLocks noChangeArrowheads="1"/>
          </p:cNvSpPr>
          <p:nvPr/>
        </p:nvSpPr>
        <p:spPr bwMode="auto">
          <a:xfrm>
            <a:off x="1905000" y="3505200"/>
            <a:ext cx="838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4 mm</a:t>
            </a:r>
          </a:p>
        </p:txBody>
      </p:sp>
      <p:sp>
        <p:nvSpPr>
          <p:cNvPr id="113677" name="Text Box 13"/>
          <p:cNvSpPr txBox="1">
            <a:spLocks noChangeArrowheads="1"/>
          </p:cNvSpPr>
          <p:nvPr/>
        </p:nvSpPr>
        <p:spPr bwMode="auto">
          <a:xfrm>
            <a:off x="3124200" y="2438400"/>
            <a:ext cx="1828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1 mm edema</a:t>
            </a:r>
          </a:p>
        </p:txBody>
      </p:sp>
      <p:sp>
        <p:nvSpPr>
          <p:cNvPr id="113678" name="Text Box 14"/>
          <p:cNvSpPr txBox="1">
            <a:spLocks noChangeArrowheads="1"/>
          </p:cNvSpPr>
          <p:nvPr/>
        </p:nvSpPr>
        <p:spPr bwMode="auto">
          <a:xfrm>
            <a:off x="3200400" y="4419600"/>
            <a:ext cx="1524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1 mm edema</a:t>
            </a:r>
          </a:p>
        </p:txBody>
      </p:sp>
      <p:sp>
        <p:nvSpPr>
          <p:cNvPr id="113679" name="Text Box 15"/>
          <p:cNvSpPr txBox="1">
            <a:spLocks noChangeArrowheads="1"/>
          </p:cNvSpPr>
          <p:nvPr/>
        </p:nvSpPr>
        <p:spPr bwMode="auto">
          <a:xfrm>
            <a:off x="6629400" y="2438400"/>
            <a:ext cx="22098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eaLnBrk="1" hangingPunct="1">
              <a:spcBef>
                <a:spcPct val="50000"/>
              </a:spcBef>
              <a:defRPr/>
            </a:pPr>
            <a:r>
              <a:rPr lang="en-US" altLang="en-US" sz="1800" dirty="0">
                <a:cs typeface="Arial" pitchFamily="34" charset="0"/>
              </a:rPr>
              <a:t>75% loss of cross-sectional area</a:t>
            </a:r>
          </a:p>
        </p:txBody>
      </p:sp>
      <p:sp>
        <p:nvSpPr>
          <p:cNvPr id="113680" name="Text Box 16"/>
          <p:cNvSpPr txBox="1">
            <a:spLocks noChangeArrowheads="1"/>
          </p:cNvSpPr>
          <p:nvPr/>
        </p:nvSpPr>
        <p:spPr bwMode="auto">
          <a:xfrm>
            <a:off x="6858000" y="4038600"/>
            <a:ext cx="2133600"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eaLnBrk="1" hangingPunct="1">
              <a:spcBef>
                <a:spcPct val="50000"/>
              </a:spcBef>
              <a:defRPr/>
            </a:pPr>
            <a:r>
              <a:rPr lang="en-US" altLang="en-US" sz="1800" dirty="0">
                <a:cs typeface="Arial" pitchFamily="34" charset="0"/>
              </a:rPr>
              <a:t>44% loss of cross-sectional area</a:t>
            </a:r>
          </a:p>
        </p:txBody>
      </p:sp>
      <p:sp>
        <p:nvSpPr>
          <p:cNvPr id="113681" name="Text Box 17"/>
          <p:cNvSpPr txBox="1">
            <a:spLocks noChangeArrowheads="1"/>
          </p:cNvSpPr>
          <p:nvPr/>
        </p:nvSpPr>
        <p:spPr bwMode="auto">
          <a:xfrm>
            <a:off x="1828800" y="6019800"/>
            <a:ext cx="990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Comic Sans MS" pitchFamily="66" charset="0"/>
                <a:ea typeface="ＭＳ Ｐゴシック" charset="0"/>
                <a:cs typeface="+mn-cs"/>
              </a:rPr>
              <a:t>8 mm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457200" y="762000"/>
            <a:ext cx="8229600" cy="11239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84632" indent="0" eaLnBrk="1" fontAlgn="auto" hangingPunct="1">
              <a:spcAft>
                <a:spcPts val="0"/>
              </a:spcAft>
              <a:defRPr/>
            </a:pPr>
            <a:r>
              <a:rPr lang="en-US" sz="4000" dirty="0">
                <a:solidFill>
                  <a:schemeClr val="accent1">
                    <a:tint val="83000"/>
                    <a:satMod val="150000"/>
                  </a:schemeClr>
                </a:solidFill>
                <a:effectLst/>
                <a:latin typeface="Comic Sans MS" charset="0"/>
                <a:ea typeface="+mj-ea"/>
                <a:cs typeface="+mj-cs"/>
              </a:rPr>
              <a:t>AIRWAY COMPROMISE</a:t>
            </a:r>
          </a:p>
        </p:txBody>
      </p:sp>
      <p:sp>
        <p:nvSpPr>
          <p:cNvPr id="46082" name="Rectangle 3"/>
          <p:cNvSpPr>
            <a:spLocks noGrp="1" noChangeArrowheads="1"/>
          </p:cNvSpPr>
          <p:nvPr>
            <p:ph idx="1"/>
          </p:nvPr>
        </p:nvSpPr>
        <p:spPr>
          <a:xfrm>
            <a:off x="152400" y="1981200"/>
            <a:ext cx="8915400" cy="4389438"/>
          </a:xfrm>
        </p:spPr>
        <p:txBody>
          <a:bodyPr/>
          <a:lstStyle/>
          <a:p>
            <a:pPr eaLnBrk="1" hangingPunct="1">
              <a:buFont typeface="Wingdings" charset="0"/>
              <a:buNone/>
            </a:pPr>
            <a:endParaRPr lang="en-US">
              <a:latin typeface="Comic Sans MS" charset="0"/>
              <a:ea typeface="MS PGothic" charset="0"/>
            </a:endParaRPr>
          </a:p>
          <a:p>
            <a:pPr eaLnBrk="1" hangingPunct="1">
              <a:buFont typeface="Wingdings" charset="0"/>
              <a:buNone/>
            </a:pPr>
            <a:endParaRPr lang="en-US">
              <a:latin typeface="Comic Sans MS" charset="0"/>
              <a:ea typeface="MS PGothic" charset="0"/>
            </a:endParaRPr>
          </a:p>
          <a:p>
            <a:pPr eaLnBrk="1" hangingPunct="1">
              <a:buFont typeface="Wingdings" charset="0"/>
              <a:buNone/>
            </a:pPr>
            <a:r>
              <a:rPr lang="en-US">
                <a:latin typeface="Comic Sans MS" charset="0"/>
                <a:ea typeface="MS PGothic" charset="0"/>
              </a:rPr>
              <a:t>			</a:t>
            </a:r>
            <a:endParaRPr lang="en-US" sz="8000">
              <a:latin typeface="Comic Sans MS" charset="0"/>
              <a:ea typeface="MS PGothic" charset="0"/>
            </a:endParaRPr>
          </a:p>
        </p:txBody>
      </p:sp>
      <p:sp>
        <p:nvSpPr>
          <p:cNvPr id="113668" name="AutoShape 4"/>
          <p:cNvSpPr>
            <a:spLocks noChangeArrowheads="1"/>
          </p:cNvSpPr>
          <p:nvPr/>
        </p:nvSpPr>
        <p:spPr bwMode="auto">
          <a:xfrm>
            <a:off x="5105400" y="2438400"/>
            <a:ext cx="1096963" cy="1096963"/>
          </a:xfrm>
          <a:custGeom>
            <a:avLst/>
            <a:gdLst>
              <a:gd name="T0" fmla="*/ 27854836 w 21600"/>
              <a:gd name="T1" fmla="*/ 0 h 21600"/>
              <a:gd name="T2" fmla="*/ 8157850 w 21600"/>
              <a:gd name="T3" fmla="*/ 8157850 h 21600"/>
              <a:gd name="T4" fmla="*/ 0 w 21600"/>
              <a:gd name="T5" fmla="*/ 27854836 h 21600"/>
              <a:gd name="T6" fmla="*/ 8157850 w 21600"/>
              <a:gd name="T7" fmla="*/ 47551772 h 21600"/>
              <a:gd name="T8" fmla="*/ 27854836 w 21600"/>
              <a:gd name="T9" fmla="*/ 55709621 h 21600"/>
              <a:gd name="T10" fmla="*/ 47551772 w 21600"/>
              <a:gd name="T11" fmla="*/ 47551772 h 21600"/>
              <a:gd name="T12" fmla="*/ 55709621 w 21600"/>
              <a:gd name="T13" fmla="*/ 27854836 h 21600"/>
              <a:gd name="T14" fmla="*/ 47551772 w 21600"/>
              <a:gd name="T15" fmla="*/ 815785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13669" name="AutoShape 5"/>
          <p:cNvSpPr>
            <a:spLocks noChangeArrowheads="1"/>
          </p:cNvSpPr>
          <p:nvPr/>
        </p:nvSpPr>
        <p:spPr bwMode="auto">
          <a:xfrm>
            <a:off x="4724400" y="4038600"/>
            <a:ext cx="2011363" cy="2011363"/>
          </a:xfrm>
          <a:custGeom>
            <a:avLst/>
            <a:gdLst>
              <a:gd name="T0" fmla="*/ 93647758 w 21600"/>
              <a:gd name="T1" fmla="*/ 0 h 21600"/>
              <a:gd name="T2" fmla="*/ 27426611 w 21600"/>
              <a:gd name="T3" fmla="*/ 27426611 h 21600"/>
              <a:gd name="T4" fmla="*/ 0 w 21600"/>
              <a:gd name="T5" fmla="*/ 93647758 h 21600"/>
              <a:gd name="T6" fmla="*/ 27426611 w 21600"/>
              <a:gd name="T7" fmla="*/ 159868811 h 21600"/>
              <a:gd name="T8" fmla="*/ 93647758 w 21600"/>
              <a:gd name="T9" fmla="*/ 187295422 h 21600"/>
              <a:gd name="T10" fmla="*/ 159868811 w 21600"/>
              <a:gd name="T11" fmla="*/ 159868811 h 21600"/>
              <a:gd name="T12" fmla="*/ 187295422 w 21600"/>
              <a:gd name="T13" fmla="*/ 93647758 h 21600"/>
              <a:gd name="T14" fmla="*/ 159868811 w 21600"/>
              <a:gd name="T15" fmla="*/ 27426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13670" name="Oval 6"/>
          <p:cNvSpPr>
            <a:spLocks noChangeArrowheads="1"/>
          </p:cNvSpPr>
          <p:nvPr/>
        </p:nvSpPr>
        <p:spPr bwMode="auto">
          <a:xfrm>
            <a:off x="1828800" y="2514600"/>
            <a:ext cx="914400" cy="9144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mn-cs"/>
            </a:endParaRPr>
          </a:p>
        </p:txBody>
      </p:sp>
      <p:sp>
        <p:nvSpPr>
          <p:cNvPr id="113671" name="Line 7"/>
          <p:cNvSpPr>
            <a:spLocks noChangeShapeType="1"/>
          </p:cNvSpPr>
          <p:nvPr/>
        </p:nvSpPr>
        <p:spPr bwMode="auto">
          <a:xfrm>
            <a:off x="3124200" y="28956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13672" name="Oval 8"/>
          <p:cNvSpPr>
            <a:spLocks noChangeArrowheads="1"/>
          </p:cNvSpPr>
          <p:nvPr/>
        </p:nvSpPr>
        <p:spPr bwMode="auto">
          <a:xfrm>
            <a:off x="1295400" y="4114800"/>
            <a:ext cx="1828800" cy="1828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mn-cs"/>
            </a:endParaRPr>
          </a:p>
        </p:txBody>
      </p:sp>
      <p:sp>
        <p:nvSpPr>
          <p:cNvPr id="113673" name="Line 9"/>
          <p:cNvSpPr>
            <a:spLocks noChangeShapeType="1"/>
          </p:cNvSpPr>
          <p:nvPr/>
        </p:nvSpPr>
        <p:spPr bwMode="auto">
          <a:xfrm>
            <a:off x="3352800" y="4953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13674" name="Text Box 10"/>
          <p:cNvSpPr txBox="1">
            <a:spLocks noChangeArrowheads="1"/>
          </p:cNvSpPr>
          <p:nvPr/>
        </p:nvSpPr>
        <p:spPr bwMode="auto">
          <a:xfrm>
            <a:off x="457200" y="2354263"/>
            <a:ext cx="1219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INFANT</a:t>
            </a:r>
          </a:p>
        </p:txBody>
      </p:sp>
      <p:sp>
        <p:nvSpPr>
          <p:cNvPr id="113675" name="Text Box 11"/>
          <p:cNvSpPr txBox="1">
            <a:spLocks noChangeArrowheads="1"/>
          </p:cNvSpPr>
          <p:nvPr/>
        </p:nvSpPr>
        <p:spPr bwMode="auto">
          <a:xfrm>
            <a:off x="381000" y="4106863"/>
            <a:ext cx="9906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ADULT</a:t>
            </a:r>
          </a:p>
        </p:txBody>
      </p:sp>
      <p:sp>
        <p:nvSpPr>
          <p:cNvPr id="113676" name="Text Box 12"/>
          <p:cNvSpPr txBox="1">
            <a:spLocks noChangeArrowheads="1"/>
          </p:cNvSpPr>
          <p:nvPr/>
        </p:nvSpPr>
        <p:spPr bwMode="auto">
          <a:xfrm>
            <a:off x="1905000" y="3505200"/>
            <a:ext cx="838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4 mm</a:t>
            </a:r>
          </a:p>
        </p:txBody>
      </p:sp>
      <p:sp>
        <p:nvSpPr>
          <p:cNvPr id="113677" name="Text Box 13"/>
          <p:cNvSpPr txBox="1">
            <a:spLocks noChangeArrowheads="1"/>
          </p:cNvSpPr>
          <p:nvPr/>
        </p:nvSpPr>
        <p:spPr bwMode="auto">
          <a:xfrm>
            <a:off x="3124200" y="2438400"/>
            <a:ext cx="1828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1 mm edema</a:t>
            </a:r>
          </a:p>
        </p:txBody>
      </p:sp>
      <p:sp>
        <p:nvSpPr>
          <p:cNvPr id="113678" name="Text Box 14"/>
          <p:cNvSpPr txBox="1">
            <a:spLocks noChangeArrowheads="1"/>
          </p:cNvSpPr>
          <p:nvPr/>
        </p:nvSpPr>
        <p:spPr bwMode="auto">
          <a:xfrm>
            <a:off x="3200400" y="4419600"/>
            <a:ext cx="1524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1 mm edema</a:t>
            </a:r>
          </a:p>
        </p:txBody>
      </p:sp>
      <p:sp>
        <p:nvSpPr>
          <p:cNvPr id="113679" name="Text Box 15"/>
          <p:cNvSpPr txBox="1">
            <a:spLocks noChangeArrowheads="1"/>
          </p:cNvSpPr>
          <p:nvPr/>
        </p:nvSpPr>
        <p:spPr bwMode="auto">
          <a:xfrm>
            <a:off x="6172200" y="2270125"/>
            <a:ext cx="2971800"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eaLnBrk="1" hangingPunct="1">
              <a:spcBef>
                <a:spcPct val="50000"/>
              </a:spcBef>
              <a:defRPr/>
            </a:pPr>
            <a:r>
              <a:rPr lang="en-US" altLang="en-US" sz="1800" b="1" dirty="0">
                <a:cs typeface="Arial" pitchFamily="34" charset="0"/>
              </a:rPr>
              <a:t>Laminar flow: R ~ 1/r</a:t>
            </a:r>
            <a:r>
              <a:rPr lang="en-US" altLang="en-US" sz="1800" b="1" baseline="30000" dirty="0">
                <a:cs typeface="Arial" pitchFamily="34" charset="0"/>
              </a:rPr>
              <a:t>4</a:t>
            </a:r>
          </a:p>
          <a:p>
            <a:pPr eaLnBrk="1" hangingPunct="1">
              <a:spcBef>
                <a:spcPct val="50000"/>
              </a:spcBef>
              <a:defRPr/>
            </a:pPr>
            <a:r>
              <a:rPr lang="en-US" altLang="en-US" sz="1800" dirty="0">
                <a:cs typeface="Arial" pitchFamily="34" charset="0"/>
              </a:rPr>
              <a:t>↑resistance 16x vs. 3x</a:t>
            </a:r>
          </a:p>
          <a:p>
            <a:pPr eaLnBrk="1" hangingPunct="1">
              <a:spcBef>
                <a:spcPct val="50000"/>
              </a:spcBef>
              <a:defRPr/>
            </a:pPr>
            <a:r>
              <a:rPr lang="en-US" altLang="en-US" sz="1800" b="1" dirty="0">
                <a:cs typeface="Arial" pitchFamily="34" charset="0"/>
              </a:rPr>
              <a:t>Turbulent flow: R ~ 1/r</a:t>
            </a:r>
            <a:r>
              <a:rPr lang="en-US" altLang="en-US" sz="1800" b="1" baseline="30000" dirty="0">
                <a:cs typeface="Arial" pitchFamily="34" charset="0"/>
              </a:rPr>
              <a:t>5</a:t>
            </a:r>
            <a:endParaRPr lang="en-US" altLang="en-US" sz="1800" b="1" dirty="0">
              <a:cs typeface="Arial" pitchFamily="34" charset="0"/>
            </a:endParaRPr>
          </a:p>
          <a:p>
            <a:pPr eaLnBrk="1" hangingPunct="1">
              <a:spcBef>
                <a:spcPct val="50000"/>
              </a:spcBef>
              <a:defRPr/>
            </a:pPr>
            <a:r>
              <a:rPr lang="en-US" altLang="en-US" sz="1800" dirty="0">
                <a:cs typeface="Arial" pitchFamily="34" charset="0"/>
              </a:rPr>
              <a:t>↑ resistance 32x vs. 5x</a:t>
            </a:r>
            <a:endParaRPr lang="en-US" altLang="en-US" sz="1800" baseline="30000" dirty="0">
              <a:cs typeface="Arial" pitchFamily="34" charset="0"/>
            </a:endParaRPr>
          </a:p>
        </p:txBody>
      </p:sp>
      <p:sp>
        <p:nvSpPr>
          <p:cNvPr id="113681" name="Text Box 17"/>
          <p:cNvSpPr txBox="1">
            <a:spLocks noChangeArrowheads="1"/>
          </p:cNvSpPr>
          <p:nvPr/>
        </p:nvSpPr>
        <p:spPr bwMode="auto">
          <a:xfrm>
            <a:off x="1828800" y="6019800"/>
            <a:ext cx="990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Comic Sans MS" pitchFamily="66" charset="0"/>
                <a:ea typeface="ＭＳ Ｐゴシック" charset="0"/>
                <a:cs typeface="+mn-cs"/>
              </a:rPr>
              <a:t>8 mm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381000" y="381000"/>
            <a:ext cx="8364538" cy="9906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TRADITIONAL TEACHING</a:t>
            </a:r>
          </a:p>
        </p:txBody>
      </p:sp>
      <p:sp>
        <p:nvSpPr>
          <p:cNvPr id="48130" name="Rectangle 3"/>
          <p:cNvSpPr>
            <a:spLocks noGrp="1" noChangeArrowheads="1"/>
          </p:cNvSpPr>
          <p:nvPr>
            <p:ph idx="1"/>
          </p:nvPr>
        </p:nvSpPr>
        <p:spPr>
          <a:xfrm>
            <a:off x="381000" y="1600200"/>
            <a:ext cx="8534400" cy="5029200"/>
          </a:xfrm>
        </p:spPr>
        <p:txBody>
          <a:bodyPr/>
          <a:lstStyle/>
          <a:p>
            <a:pPr eaLnBrk="1" hangingPunct="1">
              <a:lnSpc>
                <a:spcPct val="140000"/>
              </a:lnSpc>
            </a:pPr>
            <a:r>
              <a:rPr lang="en-US">
                <a:latin typeface="Comic Sans MS" charset="0"/>
                <a:ea typeface="MS PGothic" charset="0"/>
              </a:rPr>
              <a:t>Cricoid ring narrower than glottic opening</a:t>
            </a:r>
          </a:p>
          <a:p>
            <a:pPr lvl="1" eaLnBrk="1" hangingPunct="1">
              <a:lnSpc>
                <a:spcPct val="140000"/>
              </a:lnSpc>
            </a:pPr>
            <a:r>
              <a:rPr lang="en-US">
                <a:latin typeface="Comic Sans MS" charset="0"/>
                <a:ea typeface="MS PGothic" charset="0"/>
              </a:rPr>
              <a:t>no need for cuffed ETT</a:t>
            </a:r>
          </a:p>
          <a:p>
            <a:pPr eaLnBrk="1" hangingPunct="1">
              <a:lnSpc>
                <a:spcPct val="140000"/>
              </a:lnSpc>
            </a:pPr>
            <a:r>
              <a:rPr lang="en-US">
                <a:latin typeface="Comic Sans MS" charset="0"/>
                <a:ea typeface="MS PGothic" charset="0"/>
              </a:rPr>
              <a:t>Snug fitting ETT</a:t>
            </a:r>
          </a:p>
          <a:p>
            <a:pPr lvl="1" eaLnBrk="1" hangingPunct="1">
              <a:lnSpc>
                <a:spcPct val="140000"/>
              </a:lnSpc>
            </a:pPr>
            <a:r>
              <a:rPr lang="en-US">
                <a:latin typeface="Comic Sans MS" charset="0"/>
                <a:ea typeface="MS PGothic" charset="0"/>
              </a:rPr>
              <a:t>may cause edema </a:t>
            </a:r>
            <a:r>
              <a:rPr lang="en-US">
                <a:latin typeface="Wingdings" charset="0"/>
                <a:ea typeface="ＭＳ Ｐゴシック" charset="0"/>
                <a:cs typeface="Wingdings" charset="0"/>
                <a:sym typeface="Wingdings" charset="0"/>
              </a:rPr>
              <a:t></a:t>
            </a:r>
            <a:r>
              <a:rPr lang="en-US">
                <a:latin typeface="Comic Sans MS" charset="0"/>
                <a:ea typeface="MS PGothic" charset="0"/>
              </a:rPr>
              <a:t> post-extubation stridor</a:t>
            </a:r>
          </a:p>
          <a:p>
            <a:pPr lvl="1" eaLnBrk="1" hangingPunct="1">
              <a:lnSpc>
                <a:spcPct val="140000"/>
              </a:lnSpc>
            </a:pPr>
            <a:r>
              <a:rPr lang="en-US">
                <a:latin typeface="Comic Sans MS" charset="0"/>
                <a:ea typeface="MS PGothic" charset="0"/>
              </a:rPr>
              <a:t>leak &lt; 30 cm H</a:t>
            </a:r>
            <a:r>
              <a:rPr lang="en-US" baseline="-25000">
                <a:latin typeface="Comic Sans MS" charset="0"/>
                <a:ea typeface="MS PGothic" charset="0"/>
              </a:rPr>
              <a:t>2</a:t>
            </a:r>
            <a:r>
              <a:rPr lang="en-US">
                <a:latin typeface="Comic Sans MS" charset="0"/>
                <a:ea typeface="MS PGothic" charset="0"/>
              </a:rPr>
              <a:t>O</a:t>
            </a:r>
          </a:p>
          <a:p>
            <a:pPr eaLnBrk="1" hangingPunct="1">
              <a:lnSpc>
                <a:spcPct val="140000"/>
              </a:lnSpc>
            </a:pPr>
            <a:r>
              <a:rPr lang="en-US">
                <a:latin typeface="Comic Sans MS" charset="0"/>
                <a:ea typeface="MS PGothic" charset="0"/>
              </a:rPr>
              <a:t>Until 8-10 years of age</a:t>
            </a:r>
            <a:endParaRPr lang="en-US" sz="3600">
              <a:latin typeface="Comic Sans MS" charset="0"/>
              <a:ea typeface="MS PGothic"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0" eaLnBrk="1" fontAlgn="auto" hangingPunct="1">
              <a:spcAft>
                <a:spcPts val="0"/>
              </a:spcAft>
              <a:defRPr/>
            </a:pPr>
            <a:r>
              <a:rPr lang="en-US" sz="3600" dirty="0">
                <a:solidFill>
                  <a:schemeClr val="accent1">
                    <a:tint val="83000"/>
                    <a:satMod val="150000"/>
                  </a:schemeClr>
                </a:solidFill>
                <a:latin typeface="Comic Sans MS" charset="0"/>
                <a:ea typeface="+mj-ea"/>
                <a:cs typeface="+mj-cs"/>
              </a:rPr>
              <a:t>UNCUFFED ETT:</a:t>
            </a:r>
            <a:br>
              <a:rPr lang="en-US" sz="3600" dirty="0">
                <a:solidFill>
                  <a:schemeClr val="accent1">
                    <a:tint val="83000"/>
                    <a:satMod val="150000"/>
                  </a:schemeClr>
                </a:solidFill>
                <a:latin typeface="Comic Sans MS" charset="0"/>
                <a:ea typeface="+mj-ea"/>
                <a:cs typeface="+mj-cs"/>
              </a:rPr>
            </a:br>
            <a:r>
              <a:rPr lang="en-US" sz="3600" dirty="0">
                <a:solidFill>
                  <a:schemeClr val="accent1">
                    <a:tint val="83000"/>
                    <a:satMod val="150000"/>
                  </a:schemeClr>
                </a:solidFill>
                <a:latin typeface="Comic Sans MS" charset="0"/>
                <a:ea typeface="+mj-ea"/>
                <a:cs typeface="+mj-cs"/>
              </a:rPr>
              <a:t>ADVANTAGES/DISADVANTAGES</a:t>
            </a:r>
            <a:endParaRPr lang="en-US" sz="3600" dirty="0">
              <a:solidFill>
                <a:schemeClr val="accent1">
                  <a:tint val="83000"/>
                  <a:satMod val="150000"/>
                </a:schemeClr>
              </a:solidFill>
              <a:ea typeface="+mj-ea"/>
              <a:cs typeface="+mj-cs"/>
            </a:endParaRPr>
          </a:p>
        </p:txBody>
      </p:sp>
      <p:sp>
        <p:nvSpPr>
          <p:cNvPr id="46082" name="Content Placeholder 2"/>
          <p:cNvSpPr>
            <a:spLocks noGrp="1"/>
          </p:cNvSpPr>
          <p:nvPr>
            <p:ph sz="half" idx="1"/>
          </p:nvPr>
        </p:nvSpPr>
        <p:spPr>
          <a:xfrm>
            <a:off x="457200" y="1722438"/>
            <a:ext cx="4038600" cy="4525962"/>
          </a:xfrm>
        </p:spPr>
        <p:txBody>
          <a:bodyPr>
            <a:normAutofit fontScale="92500"/>
          </a:bodyPr>
          <a:lstStyle/>
          <a:p>
            <a:pPr eaLnBrk="1" hangingPunct="1">
              <a:lnSpc>
                <a:spcPct val="80000"/>
              </a:lnSpc>
              <a:buFont typeface="Arial"/>
              <a:buChar char="•"/>
            </a:pPr>
            <a:r>
              <a:rPr lang="en-US" dirty="0">
                <a:latin typeface="Comic Sans MS" charset="0"/>
                <a:ea typeface="MS PGothic" charset="0"/>
              </a:rPr>
              <a:t>Large internal diameter</a:t>
            </a:r>
          </a:p>
          <a:p>
            <a:pPr lvl="1" eaLnBrk="1" hangingPunct="1">
              <a:lnSpc>
                <a:spcPct val="80000"/>
              </a:lnSpc>
              <a:buFont typeface="Arial"/>
              <a:buChar char="•"/>
            </a:pPr>
            <a:r>
              <a:rPr lang="en-US" sz="2200" dirty="0">
                <a:latin typeface="Times New Roman" charset="0"/>
                <a:ea typeface="ＭＳ Ｐゴシック" charset="0"/>
                <a:cs typeface="ＭＳ Ｐゴシック" charset="0"/>
              </a:rPr>
              <a:t>↓</a:t>
            </a:r>
            <a:r>
              <a:rPr lang="en-US" sz="2200" dirty="0">
                <a:latin typeface="Comic Sans MS" charset="0"/>
                <a:ea typeface="MS PGothic" charset="0"/>
              </a:rPr>
              <a:t> airway resistance</a:t>
            </a:r>
          </a:p>
          <a:p>
            <a:pPr lvl="1" eaLnBrk="1" hangingPunct="1">
              <a:lnSpc>
                <a:spcPct val="80000"/>
              </a:lnSpc>
              <a:buFont typeface="Arial"/>
              <a:buChar char="•"/>
            </a:pPr>
            <a:r>
              <a:rPr lang="en-US" sz="2200" dirty="0">
                <a:latin typeface="Times New Roman" charset="0"/>
                <a:ea typeface="ＭＳ Ｐゴシック" charset="0"/>
                <a:cs typeface="ＭＳ Ｐゴシック" charset="0"/>
              </a:rPr>
              <a:t>↓</a:t>
            </a:r>
            <a:r>
              <a:rPr lang="en-US" sz="2200" dirty="0">
                <a:latin typeface="Comic Sans MS" charset="0"/>
                <a:ea typeface="MS PGothic" charset="0"/>
              </a:rPr>
              <a:t> work of breathing</a:t>
            </a:r>
          </a:p>
          <a:p>
            <a:pPr eaLnBrk="1" hangingPunct="1">
              <a:lnSpc>
                <a:spcPct val="80000"/>
              </a:lnSpc>
              <a:buFont typeface="Arial"/>
              <a:buChar char="•"/>
            </a:pPr>
            <a:r>
              <a:rPr lang="en-US" dirty="0">
                <a:latin typeface="Comic Sans MS" charset="0"/>
                <a:ea typeface="MS PGothic" charset="0"/>
              </a:rPr>
              <a:t>Suction secretions</a:t>
            </a:r>
          </a:p>
          <a:p>
            <a:pPr eaLnBrk="1" hangingPunct="1">
              <a:lnSpc>
                <a:spcPct val="80000"/>
              </a:lnSpc>
              <a:buFont typeface="Arial"/>
              <a:buChar char="•"/>
            </a:pPr>
            <a:r>
              <a:rPr lang="en-US" dirty="0">
                <a:latin typeface="Comic Sans MS" charset="0"/>
                <a:ea typeface="MS PGothic" charset="0"/>
              </a:rPr>
              <a:t>Less mucosal damage</a:t>
            </a:r>
          </a:p>
        </p:txBody>
      </p:sp>
      <p:sp>
        <p:nvSpPr>
          <p:cNvPr id="4" name="Content Placeholder 3"/>
          <p:cNvSpPr>
            <a:spLocks noGrp="1"/>
          </p:cNvSpPr>
          <p:nvPr>
            <p:ph sz="half" idx="2"/>
          </p:nvPr>
        </p:nvSpPr>
        <p:spPr>
          <a:xfrm>
            <a:off x="4572000" y="1722438"/>
            <a:ext cx="4343400" cy="4525962"/>
          </a:xfrm>
        </p:spPr>
        <p:txBody>
          <a:bodyPr>
            <a:normAutofit fontScale="92500"/>
          </a:bodyPr>
          <a:lstStyle/>
          <a:p>
            <a:pPr marL="521208" indent="-457200" eaLnBrk="1" fontAlgn="auto" hangingPunct="1">
              <a:lnSpc>
                <a:spcPct val="90000"/>
              </a:lnSpc>
              <a:spcAft>
                <a:spcPts val="0"/>
              </a:spcAft>
              <a:buFont typeface="Arial"/>
              <a:buChar char="•"/>
              <a:defRPr/>
            </a:pPr>
            <a:r>
              <a:rPr lang="en-US" dirty="0">
                <a:latin typeface="Comic Sans MS"/>
                <a:ea typeface="+mn-ea"/>
                <a:cs typeface="Comic Sans MS"/>
              </a:rPr>
              <a:t>Multiple laryngoscopies</a:t>
            </a:r>
          </a:p>
          <a:p>
            <a:pPr marL="880110" lvl="1" indent="-342900" eaLnBrk="1" fontAlgn="auto" hangingPunct="1">
              <a:lnSpc>
                <a:spcPct val="90000"/>
              </a:lnSpc>
              <a:spcAft>
                <a:spcPts val="0"/>
              </a:spcAft>
              <a:buFont typeface="Arial"/>
              <a:buChar char="•"/>
              <a:defRPr/>
            </a:pPr>
            <a:r>
              <a:rPr lang="en-US" sz="2000" dirty="0">
                <a:latin typeface="Comic Sans MS"/>
                <a:ea typeface="+mn-ea"/>
                <a:cs typeface="Comic Sans MS"/>
              </a:rPr>
              <a:t>trauma to larynx</a:t>
            </a:r>
          </a:p>
          <a:p>
            <a:pPr marL="521208" indent="-457200" eaLnBrk="1" fontAlgn="auto" hangingPunct="1">
              <a:lnSpc>
                <a:spcPct val="90000"/>
              </a:lnSpc>
              <a:spcAft>
                <a:spcPts val="0"/>
              </a:spcAft>
              <a:buFont typeface="Arial"/>
              <a:buChar char="•"/>
              <a:defRPr/>
            </a:pPr>
            <a:r>
              <a:rPr lang="en-US" dirty="0">
                <a:latin typeface="Comic Sans MS"/>
                <a:ea typeface="+mn-ea"/>
                <a:cs typeface="Comic Sans MS"/>
              </a:rPr>
              <a:t>Unable to adjust leak </a:t>
            </a:r>
          </a:p>
          <a:p>
            <a:pPr marL="880110" lvl="1" indent="-342900" eaLnBrk="1" fontAlgn="auto" hangingPunct="1">
              <a:lnSpc>
                <a:spcPct val="90000"/>
              </a:lnSpc>
              <a:spcAft>
                <a:spcPts val="0"/>
              </a:spcAft>
              <a:buFont typeface="Arial"/>
              <a:buChar char="•"/>
              <a:defRPr/>
            </a:pPr>
            <a:r>
              <a:rPr lang="en-US" sz="2200" dirty="0">
                <a:latin typeface="Comic Sans MS"/>
                <a:ea typeface="+mn-ea"/>
                <a:cs typeface="Comic Sans MS"/>
              </a:rPr>
              <a:t>need to reintubate when patient critically ill</a:t>
            </a:r>
          </a:p>
          <a:p>
            <a:pPr marL="521208" indent="-457200" eaLnBrk="1" fontAlgn="auto" hangingPunct="1">
              <a:lnSpc>
                <a:spcPct val="90000"/>
              </a:lnSpc>
              <a:spcAft>
                <a:spcPts val="0"/>
              </a:spcAft>
              <a:buFont typeface="Arial"/>
              <a:buChar char="•"/>
              <a:defRPr/>
            </a:pPr>
            <a:r>
              <a:rPr lang="en-US" dirty="0">
                <a:latin typeface="Comic Sans MS"/>
                <a:ea typeface="+mn-ea"/>
                <a:cs typeface="Comic Sans MS"/>
              </a:rPr>
              <a:t>No protection against aspiration</a:t>
            </a:r>
          </a:p>
          <a:p>
            <a:pPr marL="521208" indent="-457200" eaLnBrk="1" fontAlgn="auto" hangingPunct="1">
              <a:lnSpc>
                <a:spcPct val="90000"/>
              </a:lnSpc>
              <a:spcAft>
                <a:spcPts val="0"/>
              </a:spcAft>
              <a:buFont typeface="Arial"/>
              <a:buChar char="•"/>
              <a:defRPr/>
            </a:pPr>
            <a:r>
              <a:rPr lang="en-US" dirty="0">
                <a:latin typeface="Comic Sans MS"/>
                <a:ea typeface="+mn-ea"/>
                <a:cs typeface="Comic Sans MS"/>
              </a:rPr>
              <a:t>May need higher FGFs</a:t>
            </a:r>
          </a:p>
          <a:p>
            <a:pPr marL="521208" indent="-457200" eaLnBrk="1" fontAlgn="auto" hangingPunct="1">
              <a:lnSpc>
                <a:spcPct val="90000"/>
              </a:lnSpc>
              <a:spcAft>
                <a:spcPts val="0"/>
              </a:spcAft>
              <a:buFont typeface="Arial"/>
              <a:buChar char="•"/>
              <a:defRPr/>
            </a:pPr>
            <a:r>
              <a:rPr lang="en-US" dirty="0">
                <a:latin typeface="Comic Sans MS"/>
                <a:ea typeface="+mn-ea"/>
                <a:cs typeface="Comic Sans MS"/>
              </a:rPr>
              <a:t>OR contamination</a:t>
            </a:r>
          </a:p>
          <a:p>
            <a:pPr marL="521208" indent="-457200" eaLnBrk="1" fontAlgn="auto" hangingPunct="1">
              <a:lnSpc>
                <a:spcPct val="90000"/>
              </a:lnSpc>
              <a:spcAft>
                <a:spcPts val="0"/>
              </a:spcAft>
              <a:buFont typeface="Arial"/>
              <a:buChar char="•"/>
              <a:defRPr/>
            </a:pPr>
            <a:r>
              <a:rPr lang="en-US" dirty="0">
                <a:latin typeface="Comic Sans MS"/>
                <a:ea typeface="+mn-ea"/>
                <a:cs typeface="Comic Sans MS"/>
              </a:rPr>
              <a:t>Inaccurate ETCO</a:t>
            </a:r>
            <a:r>
              <a:rPr lang="en-US" baseline="-25000" dirty="0">
                <a:latin typeface="Comic Sans MS"/>
                <a:ea typeface="+mn-ea"/>
                <a:cs typeface="Comic Sans MS"/>
              </a:rPr>
              <a:t>2</a:t>
            </a:r>
            <a:r>
              <a:rPr lang="en-US" dirty="0">
                <a:latin typeface="Comic Sans MS"/>
                <a:ea typeface="+mn-ea"/>
                <a:cs typeface="Comic Sans MS"/>
              </a:rPr>
              <a:t> &amp; TV measurements</a:t>
            </a:r>
          </a:p>
          <a:p>
            <a:pPr marL="64008" indent="0" eaLnBrk="1" fontAlgn="auto" hangingPunct="1">
              <a:spcAft>
                <a:spcPts val="0"/>
              </a:spcAft>
              <a:buFont typeface="Wingdings 2"/>
              <a:buNone/>
              <a:defRPr/>
            </a:pPr>
            <a:endParaRPr lang="en-US"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blinds(horizontal)">
                                      <p:cBhvr>
                                        <p:cTn id="7" dur="500"/>
                                        <p:tgtEl>
                                          <p:spTgt spid="4608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6082">
                                            <p:txEl>
                                              <p:pRg st="1" end="1"/>
                                            </p:txEl>
                                          </p:spTgt>
                                        </p:tgtEl>
                                        <p:attrNameLst>
                                          <p:attrName>style.visibility</p:attrName>
                                        </p:attrNameLst>
                                      </p:cBhvr>
                                      <p:to>
                                        <p:strVal val="visible"/>
                                      </p:to>
                                    </p:set>
                                    <p:animEffect transition="in" filter="blinds(horizontal)">
                                      <p:cBhvr>
                                        <p:cTn id="10" dur="500"/>
                                        <p:tgtEl>
                                          <p:spTgt spid="4608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6082">
                                            <p:txEl>
                                              <p:pRg st="2" end="2"/>
                                            </p:txEl>
                                          </p:spTgt>
                                        </p:tgtEl>
                                        <p:attrNameLst>
                                          <p:attrName>style.visibility</p:attrName>
                                        </p:attrNameLst>
                                      </p:cBhvr>
                                      <p:to>
                                        <p:strVal val="visible"/>
                                      </p:to>
                                    </p:set>
                                    <p:animEffect transition="in" filter="blinds(horizontal)">
                                      <p:cBhvr>
                                        <p:cTn id="13" dur="500"/>
                                        <p:tgtEl>
                                          <p:spTgt spid="4608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6082">
                                            <p:txEl>
                                              <p:pRg st="3" end="3"/>
                                            </p:txEl>
                                          </p:spTgt>
                                        </p:tgtEl>
                                        <p:attrNameLst>
                                          <p:attrName>style.visibility</p:attrName>
                                        </p:attrNameLst>
                                      </p:cBhvr>
                                      <p:to>
                                        <p:strVal val="visible"/>
                                      </p:to>
                                    </p:set>
                                    <p:animEffect transition="in" filter="blinds(horizontal)">
                                      <p:cBhvr>
                                        <p:cTn id="16" dur="500"/>
                                        <p:tgtEl>
                                          <p:spTgt spid="4608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animEffect transition="in" filter="blinds(horizontal)">
                                      <p:cBhvr>
                                        <p:cTn id="19" dur="500"/>
                                        <p:tgtEl>
                                          <p:spTgt spid="4608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blinds(horizontal)">
                                      <p:cBhvr>
                                        <p:cTn id="24" dur="500"/>
                                        <p:tgtEl>
                                          <p:spTgt spid="4">
                                            <p:txEl>
                                              <p:pRg st="0" end="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linds(horizontal)">
                                      <p:cBhvr>
                                        <p:cTn id="27" dur="500"/>
                                        <p:tgtEl>
                                          <p:spTgt spid="4">
                                            <p:txEl>
                                              <p:pRg st="1" end="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linds(horizontal)">
                                      <p:cBhvr>
                                        <p:cTn id="30" dur="500"/>
                                        <p:tgtEl>
                                          <p:spTgt spid="4">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blinds(horizontal)">
                                      <p:cBhvr>
                                        <p:cTn id="33" dur="500"/>
                                        <p:tgtEl>
                                          <p:spTgt spid="4">
                                            <p:txEl>
                                              <p:pRg st="3" end="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linds(horizontal)">
                                      <p:cBhvr>
                                        <p:cTn id="36" dur="500"/>
                                        <p:tgtEl>
                                          <p:spTgt spid="4">
                                            <p:txEl>
                                              <p:pRg st="4" end="4"/>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linds(horizontal)">
                                      <p:cBhvr>
                                        <p:cTn id="39" dur="500"/>
                                        <p:tgtEl>
                                          <p:spTgt spid="4">
                                            <p:txEl>
                                              <p:pRg st="5" end="5"/>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linds(horizontal)">
                                      <p:cBhvr>
                                        <p:cTn id="42" dur="500"/>
                                        <p:tgtEl>
                                          <p:spTgt spid="4">
                                            <p:txEl>
                                              <p:pRg st="6" end="6"/>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linds(horizontal)">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rrowheads="1"/>
          </p:cNvSpPr>
          <p:nvPr>
            <p:ph type="title"/>
          </p:nvPr>
        </p:nvSpPr>
        <p:spPr/>
        <p:txBody>
          <a:bodyPr>
            <a:normAutofit/>
          </a:bodyPr>
          <a:lstStyle/>
          <a:p>
            <a:pPr indent="0" eaLnBrk="1" fontAlgn="auto" hangingPunct="1">
              <a:spcAft>
                <a:spcPts val="0"/>
              </a:spcAft>
              <a:defRPr/>
            </a:pPr>
            <a:r>
              <a:rPr lang="en-US" sz="3600">
                <a:solidFill>
                  <a:schemeClr val="accent1">
                    <a:tint val="83000"/>
                    <a:satMod val="150000"/>
                  </a:schemeClr>
                </a:solidFill>
                <a:latin typeface="Comic Sans MS" charset="0"/>
                <a:ea typeface="+mj-ea"/>
                <a:cs typeface="+mj-cs"/>
              </a:rPr>
              <a:t>CUFFED ETT:</a:t>
            </a:r>
            <a:br>
              <a:rPr lang="en-US" sz="3600">
                <a:solidFill>
                  <a:schemeClr val="accent1">
                    <a:tint val="83000"/>
                    <a:satMod val="150000"/>
                  </a:schemeClr>
                </a:solidFill>
                <a:latin typeface="Comic Sans MS" charset="0"/>
                <a:ea typeface="+mj-ea"/>
                <a:cs typeface="+mj-cs"/>
              </a:rPr>
            </a:br>
            <a:r>
              <a:rPr lang="en-US" sz="3600">
                <a:solidFill>
                  <a:schemeClr val="accent1">
                    <a:tint val="83000"/>
                    <a:satMod val="150000"/>
                  </a:schemeClr>
                </a:solidFill>
                <a:latin typeface="Comic Sans MS" charset="0"/>
                <a:ea typeface="+mj-ea"/>
                <a:cs typeface="+mj-cs"/>
              </a:rPr>
              <a:t>ADVANTAGES/DISADVANTAGES</a:t>
            </a:r>
          </a:p>
        </p:txBody>
      </p:sp>
      <p:sp>
        <p:nvSpPr>
          <p:cNvPr id="256003" name="Rectangle 3"/>
          <p:cNvSpPr>
            <a:spLocks noGrp="1" noChangeArrowheads="1"/>
          </p:cNvSpPr>
          <p:nvPr>
            <p:ph sz="half" idx="1"/>
          </p:nvPr>
        </p:nvSpPr>
        <p:spPr>
          <a:xfrm>
            <a:off x="439738" y="1714500"/>
            <a:ext cx="4284662" cy="4991100"/>
          </a:xfrm>
        </p:spPr>
        <p:txBody>
          <a:bodyPr>
            <a:normAutofit lnSpcReduction="10000"/>
          </a:bodyPr>
          <a:lstStyle/>
          <a:p>
            <a:pPr eaLnBrk="1" hangingPunct="1">
              <a:buFont typeface="Arial"/>
              <a:buChar char="•"/>
            </a:pPr>
            <a:r>
              <a:rPr lang="en-US" sz="1900" dirty="0">
                <a:latin typeface="Comic Sans MS" charset="0"/>
                <a:ea typeface="MS PGothic" charset="0"/>
              </a:rPr>
              <a:t>Limit laryngoscopies</a:t>
            </a:r>
          </a:p>
          <a:p>
            <a:pPr lvl="1" eaLnBrk="1" hangingPunct="1">
              <a:buFont typeface="Arial"/>
              <a:buChar char="•"/>
            </a:pPr>
            <a:r>
              <a:rPr lang="en-US" sz="1700" dirty="0">
                <a:latin typeface="Comic Sans MS" charset="0"/>
                <a:ea typeface="MS PGothic" charset="0"/>
              </a:rPr>
              <a:t>less trauma to larynx</a:t>
            </a:r>
          </a:p>
          <a:p>
            <a:pPr lvl="1" eaLnBrk="1" hangingPunct="1">
              <a:buFont typeface="Arial"/>
              <a:buChar char="•"/>
            </a:pPr>
            <a:r>
              <a:rPr lang="en-US" sz="1700" dirty="0">
                <a:latin typeface="Comic Sans MS" charset="0"/>
                <a:ea typeface="MS PGothic" charset="0"/>
              </a:rPr>
              <a:t>rapid sequence induction</a:t>
            </a:r>
          </a:p>
          <a:p>
            <a:pPr eaLnBrk="1" hangingPunct="1">
              <a:buFont typeface="Arial"/>
              <a:buChar char="•"/>
            </a:pPr>
            <a:r>
              <a:rPr lang="en-US" sz="1900" dirty="0">
                <a:latin typeface="Comic Sans MS" charset="0"/>
                <a:ea typeface="MS PGothic" charset="0"/>
              </a:rPr>
              <a:t>Ability to adjust leak with changes in pulmonary compliance</a:t>
            </a:r>
          </a:p>
          <a:p>
            <a:pPr lvl="1" eaLnBrk="1" hangingPunct="1">
              <a:buFont typeface="Arial"/>
              <a:buChar char="•"/>
            </a:pPr>
            <a:r>
              <a:rPr lang="en-US" sz="1700" dirty="0">
                <a:latin typeface="Comic Sans MS" charset="0"/>
                <a:ea typeface="MS PGothic" charset="0"/>
              </a:rPr>
              <a:t>laparoscopy</a:t>
            </a:r>
          </a:p>
          <a:p>
            <a:pPr lvl="1" eaLnBrk="1" hangingPunct="1">
              <a:buFont typeface="Arial"/>
              <a:buChar char="•"/>
            </a:pPr>
            <a:r>
              <a:rPr lang="en-US" sz="1700" dirty="0">
                <a:latin typeface="Comic Sans MS" charset="0"/>
                <a:ea typeface="MS PGothic" charset="0"/>
              </a:rPr>
              <a:t>liver transplant</a:t>
            </a:r>
          </a:p>
          <a:p>
            <a:pPr eaLnBrk="1" hangingPunct="1">
              <a:buFont typeface="Arial"/>
              <a:buChar char="•"/>
            </a:pPr>
            <a:r>
              <a:rPr lang="en-US" sz="1900" dirty="0">
                <a:latin typeface="Times New Roman" charset="0"/>
                <a:ea typeface="MS PGothic" charset="0"/>
                <a:cs typeface="Times New Roman" charset="0"/>
              </a:rPr>
              <a:t>↓ </a:t>
            </a:r>
            <a:r>
              <a:rPr lang="en-US" sz="1900" dirty="0">
                <a:latin typeface="Comic Sans MS" charset="0"/>
                <a:ea typeface="MS PGothic" charset="0"/>
                <a:cs typeface="Times New Roman" charset="0"/>
              </a:rPr>
              <a:t>FGF</a:t>
            </a:r>
          </a:p>
          <a:p>
            <a:pPr eaLnBrk="1" hangingPunct="1">
              <a:buFont typeface="Arial"/>
              <a:buChar char="•"/>
            </a:pPr>
            <a:r>
              <a:rPr lang="en-US" sz="1900" dirty="0">
                <a:latin typeface="Times New Roman" charset="0"/>
                <a:ea typeface="MS PGothic" charset="0"/>
                <a:cs typeface="Times New Roman" charset="0"/>
              </a:rPr>
              <a:t>↓ </a:t>
            </a:r>
            <a:r>
              <a:rPr lang="en-US" sz="1900" dirty="0">
                <a:latin typeface="Comic Sans MS" charset="0"/>
                <a:ea typeface="MS PGothic" charset="0"/>
                <a:cs typeface="Times New Roman" charset="0"/>
              </a:rPr>
              <a:t>OR Pollution</a:t>
            </a:r>
            <a:endParaRPr lang="en-US" sz="1900" dirty="0">
              <a:latin typeface="Comic Sans MS" charset="0"/>
              <a:ea typeface="MS PGothic" charset="0"/>
            </a:endParaRPr>
          </a:p>
          <a:p>
            <a:pPr eaLnBrk="1" hangingPunct="1">
              <a:buFont typeface="Arial"/>
              <a:buChar char="•"/>
            </a:pPr>
            <a:r>
              <a:rPr lang="en-US" sz="1900" dirty="0">
                <a:latin typeface="Times New Roman" charset="0"/>
                <a:ea typeface="MS PGothic" charset="0"/>
                <a:cs typeface="Times New Roman" charset="0"/>
              </a:rPr>
              <a:t>↓</a:t>
            </a:r>
            <a:r>
              <a:rPr lang="en-US" sz="1900" dirty="0">
                <a:latin typeface="Comic Sans MS" charset="0"/>
                <a:ea typeface="MS PGothic" charset="0"/>
              </a:rPr>
              <a:t> Risk of aspiration</a:t>
            </a:r>
          </a:p>
          <a:p>
            <a:pPr lvl="1" eaLnBrk="1" hangingPunct="1">
              <a:buFont typeface="Arial"/>
              <a:buChar char="•"/>
            </a:pPr>
            <a:r>
              <a:rPr lang="en-US" sz="1700" dirty="0">
                <a:latin typeface="Comic Sans MS" charset="0"/>
                <a:ea typeface="MS PGothic" charset="0"/>
              </a:rPr>
              <a:t>11% vs. 70%*</a:t>
            </a:r>
          </a:p>
          <a:p>
            <a:pPr eaLnBrk="1" hangingPunct="1">
              <a:buFont typeface="Arial"/>
              <a:buChar char="•"/>
            </a:pPr>
            <a:r>
              <a:rPr lang="en-US" sz="1900" dirty="0">
                <a:latin typeface="Comic Sans MS" charset="0"/>
                <a:ea typeface="MS PGothic" charset="0"/>
                <a:cs typeface="Times New Roman" charset="0"/>
              </a:rPr>
              <a:t>↑ Reliability of</a:t>
            </a:r>
            <a:r>
              <a:rPr lang="en-US" sz="1900" dirty="0">
                <a:latin typeface="Times New Roman" charset="0"/>
                <a:ea typeface="MS PGothic" charset="0"/>
                <a:cs typeface="Times New Roman" charset="0"/>
              </a:rPr>
              <a:t> </a:t>
            </a:r>
            <a:r>
              <a:rPr lang="en-US" sz="1900" dirty="0">
                <a:latin typeface="Comic Sans MS" charset="0"/>
                <a:ea typeface="MS PGothic" charset="0"/>
                <a:cs typeface="Times New Roman" charset="0"/>
              </a:rPr>
              <a:t>ETCO</a:t>
            </a:r>
            <a:r>
              <a:rPr lang="en-US" sz="1900" baseline="-25000" dirty="0">
                <a:latin typeface="Comic Sans MS" charset="0"/>
                <a:ea typeface="MS PGothic" charset="0"/>
                <a:cs typeface="Times New Roman" charset="0"/>
              </a:rPr>
              <a:t>2</a:t>
            </a:r>
            <a:r>
              <a:rPr lang="en-US" sz="1900" dirty="0">
                <a:latin typeface="Comic Sans MS" charset="0"/>
                <a:ea typeface="MS PGothic" charset="0"/>
                <a:cs typeface="Times New Roman" charset="0"/>
              </a:rPr>
              <a:t> &amp; TV measurements</a:t>
            </a:r>
          </a:p>
          <a:p>
            <a:pPr eaLnBrk="1" hangingPunct="1">
              <a:lnSpc>
                <a:spcPct val="80000"/>
              </a:lnSpc>
              <a:buFont typeface="Wingdings" charset="0"/>
              <a:buNone/>
            </a:pPr>
            <a:endParaRPr lang="en-US" sz="1100" dirty="0">
              <a:latin typeface="Comic Sans MS" charset="0"/>
              <a:ea typeface="MS PGothic" charset="0"/>
              <a:cs typeface="Times New Roman" charset="0"/>
            </a:endParaRPr>
          </a:p>
          <a:p>
            <a:pPr eaLnBrk="1" hangingPunct="1">
              <a:lnSpc>
                <a:spcPct val="80000"/>
              </a:lnSpc>
              <a:buFont typeface="Wingdings" charset="0"/>
              <a:buNone/>
            </a:pPr>
            <a:endParaRPr lang="en-US" sz="1100" dirty="0">
              <a:latin typeface="Comic Sans MS" charset="0"/>
              <a:ea typeface="MS PGothic" charset="0"/>
              <a:cs typeface="Times New Roman" charset="0"/>
            </a:endParaRPr>
          </a:p>
          <a:p>
            <a:pPr eaLnBrk="1" hangingPunct="1">
              <a:lnSpc>
                <a:spcPct val="80000"/>
              </a:lnSpc>
              <a:buFont typeface="Wingdings" charset="0"/>
              <a:buNone/>
            </a:pPr>
            <a:r>
              <a:rPr lang="en-US" sz="1300" dirty="0">
                <a:latin typeface="Comic Sans MS" charset="0"/>
                <a:ea typeface="MS PGothic" charset="0"/>
                <a:cs typeface="Times New Roman" charset="0"/>
              </a:rPr>
              <a:t>*Browning DH, et al: J </a:t>
            </a:r>
            <a:r>
              <a:rPr lang="en-US" sz="1300" dirty="0" err="1">
                <a:latin typeface="Comic Sans MS" charset="0"/>
                <a:ea typeface="MS PGothic" charset="0"/>
                <a:cs typeface="Times New Roman" charset="0"/>
              </a:rPr>
              <a:t>Pediatr</a:t>
            </a:r>
            <a:r>
              <a:rPr lang="en-US" sz="1300" dirty="0">
                <a:latin typeface="Comic Sans MS" charset="0"/>
                <a:ea typeface="MS PGothic" charset="0"/>
                <a:cs typeface="Times New Roman" charset="0"/>
              </a:rPr>
              <a:t> 1983;102:582-584</a:t>
            </a:r>
          </a:p>
        </p:txBody>
      </p:sp>
      <p:sp>
        <p:nvSpPr>
          <p:cNvPr id="256004" name="Rectangle 4"/>
          <p:cNvSpPr>
            <a:spLocks noGrp="1" noChangeArrowheads="1"/>
          </p:cNvSpPr>
          <p:nvPr>
            <p:ph sz="half" idx="2"/>
          </p:nvPr>
        </p:nvSpPr>
        <p:spPr>
          <a:xfrm>
            <a:off x="4640263" y="1714500"/>
            <a:ext cx="4503737" cy="4762500"/>
          </a:xfrm>
        </p:spPr>
        <p:txBody>
          <a:bodyPr>
            <a:normAutofit lnSpcReduction="10000"/>
          </a:bodyPr>
          <a:lstStyle/>
          <a:p>
            <a:pPr eaLnBrk="1" hangingPunct="1">
              <a:buFont typeface="Arial"/>
              <a:buChar char="•"/>
            </a:pPr>
            <a:r>
              <a:rPr lang="en-US" sz="1900" dirty="0">
                <a:latin typeface="Comic Sans MS" charset="0"/>
                <a:ea typeface="MS PGothic" charset="0"/>
              </a:rPr>
              <a:t>Smaller internal diameter</a:t>
            </a:r>
          </a:p>
          <a:p>
            <a:pPr lvl="1" eaLnBrk="1" hangingPunct="1">
              <a:buFont typeface="Arial"/>
              <a:buChar char="•"/>
            </a:pPr>
            <a:r>
              <a:rPr lang="en-US" sz="1700" dirty="0">
                <a:latin typeface="Comic Sans MS" charset="0"/>
                <a:ea typeface="ＭＳ Ｐゴシック" charset="0"/>
                <a:cs typeface="ＭＳ Ｐゴシック" charset="0"/>
              </a:rPr>
              <a:t>↑</a:t>
            </a:r>
            <a:r>
              <a:rPr lang="en-US" sz="1700" dirty="0">
                <a:latin typeface="Comic Sans MS" charset="0"/>
                <a:ea typeface="MS PGothic" charset="0"/>
              </a:rPr>
              <a:t> airway resistance</a:t>
            </a:r>
          </a:p>
          <a:p>
            <a:pPr lvl="1" eaLnBrk="1" hangingPunct="1">
              <a:buFont typeface="Arial"/>
              <a:buChar char="•"/>
            </a:pPr>
            <a:r>
              <a:rPr lang="en-US" sz="1700" dirty="0">
                <a:latin typeface="Comic Sans MS" charset="0"/>
                <a:ea typeface="ＭＳ Ｐゴシック" charset="0"/>
                <a:cs typeface="ＭＳ Ｐゴシック" charset="0"/>
              </a:rPr>
              <a:t>↑</a:t>
            </a:r>
            <a:r>
              <a:rPr lang="en-US" sz="1700" dirty="0">
                <a:latin typeface="Comic Sans MS" charset="0"/>
                <a:ea typeface="MS PGothic" charset="0"/>
              </a:rPr>
              <a:t> work of breathing</a:t>
            </a:r>
          </a:p>
          <a:p>
            <a:pPr eaLnBrk="1" hangingPunct="1">
              <a:buFont typeface="Arial"/>
              <a:buChar char="•"/>
            </a:pPr>
            <a:r>
              <a:rPr lang="en-US" sz="1900" dirty="0">
                <a:latin typeface="Comic Sans MS" charset="0"/>
                <a:ea typeface="MS PGothic" charset="0"/>
              </a:rPr>
              <a:t>Difficult to suction</a:t>
            </a:r>
          </a:p>
          <a:p>
            <a:pPr eaLnBrk="1" hangingPunct="1">
              <a:buFont typeface="Arial"/>
              <a:buChar char="•"/>
            </a:pPr>
            <a:r>
              <a:rPr lang="en-US" sz="1900" dirty="0">
                <a:latin typeface="Comic Sans MS" charset="0"/>
                <a:ea typeface="MS PGothic" charset="0"/>
              </a:rPr>
              <a:t>Mucosal damage from cuff</a:t>
            </a:r>
          </a:p>
          <a:p>
            <a:pPr lvl="1" eaLnBrk="1" hangingPunct="1">
              <a:buFont typeface="Arial"/>
              <a:buChar char="•"/>
            </a:pPr>
            <a:r>
              <a:rPr lang="en-US" sz="1700" dirty="0">
                <a:latin typeface="Comic Sans MS" charset="0"/>
                <a:ea typeface="MS PGothic" charset="0"/>
              </a:rPr>
              <a:t>post-extubation croup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Effect transition="in" filter="dissolve">
                                      <p:cBhvr>
                                        <p:cTn id="7" dur="500"/>
                                        <p:tgtEl>
                                          <p:spTgt spid="2560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6003">
                                            <p:txEl>
                                              <p:pRg st="1" end="1"/>
                                            </p:txEl>
                                          </p:spTgt>
                                        </p:tgtEl>
                                        <p:attrNameLst>
                                          <p:attrName>style.visibility</p:attrName>
                                        </p:attrNameLst>
                                      </p:cBhvr>
                                      <p:to>
                                        <p:strVal val="visible"/>
                                      </p:to>
                                    </p:set>
                                    <p:animEffect transition="in" filter="dissolve">
                                      <p:cBhvr>
                                        <p:cTn id="10" dur="500"/>
                                        <p:tgtEl>
                                          <p:spTgt spid="2560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6003">
                                            <p:txEl>
                                              <p:pRg st="2" end="2"/>
                                            </p:txEl>
                                          </p:spTgt>
                                        </p:tgtEl>
                                        <p:attrNameLst>
                                          <p:attrName>style.visibility</p:attrName>
                                        </p:attrNameLst>
                                      </p:cBhvr>
                                      <p:to>
                                        <p:strVal val="visible"/>
                                      </p:to>
                                    </p:set>
                                    <p:animEffect transition="in" filter="dissolve">
                                      <p:cBhvr>
                                        <p:cTn id="13" dur="500"/>
                                        <p:tgtEl>
                                          <p:spTgt spid="25600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6003">
                                            <p:txEl>
                                              <p:pRg st="3" end="3"/>
                                            </p:txEl>
                                          </p:spTgt>
                                        </p:tgtEl>
                                        <p:attrNameLst>
                                          <p:attrName>style.visibility</p:attrName>
                                        </p:attrNameLst>
                                      </p:cBhvr>
                                      <p:to>
                                        <p:strVal val="visible"/>
                                      </p:to>
                                    </p:set>
                                    <p:animEffect transition="in" filter="dissolve">
                                      <p:cBhvr>
                                        <p:cTn id="16" dur="500"/>
                                        <p:tgtEl>
                                          <p:spTgt spid="25600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6003">
                                            <p:txEl>
                                              <p:pRg st="4" end="4"/>
                                            </p:txEl>
                                          </p:spTgt>
                                        </p:tgtEl>
                                        <p:attrNameLst>
                                          <p:attrName>style.visibility</p:attrName>
                                        </p:attrNameLst>
                                      </p:cBhvr>
                                      <p:to>
                                        <p:strVal val="visible"/>
                                      </p:to>
                                    </p:set>
                                    <p:animEffect transition="in" filter="dissolve">
                                      <p:cBhvr>
                                        <p:cTn id="19" dur="500"/>
                                        <p:tgtEl>
                                          <p:spTgt spid="25600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6003">
                                            <p:txEl>
                                              <p:pRg st="5" end="5"/>
                                            </p:txEl>
                                          </p:spTgt>
                                        </p:tgtEl>
                                        <p:attrNameLst>
                                          <p:attrName>style.visibility</p:attrName>
                                        </p:attrNameLst>
                                      </p:cBhvr>
                                      <p:to>
                                        <p:strVal val="visible"/>
                                      </p:to>
                                    </p:set>
                                    <p:animEffect transition="in" filter="dissolve">
                                      <p:cBhvr>
                                        <p:cTn id="22" dur="500"/>
                                        <p:tgtEl>
                                          <p:spTgt spid="25600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6003">
                                            <p:txEl>
                                              <p:pRg st="6" end="6"/>
                                            </p:txEl>
                                          </p:spTgt>
                                        </p:tgtEl>
                                        <p:attrNameLst>
                                          <p:attrName>style.visibility</p:attrName>
                                        </p:attrNameLst>
                                      </p:cBhvr>
                                      <p:to>
                                        <p:strVal val="visible"/>
                                      </p:to>
                                    </p:set>
                                    <p:animEffect transition="in" filter="dissolve">
                                      <p:cBhvr>
                                        <p:cTn id="25" dur="500"/>
                                        <p:tgtEl>
                                          <p:spTgt spid="256003">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6003">
                                            <p:txEl>
                                              <p:pRg st="7" end="7"/>
                                            </p:txEl>
                                          </p:spTgt>
                                        </p:tgtEl>
                                        <p:attrNameLst>
                                          <p:attrName>style.visibility</p:attrName>
                                        </p:attrNameLst>
                                      </p:cBhvr>
                                      <p:to>
                                        <p:strVal val="visible"/>
                                      </p:to>
                                    </p:set>
                                    <p:animEffect transition="in" filter="dissolve">
                                      <p:cBhvr>
                                        <p:cTn id="28" dur="500"/>
                                        <p:tgtEl>
                                          <p:spTgt spid="25600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56003">
                                            <p:txEl>
                                              <p:pRg st="8" end="8"/>
                                            </p:txEl>
                                          </p:spTgt>
                                        </p:tgtEl>
                                        <p:attrNameLst>
                                          <p:attrName>style.visibility</p:attrName>
                                        </p:attrNameLst>
                                      </p:cBhvr>
                                      <p:to>
                                        <p:strVal val="visible"/>
                                      </p:to>
                                    </p:set>
                                    <p:animEffect transition="in" filter="dissolve">
                                      <p:cBhvr>
                                        <p:cTn id="31" dur="500"/>
                                        <p:tgtEl>
                                          <p:spTgt spid="256003">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6003">
                                            <p:txEl>
                                              <p:pRg st="9" end="9"/>
                                            </p:txEl>
                                          </p:spTgt>
                                        </p:tgtEl>
                                        <p:attrNameLst>
                                          <p:attrName>style.visibility</p:attrName>
                                        </p:attrNameLst>
                                      </p:cBhvr>
                                      <p:to>
                                        <p:strVal val="visible"/>
                                      </p:to>
                                    </p:set>
                                    <p:animEffect transition="in" filter="dissolve">
                                      <p:cBhvr>
                                        <p:cTn id="34" dur="500"/>
                                        <p:tgtEl>
                                          <p:spTgt spid="256003">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6003">
                                            <p:txEl>
                                              <p:pRg st="10" end="10"/>
                                            </p:txEl>
                                          </p:spTgt>
                                        </p:tgtEl>
                                        <p:attrNameLst>
                                          <p:attrName>style.visibility</p:attrName>
                                        </p:attrNameLst>
                                      </p:cBhvr>
                                      <p:to>
                                        <p:strVal val="visible"/>
                                      </p:to>
                                    </p:set>
                                    <p:animEffect transition="in" filter="dissolve">
                                      <p:cBhvr>
                                        <p:cTn id="37" dur="500"/>
                                        <p:tgtEl>
                                          <p:spTgt spid="256003">
                                            <p:txEl>
                                              <p:pRg st="10" end="1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6003">
                                            <p:txEl>
                                              <p:pRg st="13" end="13"/>
                                            </p:txEl>
                                          </p:spTgt>
                                        </p:tgtEl>
                                        <p:attrNameLst>
                                          <p:attrName>style.visibility</p:attrName>
                                        </p:attrNameLst>
                                      </p:cBhvr>
                                      <p:to>
                                        <p:strVal val="visible"/>
                                      </p:to>
                                    </p:set>
                                    <p:animEffect transition="in" filter="dissolve">
                                      <p:cBhvr>
                                        <p:cTn id="40" dur="500"/>
                                        <p:tgtEl>
                                          <p:spTgt spid="256003">
                                            <p:txEl>
                                              <p:pRg st="13" end="1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56004">
                                            <p:txEl>
                                              <p:pRg st="0" end="0"/>
                                            </p:txEl>
                                          </p:spTgt>
                                        </p:tgtEl>
                                        <p:attrNameLst>
                                          <p:attrName>style.visibility</p:attrName>
                                        </p:attrNameLst>
                                      </p:cBhvr>
                                      <p:to>
                                        <p:strVal val="visible"/>
                                      </p:to>
                                    </p:set>
                                    <p:animEffect transition="in" filter="dissolve">
                                      <p:cBhvr>
                                        <p:cTn id="45" dur="500"/>
                                        <p:tgtEl>
                                          <p:spTgt spid="256004">
                                            <p:txEl>
                                              <p:pRg st="0" end="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56004">
                                            <p:txEl>
                                              <p:pRg st="1" end="1"/>
                                            </p:txEl>
                                          </p:spTgt>
                                        </p:tgtEl>
                                        <p:attrNameLst>
                                          <p:attrName>style.visibility</p:attrName>
                                        </p:attrNameLst>
                                      </p:cBhvr>
                                      <p:to>
                                        <p:strVal val="visible"/>
                                      </p:to>
                                    </p:set>
                                    <p:animEffect transition="in" filter="dissolve">
                                      <p:cBhvr>
                                        <p:cTn id="48" dur="500"/>
                                        <p:tgtEl>
                                          <p:spTgt spid="256004">
                                            <p:txEl>
                                              <p:pRg st="1" end="1"/>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56004">
                                            <p:txEl>
                                              <p:pRg st="2" end="2"/>
                                            </p:txEl>
                                          </p:spTgt>
                                        </p:tgtEl>
                                        <p:attrNameLst>
                                          <p:attrName>style.visibility</p:attrName>
                                        </p:attrNameLst>
                                      </p:cBhvr>
                                      <p:to>
                                        <p:strVal val="visible"/>
                                      </p:to>
                                    </p:set>
                                    <p:animEffect transition="in" filter="dissolve">
                                      <p:cBhvr>
                                        <p:cTn id="51" dur="500"/>
                                        <p:tgtEl>
                                          <p:spTgt spid="256004">
                                            <p:txEl>
                                              <p:pRg st="2" end="2"/>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56004">
                                            <p:txEl>
                                              <p:pRg st="3" end="3"/>
                                            </p:txEl>
                                          </p:spTgt>
                                        </p:tgtEl>
                                        <p:attrNameLst>
                                          <p:attrName>style.visibility</p:attrName>
                                        </p:attrNameLst>
                                      </p:cBhvr>
                                      <p:to>
                                        <p:strVal val="visible"/>
                                      </p:to>
                                    </p:set>
                                    <p:animEffect transition="in" filter="dissolve">
                                      <p:cBhvr>
                                        <p:cTn id="54" dur="500"/>
                                        <p:tgtEl>
                                          <p:spTgt spid="256004">
                                            <p:txEl>
                                              <p:pRg st="3" end="3"/>
                                            </p:txEl>
                                          </p:spTgt>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56004">
                                            <p:txEl>
                                              <p:pRg st="4" end="4"/>
                                            </p:txEl>
                                          </p:spTgt>
                                        </p:tgtEl>
                                        <p:attrNameLst>
                                          <p:attrName>style.visibility</p:attrName>
                                        </p:attrNameLst>
                                      </p:cBhvr>
                                      <p:to>
                                        <p:strVal val="visible"/>
                                      </p:to>
                                    </p:set>
                                    <p:animEffect transition="in" filter="dissolve">
                                      <p:cBhvr>
                                        <p:cTn id="57" dur="500"/>
                                        <p:tgtEl>
                                          <p:spTgt spid="256004">
                                            <p:txEl>
                                              <p:pRg st="4" end="4"/>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56004">
                                            <p:txEl>
                                              <p:pRg st="5" end="5"/>
                                            </p:txEl>
                                          </p:spTgt>
                                        </p:tgtEl>
                                        <p:attrNameLst>
                                          <p:attrName>style.visibility</p:attrName>
                                        </p:attrNameLst>
                                      </p:cBhvr>
                                      <p:to>
                                        <p:strVal val="visible"/>
                                      </p:to>
                                    </p:set>
                                    <p:animEffect transition="in" filter="dissolve">
                                      <p:cBhvr>
                                        <p:cTn id="60" dur="500"/>
                                        <p:tgtEl>
                                          <p:spTgt spid="2560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P spid="25600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ETT SIZE</a:t>
            </a:r>
          </a:p>
        </p:txBody>
      </p:sp>
      <p:graphicFrame>
        <p:nvGraphicFramePr>
          <p:cNvPr id="5" name="Content Placeholder 4"/>
          <p:cNvGraphicFramePr>
            <a:graphicFrameLocks noGrp="1"/>
          </p:cNvGraphicFramePr>
          <p:nvPr>
            <p:ph idx="1"/>
          </p:nvPr>
        </p:nvGraphicFramePr>
        <p:xfrm>
          <a:off x="457200" y="1905000"/>
          <a:ext cx="8229600" cy="343376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90538">
                <a:tc>
                  <a:txBody>
                    <a:bodyPr/>
                    <a:lstStyle/>
                    <a:p>
                      <a:r>
                        <a:rPr lang="en-US" sz="1800" dirty="0"/>
                        <a:t>AGE</a:t>
                      </a:r>
                    </a:p>
                  </a:txBody>
                  <a:tcPr marT="45716" marB="45716"/>
                </a:tc>
                <a:tc>
                  <a:txBody>
                    <a:bodyPr/>
                    <a:lstStyle/>
                    <a:p>
                      <a:r>
                        <a:rPr lang="en-US" sz="1800" dirty="0"/>
                        <a:t>SIZE (mm</a:t>
                      </a:r>
                      <a:r>
                        <a:rPr lang="en-US" sz="1800" baseline="0" dirty="0"/>
                        <a:t> ID) UNCUFFED</a:t>
                      </a:r>
                      <a:endParaRPr lang="en-US" sz="1800" dirty="0"/>
                    </a:p>
                  </a:txBody>
                  <a:tcPr marT="45716" marB="45716"/>
                </a:tc>
                <a:tc>
                  <a:txBody>
                    <a:bodyPr/>
                    <a:lstStyle/>
                    <a:p>
                      <a:r>
                        <a:rPr lang="en-US" sz="1800" dirty="0"/>
                        <a:t>SIZE (mm ID) CUFFED</a:t>
                      </a:r>
                    </a:p>
                  </a:txBody>
                  <a:tcPr marT="45716" marB="45716"/>
                </a:tc>
                <a:extLst>
                  <a:ext uri="{0D108BD9-81ED-4DB2-BD59-A6C34878D82A}">
                    <a16:rowId xmlns:a16="http://schemas.microsoft.com/office/drawing/2014/main" val="10000"/>
                  </a:ext>
                </a:extLst>
              </a:tr>
              <a:tr h="490538">
                <a:tc>
                  <a:txBody>
                    <a:bodyPr/>
                    <a:lstStyle/>
                    <a:p>
                      <a:r>
                        <a:rPr lang="en-US" sz="1800" dirty="0"/>
                        <a:t>1000g</a:t>
                      </a:r>
                    </a:p>
                  </a:txBody>
                  <a:tcPr marT="45716" marB="45716"/>
                </a:tc>
                <a:tc>
                  <a:txBody>
                    <a:bodyPr/>
                    <a:lstStyle/>
                    <a:p>
                      <a:r>
                        <a:rPr lang="en-US" sz="1800" dirty="0"/>
                        <a:t>2.5</a:t>
                      </a:r>
                    </a:p>
                  </a:txBody>
                  <a:tcPr marT="45716" marB="45716"/>
                </a:tc>
                <a:tc>
                  <a:txBody>
                    <a:bodyPr/>
                    <a:lstStyle/>
                    <a:p>
                      <a:endParaRPr lang="en-US" sz="1800" dirty="0"/>
                    </a:p>
                  </a:txBody>
                  <a:tcPr marT="45716" marB="45716"/>
                </a:tc>
                <a:extLst>
                  <a:ext uri="{0D108BD9-81ED-4DB2-BD59-A6C34878D82A}">
                    <a16:rowId xmlns:a16="http://schemas.microsoft.com/office/drawing/2014/main" val="10001"/>
                  </a:ext>
                </a:extLst>
              </a:tr>
              <a:tr h="490538">
                <a:tc>
                  <a:txBody>
                    <a:bodyPr/>
                    <a:lstStyle/>
                    <a:p>
                      <a:r>
                        <a:rPr lang="en-US" sz="1800" dirty="0"/>
                        <a:t>1000 – 2500 g</a:t>
                      </a:r>
                    </a:p>
                  </a:txBody>
                  <a:tcPr marT="45716" marB="45716"/>
                </a:tc>
                <a:tc>
                  <a:txBody>
                    <a:bodyPr/>
                    <a:lstStyle/>
                    <a:p>
                      <a:r>
                        <a:rPr lang="en-US" sz="1800" dirty="0"/>
                        <a:t>3.0</a:t>
                      </a:r>
                    </a:p>
                  </a:txBody>
                  <a:tcPr marT="45716" marB="45716"/>
                </a:tc>
                <a:tc>
                  <a:txBody>
                    <a:bodyPr/>
                    <a:lstStyle/>
                    <a:p>
                      <a:endParaRPr lang="en-US" sz="1800"/>
                    </a:p>
                  </a:txBody>
                  <a:tcPr marT="45716" marB="45716"/>
                </a:tc>
                <a:extLst>
                  <a:ext uri="{0D108BD9-81ED-4DB2-BD59-A6C34878D82A}">
                    <a16:rowId xmlns:a16="http://schemas.microsoft.com/office/drawing/2014/main" val="10002"/>
                  </a:ext>
                </a:extLst>
              </a:tr>
              <a:tr h="490538">
                <a:tc>
                  <a:txBody>
                    <a:bodyPr/>
                    <a:lstStyle/>
                    <a:p>
                      <a:r>
                        <a:rPr lang="en-US" sz="1800" dirty="0"/>
                        <a:t>Neonate – 6 months</a:t>
                      </a:r>
                    </a:p>
                  </a:txBody>
                  <a:tcPr marT="45716" marB="45716"/>
                </a:tc>
                <a:tc>
                  <a:txBody>
                    <a:bodyPr/>
                    <a:lstStyle/>
                    <a:p>
                      <a:r>
                        <a:rPr lang="en-US" sz="1800" dirty="0"/>
                        <a:t>3.0 - 3.5</a:t>
                      </a:r>
                    </a:p>
                  </a:txBody>
                  <a:tcPr marT="45716" marB="45716"/>
                </a:tc>
                <a:tc>
                  <a:txBody>
                    <a:bodyPr/>
                    <a:lstStyle/>
                    <a:p>
                      <a:r>
                        <a:rPr lang="en-US" sz="1800" dirty="0"/>
                        <a:t>3.0 – 3.5*</a:t>
                      </a:r>
                    </a:p>
                  </a:txBody>
                  <a:tcPr marT="45716" marB="45716"/>
                </a:tc>
                <a:extLst>
                  <a:ext uri="{0D108BD9-81ED-4DB2-BD59-A6C34878D82A}">
                    <a16:rowId xmlns:a16="http://schemas.microsoft.com/office/drawing/2014/main" val="10003"/>
                  </a:ext>
                </a:extLst>
              </a:tr>
              <a:tr h="490538">
                <a:tc>
                  <a:txBody>
                    <a:bodyPr/>
                    <a:lstStyle/>
                    <a:p>
                      <a:r>
                        <a:rPr lang="en-US" sz="1800" dirty="0"/>
                        <a:t>6 months – 1 year</a:t>
                      </a:r>
                    </a:p>
                  </a:txBody>
                  <a:tcPr marT="45716" marB="45716"/>
                </a:tc>
                <a:tc>
                  <a:txBody>
                    <a:bodyPr/>
                    <a:lstStyle/>
                    <a:p>
                      <a:r>
                        <a:rPr lang="en-US" sz="1800" dirty="0"/>
                        <a:t>3.5 – 4.0</a:t>
                      </a:r>
                    </a:p>
                  </a:txBody>
                  <a:tcPr marT="45716" marB="45716"/>
                </a:tc>
                <a:tc>
                  <a:txBody>
                    <a:bodyPr/>
                    <a:lstStyle/>
                    <a:p>
                      <a:r>
                        <a:rPr lang="en-US" sz="1800" dirty="0"/>
                        <a:t>3.0 – 4.0</a:t>
                      </a:r>
                    </a:p>
                  </a:txBody>
                  <a:tcPr marT="45716" marB="45716"/>
                </a:tc>
                <a:extLst>
                  <a:ext uri="{0D108BD9-81ED-4DB2-BD59-A6C34878D82A}">
                    <a16:rowId xmlns:a16="http://schemas.microsoft.com/office/drawing/2014/main" val="10004"/>
                  </a:ext>
                </a:extLst>
              </a:tr>
              <a:tr h="490538">
                <a:tc>
                  <a:txBody>
                    <a:bodyPr/>
                    <a:lstStyle/>
                    <a:p>
                      <a:r>
                        <a:rPr lang="en-US" sz="1800" dirty="0"/>
                        <a:t>1 – 2 years</a:t>
                      </a:r>
                    </a:p>
                  </a:txBody>
                  <a:tcPr marT="45716" marB="45716"/>
                </a:tc>
                <a:tc>
                  <a:txBody>
                    <a:bodyPr/>
                    <a:lstStyle/>
                    <a:p>
                      <a:r>
                        <a:rPr lang="en-US" sz="1800" dirty="0"/>
                        <a:t>4.0 – 5.0</a:t>
                      </a:r>
                    </a:p>
                  </a:txBody>
                  <a:tcPr marT="45716" marB="45716"/>
                </a:tc>
                <a:tc>
                  <a:txBody>
                    <a:bodyPr/>
                    <a:lstStyle/>
                    <a:p>
                      <a:r>
                        <a:rPr lang="en-US" sz="1800" dirty="0"/>
                        <a:t>3.5 – 4.5</a:t>
                      </a:r>
                    </a:p>
                  </a:txBody>
                  <a:tcPr marT="45716" marB="45716"/>
                </a:tc>
                <a:extLst>
                  <a:ext uri="{0D108BD9-81ED-4DB2-BD59-A6C34878D82A}">
                    <a16:rowId xmlns:a16="http://schemas.microsoft.com/office/drawing/2014/main" val="10005"/>
                  </a:ext>
                </a:extLst>
              </a:tr>
              <a:tr h="490538">
                <a:tc>
                  <a:txBody>
                    <a:bodyPr/>
                    <a:lstStyle/>
                    <a:p>
                      <a:r>
                        <a:rPr lang="en-US" sz="1800" dirty="0"/>
                        <a:t>&gt; 2 years</a:t>
                      </a:r>
                    </a:p>
                  </a:txBody>
                  <a:tcPr marT="45716" marB="45716"/>
                </a:tc>
                <a:tc>
                  <a:txBody>
                    <a:bodyPr/>
                    <a:lstStyle/>
                    <a:p>
                      <a:r>
                        <a:rPr lang="en-US" sz="1800" dirty="0"/>
                        <a:t>(Age + 16)/4</a:t>
                      </a:r>
                    </a:p>
                  </a:txBody>
                  <a:tcPr marT="45716" marB="45716"/>
                </a:tc>
                <a:tc>
                  <a:txBody>
                    <a:bodyPr/>
                    <a:lstStyle/>
                    <a:p>
                      <a:r>
                        <a:rPr lang="en-US" sz="1800" dirty="0"/>
                        <a:t>Age/4</a:t>
                      </a:r>
                      <a:r>
                        <a:rPr lang="en-US" sz="1800" baseline="0" dirty="0"/>
                        <a:t> + </a:t>
                      </a:r>
                      <a:r>
                        <a:rPr lang="en-US" sz="1800" dirty="0"/>
                        <a:t>3.5 or 3.0</a:t>
                      </a:r>
                    </a:p>
                  </a:txBody>
                  <a:tcPr marT="45716" marB="45716"/>
                </a:tc>
                <a:extLst>
                  <a:ext uri="{0D108BD9-81ED-4DB2-BD59-A6C34878D82A}">
                    <a16:rowId xmlns:a16="http://schemas.microsoft.com/office/drawing/2014/main" val="10006"/>
                  </a:ext>
                </a:extLst>
              </a:tr>
            </a:tbl>
          </a:graphicData>
        </a:graphic>
      </p:graphicFrame>
      <p:sp>
        <p:nvSpPr>
          <p:cNvPr id="54308" name="TextBox 5"/>
          <p:cNvSpPr txBox="1">
            <a:spLocks noChangeArrowheads="1"/>
          </p:cNvSpPr>
          <p:nvPr/>
        </p:nvSpPr>
        <p:spPr bwMode="auto">
          <a:xfrm>
            <a:off x="685800" y="5867400"/>
            <a:ext cx="37290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800"/>
              <a:t>* May need to use uncuffed tube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57200" y="350838"/>
            <a:ext cx="8229600" cy="990600"/>
          </a:xfrm>
        </p:spPr>
        <p:txBody>
          <a:bodyPr/>
          <a:lstStyle/>
          <a:p>
            <a:pPr marL="484632" indent="0" algn="ctr" eaLnBrk="1" fontAlgn="auto" hangingPunct="1">
              <a:spcAft>
                <a:spcPts val="0"/>
              </a:spcAft>
              <a:defRPr/>
            </a:pPr>
            <a:r>
              <a:rPr lang="en-US" sz="4000" dirty="0">
                <a:solidFill>
                  <a:schemeClr val="accent1">
                    <a:tint val="83000"/>
                    <a:satMod val="150000"/>
                  </a:schemeClr>
                </a:solidFill>
                <a:latin typeface="Comic Sans MS" charset="0"/>
                <a:ea typeface="+mj-ea"/>
                <a:cs typeface="+mj-cs"/>
              </a:rPr>
              <a:t>RESPIRATORY SYSTEM</a:t>
            </a:r>
          </a:p>
        </p:txBody>
      </p:sp>
      <p:sp>
        <p:nvSpPr>
          <p:cNvPr id="56322" name="Rectangle 3"/>
          <p:cNvSpPr>
            <a:spLocks noGrp="1" noChangeArrowheads="1"/>
          </p:cNvSpPr>
          <p:nvPr>
            <p:ph idx="1"/>
          </p:nvPr>
        </p:nvSpPr>
        <p:spPr>
          <a:xfrm>
            <a:off x="685800" y="1447800"/>
            <a:ext cx="7772400" cy="4953000"/>
          </a:xfrm>
        </p:spPr>
        <p:txBody>
          <a:bodyPr/>
          <a:lstStyle/>
          <a:p>
            <a:pPr marL="63500" indent="0" eaLnBrk="1" hangingPunct="1">
              <a:lnSpc>
                <a:spcPct val="130000"/>
              </a:lnSpc>
              <a:buFont typeface="Wingdings 2" charset="0"/>
              <a:buNone/>
            </a:pPr>
            <a:endParaRPr lang="en-US">
              <a:latin typeface="Comic Sans MS" charset="0"/>
              <a:ea typeface="MS PGothic" charset="0"/>
            </a:endParaRPr>
          </a:p>
          <a:p>
            <a:pPr marL="63500" indent="0" eaLnBrk="1" hangingPunct="1">
              <a:lnSpc>
                <a:spcPct val="130000"/>
              </a:lnSpc>
              <a:buFont typeface="Wingdings 2" charset="0"/>
              <a:buNone/>
            </a:pPr>
            <a:endParaRPr lang="en-US">
              <a:latin typeface="Comic Sans MS" charset="0"/>
              <a:ea typeface="MS PGothic" charset="0"/>
            </a:endParaRPr>
          </a:p>
          <a:p>
            <a:pPr marL="63500" indent="0" algn="ctr" eaLnBrk="1" hangingPunct="1">
              <a:lnSpc>
                <a:spcPct val="130000"/>
              </a:lnSpc>
              <a:buFont typeface="Wingdings 2" charset="0"/>
              <a:buNone/>
            </a:pPr>
            <a:r>
              <a:rPr lang="en-US" sz="4000">
                <a:latin typeface="Comic Sans MS" charset="0"/>
                <a:ea typeface="MS PGothic" charset="0"/>
              </a:rPr>
              <a:t>Physiologic Considerations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274638"/>
            <a:ext cx="8229600" cy="10668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LUNG VOLUMES</a:t>
            </a:r>
          </a:p>
        </p:txBody>
      </p:sp>
      <p:sp>
        <p:nvSpPr>
          <p:cNvPr id="57346" name="Rectangle 3"/>
          <p:cNvSpPr>
            <a:spLocks noGrp="1" noChangeArrowheads="1"/>
          </p:cNvSpPr>
          <p:nvPr>
            <p:ph idx="1"/>
          </p:nvPr>
        </p:nvSpPr>
        <p:spPr>
          <a:xfrm>
            <a:off x="304800" y="1676400"/>
            <a:ext cx="8534400" cy="4648200"/>
          </a:xfrm>
        </p:spPr>
        <p:txBody>
          <a:bodyPr/>
          <a:lstStyle/>
          <a:p>
            <a:pPr algn="ctr" eaLnBrk="1" hangingPunct="1">
              <a:lnSpc>
                <a:spcPct val="120000"/>
              </a:lnSpc>
              <a:buFont typeface="Wingdings" charset="0"/>
              <a:buNone/>
            </a:pPr>
            <a:r>
              <a:rPr lang="en-US">
                <a:latin typeface="Comic Sans MS" charset="0"/>
                <a:ea typeface="MS PGothic" charset="0"/>
              </a:rPr>
              <a:t>mL/kg = adult values</a:t>
            </a:r>
          </a:p>
          <a:p>
            <a:pPr eaLnBrk="1" hangingPunct="1">
              <a:lnSpc>
                <a:spcPct val="140000"/>
              </a:lnSpc>
            </a:pPr>
            <a:r>
              <a:rPr lang="en-US">
                <a:latin typeface="Comic Sans MS" charset="0"/>
                <a:ea typeface="MS PGothic" charset="0"/>
              </a:rPr>
              <a:t>Dead space</a:t>
            </a:r>
          </a:p>
          <a:p>
            <a:pPr eaLnBrk="1" hangingPunct="1">
              <a:lnSpc>
                <a:spcPct val="140000"/>
              </a:lnSpc>
            </a:pPr>
            <a:r>
              <a:rPr lang="en-US">
                <a:latin typeface="Comic Sans MS" charset="0"/>
                <a:ea typeface="MS PGothic" charset="0"/>
              </a:rPr>
              <a:t>Tidal volume</a:t>
            </a:r>
          </a:p>
          <a:p>
            <a:pPr eaLnBrk="1" hangingPunct="1">
              <a:lnSpc>
                <a:spcPct val="140000"/>
              </a:lnSpc>
            </a:pPr>
            <a:r>
              <a:rPr lang="en-US">
                <a:latin typeface="Comic Sans MS" charset="0"/>
                <a:ea typeface="MS PGothic" charset="0"/>
              </a:rPr>
              <a:t>Functional residual capacity (dynamic)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AIRWAY RESISTANCE</a:t>
            </a:r>
          </a:p>
        </p:txBody>
      </p:sp>
      <p:sp>
        <p:nvSpPr>
          <p:cNvPr id="5" name="Content Placeholder 4"/>
          <p:cNvSpPr>
            <a:spLocks noGrp="1"/>
          </p:cNvSpPr>
          <p:nvPr>
            <p:ph idx="1"/>
          </p:nvPr>
        </p:nvSpPr>
        <p:spPr>
          <a:xfrm>
            <a:off x="304800" y="1600200"/>
            <a:ext cx="8686800" cy="5105400"/>
          </a:xfrm>
        </p:spPr>
        <p:txBody>
          <a:bodyPr/>
          <a:lstStyle/>
          <a:p>
            <a:pPr>
              <a:defRPr/>
            </a:pPr>
            <a:r>
              <a:rPr lang="en-US" sz="2400" dirty="0"/>
              <a:t>Work of breathing = to adults on per kg basis</a:t>
            </a:r>
          </a:p>
          <a:p>
            <a:pPr>
              <a:defRPr/>
            </a:pPr>
            <a:r>
              <a:rPr lang="en-US" sz="2400" dirty="0"/>
              <a:t>Nose</a:t>
            </a:r>
          </a:p>
          <a:p>
            <a:pPr lvl="1">
              <a:buFont typeface="Arial"/>
              <a:buChar char="•"/>
              <a:defRPr/>
            </a:pPr>
            <a:r>
              <a:rPr lang="en-US" sz="2400" dirty="0"/>
              <a:t>Adult		60%</a:t>
            </a:r>
          </a:p>
          <a:p>
            <a:pPr lvl="1">
              <a:buFont typeface="Arial"/>
              <a:buChar char="•"/>
              <a:defRPr/>
            </a:pPr>
            <a:r>
              <a:rPr lang="en-US" sz="2400" dirty="0"/>
              <a:t>Infant		25%</a:t>
            </a:r>
          </a:p>
          <a:p>
            <a:pPr>
              <a:buFont typeface="Arial"/>
              <a:buChar char="•"/>
              <a:defRPr/>
            </a:pPr>
            <a:r>
              <a:rPr lang="en-US" sz="2400" dirty="0"/>
              <a:t>Bronchi and small airways</a:t>
            </a:r>
          </a:p>
          <a:p>
            <a:pPr lvl="1">
              <a:buFont typeface="Arial"/>
              <a:buChar char="•"/>
              <a:defRPr/>
            </a:pPr>
            <a:r>
              <a:rPr lang="en-US" sz="2400" dirty="0"/>
              <a:t>small diameter</a:t>
            </a:r>
          </a:p>
          <a:p>
            <a:pPr lvl="1">
              <a:buFont typeface="Arial"/>
              <a:buChar char="•"/>
              <a:defRPr/>
            </a:pPr>
            <a:r>
              <a:rPr lang="en-US" sz="2400" dirty="0"/>
              <a:t>greater compliance of supporting structures</a:t>
            </a:r>
          </a:p>
          <a:p>
            <a:pPr>
              <a:buFont typeface="Arial"/>
              <a:buChar char="•"/>
              <a:defRPr/>
            </a:pPr>
            <a:r>
              <a:rPr lang="en-US" sz="2400" dirty="0"/>
              <a:t>Chest wall</a:t>
            </a:r>
          </a:p>
          <a:p>
            <a:pPr lvl="1">
              <a:buFont typeface="Arial"/>
              <a:buChar char="•"/>
              <a:defRPr/>
            </a:pPr>
            <a:r>
              <a:rPr lang="en-US" sz="2400" dirty="0"/>
              <a:t>increased compliance</a:t>
            </a:r>
          </a:p>
          <a:p>
            <a:pPr lvl="1">
              <a:defRPr/>
            </a:pPr>
            <a:endParaRPr lang="en-US" dirty="0"/>
          </a:p>
          <a:p>
            <a:pPr marL="65087" indent="0" algn="ctr">
              <a:buFont typeface="Wingdings 2" charset="0"/>
              <a:buNone/>
              <a:defRPr/>
            </a:pPr>
            <a:r>
              <a:rPr lang="en-US" b="1" dirty="0"/>
              <a:t>Functional airway closure during breathing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DISCLOSURE</a:t>
            </a:r>
          </a:p>
        </p:txBody>
      </p:sp>
      <p:sp>
        <p:nvSpPr>
          <p:cNvPr id="28674" name="Content Placeholder 2"/>
          <p:cNvSpPr>
            <a:spLocks noGrp="1"/>
          </p:cNvSpPr>
          <p:nvPr>
            <p:ph idx="1"/>
          </p:nvPr>
        </p:nvSpPr>
        <p:spPr>
          <a:xfrm>
            <a:off x="457200" y="1882775"/>
            <a:ext cx="8229600" cy="4572000"/>
          </a:xfrm>
        </p:spPr>
        <p:txBody>
          <a:bodyPr/>
          <a:lstStyle/>
          <a:p>
            <a:pPr marL="63500" indent="0">
              <a:buFont typeface="Wingdings 2" charset="0"/>
              <a:buNone/>
            </a:pPr>
            <a:r>
              <a:rPr lang="en-US">
                <a:latin typeface="Comic Sans MS" charset="0"/>
                <a:ea typeface="MS PGothic" charset="0"/>
              </a:rPr>
              <a:t>No relevant financial relationships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569912"/>
          </a:xfrm>
        </p:spPr>
        <p:txBody>
          <a:bodyPr>
            <a:noAutofit/>
          </a:bodyPr>
          <a:lstStyle/>
          <a:p>
            <a:pPr marL="484632" indent="0" eaLnBrk="1" fontAlgn="auto" hangingPunct="1">
              <a:spcAft>
                <a:spcPts val="0"/>
              </a:spcAft>
              <a:defRPr/>
            </a:pPr>
            <a:r>
              <a:rPr lang="en-US" sz="4000" dirty="0">
                <a:solidFill>
                  <a:schemeClr val="accent1">
                    <a:tint val="83000"/>
                    <a:satMod val="150000"/>
                  </a:schemeClr>
                </a:solidFill>
                <a:ea typeface="+mj-ea"/>
                <a:cs typeface="+mj-cs"/>
              </a:rPr>
              <a:t>PULMONARY COMPLIANCE</a:t>
            </a:r>
          </a:p>
        </p:txBody>
      </p:sp>
      <p:sp>
        <p:nvSpPr>
          <p:cNvPr id="3" name="Content Placeholder 2"/>
          <p:cNvSpPr>
            <a:spLocks noGrp="1"/>
          </p:cNvSpPr>
          <p:nvPr>
            <p:ph idx="1"/>
          </p:nvPr>
        </p:nvSpPr>
        <p:spPr>
          <a:xfrm>
            <a:off x="457200" y="1231900"/>
            <a:ext cx="8458200" cy="5638800"/>
          </a:xfrm>
        </p:spPr>
        <p:txBody>
          <a:bodyPr>
            <a:normAutofit/>
          </a:bodyPr>
          <a:lstStyle/>
          <a:p>
            <a:pPr marL="64008" indent="0" eaLnBrk="1" fontAlgn="auto" hangingPunct="1">
              <a:spcAft>
                <a:spcPts val="0"/>
              </a:spcAft>
              <a:buFont typeface="Wingdings 2" charset="0"/>
              <a:buNone/>
              <a:defRPr/>
            </a:pPr>
            <a:r>
              <a:rPr lang="en-US" dirty="0">
                <a:latin typeface="Wingdings"/>
                <a:ea typeface="Wingdings"/>
                <a:cs typeface="Wingdings"/>
                <a:sym typeface="Wingdings"/>
              </a:rPr>
              <a:t></a:t>
            </a:r>
            <a:r>
              <a:rPr lang="en-US" dirty="0">
                <a:ea typeface="Wingdings"/>
                <a:cs typeface="Comic Sans MS"/>
                <a:sym typeface="Wingdings"/>
              </a:rPr>
              <a:t> </a:t>
            </a:r>
            <a:r>
              <a:rPr lang="en-US" dirty="0">
                <a:ea typeface="+mn-ea"/>
                <a:cs typeface="+mn-cs"/>
              </a:rPr>
              <a:t>Lung compliance</a:t>
            </a:r>
          </a:p>
          <a:p>
            <a:pPr marL="537210" lvl="1" indent="0" eaLnBrk="1" fontAlgn="auto" hangingPunct="1">
              <a:spcAft>
                <a:spcPts val="0"/>
              </a:spcAft>
              <a:buFont typeface="Verdana" charset="0"/>
              <a:buNone/>
              <a:defRPr/>
            </a:pPr>
            <a:r>
              <a:rPr lang="en-US" sz="2000" dirty="0">
                <a:ea typeface="+mn-ea"/>
                <a:cs typeface="+mn-cs"/>
              </a:rPr>
              <a:t>Decreased elastin</a:t>
            </a:r>
          </a:p>
          <a:p>
            <a:pPr marL="537210" lvl="1" indent="0" eaLnBrk="1" fontAlgn="auto" hangingPunct="1">
              <a:spcAft>
                <a:spcPts val="0"/>
              </a:spcAft>
              <a:buFont typeface="Verdana" charset="0"/>
              <a:buNone/>
              <a:defRPr/>
            </a:pPr>
            <a:r>
              <a:rPr lang="en-US" sz="2000" dirty="0">
                <a:ea typeface="+mn-ea"/>
                <a:cs typeface="+mn-cs"/>
              </a:rPr>
              <a:t>Static elastic recoil pressure low</a:t>
            </a:r>
          </a:p>
          <a:p>
            <a:pPr marL="822960" lvl="1" eaLnBrk="1" fontAlgn="auto" hangingPunct="1">
              <a:spcAft>
                <a:spcPts val="0"/>
              </a:spcAft>
              <a:buFont typeface="Verdana"/>
              <a:buChar char="›"/>
              <a:defRPr/>
            </a:pPr>
            <a:endParaRPr lang="en-US" sz="2000" dirty="0">
              <a:ea typeface="+mn-ea"/>
              <a:cs typeface="+mn-cs"/>
            </a:endParaRPr>
          </a:p>
          <a:p>
            <a:pPr marL="537210" lvl="1" indent="0" eaLnBrk="1" fontAlgn="auto" hangingPunct="1">
              <a:spcAft>
                <a:spcPts val="0"/>
              </a:spcAft>
              <a:buFont typeface="Verdana"/>
              <a:buNone/>
              <a:defRPr/>
            </a:pPr>
            <a:r>
              <a:rPr lang="en-US" dirty="0">
                <a:ea typeface="+mn-ea"/>
                <a:cs typeface="+mn-cs"/>
                <a:sym typeface="Wingdings"/>
              </a:rPr>
              <a:t>			</a:t>
            </a:r>
            <a:r>
              <a:rPr lang="en-US" dirty="0">
                <a:latin typeface="Wingdings"/>
                <a:ea typeface="Wingdings"/>
                <a:cs typeface="Wingdings"/>
                <a:sym typeface="Wingdings"/>
              </a:rPr>
              <a:t></a:t>
            </a:r>
            <a:r>
              <a:rPr lang="en-US" dirty="0">
                <a:ea typeface="+mn-ea"/>
                <a:cs typeface="+mn-cs"/>
                <a:sym typeface="Wingdings"/>
              </a:rPr>
              <a:t> Lung volume (alveolar collapse)</a:t>
            </a:r>
            <a:r>
              <a:rPr lang="en-US" dirty="0">
                <a:ea typeface="+mn-ea"/>
                <a:cs typeface="+mn-cs"/>
              </a:rPr>
              <a:t>					 		</a:t>
            </a:r>
          </a:p>
          <a:p>
            <a:pPr marL="64008" indent="0" eaLnBrk="1" fontAlgn="auto" hangingPunct="1">
              <a:spcAft>
                <a:spcPts val="0"/>
              </a:spcAft>
              <a:buFont typeface="Wingdings 2" charset="0"/>
              <a:buNone/>
              <a:defRPr/>
            </a:pPr>
            <a:r>
              <a:rPr lang="en-US" dirty="0">
                <a:latin typeface="Wingdings"/>
                <a:ea typeface="Wingdings"/>
                <a:cs typeface="Wingdings"/>
                <a:sym typeface="Wingdings"/>
              </a:rPr>
              <a:t></a:t>
            </a:r>
            <a:r>
              <a:rPr lang="en-US" dirty="0">
                <a:ea typeface="+mn-ea"/>
                <a:cs typeface="+mn-cs"/>
              </a:rPr>
              <a:t>CW compliance</a:t>
            </a:r>
          </a:p>
          <a:p>
            <a:pPr marL="537210" lvl="1" indent="0" eaLnBrk="1" fontAlgn="auto" hangingPunct="1">
              <a:spcAft>
                <a:spcPts val="0"/>
              </a:spcAft>
              <a:buFont typeface="Verdana" charset="0"/>
              <a:buNone/>
              <a:defRPr/>
            </a:pPr>
            <a:r>
              <a:rPr lang="en-US" sz="2000" dirty="0">
                <a:ea typeface="+mn-ea"/>
                <a:cs typeface="+mn-cs"/>
              </a:rPr>
              <a:t>Cartilaginous ribs</a:t>
            </a:r>
          </a:p>
          <a:p>
            <a:pPr marL="537210" lvl="1" indent="0" eaLnBrk="1" fontAlgn="auto" hangingPunct="1">
              <a:spcAft>
                <a:spcPts val="0"/>
              </a:spcAft>
              <a:buFont typeface="Verdana" charset="0"/>
              <a:buNone/>
              <a:defRPr/>
            </a:pPr>
            <a:r>
              <a:rPr lang="en-US" sz="2000" dirty="0">
                <a:ea typeface="+mn-ea"/>
                <a:cs typeface="+mn-cs"/>
              </a:rPr>
              <a:t>Diaphragm and intercostal muscles</a:t>
            </a:r>
          </a:p>
          <a:p>
            <a:pPr marL="877824" lvl="2" indent="0" eaLnBrk="1" fontAlgn="auto" hangingPunct="1">
              <a:spcAft>
                <a:spcPts val="0"/>
              </a:spcAft>
              <a:buFont typeface="Wingdings 2" charset="0"/>
              <a:buNone/>
              <a:defRPr/>
            </a:pPr>
            <a:r>
              <a:rPr lang="en-US" sz="2000" dirty="0">
                <a:ea typeface="+mn-ea"/>
                <a:cs typeface="+mn-cs"/>
              </a:rPr>
              <a:t>Less tone</a:t>
            </a:r>
          </a:p>
          <a:p>
            <a:pPr marL="877824" lvl="2" indent="0" eaLnBrk="1" fontAlgn="auto" hangingPunct="1">
              <a:spcAft>
                <a:spcPts val="0"/>
              </a:spcAft>
              <a:buFont typeface="Wingdings 2" charset="0"/>
              <a:buNone/>
              <a:defRPr/>
            </a:pPr>
            <a:r>
              <a:rPr lang="en-US" sz="2000" dirty="0">
                <a:ea typeface="+mn-ea"/>
                <a:cs typeface="+mn-cs"/>
              </a:rPr>
              <a:t>Less efficient (Predominantly type II fibers [sprinters])</a:t>
            </a:r>
          </a:p>
        </p:txBody>
      </p:sp>
      <p:cxnSp>
        <p:nvCxnSpPr>
          <p:cNvPr id="6" name="Straight Arrow Connector 5"/>
          <p:cNvCxnSpPr>
            <a:cxnSpLocks noChangeShapeType="1"/>
          </p:cNvCxnSpPr>
          <p:nvPr/>
        </p:nvCxnSpPr>
        <p:spPr bwMode="auto">
          <a:xfrm>
            <a:off x="4495800" y="1600200"/>
            <a:ext cx="1219200" cy="1143000"/>
          </a:xfrm>
          <a:prstGeom prst="straightConnector1">
            <a:avLst/>
          </a:prstGeom>
          <a:noFill/>
          <a:ln w="25400">
            <a:solidFill>
              <a:schemeClr val="accent1"/>
            </a:solidFill>
            <a:round/>
            <a:headEnd/>
            <a:tailEnd type="arrow" w="med" len="med"/>
          </a:ln>
          <a:effectLst>
            <a:outerShdw blurRad="63500" dist="25400" dir="14699927" algn="t" rotWithShape="0">
              <a:srgbClr val="000000">
                <a:alpha val="50000"/>
              </a:srgbClr>
            </a:outerShdw>
          </a:effectLst>
          <a:extLst>
            <a:ext uri="{909E8E84-426E-40dd-AFC4-6F175D3DCCD1}">
              <a14:hiddenFill xmlns:a14="http://schemas.microsoft.com/office/drawing/2010/main" xmlns="">
                <a:noFill/>
              </a14:hiddenFill>
            </a:ext>
          </a:extLst>
        </p:spPr>
      </p:cxnSp>
      <p:cxnSp>
        <p:nvCxnSpPr>
          <p:cNvPr id="8" name="Straight Arrow Connector 7"/>
          <p:cNvCxnSpPr>
            <a:cxnSpLocks noChangeShapeType="1"/>
          </p:cNvCxnSpPr>
          <p:nvPr/>
        </p:nvCxnSpPr>
        <p:spPr bwMode="auto">
          <a:xfrm flipV="1">
            <a:off x="3810000" y="3429000"/>
            <a:ext cx="1981200" cy="685800"/>
          </a:xfrm>
          <a:prstGeom prst="straightConnector1">
            <a:avLst/>
          </a:prstGeom>
          <a:noFill/>
          <a:ln w="25400">
            <a:solidFill>
              <a:schemeClr val="accent1"/>
            </a:solidFill>
            <a:round/>
            <a:headEnd/>
            <a:tailEnd type="arrow" w="med" len="med"/>
          </a:ln>
          <a:effectLst>
            <a:outerShdw blurRad="63500" dist="25400" dir="14699927" algn="t" rotWithShape="0">
              <a:srgbClr val="000000">
                <a:alpha val="50000"/>
              </a:srgbClr>
            </a:outerShdw>
          </a:effectLst>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152400" y="228600"/>
            <a:ext cx="8839200" cy="1371600"/>
          </a:xfrm>
        </p:spPr>
        <p:txBody>
          <a:bodyPr/>
          <a:lstStyle/>
          <a:p>
            <a:pPr marL="484632" indent="0" eaLnBrk="1" fontAlgn="auto" hangingPunct="1">
              <a:spcAft>
                <a:spcPts val="0"/>
              </a:spcAft>
              <a:defRPr/>
            </a:pPr>
            <a:r>
              <a:rPr lang="en-US" sz="3200" dirty="0">
                <a:solidFill>
                  <a:schemeClr val="accent1">
                    <a:tint val="83000"/>
                    <a:satMod val="150000"/>
                  </a:schemeClr>
                </a:solidFill>
                <a:latin typeface="Comic Sans MS" charset="0"/>
                <a:ea typeface="+mj-ea"/>
                <a:cs typeface="+mj-cs"/>
              </a:rPr>
              <a:t>DIAPHRAGM &amp; INTERCOSTAL MUSCLES</a:t>
            </a:r>
          </a:p>
        </p:txBody>
      </p:sp>
      <p:sp>
        <p:nvSpPr>
          <p:cNvPr id="63490" name="Rectangle 3"/>
          <p:cNvSpPr>
            <a:spLocks noGrp="1" noChangeArrowheads="1"/>
          </p:cNvSpPr>
          <p:nvPr>
            <p:ph idx="1"/>
          </p:nvPr>
        </p:nvSpPr>
        <p:spPr>
          <a:xfrm>
            <a:off x="457200" y="1752600"/>
            <a:ext cx="8196263" cy="4572000"/>
          </a:xfrm>
        </p:spPr>
        <p:txBody>
          <a:bodyPr/>
          <a:lstStyle/>
          <a:p>
            <a:pPr eaLnBrk="1" hangingPunct="1">
              <a:buFont typeface="Arial"/>
              <a:buChar char="•"/>
            </a:pPr>
            <a:r>
              <a:rPr lang="en-US" dirty="0">
                <a:latin typeface="Comic Sans MS" charset="0"/>
                <a:ea typeface="MS PGothic" charset="0"/>
              </a:rPr>
              <a:t>Type I fibers (marathoners)</a:t>
            </a:r>
          </a:p>
          <a:p>
            <a:pPr lvl="1" eaLnBrk="1" hangingPunct="1">
              <a:buFont typeface="Arial"/>
              <a:buChar char="•"/>
            </a:pPr>
            <a:r>
              <a:rPr lang="en-US" sz="2800" dirty="0">
                <a:latin typeface="Comic Sans MS" charset="0"/>
                <a:ea typeface="MS PGothic" charset="0"/>
              </a:rPr>
              <a:t>slow twitch, high oxidative</a:t>
            </a:r>
          </a:p>
          <a:p>
            <a:pPr lvl="1" eaLnBrk="1" hangingPunct="1">
              <a:buFont typeface="Arial"/>
              <a:buChar char="•"/>
            </a:pPr>
            <a:r>
              <a:rPr lang="en-US" sz="2800" dirty="0">
                <a:latin typeface="Comic Sans MS" charset="0"/>
                <a:ea typeface="MS PGothic" charset="0"/>
              </a:rPr>
              <a:t>fatigue resistant</a:t>
            </a:r>
          </a:p>
          <a:p>
            <a:pPr lvl="1" eaLnBrk="1" hangingPunct="1">
              <a:lnSpc>
                <a:spcPct val="90000"/>
              </a:lnSpc>
              <a:buFont typeface="Arial"/>
              <a:buChar char="•"/>
            </a:pPr>
            <a:endParaRPr lang="en-US" sz="3200" dirty="0">
              <a:latin typeface="Comic Sans MS" charset="0"/>
              <a:ea typeface="MS PGothic" charset="0"/>
            </a:endParaRPr>
          </a:p>
          <a:p>
            <a:pPr eaLnBrk="1" hangingPunct="1">
              <a:buFont typeface="Arial"/>
              <a:buChar char="•"/>
            </a:pPr>
            <a:r>
              <a:rPr lang="en-US" dirty="0">
                <a:latin typeface="Comic Sans MS" charset="0"/>
                <a:ea typeface="MS PGothic" charset="0"/>
              </a:rPr>
              <a:t>Type II fibers (sprinters)</a:t>
            </a:r>
          </a:p>
          <a:p>
            <a:pPr lvl="1" eaLnBrk="1" hangingPunct="1">
              <a:buFont typeface="Arial"/>
              <a:buChar char="•"/>
            </a:pPr>
            <a:r>
              <a:rPr lang="en-US" sz="2800" dirty="0">
                <a:latin typeface="Comic Sans MS" charset="0"/>
                <a:ea typeface="MS PGothic" charset="0"/>
              </a:rPr>
              <a:t>fast twitch, low oxidative</a:t>
            </a:r>
          </a:p>
          <a:p>
            <a:pPr lvl="1" eaLnBrk="1" hangingPunct="1">
              <a:buFont typeface="Arial"/>
              <a:buChar char="•"/>
            </a:pPr>
            <a:r>
              <a:rPr lang="en-US" sz="2800" dirty="0">
                <a:latin typeface="Comic Sans MS" charset="0"/>
                <a:ea typeface="MS PGothic" charset="0"/>
              </a:rPr>
              <a:t>fatigue prone</a:t>
            </a:r>
          </a:p>
          <a:p>
            <a:pPr lvl="1" eaLnBrk="1" hangingPunct="1">
              <a:buFont typeface="Arial"/>
              <a:buChar char="•"/>
            </a:pPr>
            <a:r>
              <a:rPr lang="en-US" sz="2800" dirty="0">
                <a:latin typeface="Comic Sans MS" charset="0"/>
                <a:ea typeface="MS PGothic" charset="0"/>
              </a:rPr>
              <a:t>less energy efficient</a:t>
            </a:r>
            <a:endParaRPr lang="en-US" dirty="0">
              <a:latin typeface="Comic Sans MS" charset="0"/>
              <a:ea typeface="MS PGothic"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503238"/>
            <a:ext cx="8229600" cy="9144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PERCENT TYPE I FIBERS</a:t>
            </a:r>
          </a:p>
        </p:txBody>
      </p:sp>
      <p:sp>
        <p:nvSpPr>
          <p:cNvPr id="65538" name="Rectangle 3"/>
          <p:cNvSpPr>
            <a:spLocks noGrp="1" noChangeArrowheads="1"/>
          </p:cNvSpPr>
          <p:nvPr>
            <p:ph idx="1"/>
          </p:nvPr>
        </p:nvSpPr>
        <p:spPr>
          <a:xfrm>
            <a:off x="304800" y="1676400"/>
            <a:ext cx="8610600" cy="4876800"/>
          </a:xfrm>
        </p:spPr>
        <p:txBody>
          <a:bodyPr/>
          <a:lstStyle/>
          <a:p>
            <a:pPr eaLnBrk="1" hangingPunct="1">
              <a:lnSpc>
                <a:spcPct val="90000"/>
              </a:lnSpc>
              <a:buFont typeface="Wingdings" charset="0"/>
              <a:buNone/>
            </a:pPr>
            <a:r>
              <a:rPr lang="en-US">
                <a:latin typeface="Comic Sans MS" charset="0"/>
                <a:ea typeface="MS PGothic" charset="0"/>
              </a:rPr>
              <a:t>	</a:t>
            </a:r>
            <a:endParaRPr lang="en-US" sz="3400">
              <a:latin typeface="Comic Sans MS" charset="0"/>
              <a:ea typeface="MS PGothic" charset="0"/>
            </a:endParaRPr>
          </a:p>
          <a:p>
            <a:pPr algn="ctr" eaLnBrk="1" hangingPunct="1">
              <a:lnSpc>
                <a:spcPct val="90000"/>
              </a:lnSpc>
              <a:buFont typeface="Wingdings 2" charset="0"/>
              <a:buNone/>
            </a:pPr>
            <a:endParaRPr lang="en-US" sz="3400">
              <a:latin typeface="Comic Sans MS" charset="0"/>
              <a:ea typeface="MS PGothic" charset="0"/>
            </a:endParaRPr>
          </a:p>
          <a:p>
            <a:pPr algn="ctr" eaLnBrk="1" hangingPunct="1">
              <a:lnSpc>
                <a:spcPct val="90000"/>
              </a:lnSpc>
              <a:buFont typeface="Wingdings 2" charset="0"/>
              <a:buNone/>
            </a:pPr>
            <a:endParaRPr lang="en-US" sz="3400">
              <a:latin typeface="Comic Sans MS" charset="0"/>
              <a:ea typeface="MS PGothic" charset="0"/>
            </a:endParaRPr>
          </a:p>
          <a:p>
            <a:pPr algn="ctr" eaLnBrk="1" hangingPunct="1">
              <a:lnSpc>
                <a:spcPct val="90000"/>
              </a:lnSpc>
              <a:buFont typeface="Wingdings 2" charset="0"/>
              <a:buNone/>
            </a:pPr>
            <a:endParaRPr lang="en-US" sz="3400">
              <a:latin typeface="Comic Sans MS" charset="0"/>
              <a:ea typeface="MS PGothic" charset="0"/>
            </a:endParaRPr>
          </a:p>
          <a:p>
            <a:pPr algn="ctr" eaLnBrk="1" hangingPunct="1">
              <a:lnSpc>
                <a:spcPct val="90000"/>
              </a:lnSpc>
              <a:buFont typeface="Wingdings 2" charset="0"/>
              <a:buNone/>
            </a:pPr>
            <a:endParaRPr lang="en-US" sz="3400">
              <a:latin typeface="Comic Sans MS" charset="0"/>
              <a:ea typeface="MS PGothic" charset="0"/>
            </a:endParaRPr>
          </a:p>
          <a:p>
            <a:pPr algn="ctr" eaLnBrk="1" hangingPunct="1">
              <a:lnSpc>
                <a:spcPct val="90000"/>
              </a:lnSpc>
              <a:buFont typeface="Wingdings 2" charset="0"/>
              <a:buNone/>
            </a:pPr>
            <a:endParaRPr lang="en-US" sz="3400">
              <a:latin typeface="Comic Sans MS" charset="0"/>
              <a:ea typeface="MS PGothic" charset="0"/>
            </a:endParaRPr>
          </a:p>
          <a:p>
            <a:pPr algn="ctr" eaLnBrk="1" hangingPunct="1">
              <a:lnSpc>
                <a:spcPct val="90000"/>
              </a:lnSpc>
              <a:buFont typeface="Wingdings 2" charset="0"/>
              <a:buNone/>
            </a:pPr>
            <a:r>
              <a:rPr lang="en-US" sz="3400">
                <a:latin typeface="Comic Sans MS" charset="0"/>
                <a:ea typeface="MS PGothic" charset="0"/>
              </a:rPr>
              <a:t>Early fatigue with </a:t>
            </a:r>
            <a:r>
              <a:rPr lang="en-US" sz="3400">
                <a:latin typeface="Albertus Extra Bold" charset="0"/>
                <a:ea typeface="MS PGothic" charset="0"/>
              </a:rPr>
              <a:t>↑ </a:t>
            </a:r>
            <a:r>
              <a:rPr lang="en-US" sz="3400">
                <a:latin typeface="Comic Sans MS" charset="0"/>
                <a:ea typeface="MS PGothic" charset="0"/>
              </a:rPr>
              <a:t>work of breathing</a:t>
            </a:r>
          </a:p>
          <a:p>
            <a:pPr algn="ctr" eaLnBrk="1" hangingPunct="1">
              <a:lnSpc>
                <a:spcPct val="90000"/>
              </a:lnSpc>
              <a:buFont typeface="Wingdings 2" charset="0"/>
              <a:buNone/>
            </a:pPr>
            <a:r>
              <a:rPr lang="en-US" sz="3400">
                <a:latin typeface="Comic Sans MS" charset="0"/>
                <a:ea typeface="MS PGothic" charset="0"/>
              </a:rPr>
              <a:t>		</a:t>
            </a:r>
            <a:r>
              <a:rPr lang="en-US" sz="3200">
                <a:latin typeface="Comic Sans MS" charset="0"/>
                <a:ea typeface="MS PGothic" charset="0"/>
              </a:rPr>
              <a:t>intubation &amp; mechanical ventilation</a:t>
            </a:r>
          </a:p>
          <a:p>
            <a:pPr eaLnBrk="1" hangingPunct="1">
              <a:lnSpc>
                <a:spcPct val="90000"/>
              </a:lnSpc>
              <a:buFont typeface="Wingdings" charset="0"/>
              <a:buNone/>
            </a:pPr>
            <a:endParaRPr lang="en-US">
              <a:latin typeface="Comic Sans MS" charset="0"/>
              <a:ea typeface="MS PGothic" charset="0"/>
            </a:endParaRPr>
          </a:p>
        </p:txBody>
      </p:sp>
      <p:sp>
        <p:nvSpPr>
          <p:cNvPr id="2" name="Right Arrow 1"/>
          <p:cNvSpPr/>
          <p:nvPr/>
        </p:nvSpPr>
        <p:spPr>
          <a:xfrm>
            <a:off x="762000" y="5867400"/>
            <a:ext cx="838200" cy="48463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3" name="Table 2"/>
          <p:cNvGraphicFramePr>
            <a:graphicFrameLocks noGrp="1"/>
          </p:cNvGraphicFramePr>
          <p:nvPr/>
        </p:nvGraphicFramePr>
        <p:xfrm>
          <a:off x="1447800" y="1752600"/>
          <a:ext cx="6096000" cy="2971800"/>
        </p:xfrm>
        <a:graphic>
          <a:graphicData uri="http://schemas.openxmlformats.org/drawingml/2006/table">
            <a:tbl>
              <a:tblPr firstRow="1" bandRow="1">
                <a:tableStyleId>{B301B821-A1FF-4177-AEE7-76D212191A09}</a:tableStyleId>
              </a:tblPr>
              <a:tblGrid>
                <a:gridCol w="1524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94360">
                <a:tc>
                  <a:txBody>
                    <a:bodyPr/>
                    <a:lstStyle/>
                    <a:p>
                      <a:r>
                        <a:rPr lang="en-US" dirty="0"/>
                        <a:t>AGE</a:t>
                      </a:r>
                    </a:p>
                  </a:txBody>
                  <a:tcPr/>
                </a:tc>
                <a:tc>
                  <a:txBody>
                    <a:bodyPr/>
                    <a:lstStyle/>
                    <a:p>
                      <a:pPr algn="ctr"/>
                      <a:r>
                        <a:rPr lang="en-US" dirty="0"/>
                        <a:t>DIAPHRAGM (%)</a:t>
                      </a:r>
                    </a:p>
                  </a:txBody>
                  <a:tcPr/>
                </a:tc>
                <a:tc>
                  <a:txBody>
                    <a:bodyPr/>
                    <a:lstStyle/>
                    <a:p>
                      <a:pPr algn="ctr"/>
                      <a:r>
                        <a:rPr lang="en-US" dirty="0"/>
                        <a:t>INTERCOSTAL (%)</a:t>
                      </a:r>
                    </a:p>
                  </a:txBody>
                  <a:tcPr/>
                </a:tc>
                <a:extLst>
                  <a:ext uri="{0D108BD9-81ED-4DB2-BD59-A6C34878D82A}">
                    <a16:rowId xmlns:a16="http://schemas.microsoft.com/office/drawing/2014/main" val="10000"/>
                  </a:ext>
                </a:extLst>
              </a:tr>
              <a:tr h="594360">
                <a:tc>
                  <a:txBody>
                    <a:bodyPr/>
                    <a:lstStyle/>
                    <a:p>
                      <a:r>
                        <a:rPr lang="en-US" dirty="0"/>
                        <a:t>Preterm</a:t>
                      </a:r>
                    </a:p>
                  </a:txBody>
                  <a:tcPr/>
                </a:tc>
                <a:tc>
                  <a:txBody>
                    <a:bodyPr/>
                    <a:lstStyle/>
                    <a:p>
                      <a:pPr algn="ctr"/>
                      <a:r>
                        <a:rPr lang="en-US" dirty="0"/>
                        <a:t>10</a:t>
                      </a:r>
                    </a:p>
                  </a:txBody>
                  <a:tcPr/>
                </a:tc>
                <a:tc>
                  <a:txBody>
                    <a:bodyPr/>
                    <a:lstStyle/>
                    <a:p>
                      <a:pPr algn="ctr"/>
                      <a:r>
                        <a:rPr lang="en-US" dirty="0"/>
                        <a:t>20</a:t>
                      </a:r>
                    </a:p>
                  </a:txBody>
                  <a:tcPr/>
                </a:tc>
                <a:extLst>
                  <a:ext uri="{0D108BD9-81ED-4DB2-BD59-A6C34878D82A}">
                    <a16:rowId xmlns:a16="http://schemas.microsoft.com/office/drawing/2014/main" val="10001"/>
                  </a:ext>
                </a:extLst>
              </a:tr>
              <a:tr h="594360">
                <a:tc>
                  <a:txBody>
                    <a:bodyPr/>
                    <a:lstStyle/>
                    <a:p>
                      <a:r>
                        <a:rPr lang="en-US" dirty="0"/>
                        <a:t>Term</a:t>
                      </a:r>
                    </a:p>
                  </a:txBody>
                  <a:tcPr/>
                </a:tc>
                <a:tc>
                  <a:txBody>
                    <a:bodyPr/>
                    <a:lstStyle/>
                    <a:p>
                      <a:pPr algn="ctr"/>
                      <a:r>
                        <a:rPr lang="en-US" dirty="0"/>
                        <a:t>25</a:t>
                      </a:r>
                    </a:p>
                  </a:txBody>
                  <a:tcPr/>
                </a:tc>
                <a:tc>
                  <a:txBody>
                    <a:bodyPr/>
                    <a:lstStyle/>
                    <a:p>
                      <a:pPr algn="ctr"/>
                      <a:r>
                        <a:rPr lang="en-US" dirty="0"/>
                        <a:t>45</a:t>
                      </a:r>
                    </a:p>
                  </a:txBody>
                  <a:tcPr/>
                </a:tc>
                <a:extLst>
                  <a:ext uri="{0D108BD9-81ED-4DB2-BD59-A6C34878D82A}">
                    <a16:rowId xmlns:a16="http://schemas.microsoft.com/office/drawing/2014/main" val="10002"/>
                  </a:ext>
                </a:extLst>
              </a:tr>
              <a:tr h="594360">
                <a:tc>
                  <a:txBody>
                    <a:bodyPr/>
                    <a:lstStyle/>
                    <a:p>
                      <a:r>
                        <a:rPr lang="en-US" dirty="0"/>
                        <a:t>1 year old</a:t>
                      </a:r>
                    </a:p>
                  </a:txBody>
                  <a:tcPr/>
                </a:tc>
                <a:tc>
                  <a:txBody>
                    <a:bodyPr/>
                    <a:lstStyle/>
                    <a:p>
                      <a:pPr algn="ctr"/>
                      <a:r>
                        <a:rPr lang="en-US" dirty="0"/>
                        <a:t>55</a:t>
                      </a:r>
                    </a:p>
                  </a:txBody>
                  <a:tcPr/>
                </a:tc>
                <a:tc>
                  <a:txBody>
                    <a:bodyPr/>
                    <a:lstStyle/>
                    <a:p>
                      <a:pPr algn="ctr"/>
                      <a:r>
                        <a:rPr lang="en-US" dirty="0"/>
                        <a:t>65</a:t>
                      </a:r>
                    </a:p>
                  </a:txBody>
                  <a:tcPr/>
                </a:tc>
                <a:extLst>
                  <a:ext uri="{0D108BD9-81ED-4DB2-BD59-A6C34878D82A}">
                    <a16:rowId xmlns:a16="http://schemas.microsoft.com/office/drawing/2014/main" val="10003"/>
                  </a:ext>
                </a:extLst>
              </a:tr>
              <a:tr h="594360">
                <a:tc>
                  <a:txBody>
                    <a:bodyPr/>
                    <a:lstStyle/>
                    <a:p>
                      <a:r>
                        <a:rPr lang="en-US" dirty="0"/>
                        <a:t>Adult</a:t>
                      </a:r>
                    </a:p>
                  </a:txBody>
                  <a:tcPr/>
                </a:tc>
                <a:tc>
                  <a:txBody>
                    <a:bodyPr/>
                    <a:lstStyle/>
                    <a:p>
                      <a:pPr algn="ctr"/>
                      <a:r>
                        <a:rPr lang="en-US" dirty="0"/>
                        <a:t>55</a:t>
                      </a:r>
                    </a:p>
                  </a:txBody>
                  <a:tcPr/>
                </a:tc>
                <a:tc>
                  <a:txBody>
                    <a:bodyPr/>
                    <a:lstStyle/>
                    <a:p>
                      <a:pPr algn="ctr"/>
                      <a:r>
                        <a:rPr lang="en-US" dirty="0"/>
                        <a:t>65</a:t>
                      </a:r>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17526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6" name="TextBox 2"/>
          <p:cNvSpPr txBox="1">
            <a:spLocks noChangeArrowheads="1"/>
          </p:cNvSpPr>
          <p:nvPr/>
        </p:nvSpPr>
        <p:spPr bwMode="auto">
          <a:xfrm>
            <a:off x="3048000" y="762000"/>
            <a:ext cx="30368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3200"/>
              <a:t>EXHALATION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latin typeface="Comic Sans MS" charset="0"/>
                <a:ea typeface="+mj-ea"/>
                <a:cs typeface="+mj-cs"/>
              </a:rPr>
              <a:t>CLINICAL SIGNIFICANCE</a:t>
            </a:r>
          </a:p>
        </p:txBody>
      </p:sp>
      <p:graphicFrame>
        <p:nvGraphicFramePr>
          <p:cNvPr id="3" name="Diagram 2"/>
          <p:cNvGraphicFramePr/>
          <p:nvPr/>
        </p:nvGraphicFramePr>
        <p:xfrm>
          <a:off x="304800" y="2362200"/>
          <a:ext cx="84582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5" name="TextBox 3"/>
          <p:cNvSpPr txBox="1">
            <a:spLocks noChangeArrowheads="1"/>
          </p:cNvSpPr>
          <p:nvPr/>
        </p:nvSpPr>
        <p:spPr bwMode="auto">
          <a:xfrm>
            <a:off x="0" y="1905000"/>
            <a:ext cx="89947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a:t>All mechanisms for maintaining FRC are lost under anesthesia</a:t>
            </a:r>
          </a:p>
        </p:txBody>
      </p:sp>
      <p:sp>
        <p:nvSpPr>
          <p:cNvPr id="61444" name="TextBox 4"/>
          <p:cNvSpPr txBox="1">
            <a:spLocks noChangeArrowheads="1"/>
          </p:cNvSpPr>
          <p:nvPr/>
        </p:nvSpPr>
        <p:spPr bwMode="auto">
          <a:xfrm>
            <a:off x="2438400" y="4572000"/>
            <a:ext cx="472440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lnSpc>
                <a:spcPct val="120000"/>
              </a:lnSpc>
            </a:pPr>
            <a:r>
              <a:rPr lang="en-US"/>
              <a:t>Intubation and ventilation</a:t>
            </a:r>
          </a:p>
          <a:p>
            <a:pPr>
              <a:lnSpc>
                <a:spcPct val="120000"/>
              </a:lnSpc>
            </a:pPr>
            <a:r>
              <a:rPr lang="en-US"/>
              <a:t>Consider using PEEP</a:t>
            </a:r>
          </a:p>
          <a:p>
            <a:pPr>
              <a:lnSpc>
                <a:spcPct val="120000"/>
              </a:lnSpc>
            </a:pPr>
            <a:r>
              <a:rPr lang="en-US"/>
              <a:t>Reverse muscle relaxation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p:cTn id="7" dur="500" fill="hold"/>
                                        <p:tgtEl>
                                          <p:spTgt spid="61444"/>
                                        </p:tgtEl>
                                        <p:attrNameLst>
                                          <p:attrName>ppt_w</p:attrName>
                                        </p:attrNameLst>
                                      </p:cBhvr>
                                      <p:tavLst>
                                        <p:tav tm="0">
                                          <p:val>
                                            <p:fltVal val="0"/>
                                          </p:val>
                                        </p:tav>
                                        <p:tav tm="100000">
                                          <p:val>
                                            <p:strVal val="#ppt_w"/>
                                          </p:val>
                                        </p:tav>
                                      </p:tavLst>
                                    </p:anim>
                                    <p:anim calcmode="lin" valueType="num">
                                      <p:cBhvr>
                                        <p:cTn id="8" dur="500" fill="hold"/>
                                        <p:tgtEl>
                                          <p:spTgt spid="61444"/>
                                        </p:tgtEl>
                                        <p:attrNameLst>
                                          <p:attrName>ppt_h</p:attrName>
                                        </p:attrNameLst>
                                      </p:cBhvr>
                                      <p:tavLst>
                                        <p:tav tm="0">
                                          <p:val>
                                            <p:fltVal val="0"/>
                                          </p:val>
                                        </p:tav>
                                        <p:tav tm="100000">
                                          <p:val>
                                            <p:strVal val="#ppt_h"/>
                                          </p:val>
                                        </p:tav>
                                      </p:tavLst>
                                    </p:anim>
                                    <p:animEffect transition="in" filter="fade">
                                      <p:cBhvr>
                                        <p:cTn id="9"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Oval 2"/>
          <p:cNvSpPr>
            <a:spLocks noChangeArrowheads="1"/>
          </p:cNvSpPr>
          <p:nvPr/>
        </p:nvSpPr>
        <p:spPr bwMode="auto">
          <a:xfrm>
            <a:off x="1219200" y="3657600"/>
            <a:ext cx="914400" cy="9144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1682" name="Line 3"/>
          <p:cNvSpPr>
            <a:spLocks noChangeShapeType="1"/>
          </p:cNvSpPr>
          <p:nvPr/>
        </p:nvSpPr>
        <p:spPr bwMode="auto">
          <a:xfrm>
            <a:off x="1524000" y="25908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83" name="Line 4"/>
          <p:cNvSpPr>
            <a:spLocks noChangeShapeType="1"/>
          </p:cNvSpPr>
          <p:nvPr/>
        </p:nvSpPr>
        <p:spPr bwMode="auto">
          <a:xfrm>
            <a:off x="1828800" y="25908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56" name="AutoShape 5"/>
          <p:cNvSpPr>
            <a:spLocks noChangeArrowheads="1"/>
          </p:cNvSpPr>
          <p:nvPr/>
        </p:nvSpPr>
        <p:spPr bwMode="auto">
          <a:xfrm>
            <a:off x="2514600" y="3429000"/>
            <a:ext cx="976313" cy="485775"/>
          </a:xfrm>
          <a:prstGeom prst="rightArrow">
            <a:avLst>
              <a:gd name="adj1" fmla="val 50000"/>
              <a:gd name="adj2" fmla="val 50245"/>
            </a:avLst>
          </a:prstGeom>
          <a:solidFill>
            <a:schemeClr val="accent1"/>
          </a:solidFill>
          <a:ln w="9525">
            <a:solidFill>
              <a:schemeClr val="accent1">
                <a:lumMod val="50000"/>
              </a:schemeClr>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71685" name="Oval 6"/>
          <p:cNvSpPr>
            <a:spLocks noChangeArrowheads="1"/>
          </p:cNvSpPr>
          <p:nvPr/>
        </p:nvSpPr>
        <p:spPr bwMode="auto">
          <a:xfrm rot="-2133644">
            <a:off x="4191000" y="3657600"/>
            <a:ext cx="914400" cy="9144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1686" name="Line 7"/>
          <p:cNvSpPr>
            <a:spLocks noChangeShapeType="1"/>
          </p:cNvSpPr>
          <p:nvPr/>
        </p:nvSpPr>
        <p:spPr bwMode="auto">
          <a:xfrm>
            <a:off x="4495800" y="25908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87" name="Line 8"/>
          <p:cNvSpPr>
            <a:spLocks noChangeShapeType="1"/>
          </p:cNvSpPr>
          <p:nvPr/>
        </p:nvSpPr>
        <p:spPr bwMode="auto">
          <a:xfrm>
            <a:off x="4800600" y="25908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cxnSp>
        <p:nvCxnSpPr>
          <p:cNvPr id="71688" name="AutoShape 10"/>
          <p:cNvCxnSpPr>
            <a:cxnSpLocks noChangeShapeType="1"/>
            <a:stCxn id="71686" idx="1"/>
            <a:endCxn id="71686" idx="1"/>
          </p:cNvCxnSpPr>
          <p:nvPr/>
        </p:nvCxnSpPr>
        <p:spPr bwMode="auto">
          <a:xfrm>
            <a:off x="4495800" y="3657600"/>
            <a:ext cx="0"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71689" name="AutoShape 11"/>
          <p:cNvCxnSpPr>
            <a:cxnSpLocks noChangeShapeType="1"/>
            <a:stCxn id="71686" idx="1"/>
            <a:endCxn id="71686" idx="1"/>
          </p:cNvCxnSpPr>
          <p:nvPr/>
        </p:nvCxnSpPr>
        <p:spPr bwMode="auto">
          <a:xfrm>
            <a:off x="4495800" y="3657600"/>
            <a:ext cx="0"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71690" name="Rectangle 12"/>
          <p:cNvSpPr>
            <a:spLocks noChangeArrowheads="1"/>
          </p:cNvSpPr>
          <p:nvPr/>
        </p:nvSpPr>
        <p:spPr bwMode="auto">
          <a:xfrm>
            <a:off x="4114800" y="4724400"/>
            <a:ext cx="1143000" cy="228600"/>
          </a:xfrm>
          <a:prstGeom prst="rect">
            <a:avLst/>
          </a:prstGeom>
          <a:gradFill rotWithShape="1">
            <a:gsLst>
              <a:gs pos="0">
                <a:srgbClr val="261FAD"/>
              </a:gs>
              <a:gs pos="100000">
                <a:srgbClr val="FE0000"/>
              </a:gs>
            </a:gsLst>
            <a:lin ang="0" scaled="1"/>
          </a:gradFill>
          <a:ln w="9525">
            <a:solidFill>
              <a:schemeClr val="tx1"/>
            </a:solidFill>
            <a:miter lim="800000"/>
            <a:headEnd/>
            <a:tailEnd/>
          </a:ln>
        </p:spPr>
        <p:txBody>
          <a:bodyPr wrap="none" anchor="ctr"/>
          <a:lstStyle/>
          <a:p>
            <a:endParaRPr lang="en-US"/>
          </a:p>
        </p:txBody>
      </p:sp>
      <p:sp>
        <p:nvSpPr>
          <p:cNvPr id="71691" name="Text Box 13"/>
          <p:cNvSpPr txBox="1">
            <a:spLocks noChangeArrowheads="1"/>
          </p:cNvSpPr>
          <p:nvPr/>
        </p:nvSpPr>
        <p:spPr bwMode="auto">
          <a:xfrm>
            <a:off x="4419600" y="3886200"/>
            <a:ext cx="457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r>
              <a:rPr lang="en-US" sz="1600" b="1"/>
              <a:t>O</a:t>
            </a:r>
            <a:r>
              <a:rPr lang="en-US" sz="1600" b="1" baseline="-25000"/>
              <a:t>2</a:t>
            </a:r>
          </a:p>
        </p:txBody>
      </p:sp>
      <p:sp>
        <p:nvSpPr>
          <p:cNvPr id="71692" name="Line 14"/>
          <p:cNvSpPr>
            <a:spLocks noChangeShapeType="1"/>
          </p:cNvSpPr>
          <p:nvPr/>
        </p:nvSpPr>
        <p:spPr bwMode="auto">
          <a:xfrm>
            <a:off x="4648200" y="4419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5" name="AutoShape 15"/>
          <p:cNvSpPr>
            <a:spLocks noChangeArrowheads="1"/>
          </p:cNvSpPr>
          <p:nvPr/>
        </p:nvSpPr>
        <p:spPr bwMode="auto">
          <a:xfrm>
            <a:off x="5486400" y="3429000"/>
            <a:ext cx="976313" cy="485775"/>
          </a:xfrm>
          <a:prstGeom prst="rightArrow">
            <a:avLst>
              <a:gd name="adj1" fmla="val 50000"/>
              <a:gd name="adj2" fmla="val 50245"/>
            </a:avLst>
          </a:prstGeom>
          <a:solidFill>
            <a:schemeClr val="accent1"/>
          </a:solidFill>
          <a:ln w="9525">
            <a:solidFill>
              <a:schemeClr val="accent1">
                <a:lumMod val="50000"/>
              </a:schemeClr>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71694" name="Oval 16" descr="Dark upward diagonal"/>
          <p:cNvSpPr>
            <a:spLocks noChangeArrowheads="1"/>
          </p:cNvSpPr>
          <p:nvPr/>
        </p:nvSpPr>
        <p:spPr bwMode="auto">
          <a:xfrm>
            <a:off x="6858000" y="3581400"/>
            <a:ext cx="914400" cy="914400"/>
          </a:xfrm>
          <a:prstGeom prst="ellipse">
            <a:avLst/>
          </a:prstGeom>
          <a:pattFill prst="dkUpDiag">
            <a:fgClr>
              <a:schemeClr val="accent1"/>
            </a:fgClr>
            <a:bgClr>
              <a:srgbClr val="FFFFFF"/>
            </a:bgClr>
          </a:pattFill>
          <a:ln w="9525">
            <a:solidFill>
              <a:schemeClr val="tx1"/>
            </a:solidFill>
            <a:round/>
            <a:headEnd/>
            <a:tailEnd/>
          </a:ln>
        </p:spPr>
        <p:txBody>
          <a:bodyPr wrap="none" anchor="ctr"/>
          <a:lstStyle/>
          <a:p>
            <a:endParaRPr lang="en-US"/>
          </a:p>
        </p:txBody>
      </p:sp>
      <p:sp>
        <p:nvSpPr>
          <p:cNvPr id="71695" name="Line 17"/>
          <p:cNvSpPr>
            <a:spLocks noChangeShapeType="1"/>
          </p:cNvSpPr>
          <p:nvPr/>
        </p:nvSpPr>
        <p:spPr bwMode="auto">
          <a:xfrm>
            <a:off x="7162800" y="2743200"/>
            <a:ext cx="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6" name="Line 18"/>
          <p:cNvSpPr>
            <a:spLocks noChangeShapeType="1"/>
          </p:cNvSpPr>
          <p:nvPr/>
        </p:nvSpPr>
        <p:spPr bwMode="auto">
          <a:xfrm>
            <a:off x="7467600" y="2743200"/>
            <a:ext cx="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7" name="Text Box 19"/>
          <p:cNvSpPr txBox="1">
            <a:spLocks noChangeArrowheads="1"/>
          </p:cNvSpPr>
          <p:nvPr/>
        </p:nvSpPr>
        <p:spPr bwMode="auto">
          <a:xfrm>
            <a:off x="1508125" y="3875088"/>
            <a:ext cx="431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r>
              <a:rPr lang="en-US" sz="1600" b="1"/>
              <a:t>O</a:t>
            </a:r>
            <a:r>
              <a:rPr lang="en-US" sz="1600" b="1" baseline="-25000"/>
              <a:t>2</a:t>
            </a:r>
          </a:p>
          <a:p>
            <a:endParaRPr lang="en-US"/>
          </a:p>
        </p:txBody>
      </p:sp>
      <p:sp>
        <p:nvSpPr>
          <p:cNvPr id="71698" name="Rectangle 20"/>
          <p:cNvSpPr>
            <a:spLocks noChangeArrowheads="1"/>
          </p:cNvSpPr>
          <p:nvPr/>
        </p:nvSpPr>
        <p:spPr bwMode="auto">
          <a:xfrm>
            <a:off x="1066800" y="4724400"/>
            <a:ext cx="1295400" cy="228600"/>
          </a:xfrm>
          <a:prstGeom prst="rect">
            <a:avLst/>
          </a:prstGeom>
          <a:gradFill rotWithShape="1">
            <a:gsLst>
              <a:gs pos="0">
                <a:srgbClr val="261FAD"/>
              </a:gs>
              <a:gs pos="100000">
                <a:srgbClr val="FE0000"/>
              </a:gs>
            </a:gsLst>
            <a:lin ang="0" scaled="1"/>
          </a:gradFill>
          <a:ln w="9525">
            <a:solidFill>
              <a:schemeClr val="tx1"/>
            </a:solidFill>
            <a:miter lim="800000"/>
            <a:headEnd/>
            <a:tailEnd/>
          </a:ln>
        </p:spPr>
        <p:txBody>
          <a:bodyPr wrap="none" anchor="ctr"/>
          <a:lstStyle/>
          <a:p>
            <a:endParaRPr lang="en-US"/>
          </a:p>
        </p:txBody>
      </p:sp>
      <p:sp>
        <p:nvSpPr>
          <p:cNvPr id="71699" name="Rectangle 21"/>
          <p:cNvSpPr>
            <a:spLocks noChangeArrowheads="1"/>
          </p:cNvSpPr>
          <p:nvPr/>
        </p:nvSpPr>
        <p:spPr bwMode="auto">
          <a:xfrm>
            <a:off x="6705600" y="4724400"/>
            <a:ext cx="1295400" cy="228600"/>
          </a:xfrm>
          <a:prstGeom prst="rect">
            <a:avLst/>
          </a:prstGeom>
          <a:solidFill>
            <a:srgbClr val="261FAD"/>
          </a:solidFill>
          <a:ln w="9525">
            <a:solidFill>
              <a:schemeClr val="tx1"/>
            </a:solidFill>
            <a:miter lim="800000"/>
            <a:headEnd/>
            <a:tailEnd/>
          </a:ln>
        </p:spPr>
        <p:txBody>
          <a:bodyPr wrap="none" anchor="ctr"/>
          <a:lstStyle/>
          <a:p>
            <a:endParaRPr lang="en-US"/>
          </a:p>
        </p:txBody>
      </p:sp>
      <p:sp>
        <p:nvSpPr>
          <p:cNvPr id="71700" name="Text Box 22"/>
          <p:cNvSpPr txBox="1">
            <a:spLocks noChangeArrowheads="1"/>
          </p:cNvSpPr>
          <p:nvPr/>
        </p:nvSpPr>
        <p:spPr bwMode="auto">
          <a:xfrm>
            <a:off x="1828800" y="884238"/>
            <a:ext cx="5562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endParaRPr lang="en-US"/>
          </a:p>
        </p:txBody>
      </p:sp>
      <p:sp>
        <p:nvSpPr>
          <p:cNvPr id="181271" name="Rectangle 23"/>
          <p:cNvSpPr>
            <a:spLocks noGrp="1" noRot="1" noChangeArrowheads="1"/>
          </p:cNvSpPr>
          <p:nvPr>
            <p:ph type="title"/>
          </p:nvPr>
        </p:nvSpPr>
        <p:spPr>
          <a:xfrm>
            <a:off x="152400" y="304800"/>
            <a:ext cx="8839200" cy="16002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CLOSING VOLUME:</a:t>
            </a:r>
            <a:br>
              <a:rPr lang="en-US" sz="4000" dirty="0">
                <a:solidFill>
                  <a:schemeClr val="accent1">
                    <a:tint val="83000"/>
                    <a:satMod val="150000"/>
                  </a:schemeClr>
                </a:solidFill>
                <a:latin typeface="Comic Sans MS" charset="0"/>
                <a:ea typeface="+mj-ea"/>
                <a:cs typeface="+mj-cs"/>
              </a:rPr>
            </a:br>
            <a:r>
              <a:rPr lang="en-US" sz="3000" dirty="0">
                <a:solidFill>
                  <a:schemeClr val="accent1">
                    <a:tint val="83000"/>
                    <a:satMod val="150000"/>
                  </a:schemeClr>
                </a:solidFill>
                <a:latin typeface="Comic Sans MS" charset="0"/>
                <a:ea typeface="+mj-ea"/>
                <a:cs typeface="+mj-cs"/>
              </a:rPr>
              <a:t>Volume at which small airways begin to close</a:t>
            </a:r>
          </a:p>
        </p:txBody>
      </p:sp>
      <p:sp>
        <p:nvSpPr>
          <p:cNvPr id="71702" name="Text Box 24"/>
          <p:cNvSpPr txBox="1">
            <a:spLocks noChangeArrowheads="1"/>
          </p:cNvSpPr>
          <p:nvPr/>
        </p:nvSpPr>
        <p:spPr bwMode="auto">
          <a:xfrm>
            <a:off x="6477000" y="5257800"/>
            <a:ext cx="18034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dirty="0"/>
              <a:t>Absorption</a:t>
            </a:r>
          </a:p>
          <a:p>
            <a:r>
              <a:rPr lang="en-US" dirty="0"/>
              <a:t>Atelectasis</a:t>
            </a:r>
          </a:p>
        </p:txBody>
      </p:sp>
      <p:sp>
        <p:nvSpPr>
          <p:cNvPr id="71703" name="Line 26"/>
          <p:cNvSpPr>
            <a:spLocks noChangeShapeType="1"/>
          </p:cNvSpPr>
          <p:nvPr/>
        </p:nvSpPr>
        <p:spPr bwMode="auto">
          <a:xfrm>
            <a:off x="7162800" y="2743200"/>
            <a:ext cx="3048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4" name="Line 27"/>
          <p:cNvSpPr>
            <a:spLocks noChangeShapeType="1"/>
          </p:cNvSpPr>
          <p:nvPr/>
        </p:nvSpPr>
        <p:spPr bwMode="auto">
          <a:xfrm>
            <a:off x="4495800" y="2590800"/>
            <a:ext cx="3048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3" name="Text Box 28"/>
          <p:cNvSpPr txBox="1">
            <a:spLocks noChangeArrowheads="1"/>
          </p:cNvSpPr>
          <p:nvPr/>
        </p:nvSpPr>
        <p:spPr bwMode="auto">
          <a:xfrm>
            <a:off x="3733800" y="6248400"/>
            <a:ext cx="4695825" cy="369888"/>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defRPr/>
            </a:pPr>
            <a:r>
              <a:rPr lang="en-US" sz="1800" b="1" dirty="0">
                <a:solidFill>
                  <a:schemeClr val="accent1">
                    <a:lumMod val="60000"/>
                    <a:lumOff val="40000"/>
                  </a:schemeClr>
                </a:solidFill>
              </a:rPr>
              <a:t>Shunt occurs resulting in decreased pO</a:t>
            </a:r>
            <a:r>
              <a:rPr lang="en-US" sz="1800" b="1" baseline="-25000" dirty="0">
                <a:solidFill>
                  <a:schemeClr val="accent1">
                    <a:lumMod val="60000"/>
                    <a:lumOff val="40000"/>
                  </a:schemeClr>
                </a:solidFill>
              </a:rPr>
              <a:t>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458200" cy="658495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3730" name="Line 3"/>
          <p:cNvSpPr>
            <a:spLocks noChangeShapeType="1"/>
          </p:cNvSpPr>
          <p:nvPr/>
        </p:nvSpPr>
        <p:spPr bwMode="auto">
          <a:xfrm>
            <a:off x="2057400" y="42672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1" name="Line 4"/>
          <p:cNvSpPr>
            <a:spLocks noChangeShapeType="1"/>
          </p:cNvSpPr>
          <p:nvPr/>
        </p:nvSpPr>
        <p:spPr bwMode="auto">
          <a:xfrm>
            <a:off x="1676400" y="4343400"/>
            <a:ext cx="76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180" name="Text Box 5"/>
          <p:cNvSpPr txBox="1">
            <a:spLocks noChangeArrowheads="1"/>
          </p:cNvSpPr>
          <p:nvPr/>
        </p:nvSpPr>
        <p:spPr bwMode="auto">
          <a:xfrm>
            <a:off x="1676400" y="4343400"/>
            <a:ext cx="1066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defRPr/>
            </a:pPr>
            <a:r>
              <a:rPr lang="en-US" sz="1600" b="1" dirty="0">
                <a:solidFill>
                  <a:schemeClr val="accent1">
                    <a:lumMod val="50000"/>
                  </a:schemeClr>
                </a:solidFill>
              </a:rPr>
              <a:t>Closing volume</a:t>
            </a:r>
          </a:p>
        </p:txBody>
      </p:sp>
      <p:sp>
        <p:nvSpPr>
          <p:cNvPr id="73733" name="Line 6"/>
          <p:cNvSpPr>
            <a:spLocks noChangeShapeType="1"/>
          </p:cNvSpPr>
          <p:nvPr/>
        </p:nvSpPr>
        <p:spPr bwMode="auto">
          <a:xfrm flipV="1">
            <a:off x="2057400" y="4343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3734" name="Text Box 7"/>
          <p:cNvSpPr txBox="1">
            <a:spLocks noChangeArrowheads="1"/>
          </p:cNvSpPr>
          <p:nvPr/>
        </p:nvSpPr>
        <p:spPr bwMode="auto">
          <a:xfrm>
            <a:off x="6019800" y="533400"/>
            <a:ext cx="990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endParaRPr lang="en-US" sz="1800"/>
          </a:p>
        </p:txBody>
      </p:sp>
      <p:sp>
        <p:nvSpPr>
          <p:cNvPr id="73735" name="Text Box 8"/>
          <p:cNvSpPr txBox="1">
            <a:spLocks noChangeArrowheads="1"/>
          </p:cNvSpPr>
          <p:nvPr/>
        </p:nvSpPr>
        <p:spPr bwMode="auto">
          <a:xfrm>
            <a:off x="5943600" y="533400"/>
            <a:ext cx="1069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2000">
                <a:solidFill>
                  <a:srgbClr val="756525"/>
                </a:solidFill>
              </a:rPr>
              <a:t>ADULT</a:t>
            </a:r>
          </a:p>
        </p:txBody>
      </p:sp>
      <p:cxnSp>
        <p:nvCxnSpPr>
          <p:cNvPr id="73736" name="Straight Connector 17"/>
          <p:cNvCxnSpPr>
            <a:cxnSpLocks noChangeShapeType="1"/>
          </p:cNvCxnSpPr>
          <p:nvPr/>
        </p:nvCxnSpPr>
        <p:spPr bwMode="auto">
          <a:xfrm>
            <a:off x="1600200" y="4267200"/>
            <a:ext cx="838200" cy="0"/>
          </a:xfrm>
          <a:prstGeom prst="line">
            <a:avLst/>
          </a:prstGeom>
          <a:noFill/>
          <a:ln w="38100">
            <a:solidFill>
              <a:srgbClr val="756525"/>
            </a:solidFill>
            <a:round/>
            <a:headEnd/>
            <a:tailEnd/>
          </a:ln>
          <a:extLst>
            <a:ext uri="{909E8E84-426E-40dd-AFC4-6F175D3DCCD1}">
              <a14:hiddenFill xmlns:a14="http://schemas.microsoft.com/office/drawing/2010/main" xmlns="">
                <a:noFill/>
              </a14:hiddenFill>
            </a:ext>
          </a:extLst>
        </p:spPr>
      </p:cxnSp>
      <p:sp>
        <p:nvSpPr>
          <p:cNvPr id="73738" name="TextBox 1"/>
          <p:cNvSpPr txBox="1">
            <a:spLocks noChangeArrowheads="1"/>
          </p:cNvSpPr>
          <p:nvPr/>
        </p:nvSpPr>
        <p:spPr bwMode="auto">
          <a:xfrm>
            <a:off x="3962400" y="5410200"/>
            <a:ext cx="25558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800" b="1">
                <a:solidFill>
                  <a:srgbClr val="756525"/>
                </a:solidFill>
              </a:rPr>
              <a:t>40 yo FRC=CV supine</a:t>
            </a:r>
          </a:p>
          <a:p>
            <a:endParaRPr lang="en-US" sz="1800" b="1">
              <a:solidFill>
                <a:srgbClr val="756525"/>
              </a:solidFill>
            </a:endParaRPr>
          </a:p>
          <a:p>
            <a:r>
              <a:rPr lang="en-US" sz="1800" b="1">
                <a:solidFill>
                  <a:srgbClr val="756525"/>
                </a:solidFill>
              </a:rPr>
              <a:t>60 yo FRC=CV erect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610600" cy="6584950"/>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75778" name="Line 3"/>
          <p:cNvSpPr>
            <a:spLocks noChangeShapeType="1"/>
          </p:cNvSpPr>
          <p:nvPr/>
        </p:nvSpPr>
        <p:spPr bwMode="auto">
          <a:xfrm>
            <a:off x="2057400" y="42672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79" name="Line 7"/>
          <p:cNvSpPr>
            <a:spLocks noChangeShapeType="1"/>
          </p:cNvSpPr>
          <p:nvPr/>
        </p:nvSpPr>
        <p:spPr bwMode="auto">
          <a:xfrm>
            <a:off x="1905000" y="403860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80" name="Text Box 8"/>
          <p:cNvSpPr txBox="1">
            <a:spLocks noChangeArrowheads="1"/>
          </p:cNvSpPr>
          <p:nvPr/>
        </p:nvSpPr>
        <p:spPr bwMode="auto">
          <a:xfrm>
            <a:off x="1676400" y="4191000"/>
            <a:ext cx="91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r>
              <a:rPr lang="en-US" sz="1600" b="1" dirty="0">
                <a:solidFill>
                  <a:srgbClr val="756525"/>
                </a:solidFill>
              </a:rPr>
              <a:t>Closing volume</a:t>
            </a:r>
          </a:p>
        </p:txBody>
      </p:sp>
      <p:sp>
        <p:nvSpPr>
          <p:cNvPr id="75781" name="Line 9"/>
          <p:cNvSpPr>
            <a:spLocks noChangeShapeType="1"/>
          </p:cNvSpPr>
          <p:nvPr/>
        </p:nvSpPr>
        <p:spPr bwMode="auto">
          <a:xfrm flipV="1">
            <a:off x="2133600" y="41148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5782" name="Text Box 10"/>
          <p:cNvSpPr txBox="1">
            <a:spLocks noChangeArrowheads="1"/>
          </p:cNvSpPr>
          <p:nvPr/>
        </p:nvSpPr>
        <p:spPr bwMode="auto">
          <a:xfrm>
            <a:off x="1295400" y="53340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endParaRPr lang="en-US" sz="1800"/>
          </a:p>
        </p:txBody>
      </p:sp>
      <p:sp>
        <p:nvSpPr>
          <p:cNvPr id="75783" name="Text Box 11"/>
          <p:cNvSpPr txBox="1">
            <a:spLocks noChangeArrowheads="1"/>
          </p:cNvSpPr>
          <p:nvPr/>
        </p:nvSpPr>
        <p:spPr bwMode="auto">
          <a:xfrm>
            <a:off x="1143000" y="4876800"/>
            <a:ext cx="2438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r>
              <a:rPr lang="en-US" sz="1600" b="1">
                <a:solidFill>
                  <a:srgbClr val="756525"/>
                </a:solidFill>
              </a:rPr>
              <a:t>Clinical significance:</a:t>
            </a:r>
          </a:p>
          <a:p>
            <a:pPr>
              <a:spcBef>
                <a:spcPct val="50000"/>
              </a:spcBef>
            </a:pPr>
            <a:r>
              <a:rPr lang="en-US" sz="1600" b="1">
                <a:solidFill>
                  <a:srgbClr val="756525"/>
                </a:solidFill>
              </a:rPr>
              <a:t>V/Q mismatch</a:t>
            </a:r>
          </a:p>
        </p:txBody>
      </p:sp>
      <p:sp>
        <p:nvSpPr>
          <p:cNvPr id="75784" name="Text Box 12"/>
          <p:cNvSpPr txBox="1">
            <a:spLocks noChangeArrowheads="1"/>
          </p:cNvSpPr>
          <p:nvPr/>
        </p:nvSpPr>
        <p:spPr bwMode="auto">
          <a:xfrm>
            <a:off x="6096000" y="533400"/>
            <a:ext cx="685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endParaRPr lang="en-US" sz="1800"/>
          </a:p>
        </p:txBody>
      </p:sp>
      <p:sp>
        <p:nvSpPr>
          <p:cNvPr id="75785" name="Text Box 13"/>
          <p:cNvSpPr txBox="1">
            <a:spLocks noChangeArrowheads="1"/>
          </p:cNvSpPr>
          <p:nvPr/>
        </p:nvSpPr>
        <p:spPr bwMode="auto">
          <a:xfrm>
            <a:off x="6096000" y="457200"/>
            <a:ext cx="1295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r>
              <a:rPr lang="en-US" sz="2000">
                <a:solidFill>
                  <a:srgbClr val="756525"/>
                </a:solidFill>
              </a:rPr>
              <a:t>INFANT</a:t>
            </a:r>
          </a:p>
        </p:txBody>
      </p:sp>
      <p:cxnSp>
        <p:nvCxnSpPr>
          <p:cNvPr id="75787" name="Straight Connector 19"/>
          <p:cNvCxnSpPr>
            <a:cxnSpLocks noChangeShapeType="1"/>
            <a:stCxn id="75779" idx="1"/>
            <a:endCxn id="75779" idx="1"/>
          </p:cNvCxnSpPr>
          <p:nvPr/>
        </p:nvCxnSpPr>
        <p:spPr bwMode="auto">
          <a:xfrm rot="5400000" flipH="1" flipV="1">
            <a:off x="2286000" y="40386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52236" name="Straight Connector 22"/>
          <p:cNvCxnSpPr>
            <a:cxnSpLocks noChangeShapeType="1"/>
          </p:cNvCxnSpPr>
          <p:nvPr/>
        </p:nvCxnSpPr>
        <p:spPr bwMode="auto">
          <a:xfrm>
            <a:off x="1676400" y="4038600"/>
            <a:ext cx="762000" cy="0"/>
          </a:xfrm>
          <a:prstGeom prst="line">
            <a:avLst/>
          </a:prstGeom>
          <a:noFill/>
          <a:ln w="38100" cmpd="sng">
            <a:solidFill>
              <a:schemeClr val="accent1">
                <a:lumMod val="50000"/>
                <a:alpha val="98038"/>
              </a:schemeClr>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152400"/>
            <a:ext cx="8229600" cy="10668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ALVEOLAR VENTILATION</a:t>
            </a:r>
          </a:p>
        </p:txBody>
      </p:sp>
      <p:sp>
        <p:nvSpPr>
          <p:cNvPr id="77826" name="Rectangle 3"/>
          <p:cNvSpPr>
            <a:spLocks noGrp="1" noChangeArrowheads="1"/>
          </p:cNvSpPr>
          <p:nvPr>
            <p:ph idx="1"/>
          </p:nvPr>
        </p:nvSpPr>
        <p:spPr>
          <a:xfrm>
            <a:off x="457200" y="1371600"/>
            <a:ext cx="8382000" cy="5257800"/>
          </a:xfrm>
        </p:spPr>
        <p:txBody>
          <a:bodyPr>
            <a:normAutofit/>
          </a:bodyPr>
          <a:lstStyle/>
          <a:p>
            <a:pPr eaLnBrk="1" hangingPunct="1">
              <a:lnSpc>
                <a:spcPct val="120000"/>
              </a:lnSpc>
              <a:buFont typeface="Arial"/>
              <a:buChar char="•"/>
            </a:pPr>
            <a:r>
              <a:rPr lang="en-US" dirty="0">
                <a:latin typeface="Wingdings" charset="0"/>
                <a:ea typeface="MS PGothic" charset="0"/>
                <a:sym typeface="Wingdings" charset="0"/>
              </a:rPr>
              <a:t></a:t>
            </a:r>
            <a:r>
              <a:rPr lang="en-US" dirty="0">
                <a:latin typeface="Comic Sans MS" charset="0"/>
                <a:ea typeface="MS PGothic" charset="0"/>
              </a:rPr>
              <a:t> O</a:t>
            </a:r>
            <a:r>
              <a:rPr lang="en-US" baseline="-25000" dirty="0">
                <a:latin typeface="Comic Sans MS" charset="0"/>
                <a:ea typeface="MS PGothic" charset="0"/>
              </a:rPr>
              <a:t>2</a:t>
            </a:r>
            <a:r>
              <a:rPr lang="en-US" dirty="0">
                <a:latin typeface="Comic Sans MS" charset="0"/>
                <a:ea typeface="MS PGothic" charset="0"/>
              </a:rPr>
              <a:t> consumption</a:t>
            </a:r>
          </a:p>
          <a:p>
            <a:pPr lvl="1" eaLnBrk="1" hangingPunct="1">
              <a:lnSpc>
                <a:spcPct val="120000"/>
              </a:lnSpc>
              <a:buFont typeface="Arial"/>
              <a:buChar char="•"/>
            </a:pPr>
            <a:r>
              <a:rPr lang="en-US" dirty="0">
                <a:latin typeface="Comic Sans MS" charset="0"/>
                <a:ea typeface="MS PGothic" charset="0"/>
              </a:rPr>
              <a:t>3x adult values in preterm</a:t>
            </a:r>
          </a:p>
          <a:p>
            <a:pPr lvl="1" eaLnBrk="1" hangingPunct="1">
              <a:lnSpc>
                <a:spcPct val="120000"/>
              </a:lnSpc>
              <a:buFont typeface="Arial"/>
              <a:buChar char="•"/>
            </a:pPr>
            <a:r>
              <a:rPr lang="en-US" dirty="0">
                <a:latin typeface="Comic Sans MS" charset="0"/>
                <a:ea typeface="MS PGothic" charset="0"/>
              </a:rPr>
              <a:t>2x adult values in infant (6-7mL/kg/min)</a:t>
            </a:r>
          </a:p>
          <a:p>
            <a:pPr lvl="2">
              <a:lnSpc>
                <a:spcPct val="120000"/>
              </a:lnSpc>
              <a:buFont typeface="Arial"/>
              <a:buChar char="•"/>
            </a:pPr>
            <a:r>
              <a:rPr lang="en-US" dirty="0">
                <a:latin typeface="Comic Sans MS" charset="0"/>
                <a:ea typeface="MS PGothic" charset="0"/>
              </a:rPr>
              <a:t>Clinical significance: rapid oxygen desaturation during apnea</a:t>
            </a:r>
          </a:p>
          <a:p>
            <a:pPr eaLnBrk="1" hangingPunct="1">
              <a:lnSpc>
                <a:spcPct val="120000"/>
              </a:lnSpc>
              <a:buFont typeface="Arial"/>
              <a:buChar char="•"/>
            </a:pPr>
            <a:r>
              <a:rPr lang="en-US" dirty="0">
                <a:latin typeface="Wingdings" charset="0"/>
                <a:ea typeface="MS PGothic" charset="0"/>
                <a:sym typeface="Wingdings" charset="0"/>
              </a:rPr>
              <a:t></a:t>
            </a:r>
            <a:r>
              <a:rPr lang="en-US" dirty="0">
                <a:latin typeface="Comic Sans MS" charset="0"/>
                <a:ea typeface="MS PGothic" charset="0"/>
              </a:rPr>
              <a:t> Alveolar ventilation</a:t>
            </a:r>
          </a:p>
          <a:p>
            <a:pPr lvl="1" eaLnBrk="1" hangingPunct="1">
              <a:lnSpc>
                <a:spcPct val="120000"/>
              </a:lnSpc>
              <a:buFont typeface="Arial"/>
              <a:buChar char="•"/>
            </a:pPr>
            <a:r>
              <a:rPr lang="en-US" dirty="0">
                <a:latin typeface="Comic Sans MS" charset="0"/>
                <a:ea typeface="MS PGothic" charset="0"/>
              </a:rPr>
              <a:t>2-3x adult values</a:t>
            </a:r>
          </a:p>
          <a:p>
            <a:pPr lvl="1" eaLnBrk="1" hangingPunct="1">
              <a:lnSpc>
                <a:spcPct val="120000"/>
              </a:lnSpc>
              <a:buFont typeface="Arial"/>
              <a:buChar char="•"/>
            </a:pPr>
            <a:r>
              <a:rPr lang="en-US" dirty="0">
                <a:latin typeface="Comic Sans MS" charset="0"/>
                <a:ea typeface="MS PGothic" charset="0"/>
              </a:rPr>
              <a:t>increased RR</a:t>
            </a:r>
          </a:p>
          <a:p>
            <a:pPr lvl="2">
              <a:lnSpc>
                <a:spcPct val="120000"/>
              </a:lnSpc>
              <a:buFont typeface="Arial"/>
              <a:buChar char="•"/>
            </a:pPr>
            <a:r>
              <a:rPr lang="en-US" dirty="0">
                <a:latin typeface="Comic Sans MS" charset="0"/>
                <a:ea typeface="MS PGothic" charset="0"/>
              </a:rPr>
              <a:t>Clinical significance: greater speed of mask induction and emergence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V</a:t>
            </a:r>
            <a:r>
              <a:rPr lang="en-US" sz="4000" baseline="-25000" dirty="0">
                <a:solidFill>
                  <a:schemeClr val="accent1">
                    <a:tint val="83000"/>
                    <a:satMod val="150000"/>
                  </a:schemeClr>
                </a:solidFill>
                <a:latin typeface="Comic Sans MS" charset="0"/>
                <a:ea typeface="+mj-ea"/>
                <a:cs typeface="+mj-cs"/>
              </a:rPr>
              <a:t>A </a:t>
            </a:r>
            <a:r>
              <a:rPr lang="en-US" sz="4000" dirty="0">
                <a:solidFill>
                  <a:schemeClr val="accent1">
                    <a:tint val="83000"/>
                    <a:satMod val="150000"/>
                  </a:schemeClr>
                </a:solidFill>
                <a:latin typeface="Comic Sans MS" charset="0"/>
                <a:ea typeface="+mj-ea"/>
                <a:cs typeface="+mj-cs"/>
              </a:rPr>
              <a:t>/ FRC</a:t>
            </a:r>
          </a:p>
        </p:txBody>
      </p:sp>
      <p:sp>
        <p:nvSpPr>
          <p:cNvPr id="68610" name="Rectangle 3"/>
          <p:cNvSpPr>
            <a:spLocks noGrp="1" noChangeArrowheads="1"/>
          </p:cNvSpPr>
          <p:nvPr>
            <p:ph idx="1"/>
          </p:nvPr>
        </p:nvSpPr>
        <p:spPr>
          <a:xfrm>
            <a:off x="457200" y="1600200"/>
            <a:ext cx="8382000" cy="4953000"/>
          </a:xfrm>
        </p:spPr>
        <p:txBody>
          <a:bodyPr/>
          <a:lstStyle/>
          <a:p>
            <a:pPr eaLnBrk="1" hangingPunct="1">
              <a:lnSpc>
                <a:spcPct val="120000"/>
              </a:lnSpc>
              <a:buFont typeface="Arial"/>
              <a:buChar char="•"/>
              <a:defRPr/>
            </a:pPr>
            <a:r>
              <a:rPr lang="en-US" altLang="en-US" sz="3600" dirty="0">
                <a:latin typeface="Comic Sans MS" pitchFamily="66" charset="0"/>
                <a:cs typeface="ＭＳ Ｐゴシック" charset="0"/>
              </a:rPr>
              <a:t>Greater than adults</a:t>
            </a:r>
          </a:p>
          <a:p>
            <a:pPr lvl="1" eaLnBrk="1" hangingPunct="1">
              <a:lnSpc>
                <a:spcPct val="120000"/>
              </a:lnSpc>
              <a:buFont typeface="Arial"/>
              <a:buChar char="•"/>
              <a:defRPr/>
            </a:pPr>
            <a:r>
              <a:rPr lang="en-US" altLang="en-US" sz="3600" dirty="0">
                <a:latin typeface="Comic Sans MS" pitchFamily="66" charset="0"/>
                <a:cs typeface="+mn-cs"/>
              </a:rPr>
              <a:t>adults:		1.5/1</a:t>
            </a:r>
          </a:p>
          <a:p>
            <a:pPr lvl="1" eaLnBrk="1" hangingPunct="1">
              <a:lnSpc>
                <a:spcPct val="120000"/>
              </a:lnSpc>
              <a:buFont typeface="Arial"/>
              <a:buChar char="•"/>
              <a:defRPr/>
            </a:pPr>
            <a:r>
              <a:rPr lang="en-US" altLang="en-US" sz="3600" dirty="0">
                <a:latin typeface="Comic Sans MS" pitchFamily="66" charset="0"/>
                <a:cs typeface="+mn-cs"/>
              </a:rPr>
              <a:t>infants:		5/1</a:t>
            </a:r>
          </a:p>
          <a:p>
            <a:pPr eaLnBrk="1" hangingPunct="1">
              <a:lnSpc>
                <a:spcPct val="120000"/>
              </a:lnSpc>
              <a:buFont typeface="Arial"/>
              <a:buChar char="•"/>
              <a:defRPr/>
            </a:pPr>
            <a:r>
              <a:rPr lang="en-US" altLang="en-US" sz="3600" dirty="0">
                <a:latin typeface="Comic Sans MS" pitchFamily="66" charset="0"/>
                <a:cs typeface="ＭＳ Ｐゴシック" charset="0"/>
              </a:rPr>
              <a:t>Clinical significance</a:t>
            </a:r>
            <a:endParaRPr lang="en-US" altLang="en-US" sz="3600" i="1" dirty="0">
              <a:latin typeface="Comic Sans MS" pitchFamily="66" charset="0"/>
              <a:cs typeface="ＭＳ Ｐゴシック" charset="0"/>
            </a:endParaRPr>
          </a:p>
          <a:p>
            <a:pPr lvl="1" eaLnBrk="1" hangingPunct="1">
              <a:lnSpc>
                <a:spcPct val="120000"/>
              </a:lnSpc>
              <a:buFont typeface="Arial"/>
              <a:buChar char="•"/>
              <a:defRPr/>
            </a:pPr>
            <a:r>
              <a:rPr lang="en-US" altLang="en-US" sz="4000" i="1" dirty="0">
                <a:solidFill>
                  <a:schemeClr val="accent1">
                    <a:lumMod val="60000"/>
                    <a:lumOff val="40000"/>
                  </a:schemeClr>
                </a:solidFill>
                <a:latin typeface="Comic Sans MS" pitchFamily="66" charset="0"/>
                <a:cs typeface="+mn-cs"/>
              </a:rPr>
              <a:t>Rapid induction and emergence</a:t>
            </a:r>
            <a:endParaRPr lang="en-US" altLang="en-US" sz="4400" dirty="0">
              <a:solidFill>
                <a:schemeClr val="accent1">
                  <a:lumMod val="60000"/>
                  <a:lumOff val="40000"/>
                </a:schemeClr>
              </a:solidFill>
              <a:latin typeface="Comic Sans MS" pitchFamily="66"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10">
                                            <p:txEl>
                                              <p:pRg st="4" end="4"/>
                                            </p:txEl>
                                          </p:spTgt>
                                        </p:tgtEl>
                                        <p:attrNameLst>
                                          <p:attrName>style.visibility</p:attrName>
                                        </p:attrNameLst>
                                      </p:cBhvr>
                                      <p:to>
                                        <p:strVal val="visible"/>
                                      </p:to>
                                    </p:set>
                                    <p:animEffect transition="in" filter="blinds(horizontal)">
                                      <p:cBhvr>
                                        <p:cTn id="7" dur="500"/>
                                        <p:tgtEl>
                                          <p:spTgt spid="686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OBJECTIVES</a:t>
            </a:r>
          </a:p>
        </p:txBody>
      </p:sp>
      <p:sp>
        <p:nvSpPr>
          <p:cNvPr id="29698" name="Content Placeholder 2"/>
          <p:cNvSpPr>
            <a:spLocks noGrp="1"/>
          </p:cNvSpPr>
          <p:nvPr>
            <p:ph idx="1"/>
          </p:nvPr>
        </p:nvSpPr>
        <p:spPr>
          <a:xfrm>
            <a:off x="457200" y="1882775"/>
            <a:ext cx="8229600" cy="4572000"/>
          </a:xfrm>
        </p:spPr>
        <p:txBody>
          <a:bodyPr/>
          <a:lstStyle/>
          <a:p>
            <a:pPr eaLnBrk="1" hangingPunct="1"/>
            <a:r>
              <a:rPr lang="en-US" sz="2800">
                <a:latin typeface="Comic Sans MS" charset="0"/>
                <a:ea typeface="MS PGothic" charset="0"/>
                <a:cs typeface="Comic Sans MS" charset="0"/>
              </a:rPr>
              <a:t>Review the physiologic differences in the infant and adult:</a:t>
            </a:r>
          </a:p>
          <a:p>
            <a:pPr lvl="1" eaLnBrk="1" hangingPunct="1">
              <a:buSzTx/>
              <a:buFont typeface="Wingdings 2" charset="0"/>
              <a:buChar char=""/>
            </a:pPr>
            <a:r>
              <a:rPr lang="en-US">
                <a:latin typeface="Comic Sans MS" charset="0"/>
                <a:ea typeface="ＭＳ Ｐゴシック" charset="0"/>
              </a:rPr>
              <a:t>Respiratory system</a:t>
            </a:r>
          </a:p>
          <a:p>
            <a:pPr lvl="1" eaLnBrk="1" hangingPunct="1">
              <a:buSzTx/>
              <a:buFont typeface="Wingdings 2" charset="0"/>
              <a:buChar char=""/>
            </a:pPr>
            <a:r>
              <a:rPr lang="en-US">
                <a:latin typeface="Comic Sans MS" charset="0"/>
                <a:ea typeface="ＭＳ Ｐゴシック" charset="0"/>
              </a:rPr>
              <a:t>Cardiac system</a:t>
            </a:r>
          </a:p>
          <a:p>
            <a:pPr eaLnBrk="1" hangingPunct="1"/>
            <a:endParaRPr lang="en-US" sz="2800">
              <a:latin typeface="Comic Sans MS" charset="0"/>
              <a:ea typeface="MS PGothic" charset="0"/>
              <a:cs typeface="Comic Sans MS" charset="0"/>
            </a:endParaRPr>
          </a:p>
          <a:p>
            <a:pPr eaLnBrk="1" hangingPunct="1"/>
            <a:r>
              <a:rPr lang="en-US" sz="2800">
                <a:latin typeface="Comic Sans MS" charset="0"/>
                <a:ea typeface="MS PGothic" charset="0"/>
                <a:cs typeface="Comic Sans MS" charset="0"/>
              </a:rPr>
              <a:t>Discuss the implications of these differences on anesthetic management</a:t>
            </a:r>
          </a:p>
          <a:p>
            <a:endParaRPr lang="en-US">
              <a:latin typeface="Comic Sans MS" charset="0"/>
              <a:ea typeface="MS PGothic"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Rot="1" noChangeArrowheads="1"/>
          </p:cNvSpPr>
          <p:nvPr>
            <p:ph type="title"/>
          </p:nvPr>
        </p:nvSpPr>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V</a:t>
            </a:r>
            <a:r>
              <a:rPr lang="en-US" sz="4000" baseline="-25000" dirty="0">
                <a:solidFill>
                  <a:schemeClr val="accent1">
                    <a:tint val="83000"/>
                    <a:satMod val="150000"/>
                  </a:schemeClr>
                </a:solidFill>
                <a:latin typeface="Comic Sans MS" charset="0"/>
                <a:ea typeface="+mj-ea"/>
                <a:cs typeface="+mj-cs"/>
              </a:rPr>
              <a:t>A</a:t>
            </a:r>
            <a:r>
              <a:rPr lang="en-US" sz="4000" dirty="0">
                <a:solidFill>
                  <a:schemeClr val="accent1">
                    <a:tint val="83000"/>
                    <a:satMod val="150000"/>
                  </a:schemeClr>
                </a:solidFill>
                <a:latin typeface="Comic Sans MS" charset="0"/>
                <a:ea typeface="+mj-ea"/>
                <a:cs typeface="+mj-cs"/>
              </a:rPr>
              <a:t>/FRC </a:t>
            </a:r>
          </a:p>
        </p:txBody>
      </p:sp>
      <p:graphicFrame>
        <p:nvGraphicFramePr>
          <p:cNvPr id="51242" name="Group 42"/>
          <p:cNvGraphicFramePr>
            <a:graphicFrameLocks noGrp="1"/>
          </p:cNvGraphicFramePr>
          <p:nvPr>
            <p:ph type="tbl" idx="1"/>
          </p:nvPr>
        </p:nvGraphicFramePr>
        <p:xfrm>
          <a:off x="152400" y="1447800"/>
          <a:ext cx="8839200" cy="4754564"/>
        </p:xfrm>
        <a:graphic>
          <a:graphicData uri="http://schemas.openxmlformats.org/drawingml/2006/table">
            <a:tbl>
              <a:tblPr/>
              <a:tblGrid>
                <a:gridCol w="1981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9575">
                  <a:extLst>
                    <a:ext uri="{9D8B030D-6E8A-4147-A177-3AD203B41FA5}">
                      <a16:colId xmlns:a16="http://schemas.microsoft.com/office/drawing/2014/main" val="20002"/>
                    </a:ext>
                  </a:extLst>
                </a:gridCol>
                <a:gridCol w="1751013">
                  <a:extLst>
                    <a:ext uri="{9D8B030D-6E8A-4147-A177-3AD203B41FA5}">
                      <a16:colId xmlns:a16="http://schemas.microsoft.com/office/drawing/2014/main" val="20003"/>
                    </a:ext>
                  </a:extLst>
                </a:gridCol>
                <a:gridCol w="1751012">
                  <a:extLst>
                    <a:ext uri="{9D8B030D-6E8A-4147-A177-3AD203B41FA5}">
                      <a16:colId xmlns:a16="http://schemas.microsoft.com/office/drawing/2014/main" val="20004"/>
                    </a:ext>
                  </a:extLst>
                </a:gridCol>
              </a:tblGrid>
              <a:tr h="10682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Infant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(4 kg)</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3 yo</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5 yo</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Adult</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14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dirty="0">
                          <a:ln>
                            <a:noFill/>
                          </a:ln>
                          <a:solidFill>
                            <a:schemeClr val="tx1"/>
                          </a:solidFill>
                          <a:effectLst>
                            <a:outerShdw blurRad="38100" dist="38100" dir="2700000" algn="tl">
                              <a:srgbClr val="69676D"/>
                            </a:outerShdw>
                          </a:effectLst>
                          <a:latin typeface="Comic Sans MS" charset="0"/>
                          <a:ea typeface="MS PGothic" charset="0"/>
                          <a:cs typeface="MS PGothic" charset="0"/>
                        </a:rPr>
                        <a:t>V</a:t>
                      </a:r>
                      <a:r>
                        <a:rPr kumimoji="0" lang="en-US" sz="2800" b="1" i="0" u="none" strike="noStrike" cap="none" normalizeH="0" baseline="-25000" dirty="0">
                          <a:ln>
                            <a:noFill/>
                          </a:ln>
                          <a:solidFill>
                            <a:schemeClr val="tx1"/>
                          </a:solidFill>
                          <a:effectLst>
                            <a:outerShdw blurRad="38100" dist="38100" dir="2700000" algn="tl">
                              <a:srgbClr val="69676D"/>
                            </a:outerShdw>
                          </a:effectLst>
                          <a:latin typeface="Comic Sans MS" charset="0"/>
                          <a:ea typeface="MS PGothic" charset="0"/>
                          <a:cs typeface="MS PGothic" charset="0"/>
                        </a:rPr>
                        <a:t>A </a:t>
                      </a:r>
                      <a:r>
                        <a:rPr kumimoji="0" lang="en-US" sz="2800" b="1" i="0" u="none" strike="noStrike" cap="none" normalizeH="0" baseline="0" dirty="0">
                          <a:ln>
                            <a:noFill/>
                          </a:ln>
                          <a:solidFill>
                            <a:schemeClr val="tx1"/>
                          </a:solidFill>
                          <a:effectLst>
                            <a:outerShdw blurRad="38100" dist="38100" dir="2700000" algn="tl">
                              <a:srgbClr val="69676D"/>
                            </a:outerShdw>
                          </a:effectLst>
                          <a:latin typeface="Comic Sans MS" charset="0"/>
                          <a:ea typeface="MS PGothic" charset="0"/>
                          <a:cs typeface="MS PGothic" charset="0"/>
                        </a:rPr>
                        <a:t>(mL)</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600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150 mL/kg</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1760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117 mL/kg</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1800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100 mL/kg</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4200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60 ml/kg</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62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FRC (mL)</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120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490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680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2800</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30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dirty="0">
                          <a:ln>
                            <a:noFill/>
                          </a:ln>
                          <a:solidFill>
                            <a:schemeClr val="accent1"/>
                          </a:solidFill>
                          <a:effectLst/>
                          <a:latin typeface="Comic Sans MS" charset="0"/>
                          <a:ea typeface="MS PGothic" charset="0"/>
                          <a:cs typeface="MS PGothic" charset="0"/>
                        </a:rPr>
                        <a:t>V</a:t>
                      </a:r>
                      <a:r>
                        <a:rPr kumimoji="0" lang="en-US" sz="2800" b="1" i="0" u="none" strike="noStrike" cap="none" normalizeH="0" baseline="-25000" dirty="0">
                          <a:ln>
                            <a:noFill/>
                          </a:ln>
                          <a:solidFill>
                            <a:schemeClr val="accent1"/>
                          </a:solidFill>
                          <a:effectLst/>
                          <a:latin typeface="Comic Sans MS" charset="0"/>
                          <a:ea typeface="MS PGothic" charset="0"/>
                          <a:cs typeface="MS PGothic" charset="0"/>
                        </a:rPr>
                        <a:t>A</a:t>
                      </a:r>
                      <a:r>
                        <a:rPr kumimoji="0" lang="en-US" sz="2800" b="1" i="0" u="none" strike="noStrike" cap="none" normalizeH="0" baseline="0" dirty="0">
                          <a:ln>
                            <a:noFill/>
                          </a:ln>
                          <a:solidFill>
                            <a:schemeClr val="accent1"/>
                          </a:solidFill>
                          <a:effectLst/>
                          <a:latin typeface="Comic Sans MS" charset="0"/>
                          <a:ea typeface="MS PGothic" charset="0"/>
                          <a:cs typeface="MS PGothic" charset="0"/>
                        </a:rPr>
                        <a:t>/FRC</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accent1"/>
                          </a:solidFill>
                          <a:effectLst/>
                          <a:latin typeface="Comic Sans MS"/>
                          <a:ea typeface="MS PGothic" charset="0"/>
                          <a:cs typeface="Comic Sans MS"/>
                        </a:rPr>
                        <a:t>5/1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accent1"/>
                          </a:solidFill>
                          <a:effectLst/>
                          <a:latin typeface="Comic Sans MS" charset="0"/>
                          <a:ea typeface="MS PGothic" charset="0"/>
                          <a:cs typeface="MS PGothic" charset="0"/>
                        </a:rPr>
                        <a:t>3.5/1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accent1"/>
                          </a:solidFill>
                          <a:effectLst/>
                          <a:latin typeface="Comic Sans MS" charset="0"/>
                          <a:ea typeface="MS PGothic" charset="0"/>
                          <a:cs typeface="MS PGothic" charset="0"/>
                        </a:rPr>
                        <a:t>2.6/1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accent1"/>
                          </a:solidFill>
                          <a:effectLst/>
                          <a:latin typeface="Comic Sans MS" charset="0"/>
                          <a:ea typeface="MS PGothic" charset="0"/>
                          <a:cs typeface="MS PGothic" charset="0"/>
                        </a:rPr>
                        <a:t>1.5/1</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54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VO</a:t>
                      </a:r>
                      <a:r>
                        <a:rPr kumimoji="0" lang="en-US" sz="2800" b="1" i="0" u="none" strike="noStrike" cap="none" normalizeH="0" baseline="-25000">
                          <a:ln>
                            <a:noFill/>
                          </a:ln>
                          <a:solidFill>
                            <a:schemeClr val="tx1"/>
                          </a:solidFill>
                          <a:effectLst>
                            <a:outerShdw blurRad="38100" dist="38100" dir="2700000" algn="tl">
                              <a:srgbClr val="69676D"/>
                            </a:outerShdw>
                          </a:effectLst>
                          <a:latin typeface="Comic Sans MS" charset="0"/>
                          <a:ea typeface="MS PGothic" charset="0"/>
                          <a:cs typeface="MS PGothic" charset="0"/>
                        </a:rPr>
                        <a:t>2</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mL/kg/min</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6-8</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4-6</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4-6</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69676D"/>
                            </a:outerShdw>
                          </a:effectLst>
                          <a:latin typeface="Comic Sans MS" charset="0"/>
                          <a:ea typeface="MS PGothic" charset="0"/>
                          <a:cs typeface="MS PGothic" charset="0"/>
                        </a:rPr>
                        <a:t>2-3</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hangingPunct="1">
              <a:defRPr/>
            </a:pPr>
            <a:r>
              <a:rPr lang="en-US" sz="4000" dirty="0">
                <a:latin typeface="Comic Sans MS"/>
                <a:ea typeface="ＭＳ Ｐゴシック" charset="0"/>
                <a:cs typeface="Comic Sans MS"/>
              </a:rPr>
              <a:t>RESPIRATORY SYSTEM</a:t>
            </a:r>
          </a:p>
        </p:txBody>
      </p:sp>
      <p:sp>
        <p:nvSpPr>
          <p:cNvPr id="83970" name="Content Placeholder 4"/>
          <p:cNvSpPr>
            <a:spLocks noGrp="1"/>
          </p:cNvSpPr>
          <p:nvPr>
            <p:ph idx="1"/>
          </p:nvPr>
        </p:nvSpPr>
        <p:spPr>
          <a:xfrm>
            <a:off x="457200" y="1882775"/>
            <a:ext cx="8229600" cy="4572000"/>
          </a:xfrm>
        </p:spPr>
        <p:txBody>
          <a:bodyPr/>
          <a:lstStyle/>
          <a:p>
            <a:pPr marL="63500" indent="0" eaLnBrk="1" hangingPunct="1">
              <a:buFont typeface="Wingdings 2" charset="0"/>
              <a:buNone/>
            </a:pPr>
            <a:endParaRPr lang="en-US">
              <a:latin typeface="Comic Sans MS" charset="0"/>
              <a:ea typeface="MS PGothic" charset="0"/>
            </a:endParaRPr>
          </a:p>
          <a:p>
            <a:pPr marL="63500" indent="0" eaLnBrk="1" hangingPunct="1">
              <a:buFont typeface="Wingdings 2" charset="0"/>
              <a:buNone/>
            </a:pPr>
            <a:endParaRPr lang="en-US">
              <a:latin typeface="Comic Sans MS" charset="0"/>
              <a:ea typeface="MS PGothic" charset="0"/>
            </a:endParaRPr>
          </a:p>
          <a:p>
            <a:pPr marL="63500" indent="0" algn="ctr" eaLnBrk="1" hangingPunct="1">
              <a:buFont typeface="Wingdings 2" charset="0"/>
              <a:buNone/>
            </a:pPr>
            <a:r>
              <a:rPr lang="en-US" sz="4000">
                <a:latin typeface="Comic Sans MS" charset="0"/>
                <a:ea typeface="MS PGothic" charset="0"/>
              </a:rPr>
              <a:t>CONTROL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eaLnBrk="1" hangingPunct="1">
              <a:defRPr/>
            </a:pPr>
            <a:r>
              <a:rPr lang="en-US" b="0" dirty="0">
                <a:solidFill>
                  <a:schemeClr val="accent1">
                    <a:lumMod val="75000"/>
                  </a:schemeClr>
                </a:solidFill>
                <a:latin typeface="Comic Sans MS"/>
                <a:cs typeface="Comic Sans MS"/>
              </a:rPr>
              <a:t>RESPIRATORY PATTERNS</a:t>
            </a:r>
          </a:p>
        </p:txBody>
      </p:sp>
      <p:sp>
        <p:nvSpPr>
          <p:cNvPr id="71682" name="Content Placeholder 2"/>
          <p:cNvSpPr>
            <a:spLocks noGrp="1"/>
          </p:cNvSpPr>
          <p:nvPr>
            <p:ph sz="half" idx="2"/>
          </p:nvPr>
        </p:nvSpPr>
        <p:spPr>
          <a:xfrm>
            <a:off x="533400" y="1143000"/>
            <a:ext cx="7204075" cy="2438400"/>
          </a:xfrm>
        </p:spPr>
        <p:txBody>
          <a:bodyPr/>
          <a:lstStyle/>
          <a:p>
            <a:pPr eaLnBrk="1" hangingPunct="1">
              <a:buFont typeface="Arial"/>
              <a:buChar char="•"/>
              <a:defRPr/>
            </a:pPr>
            <a:r>
              <a:rPr lang="en-US" altLang="en-US" dirty="0">
                <a:latin typeface="Comic Sans MS"/>
                <a:cs typeface="Comic Sans MS"/>
              </a:rPr>
              <a:t>Periodic breathing</a:t>
            </a:r>
          </a:p>
          <a:p>
            <a:pPr lvl="1" eaLnBrk="1" hangingPunct="1">
              <a:buFont typeface="Arial"/>
              <a:buChar char="•"/>
              <a:defRPr/>
            </a:pPr>
            <a:r>
              <a:rPr lang="en-US" altLang="en-US" dirty="0">
                <a:latin typeface="Comic Sans MS"/>
                <a:cs typeface="Comic Sans MS"/>
              </a:rPr>
              <a:t>&lt; 10 seconds</a:t>
            </a:r>
          </a:p>
          <a:p>
            <a:pPr lvl="1">
              <a:buFont typeface="Arial"/>
              <a:buChar char="•"/>
              <a:defRPr/>
            </a:pPr>
            <a:r>
              <a:rPr lang="en-US" altLang="en-US" b="1" dirty="0">
                <a:latin typeface="Comic Sans MS"/>
                <a:cs typeface="Comic Sans MS"/>
              </a:rPr>
              <a:t>Without</a:t>
            </a:r>
            <a:r>
              <a:rPr lang="en-US" altLang="en-US" dirty="0">
                <a:latin typeface="Comic Sans MS"/>
                <a:cs typeface="Comic Sans MS"/>
              </a:rPr>
              <a:t> </a:t>
            </a:r>
            <a:r>
              <a:rPr lang="en-US" dirty="0">
                <a:latin typeface="Comic Sans MS"/>
                <a:ea typeface="Wingdings"/>
                <a:cs typeface="Comic Sans MS"/>
                <a:sym typeface="Wingdings"/>
              </a:rPr>
              <a:t></a:t>
            </a:r>
            <a:r>
              <a:rPr lang="en-US" altLang="en-US" dirty="0">
                <a:latin typeface="Comic Sans MS"/>
                <a:cs typeface="Comic Sans MS"/>
              </a:rPr>
              <a:t> SpO</a:t>
            </a:r>
            <a:r>
              <a:rPr lang="en-US" altLang="en-US" baseline="-25000" dirty="0">
                <a:latin typeface="Comic Sans MS"/>
                <a:cs typeface="Comic Sans MS"/>
              </a:rPr>
              <a:t>2</a:t>
            </a:r>
            <a:r>
              <a:rPr lang="en-US" altLang="en-US" dirty="0">
                <a:latin typeface="Comic Sans MS"/>
                <a:cs typeface="Comic Sans MS"/>
              </a:rPr>
              <a:t> or HR SpO</a:t>
            </a:r>
            <a:r>
              <a:rPr lang="en-US" altLang="en-US" baseline="-25000" dirty="0">
                <a:latin typeface="Comic Sans MS"/>
                <a:cs typeface="Comic Sans MS"/>
              </a:rPr>
              <a:t>2</a:t>
            </a:r>
            <a:r>
              <a:rPr lang="en-US" altLang="en-US" dirty="0">
                <a:latin typeface="Comic Sans MS"/>
                <a:cs typeface="Comic Sans MS"/>
              </a:rPr>
              <a:t> or HR</a:t>
            </a:r>
          </a:p>
          <a:p>
            <a:pPr lvl="1" eaLnBrk="1" hangingPunct="1">
              <a:buFont typeface="Arial"/>
              <a:buChar char="•"/>
              <a:defRPr/>
            </a:pPr>
            <a:r>
              <a:rPr lang="en-US" altLang="en-US" dirty="0">
                <a:latin typeface="Comic Sans MS"/>
                <a:cs typeface="Comic Sans MS"/>
              </a:rPr>
              <a:t>Normal in neonatal period only (full-term)</a:t>
            </a:r>
          </a:p>
        </p:txBody>
      </p:sp>
      <p:sp>
        <p:nvSpPr>
          <p:cNvPr id="5" name="Content Placeholder 4"/>
          <p:cNvSpPr>
            <a:spLocks noGrp="1"/>
          </p:cNvSpPr>
          <p:nvPr>
            <p:ph sz="quarter" idx="4"/>
          </p:nvPr>
        </p:nvSpPr>
        <p:spPr>
          <a:xfrm>
            <a:off x="685800" y="3657600"/>
            <a:ext cx="7127875" cy="2787650"/>
          </a:xfrm>
        </p:spPr>
        <p:txBody>
          <a:bodyPr/>
          <a:lstStyle/>
          <a:p>
            <a:pPr eaLnBrk="1" hangingPunct="1">
              <a:buFont typeface="Arial"/>
              <a:buChar char="•"/>
              <a:defRPr/>
            </a:pPr>
            <a:r>
              <a:rPr lang="en-US" altLang="en-US" dirty="0">
                <a:latin typeface="Comic Sans MS"/>
                <a:cs typeface="Comic Sans MS"/>
              </a:rPr>
              <a:t>Central apnea</a:t>
            </a:r>
          </a:p>
          <a:p>
            <a:pPr lvl="1" eaLnBrk="1" hangingPunct="1">
              <a:buFont typeface="Arial"/>
              <a:buChar char="•"/>
              <a:defRPr/>
            </a:pPr>
            <a:r>
              <a:rPr lang="en-US" altLang="en-US" dirty="0">
                <a:latin typeface="Comic Sans MS"/>
                <a:cs typeface="Comic Sans MS"/>
              </a:rPr>
              <a:t>&gt; 15 (20) seconds</a:t>
            </a:r>
          </a:p>
          <a:p>
            <a:pPr lvl="1" eaLnBrk="1" hangingPunct="1">
              <a:buFont typeface="Arial"/>
              <a:buChar char="•"/>
              <a:defRPr/>
            </a:pPr>
            <a:r>
              <a:rPr lang="en-US" altLang="en-US" dirty="0">
                <a:latin typeface="Comic Sans MS"/>
                <a:cs typeface="Comic Sans MS"/>
              </a:rPr>
              <a:t>&lt; 15 (20) seconds </a:t>
            </a:r>
            <a:r>
              <a:rPr lang="en-US" altLang="en-US" b="1" dirty="0">
                <a:solidFill>
                  <a:srgbClr val="000000"/>
                </a:solidFill>
                <a:latin typeface="Comic Sans MS"/>
                <a:cs typeface="Comic Sans MS"/>
              </a:rPr>
              <a:t>with</a:t>
            </a:r>
            <a:r>
              <a:rPr lang="en-US" altLang="en-US" dirty="0">
                <a:latin typeface="Comic Sans MS"/>
                <a:cs typeface="Comic Sans MS"/>
              </a:rPr>
              <a:t> </a:t>
            </a:r>
            <a:r>
              <a:rPr lang="en-US" dirty="0">
                <a:latin typeface="Comic Sans MS"/>
                <a:ea typeface="Wingdings"/>
                <a:cs typeface="Comic Sans MS"/>
                <a:sym typeface="Wingdings"/>
              </a:rPr>
              <a:t></a:t>
            </a:r>
            <a:r>
              <a:rPr lang="en-US" altLang="en-US" dirty="0">
                <a:latin typeface="Comic Sans MS"/>
                <a:cs typeface="Comic Sans MS"/>
              </a:rPr>
              <a:t> SpO</a:t>
            </a:r>
            <a:r>
              <a:rPr lang="en-US" altLang="en-US" baseline="-25000" dirty="0">
                <a:latin typeface="Comic Sans MS"/>
                <a:cs typeface="Comic Sans MS"/>
              </a:rPr>
              <a:t>2</a:t>
            </a:r>
            <a:r>
              <a:rPr lang="en-US" altLang="en-US" dirty="0">
                <a:latin typeface="Comic Sans MS"/>
                <a:cs typeface="Comic Sans MS"/>
              </a:rPr>
              <a:t> or HR</a:t>
            </a:r>
          </a:p>
          <a:p>
            <a:pPr>
              <a:buFont typeface="Wingdings 2" pitchFamily="18" charset="2"/>
              <a:buChar char=""/>
              <a:defRPr/>
            </a:pPr>
            <a:endParaRPr lang="en-US" dirty="0">
              <a:latin typeface="Comic Sans MS"/>
              <a:cs typeface="Comic Sans MS"/>
            </a:endParaRP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3922713"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71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953000"/>
            <a:ext cx="3922713"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a:latin typeface="Comic Sans MS"/>
                <a:ea typeface="ＭＳ Ｐゴシック" charset="0"/>
                <a:cs typeface="Comic Sans MS"/>
              </a:rPr>
              <a:t>RESPIRATORY RESPONSE</a:t>
            </a:r>
          </a:p>
        </p:txBody>
      </p:sp>
      <p:sp>
        <p:nvSpPr>
          <p:cNvPr id="87042" name="Content Placeholder 2"/>
          <p:cNvSpPr>
            <a:spLocks noGrp="1"/>
          </p:cNvSpPr>
          <p:nvPr>
            <p:ph idx="1"/>
          </p:nvPr>
        </p:nvSpPr>
        <p:spPr>
          <a:xfrm>
            <a:off x="457200" y="1905000"/>
            <a:ext cx="8229600" cy="4495800"/>
          </a:xfrm>
        </p:spPr>
        <p:txBody>
          <a:bodyPr/>
          <a:lstStyle/>
          <a:p>
            <a:pPr eaLnBrk="1" hangingPunct="1">
              <a:lnSpc>
                <a:spcPct val="120000"/>
              </a:lnSpc>
              <a:buFont typeface="Arial"/>
              <a:buChar char="•"/>
            </a:pPr>
            <a:r>
              <a:rPr lang="en-US" dirty="0">
                <a:latin typeface="Comic Sans MS" charset="0"/>
                <a:ea typeface="MS PGothic" charset="0"/>
              </a:rPr>
              <a:t>Blunted CO</a:t>
            </a:r>
            <a:r>
              <a:rPr lang="en-US" baseline="-25000" dirty="0">
                <a:latin typeface="Comic Sans MS" charset="0"/>
                <a:ea typeface="MS PGothic" charset="0"/>
              </a:rPr>
              <a:t>2</a:t>
            </a:r>
            <a:r>
              <a:rPr lang="en-US" dirty="0">
                <a:latin typeface="Comic Sans MS" charset="0"/>
                <a:ea typeface="MS PGothic" charset="0"/>
              </a:rPr>
              <a:t> response</a:t>
            </a:r>
          </a:p>
          <a:p>
            <a:pPr lvl="1" eaLnBrk="1" hangingPunct="1">
              <a:lnSpc>
                <a:spcPct val="120000"/>
              </a:lnSpc>
              <a:buFont typeface="Arial"/>
              <a:buChar char="•"/>
            </a:pPr>
            <a:r>
              <a:rPr lang="en-US" dirty="0">
                <a:latin typeface="Comic Sans MS" charset="0"/>
                <a:ea typeface="MS PGothic" charset="0"/>
              </a:rPr>
              <a:t>improves with </a:t>
            </a:r>
            <a:r>
              <a:rPr lang="en-US" dirty="0">
                <a:latin typeface="Wingdings" charset="0"/>
                <a:ea typeface="MS PGothic" charset="0"/>
                <a:sym typeface="Wingdings" charset="0"/>
              </a:rPr>
              <a:t></a:t>
            </a:r>
            <a:r>
              <a:rPr lang="en-US" dirty="0">
                <a:latin typeface="Comic Sans MS" charset="0"/>
                <a:ea typeface="MS PGothic" charset="0"/>
                <a:sym typeface="Wingdings" charset="0"/>
              </a:rPr>
              <a:t> gestational age</a:t>
            </a:r>
          </a:p>
          <a:p>
            <a:pPr lvl="1" eaLnBrk="1" hangingPunct="1">
              <a:lnSpc>
                <a:spcPct val="120000"/>
              </a:lnSpc>
              <a:buFont typeface="Arial"/>
              <a:buChar char="•"/>
            </a:pPr>
            <a:r>
              <a:rPr lang="en-US" dirty="0">
                <a:latin typeface="Comic Sans MS" charset="0"/>
                <a:ea typeface="MS PGothic" charset="0"/>
                <a:sym typeface="Wingdings" charset="0"/>
              </a:rPr>
              <a:t>improves with </a:t>
            </a:r>
            <a:r>
              <a:rPr lang="en-US" dirty="0">
                <a:latin typeface="Wingdings" charset="0"/>
                <a:ea typeface="MS PGothic" charset="0"/>
                <a:sym typeface="Wingdings" charset="0"/>
              </a:rPr>
              <a:t></a:t>
            </a:r>
            <a:r>
              <a:rPr lang="en-US" dirty="0">
                <a:latin typeface="Comic Sans MS" charset="0"/>
                <a:ea typeface="MS PGothic" charset="0"/>
                <a:sym typeface="Wingdings" charset="0"/>
              </a:rPr>
              <a:t> postnatal age</a:t>
            </a:r>
          </a:p>
          <a:p>
            <a:pPr eaLnBrk="1" hangingPunct="1">
              <a:lnSpc>
                <a:spcPct val="120000"/>
              </a:lnSpc>
              <a:buFont typeface="Arial"/>
              <a:buChar char="•"/>
            </a:pPr>
            <a:r>
              <a:rPr lang="en-US" dirty="0">
                <a:latin typeface="Comic Sans MS" charset="0"/>
                <a:ea typeface="MS PGothic" charset="0"/>
                <a:sym typeface="Wingdings" charset="0"/>
              </a:rPr>
              <a:t>Hypoxia response</a:t>
            </a:r>
          </a:p>
          <a:p>
            <a:pPr lvl="1" eaLnBrk="1" hangingPunct="1">
              <a:lnSpc>
                <a:spcPct val="120000"/>
              </a:lnSpc>
              <a:buFont typeface="Arial"/>
              <a:buChar char="•"/>
            </a:pPr>
            <a:r>
              <a:rPr lang="en-US" dirty="0">
                <a:latin typeface="Wingdings" charset="0"/>
                <a:ea typeface="MS PGothic" charset="0"/>
                <a:sym typeface="Wingdings" charset="0"/>
              </a:rPr>
              <a:t></a:t>
            </a:r>
            <a:r>
              <a:rPr lang="en-US" dirty="0">
                <a:latin typeface="Comic Sans MS" charset="0"/>
                <a:ea typeface="MS PGothic" charset="0"/>
                <a:sym typeface="Wingdings" charset="0"/>
              </a:rPr>
              <a:t> RR x 1 minute, then apnea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a:latin typeface="Comic Sans MS"/>
                <a:ea typeface="ＭＳ Ｐゴシック" charset="0"/>
                <a:cs typeface="Comic Sans MS"/>
              </a:rPr>
              <a:t>RESPIRATORY RESPONSE</a:t>
            </a:r>
          </a:p>
        </p:txBody>
      </p:sp>
      <p:sp>
        <p:nvSpPr>
          <p:cNvPr id="89090" name="Content Placeholder 2"/>
          <p:cNvSpPr>
            <a:spLocks noGrp="1"/>
          </p:cNvSpPr>
          <p:nvPr>
            <p:ph idx="1"/>
          </p:nvPr>
        </p:nvSpPr>
        <p:spPr>
          <a:xfrm>
            <a:off x="457200" y="1882775"/>
            <a:ext cx="8229600" cy="4572000"/>
          </a:xfrm>
        </p:spPr>
        <p:txBody>
          <a:bodyPr/>
          <a:lstStyle/>
          <a:p>
            <a:pPr eaLnBrk="1" hangingPunct="1">
              <a:buFont typeface="Arial"/>
              <a:buChar char="•"/>
            </a:pPr>
            <a:r>
              <a:rPr lang="en-US" dirty="0">
                <a:latin typeface="Wingdings" charset="0"/>
                <a:ea typeface="MS PGothic" charset="0"/>
                <a:sym typeface="Wingdings" charset="0"/>
              </a:rPr>
              <a:t></a:t>
            </a:r>
            <a:r>
              <a:rPr lang="en-US" dirty="0">
                <a:latin typeface="Comic Sans MS" charset="0"/>
                <a:ea typeface="MS PGothic" charset="0"/>
                <a:sym typeface="Wingdings" charset="0"/>
              </a:rPr>
              <a:t> </a:t>
            </a:r>
            <a:r>
              <a:rPr lang="en-US" dirty="0">
                <a:latin typeface="Comic Sans MS" charset="0"/>
                <a:ea typeface="MS PGothic" charset="0"/>
              </a:rPr>
              <a:t>Ventilatory drive (apnea)</a:t>
            </a:r>
          </a:p>
          <a:p>
            <a:pPr lvl="1" eaLnBrk="1" hangingPunct="1">
              <a:buFont typeface="Arial"/>
              <a:buChar char="•"/>
            </a:pPr>
            <a:r>
              <a:rPr lang="en-US" dirty="0">
                <a:latin typeface="Comic Sans MS" charset="0"/>
                <a:ea typeface="MS PGothic" charset="0"/>
              </a:rPr>
              <a:t>anemia</a:t>
            </a:r>
          </a:p>
          <a:p>
            <a:pPr lvl="1" eaLnBrk="1" hangingPunct="1">
              <a:buFont typeface="Arial"/>
              <a:buChar char="•"/>
            </a:pPr>
            <a:r>
              <a:rPr lang="en-US" dirty="0">
                <a:latin typeface="Comic Sans MS" charset="0"/>
                <a:ea typeface="MS PGothic" charset="0"/>
              </a:rPr>
              <a:t>hypoglycemia</a:t>
            </a:r>
          </a:p>
          <a:p>
            <a:pPr lvl="1" eaLnBrk="1" hangingPunct="1">
              <a:buFont typeface="Arial"/>
              <a:buChar char="•"/>
            </a:pPr>
            <a:r>
              <a:rPr lang="en-US" dirty="0">
                <a:latin typeface="Comic Sans MS" charset="0"/>
                <a:ea typeface="MS PGothic" charset="0"/>
              </a:rPr>
              <a:t>hypocalcemia</a:t>
            </a:r>
          </a:p>
          <a:p>
            <a:pPr lvl="1" eaLnBrk="1" hangingPunct="1">
              <a:buFont typeface="Arial"/>
              <a:buChar char="•"/>
            </a:pPr>
            <a:r>
              <a:rPr lang="en-US" dirty="0">
                <a:latin typeface="Comic Sans MS" charset="0"/>
                <a:ea typeface="MS PGothic" charset="0"/>
              </a:rPr>
              <a:t>hypothermia</a:t>
            </a:r>
          </a:p>
          <a:p>
            <a:pPr eaLnBrk="1" hangingPunct="1">
              <a:buFont typeface="Arial"/>
              <a:buChar char="•"/>
            </a:pPr>
            <a:r>
              <a:rPr lang="en-US" dirty="0">
                <a:latin typeface="Comic Sans MS" charset="0"/>
                <a:ea typeface="MS PGothic" charset="0"/>
              </a:rPr>
              <a:t>Apnea</a:t>
            </a:r>
          </a:p>
          <a:p>
            <a:pPr lvl="1" eaLnBrk="1" hangingPunct="1">
              <a:buFont typeface="Arial"/>
              <a:buChar char="•"/>
            </a:pPr>
            <a:r>
              <a:rPr lang="en-US" dirty="0">
                <a:latin typeface="Comic Sans MS" charset="0"/>
                <a:ea typeface="MS PGothic" charset="0"/>
              </a:rPr>
              <a:t>vagus mediated airway reflexes</a:t>
            </a:r>
          </a:p>
          <a:p>
            <a:pPr lvl="1" eaLnBrk="1" hangingPunct="1">
              <a:buFont typeface="Arial"/>
              <a:buChar char="•"/>
            </a:pPr>
            <a:r>
              <a:rPr lang="en-US" dirty="0">
                <a:latin typeface="Comic Sans MS" charset="0"/>
                <a:ea typeface="MS PGothic" charset="0"/>
              </a:rPr>
              <a:t>Hering-Breuer Reflex (lung inflation)</a:t>
            </a:r>
          </a:p>
          <a:p>
            <a:pPr eaLnBrk="1" hangingPunct="1"/>
            <a:endParaRPr lang="en-US" dirty="0">
              <a:latin typeface="Comic Sans MS" charset="0"/>
              <a:ea typeface="MS PGothic"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2362200"/>
            <a:ext cx="8229600" cy="1398587"/>
          </a:xfrm>
        </p:spPr>
        <p:txBody>
          <a:bodyPr/>
          <a:lstStyle/>
          <a:p>
            <a:pPr marL="484632" indent="0" eaLnBrk="1" fontAlgn="auto" hangingPunct="1">
              <a:spcAft>
                <a:spcPts val="0"/>
              </a:spcAft>
              <a:defRPr/>
            </a:pPr>
            <a:r>
              <a:rPr lang="en-US" sz="4000" dirty="0">
                <a:latin typeface="Comic Sans MS" charset="0"/>
                <a:ea typeface="ＭＳ Ｐゴシック" charset="0"/>
                <a:cs typeface="ＭＳ Ｐゴシック" charset="0"/>
              </a:rPr>
              <a:t>CARDIOVASCULAR SYSTEM</a:t>
            </a:r>
            <a:br>
              <a:rPr lang="en-US" sz="4000" dirty="0">
                <a:latin typeface="Comic Sans MS" charset="0"/>
                <a:ea typeface="ＭＳ Ｐゴシック" charset="0"/>
                <a:cs typeface="ＭＳ Ｐゴシック" charset="0"/>
              </a:rPr>
            </a:br>
            <a:endParaRPr lang="en-US" dirty="0">
              <a:solidFill>
                <a:schemeClr val="accent1">
                  <a:tint val="83000"/>
                  <a:satMod val="150000"/>
                </a:schemeClr>
              </a:solidFill>
              <a:latin typeface="Comic Sans MS" charset="0"/>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57200" y="533400"/>
            <a:ext cx="8229600" cy="10668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CARDIAC OUTPUT</a:t>
            </a:r>
          </a:p>
        </p:txBody>
      </p:sp>
      <p:sp>
        <p:nvSpPr>
          <p:cNvPr id="92162" name="Rectangle 3"/>
          <p:cNvSpPr>
            <a:spLocks noGrp="1" noChangeArrowheads="1"/>
          </p:cNvSpPr>
          <p:nvPr>
            <p:ph idx="1"/>
          </p:nvPr>
        </p:nvSpPr>
        <p:spPr>
          <a:xfrm>
            <a:off x="457200" y="2057400"/>
            <a:ext cx="8229600" cy="4068763"/>
          </a:xfrm>
        </p:spPr>
        <p:txBody>
          <a:bodyPr/>
          <a:lstStyle/>
          <a:p>
            <a:pPr eaLnBrk="1" hangingPunct="1">
              <a:lnSpc>
                <a:spcPct val="90000"/>
              </a:lnSpc>
              <a:buFont typeface="Arial"/>
              <a:buChar char="•"/>
            </a:pPr>
            <a:r>
              <a:rPr lang="en-US" sz="3600" dirty="0">
                <a:latin typeface="Comic Sans MS" charset="0"/>
                <a:ea typeface="MS PGothic" charset="0"/>
              </a:rPr>
              <a:t>Cardiac output</a:t>
            </a:r>
          </a:p>
          <a:p>
            <a:pPr lvl="1" eaLnBrk="1" hangingPunct="1">
              <a:lnSpc>
                <a:spcPct val="90000"/>
              </a:lnSpc>
              <a:buFont typeface="Arial"/>
              <a:buChar char="•"/>
            </a:pPr>
            <a:r>
              <a:rPr lang="en-US" sz="3600" dirty="0">
                <a:latin typeface="Comic Sans MS" charset="0"/>
                <a:ea typeface="MS PGothic" charset="0"/>
              </a:rPr>
              <a:t>neonates		350 mL/kg/min</a:t>
            </a:r>
          </a:p>
          <a:p>
            <a:pPr lvl="1" eaLnBrk="1" hangingPunct="1">
              <a:lnSpc>
                <a:spcPct val="90000"/>
              </a:lnSpc>
              <a:buFont typeface="Arial"/>
              <a:buChar char="•"/>
            </a:pPr>
            <a:r>
              <a:rPr lang="en-US" sz="3600" dirty="0">
                <a:latin typeface="Comic Sans MS" charset="0"/>
                <a:ea typeface="MS PGothic" charset="0"/>
              </a:rPr>
              <a:t>infants		150 mL/kg/min</a:t>
            </a:r>
          </a:p>
          <a:p>
            <a:pPr lvl="1" eaLnBrk="1" hangingPunct="1">
              <a:lnSpc>
                <a:spcPct val="90000"/>
              </a:lnSpc>
              <a:buFont typeface="Arial"/>
              <a:buChar char="•"/>
            </a:pPr>
            <a:r>
              <a:rPr lang="en-US" sz="3600" dirty="0">
                <a:latin typeface="Comic Sans MS" charset="0"/>
                <a:ea typeface="MS PGothic" charset="0"/>
              </a:rPr>
              <a:t>adults		75 mL/kg/min</a:t>
            </a:r>
          </a:p>
          <a:p>
            <a:pPr eaLnBrk="1" hangingPunct="1">
              <a:lnSpc>
                <a:spcPct val="120000"/>
              </a:lnSpc>
            </a:pPr>
            <a:endParaRPr lang="en-US" sz="3600" dirty="0">
              <a:latin typeface="Comic Sans MS" charset="0"/>
              <a:ea typeface="MS PGothic" charset="0"/>
            </a:endParaRPr>
          </a:p>
          <a:p>
            <a:pPr eaLnBrk="1" hangingPunct="1">
              <a:lnSpc>
                <a:spcPct val="120000"/>
              </a:lnSpc>
            </a:pPr>
            <a:r>
              <a:rPr lang="en-US" sz="3600" dirty="0">
                <a:latin typeface="Comic Sans MS" charset="0"/>
                <a:ea typeface="MS PGothic" charset="0"/>
              </a:rPr>
              <a:t>Meet the demands of </a:t>
            </a:r>
            <a:r>
              <a:rPr lang="en-US" sz="3600" dirty="0">
                <a:latin typeface="Albertus Extra Bold" charset="0"/>
                <a:ea typeface="MS PGothic" charset="0"/>
              </a:rPr>
              <a:t>↑</a:t>
            </a:r>
            <a:r>
              <a:rPr lang="en-US" sz="3600" dirty="0">
                <a:latin typeface="Comic Sans MS" charset="0"/>
                <a:ea typeface="MS PGothic" charset="0"/>
              </a:rPr>
              <a:t>VO</a:t>
            </a:r>
            <a:r>
              <a:rPr lang="en-US" sz="3600" baseline="-25000" dirty="0">
                <a:latin typeface="Comic Sans MS" charset="0"/>
                <a:ea typeface="MS PGothic" charset="0"/>
              </a:rPr>
              <a:t>2</a:t>
            </a:r>
            <a:endParaRPr lang="en-US" sz="3600" dirty="0">
              <a:latin typeface="Comic Sans MS" charset="0"/>
              <a:ea typeface="MS PGothic"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152400" y="304800"/>
            <a:ext cx="8763000" cy="11430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C.O. DETERMINANTS: SV x HR</a:t>
            </a:r>
          </a:p>
        </p:txBody>
      </p:sp>
      <p:sp>
        <p:nvSpPr>
          <p:cNvPr id="76802" name="Rectangle 3"/>
          <p:cNvSpPr>
            <a:spLocks noGrp="1" noChangeArrowheads="1"/>
          </p:cNvSpPr>
          <p:nvPr>
            <p:ph idx="1"/>
          </p:nvPr>
        </p:nvSpPr>
        <p:spPr>
          <a:xfrm>
            <a:off x="304800" y="1447800"/>
            <a:ext cx="8458200" cy="5257800"/>
          </a:xfrm>
        </p:spPr>
        <p:txBody>
          <a:bodyPr/>
          <a:lstStyle/>
          <a:p>
            <a:pPr eaLnBrk="1" hangingPunct="1">
              <a:defRPr/>
            </a:pPr>
            <a:r>
              <a:rPr lang="en-US" altLang="en-US" sz="2800" dirty="0">
                <a:latin typeface="Comic Sans MS" pitchFamily="66" charset="0"/>
                <a:cs typeface="ＭＳ Ｐゴシック" charset="0"/>
              </a:rPr>
              <a:t>Limited ability to </a:t>
            </a:r>
            <a:r>
              <a:rPr lang="en-US" altLang="en-US" sz="2800" dirty="0">
                <a:latin typeface="Wingdings" pitchFamily="2" charset="2"/>
                <a:cs typeface="ＭＳ Ｐゴシック" charset="0"/>
                <a:sym typeface="Wingdings" pitchFamily="2" charset="2"/>
              </a:rPr>
              <a:t></a:t>
            </a:r>
            <a:r>
              <a:rPr lang="en-US" altLang="en-US" sz="2800" dirty="0">
                <a:latin typeface="Comic Sans MS" pitchFamily="66" charset="0"/>
                <a:cs typeface="ＭＳ Ｐゴシック" charset="0"/>
                <a:sym typeface="Wingdings" pitchFamily="2" charset="2"/>
              </a:rPr>
              <a:t> </a:t>
            </a:r>
            <a:r>
              <a:rPr lang="en-US" altLang="en-US" sz="2800" dirty="0">
                <a:latin typeface="Comic Sans MS" pitchFamily="66" charset="0"/>
                <a:cs typeface="ＭＳ Ｐゴシック" charset="0"/>
              </a:rPr>
              <a:t>SV in response to changes in </a:t>
            </a:r>
            <a:r>
              <a:rPr lang="en-US" altLang="en-US" sz="2800" i="1" dirty="0">
                <a:latin typeface="Comic Sans MS" pitchFamily="66" charset="0"/>
                <a:cs typeface="ＭＳ Ｐゴシック" charset="0"/>
              </a:rPr>
              <a:t>preload</a:t>
            </a:r>
            <a:r>
              <a:rPr lang="en-US" altLang="en-US" sz="2800" dirty="0">
                <a:latin typeface="Comic Sans MS" pitchFamily="66" charset="0"/>
                <a:cs typeface="ＭＳ Ｐゴシック" charset="0"/>
              </a:rPr>
              <a:t> and </a:t>
            </a:r>
            <a:r>
              <a:rPr lang="en-US" altLang="en-US" sz="2800" i="1" dirty="0">
                <a:latin typeface="Comic Sans MS" pitchFamily="66" charset="0"/>
                <a:cs typeface="ＭＳ Ｐゴシック" charset="0"/>
              </a:rPr>
              <a:t>afterload</a:t>
            </a:r>
          </a:p>
          <a:p>
            <a:pPr lvl="1" eaLnBrk="1" hangingPunct="1">
              <a:defRPr/>
            </a:pPr>
            <a:r>
              <a:rPr lang="en-US" altLang="en-US" sz="2600" dirty="0">
                <a:latin typeface="Comic Sans MS" pitchFamily="66" charset="0"/>
                <a:cs typeface="+mn-cs"/>
              </a:rPr>
              <a:t>non-compliant myocardium </a:t>
            </a:r>
          </a:p>
          <a:p>
            <a:pPr lvl="3" eaLnBrk="1" hangingPunct="1">
              <a:lnSpc>
                <a:spcPct val="110000"/>
              </a:lnSpc>
              <a:defRPr/>
            </a:pPr>
            <a:r>
              <a:rPr lang="en-US" altLang="en-US" sz="2400" dirty="0">
                <a:latin typeface="Comic Sans MS" pitchFamily="66" charset="0"/>
                <a:cs typeface="+mn-cs"/>
              </a:rPr>
              <a:t>more connective tissue</a:t>
            </a:r>
          </a:p>
          <a:p>
            <a:pPr lvl="3" eaLnBrk="1" hangingPunct="1">
              <a:lnSpc>
                <a:spcPct val="110000"/>
              </a:lnSpc>
              <a:defRPr/>
            </a:pPr>
            <a:r>
              <a:rPr lang="en-US" altLang="en-US" sz="2400" dirty="0">
                <a:latin typeface="Comic Sans MS" pitchFamily="66" charset="0"/>
                <a:cs typeface="+mn-cs"/>
              </a:rPr>
              <a:t>less mature myocytes (30% vs. 60%)</a:t>
            </a:r>
          </a:p>
          <a:p>
            <a:pPr lvl="1" eaLnBrk="1" hangingPunct="1">
              <a:lnSpc>
                <a:spcPct val="110000"/>
              </a:lnSpc>
              <a:defRPr/>
            </a:pPr>
            <a:r>
              <a:rPr lang="en-US" altLang="en-US" dirty="0">
                <a:latin typeface="Comic Sans MS" pitchFamily="66" charset="0"/>
                <a:cs typeface="+mn-cs"/>
              </a:rPr>
              <a:t>maximum stroke volume at lower LVEDP</a:t>
            </a:r>
          </a:p>
          <a:p>
            <a:pPr eaLnBrk="1" hangingPunct="1">
              <a:lnSpc>
                <a:spcPct val="110000"/>
              </a:lnSpc>
              <a:defRPr/>
            </a:pPr>
            <a:r>
              <a:rPr lang="en-US" altLang="en-US" sz="2800" dirty="0">
                <a:latin typeface="Comic Sans MS" pitchFamily="66" charset="0"/>
                <a:cs typeface="ＭＳ Ｐゴシック" charset="0"/>
              </a:rPr>
              <a:t>C.O. is </a:t>
            </a:r>
            <a:r>
              <a:rPr lang="en-US" altLang="en-US" sz="2800" i="1" dirty="0">
                <a:solidFill>
                  <a:schemeClr val="accent1">
                    <a:lumMod val="60000"/>
                    <a:lumOff val="40000"/>
                  </a:schemeClr>
                </a:solidFill>
                <a:latin typeface="Comic Sans MS" pitchFamily="66" charset="0"/>
                <a:cs typeface="ＭＳ Ｐゴシック" charset="0"/>
              </a:rPr>
              <a:t>heart rate</a:t>
            </a:r>
            <a:r>
              <a:rPr lang="en-US" altLang="en-US" sz="2800" dirty="0">
                <a:solidFill>
                  <a:schemeClr val="accent1">
                    <a:lumMod val="60000"/>
                    <a:lumOff val="40000"/>
                  </a:schemeClr>
                </a:solidFill>
                <a:latin typeface="Comic Sans MS" pitchFamily="66" charset="0"/>
                <a:cs typeface="ＭＳ Ｐゴシック" charset="0"/>
              </a:rPr>
              <a:t> </a:t>
            </a:r>
            <a:r>
              <a:rPr lang="en-US" altLang="en-US" sz="2800" dirty="0">
                <a:latin typeface="Comic Sans MS" pitchFamily="66" charset="0"/>
                <a:cs typeface="ＭＳ Ｐゴシック" charset="0"/>
              </a:rPr>
              <a:t>dependent</a:t>
            </a:r>
          </a:p>
          <a:p>
            <a:pPr eaLnBrk="1" hangingPunct="1">
              <a:lnSpc>
                <a:spcPct val="120000"/>
              </a:lnSpc>
              <a:defRPr/>
            </a:pPr>
            <a:r>
              <a:rPr lang="en-US" altLang="en-US" sz="2800" dirty="0">
                <a:latin typeface="Comic Sans MS" pitchFamily="66" charset="0"/>
                <a:cs typeface="ＭＳ Ｐゴシック" charset="0"/>
              </a:rPr>
              <a:t>Bradycardia is </a:t>
            </a:r>
            <a:r>
              <a:rPr lang="en-US" altLang="en-US" sz="2800" dirty="0">
                <a:solidFill>
                  <a:schemeClr val="accent1">
                    <a:lumMod val="60000"/>
                    <a:lumOff val="40000"/>
                  </a:schemeClr>
                </a:solidFill>
                <a:latin typeface="Comic Sans MS" pitchFamily="66" charset="0"/>
                <a:cs typeface="ＭＳ Ｐゴシック" charset="0"/>
              </a:rPr>
              <a:t>NOT</a:t>
            </a:r>
            <a:r>
              <a:rPr lang="en-US" altLang="en-US" sz="2800" dirty="0">
                <a:latin typeface="Comic Sans MS" pitchFamily="66" charset="0"/>
                <a:cs typeface="ＭＳ Ｐゴシック" charset="0"/>
              </a:rPr>
              <a:t> well tolerated</a:t>
            </a:r>
          </a:p>
          <a:p>
            <a:pPr eaLnBrk="1" hangingPunct="1">
              <a:lnSpc>
                <a:spcPct val="120000"/>
              </a:lnSpc>
              <a:defRPr/>
            </a:pPr>
            <a:r>
              <a:rPr lang="en-US" altLang="en-US" sz="2800" dirty="0">
                <a:latin typeface="Comic Sans MS" pitchFamily="66" charset="0"/>
                <a:cs typeface="ＭＳ Ｐゴシック" charset="0"/>
              </a:rPr>
              <a:t>Tachycardia (&gt; 180) will result in </a:t>
            </a:r>
            <a:r>
              <a:rPr lang="en-US" altLang="en-US" sz="2800" dirty="0">
                <a:latin typeface="Wingdings" pitchFamily="2" charset="2"/>
                <a:cs typeface="ＭＳ Ｐゴシック" charset="0"/>
                <a:sym typeface="Wingdings" pitchFamily="2" charset="2"/>
              </a:rPr>
              <a:t></a:t>
            </a:r>
            <a:r>
              <a:rPr lang="en-US" altLang="en-US" sz="2800" dirty="0">
                <a:latin typeface="Comic Sans MS" pitchFamily="66" charset="0"/>
                <a:cs typeface="ＭＳ Ｐゴシック" charset="0"/>
                <a:sym typeface="Wingdings" pitchFamily="2" charset="2"/>
              </a:rPr>
              <a:t> CO</a:t>
            </a:r>
            <a:endParaRPr lang="en-US" altLang="en-US" sz="2800" dirty="0">
              <a:latin typeface="Comic Sans MS" pitchFamily="66" charset="0"/>
              <a:cs typeface="ＭＳ Ｐゴシック" charset="0"/>
            </a:endParaRPr>
          </a:p>
          <a:p>
            <a:pPr lvl="1" eaLnBrk="1" hangingPunct="1">
              <a:lnSpc>
                <a:spcPct val="120000"/>
              </a:lnSpc>
              <a:buFont typeface="Verdana" pitchFamily="34" charset="0"/>
              <a:buChar char="›"/>
              <a:defRPr/>
            </a:pPr>
            <a:endParaRPr lang="en-US" altLang="en-US" dirty="0">
              <a:latin typeface="Comic Sans MS" pitchFamily="66" charset="0"/>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charset="0"/>
                <a:cs typeface="ＭＳ Ｐゴシック" charset="0"/>
              </a:rPr>
              <a:t>CARDIAC OUTPUT</a:t>
            </a:r>
          </a:p>
        </p:txBody>
      </p:sp>
      <p:sp>
        <p:nvSpPr>
          <p:cNvPr id="77826" name="Content Placeholder 2"/>
          <p:cNvSpPr>
            <a:spLocks noGrp="1"/>
          </p:cNvSpPr>
          <p:nvPr>
            <p:ph idx="1"/>
          </p:nvPr>
        </p:nvSpPr>
        <p:spPr>
          <a:xfrm>
            <a:off x="457200" y="1882775"/>
            <a:ext cx="8229600" cy="4572000"/>
          </a:xfrm>
        </p:spPr>
        <p:txBody>
          <a:bodyPr/>
          <a:lstStyle/>
          <a:p>
            <a:pPr eaLnBrk="1" hangingPunct="1">
              <a:lnSpc>
                <a:spcPct val="120000"/>
              </a:lnSpc>
              <a:defRPr/>
            </a:pPr>
            <a:r>
              <a:rPr lang="en-US" altLang="en-US" dirty="0">
                <a:latin typeface="Wingdings" pitchFamily="2" charset="2"/>
                <a:cs typeface="ＭＳ Ｐゴシック" charset="0"/>
                <a:sym typeface="Wingdings" pitchFamily="2" charset="2"/>
              </a:rPr>
              <a:t></a:t>
            </a:r>
            <a:r>
              <a:rPr lang="en-US" altLang="en-US" dirty="0">
                <a:latin typeface="Comic Sans MS" pitchFamily="66" charset="0"/>
                <a:cs typeface="ＭＳ Ｐゴシック" charset="0"/>
                <a:sym typeface="Wingdings" pitchFamily="2" charset="2"/>
              </a:rPr>
              <a:t> CO management</a:t>
            </a:r>
          </a:p>
          <a:p>
            <a:pPr lvl="1" eaLnBrk="1" hangingPunct="1">
              <a:lnSpc>
                <a:spcPct val="120000"/>
              </a:lnSpc>
              <a:defRPr/>
            </a:pPr>
            <a:r>
              <a:rPr lang="en-US" altLang="en-US" dirty="0">
                <a:latin typeface="Comic Sans MS" pitchFamily="66" charset="0"/>
                <a:cs typeface="+mn-cs"/>
                <a:sym typeface="Wingdings" pitchFamily="2" charset="2"/>
              </a:rPr>
              <a:t>optimize volume and hemoglobin</a:t>
            </a:r>
          </a:p>
          <a:p>
            <a:pPr lvl="1" eaLnBrk="1" hangingPunct="1">
              <a:lnSpc>
                <a:spcPct val="120000"/>
              </a:lnSpc>
              <a:defRPr/>
            </a:pPr>
            <a:r>
              <a:rPr lang="en-US" altLang="en-US" dirty="0">
                <a:latin typeface="Comic Sans MS" pitchFamily="66" charset="0"/>
                <a:cs typeface="+mn-cs"/>
                <a:sym typeface="Wingdings" pitchFamily="2" charset="2"/>
              </a:rPr>
              <a:t>catecholamines most useful</a:t>
            </a:r>
          </a:p>
          <a:p>
            <a:pPr lvl="1" eaLnBrk="1" hangingPunct="1">
              <a:lnSpc>
                <a:spcPct val="120000"/>
              </a:lnSpc>
              <a:defRPr/>
            </a:pPr>
            <a:r>
              <a:rPr lang="en-US" altLang="en-US" dirty="0">
                <a:latin typeface="Comic Sans MS" pitchFamily="66" charset="0"/>
                <a:cs typeface="+mn-cs"/>
                <a:sym typeface="Wingdings" pitchFamily="2" charset="2"/>
              </a:rPr>
              <a:t>drugs that </a:t>
            </a:r>
            <a:r>
              <a:rPr lang="en-US" altLang="en-US" dirty="0">
                <a:latin typeface="Wingdings" pitchFamily="2" charset="2"/>
                <a:cs typeface="+mn-cs"/>
                <a:sym typeface="Wingdings" pitchFamily="2" charset="2"/>
              </a:rPr>
              <a:t></a:t>
            </a:r>
            <a:r>
              <a:rPr lang="en-US" altLang="en-US" dirty="0">
                <a:latin typeface="Comic Sans MS" pitchFamily="66" charset="0"/>
                <a:cs typeface="+mn-cs"/>
                <a:sym typeface="Wingdings" pitchFamily="2" charset="2"/>
              </a:rPr>
              <a:t> SVR only are </a:t>
            </a:r>
            <a:r>
              <a:rPr lang="en-US" altLang="en-US" dirty="0">
                <a:solidFill>
                  <a:schemeClr val="accent1">
                    <a:lumMod val="60000"/>
                    <a:lumOff val="40000"/>
                  </a:schemeClr>
                </a:solidFill>
                <a:latin typeface="Comic Sans MS" pitchFamily="66" charset="0"/>
                <a:cs typeface="+mn-cs"/>
                <a:sym typeface="Wingdings" pitchFamily="2" charset="2"/>
              </a:rPr>
              <a:t>NOT</a:t>
            </a:r>
            <a:r>
              <a:rPr lang="en-US" altLang="en-US" dirty="0">
                <a:latin typeface="Comic Sans MS" pitchFamily="66" charset="0"/>
                <a:cs typeface="+mn-cs"/>
                <a:sym typeface="Wingdings" pitchFamily="2" charset="2"/>
              </a:rPr>
              <a:t> useful</a:t>
            </a:r>
          </a:p>
          <a:p>
            <a:pPr lvl="1" eaLnBrk="1" hangingPunct="1">
              <a:lnSpc>
                <a:spcPct val="120000"/>
              </a:lnSpc>
              <a:defRPr/>
            </a:pPr>
            <a:r>
              <a:rPr lang="en-US" altLang="en-US" dirty="0">
                <a:latin typeface="Comic Sans MS" pitchFamily="66" charset="0"/>
                <a:cs typeface="+mn-cs"/>
                <a:sym typeface="Wingdings" pitchFamily="2" charset="2"/>
              </a:rPr>
              <a:t>use drugs that </a:t>
            </a:r>
            <a:r>
              <a:rPr lang="en-US" altLang="en-US" dirty="0">
                <a:latin typeface="Wingdings" pitchFamily="2" charset="2"/>
                <a:cs typeface="+mn-cs"/>
                <a:sym typeface="Wingdings" pitchFamily="2" charset="2"/>
              </a:rPr>
              <a:t></a:t>
            </a:r>
            <a:r>
              <a:rPr lang="en-US" altLang="en-US" dirty="0">
                <a:latin typeface="Comic Sans MS" pitchFamily="66" charset="0"/>
                <a:cs typeface="+mn-cs"/>
                <a:sym typeface="Wingdings" pitchFamily="2" charset="2"/>
              </a:rPr>
              <a:t> HR and contractility</a:t>
            </a:r>
          </a:p>
          <a:p>
            <a:pPr lvl="1" eaLnBrk="1" hangingPunct="1">
              <a:buFont typeface="Verdana" pitchFamily="34" charset="0"/>
              <a:buChar char="›"/>
              <a:defRPr/>
            </a:pPr>
            <a:endParaRPr lang="en-US" altLang="en-US" dirty="0">
              <a:latin typeface="Comic Sans MS" pitchFamily="66" charset="0"/>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81000" y="457200"/>
            <a:ext cx="8229600" cy="9906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NEURAL CONTROL</a:t>
            </a:r>
          </a:p>
        </p:txBody>
      </p:sp>
      <p:sp>
        <p:nvSpPr>
          <p:cNvPr id="59394" name="Rectangle 3"/>
          <p:cNvSpPr>
            <a:spLocks noGrp="1" noChangeArrowheads="1"/>
          </p:cNvSpPr>
          <p:nvPr>
            <p:ph idx="1"/>
          </p:nvPr>
        </p:nvSpPr>
        <p:spPr>
          <a:xfrm>
            <a:off x="228600" y="1676400"/>
            <a:ext cx="8483600" cy="4953000"/>
          </a:xfrm>
        </p:spPr>
        <p:txBody>
          <a:bodyPr>
            <a:normAutofit/>
          </a:bodyPr>
          <a:lstStyle/>
          <a:p>
            <a:pPr marL="609600" indent="-609600" eaLnBrk="1" hangingPunct="1">
              <a:defRPr/>
            </a:pPr>
            <a:r>
              <a:rPr lang="en-US" sz="2800" dirty="0">
                <a:latin typeface="Comic Sans MS" charset="0"/>
                <a:ea typeface="ＭＳ Ｐゴシック" charset="0"/>
                <a:cs typeface="ＭＳ Ｐゴシック" charset="0"/>
              </a:rPr>
              <a:t>Vagotonic</a:t>
            </a:r>
          </a:p>
          <a:p>
            <a:pPr marL="990600" lvl="1" indent="-533400" eaLnBrk="1" hangingPunct="1">
              <a:defRPr/>
            </a:pPr>
            <a:r>
              <a:rPr lang="en-US" dirty="0">
                <a:latin typeface="Comic Sans MS" charset="0"/>
                <a:ea typeface="ＭＳ Ｐゴシック" charset="0"/>
                <a:cs typeface="+mn-cs"/>
              </a:rPr>
              <a:t>immature sympathetic innervation</a:t>
            </a:r>
          </a:p>
          <a:p>
            <a:pPr marL="990600" lvl="1" indent="-533400" eaLnBrk="1" hangingPunct="1">
              <a:defRPr/>
            </a:pPr>
            <a:r>
              <a:rPr lang="en-US" sz="2400" dirty="0">
                <a:latin typeface="Comic Sans MS" charset="0"/>
                <a:ea typeface="ＭＳ Ｐゴシック" charset="0"/>
                <a:cs typeface="+mn-cs"/>
              </a:rPr>
              <a:t>high levels of catecholamines at birth</a:t>
            </a:r>
          </a:p>
          <a:p>
            <a:pPr marL="1273175" lvl="2" indent="-533400" eaLnBrk="1" hangingPunct="1">
              <a:defRPr/>
            </a:pPr>
            <a:r>
              <a:rPr lang="en-US" sz="2200" dirty="0">
                <a:latin typeface="Comic Sans MS" charset="0"/>
                <a:ea typeface="ＭＳ Ｐゴシック" charset="0"/>
                <a:cs typeface="+mn-cs"/>
              </a:rPr>
              <a:t>maximal adrenergic stimulation of myocytes</a:t>
            </a:r>
          </a:p>
          <a:p>
            <a:pPr marL="1273175" lvl="2" indent="-533400" eaLnBrk="1" hangingPunct="1">
              <a:defRPr/>
            </a:pPr>
            <a:r>
              <a:rPr lang="en-US" sz="2200" dirty="0">
                <a:latin typeface="Wingdings"/>
                <a:ea typeface="Wingdings"/>
                <a:cs typeface="Wingdings"/>
                <a:sym typeface="Wingdings"/>
              </a:rPr>
              <a:t></a:t>
            </a:r>
            <a:r>
              <a:rPr lang="en-US" sz="2200" dirty="0">
                <a:latin typeface="Comic Sans MS" charset="0"/>
                <a:ea typeface="ＭＳ Ｐゴシック" charset="0"/>
                <a:cs typeface="+mn-cs"/>
                <a:sym typeface="Wingdings"/>
              </a:rPr>
              <a:t> functional reserve</a:t>
            </a:r>
            <a:endParaRPr lang="en-US" sz="2200" dirty="0">
              <a:latin typeface="Comic Sans MS" charset="0"/>
              <a:ea typeface="ＭＳ Ｐゴシック" charset="0"/>
              <a:cs typeface="+mn-cs"/>
            </a:endParaRPr>
          </a:p>
          <a:p>
            <a:pPr marL="609600" indent="-609600" eaLnBrk="1" hangingPunct="1">
              <a:lnSpc>
                <a:spcPct val="110000"/>
              </a:lnSpc>
              <a:defRPr/>
            </a:pPr>
            <a:r>
              <a:rPr lang="en-US" sz="2800" dirty="0">
                <a:latin typeface="Comic Sans MS" charset="0"/>
                <a:ea typeface="ＭＳ Ｐゴシック" charset="0"/>
                <a:cs typeface="ＭＳ Ｐゴシック" charset="0"/>
              </a:rPr>
              <a:t>Clinical significance:</a:t>
            </a:r>
          </a:p>
          <a:p>
            <a:pPr marL="990600" lvl="1" indent="-533400" eaLnBrk="1" hangingPunct="1">
              <a:lnSpc>
                <a:spcPct val="120000"/>
              </a:lnSpc>
              <a:defRPr/>
            </a:pPr>
            <a:r>
              <a:rPr lang="en-US" dirty="0">
                <a:latin typeface="Comic Sans MS" charset="0"/>
                <a:ea typeface="ＭＳ Ｐゴシック" charset="0"/>
                <a:cs typeface="+mn-cs"/>
              </a:rPr>
              <a:t>bradycardia initial response to various insults</a:t>
            </a:r>
          </a:p>
          <a:p>
            <a:pPr marL="1371600" lvl="2" indent="-457200" eaLnBrk="1" hangingPunct="1">
              <a:lnSpc>
                <a:spcPct val="120000"/>
              </a:lnSpc>
              <a:defRPr/>
            </a:pPr>
            <a:r>
              <a:rPr lang="en-US" dirty="0">
                <a:latin typeface="Comic Sans MS" charset="0"/>
                <a:ea typeface="ＭＳ Ｐゴシック" charset="0"/>
                <a:cs typeface="+mn-cs"/>
              </a:rPr>
              <a:t>hypoxemia</a:t>
            </a:r>
          </a:p>
          <a:p>
            <a:pPr marL="1371600" lvl="2" indent="-457200" eaLnBrk="1" hangingPunct="1">
              <a:lnSpc>
                <a:spcPct val="120000"/>
              </a:lnSpc>
              <a:defRPr/>
            </a:pPr>
            <a:r>
              <a:rPr lang="en-US" dirty="0">
                <a:latin typeface="Comic Sans MS" charset="0"/>
                <a:ea typeface="ＭＳ Ｐゴシック" charset="0"/>
                <a:cs typeface="+mn-cs"/>
              </a:rPr>
              <a:t>intubation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457200" y="350838"/>
            <a:ext cx="8229600" cy="990600"/>
          </a:xfrm>
        </p:spPr>
        <p:txBody>
          <a:bodyPr/>
          <a:lstStyle/>
          <a:p>
            <a:pPr marL="484632" indent="0" algn="ctr" eaLnBrk="1" fontAlgn="auto" hangingPunct="1">
              <a:spcAft>
                <a:spcPts val="0"/>
              </a:spcAft>
              <a:defRPr/>
            </a:pPr>
            <a:r>
              <a:rPr lang="en-US" sz="4000" dirty="0">
                <a:solidFill>
                  <a:schemeClr val="accent1">
                    <a:tint val="83000"/>
                    <a:satMod val="150000"/>
                  </a:schemeClr>
                </a:solidFill>
                <a:latin typeface="Comic Sans MS" charset="0"/>
                <a:ea typeface="+mj-ea"/>
                <a:cs typeface="+mj-cs"/>
              </a:rPr>
              <a:t>RESPIRATORY SYSTEM</a:t>
            </a:r>
          </a:p>
        </p:txBody>
      </p:sp>
      <p:sp>
        <p:nvSpPr>
          <p:cNvPr id="177155" name="Rectangle 3"/>
          <p:cNvSpPr>
            <a:spLocks noGrp="1" noChangeArrowheads="1"/>
          </p:cNvSpPr>
          <p:nvPr>
            <p:ph idx="1"/>
          </p:nvPr>
        </p:nvSpPr>
        <p:spPr>
          <a:xfrm>
            <a:off x="685800" y="1524000"/>
            <a:ext cx="7772400" cy="4724400"/>
          </a:xfrm>
        </p:spPr>
        <p:txBody>
          <a:bodyPr>
            <a:normAutofit/>
          </a:bodyPr>
          <a:lstStyle/>
          <a:p>
            <a:pPr marL="448056" indent="-384048" eaLnBrk="1" fontAlgn="auto" hangingPunct="1">
              <a:lnSpc>
                <a:spcPct val="130000"/>
              </a:lnSpc>
              <a:spcAft>
                <a:spcPts val="0"/>
              </a:spcAft>
              <a:buFont typeface="Wingdings 2"/>
              <a:buChar char=""/>
              <a:defRPr/>
            </a:pPr>
            <a:endParaRPr lang="en-US" sz="2800" dirty="0">
              <a:latin typeface="Comic Sans MS" charset="0"/>
              <a:ea typeface="+mn-ea"/>
              <a:cs typeface="+mn-cs"/>
            </a:endParaRPr>
          </a:p>
          <a:p>
            <a:pPr marL="64008" indent="0" algn="ctr" eaLnBrk="1" fontAlgn="auto" hangingPunct="1">
              <a:lnSpc>
                <a:spcPct val="130000"/>
              </a:lnSpc>
              <a:spcAft>
                <a:spcPts val="0"/>
              </a:spcAft>
              <a:buFont typeface="Wingdings 2"/>
              <a:buNone/>
              <a:defRPr/>
            </a:pPr>
            <a:endParaRPr lang="en-US" sz="4000" dirty="0">
              <a:latin typeface="Comic Sans MS" charset="0"/>
              <a:ea typeface="+mn-ea"/>
              <a:cs typeface="+mn-cs"/>
            </a:endParaRPr>
          </a:p>
          <a:p>
            <a:pPr marL="64008" indent="0" algn="ctr" eaLnBrk="1" fontAlgn="auto" hangingPunct="1">
              <a:lnSpc>
                <a:spcPct val="130000"/>
              </a:lnSpc>
              <a:spcAft>
                <a:spcPts val="0"/>
              </a:spcAft>
              <a:buFont typeface="Wingdings 2"/>
              <a:buNone/>
              <a:defRPr/>
            </a:pPr>
            <a:r>
              <a:rPr lang="en-US" sz="3600" dirty="0">
                <a:latin typeface="Comic Sans MS" charset="0"/>
                <a:ea typeface="+mn-ea"/>
                <a:cs typeface="+mn-cs"/>
              </a:rPr>
              <a:t>Anatomic Considerations</a:t>
            </a:r>
          </a:p>
          <a:p>
            <a:pPr marL="448056" indent="-384048" eaLnBrk="1" fontAlgn="auto" hangingPunct="1">
              <a:lnSpc>
                <a:spcPct val="130000"/>
              </a:lnSpc>
              <a:spcAft>
                <a:spcPts val="0"/>
              </a:spcAft>
              <a:buFont typeface="Wingdings 2"/>
              <a:buChar char=""/>
              <a:defRPr/>
            </a:pPr>
            <a:endParaRPr lang="en-US" sz="2800" dirty="0">
              <a:latin typeface="Comic Sans MS" charset="0"/>
              <a:ea typeface="+mn-ea"/>
              <a:cs typeface="+mn-cs"/>
            </a:endParaRPr>
          </a:p>
          <a:p>
            <a:pPr marL="448056" indent="-384048" eaLnBrk="1" fontAlgn="auto" hangingPunct="1">
              <a:lnSpc>
                <a:spcPct val="130000"/>
              </a:lnSpc>
              <a:spcAft>
                <a:spcPts val="0"/>
              </a:spcAft>
              <a:buFont typeface="Wingdings 2"/>
              <a:buChar char=""/>
              <a:defRPr/>
            </a:pPr>
            <a:endParaRPr lang="en-US" sz="2800" dirty="0">
              <a:latin typeface="Comic Sans MS" charset="0"/>
              <a:ea typeface="+mn-ea"/>
              <a:cs typeface="+mn-cs"/>
            </a:endParaRPr>
          </a:p>
          <a:p>
            <a:pPr marL="822960" lvl="1" eaLnBrk="1" fontAlgn="auto" hangingPunct="1">
              <a:lnSpc>
                <a:spcPct val="110000"/>
              </a:lnSpc>
              <a:spcAft>
                <a:spcPts val="0"/>
              </a:spcAft>
              <a:buFont typeface="Wingdings" charset="0"/>
              <a:buNone/>
              <a:defRPr/>
            </a:pPr>
            <a:endParaRPr lang="en-US" sz="2400" dirty="0">
              <a:latin typeface="Comic Sans MS" charset="0"/>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381000" y="609600"/>
            <a:ext cx="8331200" cy="12192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ANTICHOLINERGIC PREMED</a:t>
            </a:r>
          </a:p>
        </p:txBody>
      </p:sp>
      <p:sp>
        <p:nvSpPr>
          <p:cNvPr id="100354" name="Rectangle 3"/>
          <p:cNvSpPr>
            <a:spLocks noGrp="1" noChangeArrowheads="1"/>
          </p:cNvSpPr>
          <p:nvPr>
            <p:ph idx="1"/>
          </p:nvPr>
        </p:nvSpPr>
        <p:spPr>
          <a:xfrm>
            <a:off x="381000" y="2133600"/>
            <a:ext cx="8264525" cy="4495800"/>
          </a:xfrm>
        </p:spPr>
        <p:txBody>
          <a:bodyPr/>
          <a:lstStyle/>
          <a:p>
            <a:pPr eaLnBrk="1" hangingPunct="1">
              <a:lnSpc>
                <a:spcPct val="120000"/>
              </a:lnSpc>
            </a:pPr>
            <a:r>
              <a:rPr lang="en-US">
                <a:latin typeface="Comic Sans MS" charset="0"/>
                <a:ea typeface="MS PGothic" charset="0"/>
              </a:rPr>
              <a:t>Vagotonic</a:t>
            </a:r>
          </a:p>
          <a:p>
            <a:pPr lvl="1" eaLnBrk="1" hangingPunct="1">
              <a:lnSpc>
                <a:spcPct val="120000"/>
              </a:lnSpc>
            </a:pPr>
            <a:r>
              <a:rPr lang="en-US">
                <a:latin typeface="Comic Sans MS" charset="0"/>
                <a:ea typeface="MS PGothic" charset="0"/>
              </a:rPr>
              <a:t>instrumentation of the airway</a:t>
            </a:r>
          </a:p>
          <a:p>
            <a:pPr eaLnBrk="1" hangingPunct="1">
              <a:lnSpc>
                <a:spcPct val="120000"/>
              </a:lnSpc>
            </a:pPr>
            <a:r>
              <a:rPr lang="en-US">
                <a:latin typeface="Comic Sans MS" charset="0"/>
                <a:ea typeface="MS PGothic" charset="0"/>
              </a:rPr>
              <a:t>CO is heart rate dependent</a:t>
            </a:r>
          </a:p>
          <a:p>
            <a:pPr lvl="1" eaLnBrk="1" hangingPunct="1">
              <a:lnSpc>
                <a:spcPct val="120000"/>
              </a:lnSpc>
            </a:pPr>
            <a:r>
              <a:rPr lang="en-US">
                <a:latin typeface="Comic Sans MS" charset="0"/>
                <a:ea typeface="MS PGothic" charset="0"/>
              </a:rPr>
              <a:t>bradycardia with halothane</a:t>
            </a:r>
          </a:p>
          <a:p>
            <a:pPr lvl="1" eaLnBrk="1" hangingPunct="1">
              <a:lnSpc>
                <a:spcPct val="120000"/>
              </a:lnSpc>
            </a:pPr>
            <a:r>
              <a:rPr lang="en-US">
                <a:latin typeface="Comic Sans MS" charset="0"/>
                <a:ea typeface="MS PGothic" charset="0"/>
              </a:rPr>
              <a:t>bradycardia after one dose of succinylcholine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8305800" cy="1325563"/>
          </a:xfrm>
        </p:spPr>
        <p:txBody>
          <a:bodyPr/>
          <a:lstStyle/>
          <a:p>
            <a:r>
              <a:rPr lang="en-US" dirty="0">
                <a:solidFill>
                  <a:schemeClr val="accent1">
                    <a:tint val="83000"/>
                    <a:satMod val="150000"/>
                  </a:schemeClr>
                </a:solidFill>
                <a:latin typeface="Comic Sans MS" charset="0"/>
              </a:rPr>
              <a:t>ANTICHOLINERGIC PREMED</a:t>
            </a:r>
            <a:endParaRPr lang="en-US" dirty="0"/>
          </a:p>
        </p:txBody>
      </p:sp>
      <p:sp>
        <p:nvSpPr>
          <p:cNvPr id="6" name="Rectangle 4"/>
          <p:cNvSpPr txBox="1">
            <a:spLocks noRot="1" noChangeArrowheads="1"/>
          </p:cNvSpPr>
          <p:nvPr/>
        </p:nvSpPr>
        <p:spPr>
          <a:xfrm>
            <a:off x="381000" y="1905000"/>
            <a:ext cx="4219576" cy="70643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t>PRO</a:t>
            </a:r>
            <a:r>
              <a:rPr lang="en-US" sz="3600" dirty="0"/>
              <a:t>					</a:t>
            </a:r>
          </a:p>
        </p:txBody>
      </p:sp>
      <p:sp>
        <p:nvSpPr>
          <p:cNvPr id="7" name="Rectangle 5"/>
          <p:cNvSpPr txBox="1">
            <a:spLocks noChangeArrowheads="1"/>
          </p:cNvSpPr>
          <p:nvPr/>
        </p:nvSpPr>
        <p:spPr>
          <a:xfrm>
            <a:off x="180976" y="2590800"/>
            <a:ext cx="4038600" cy="3525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n-US" sz="1800" dirty="0"/>
              <a:t>Dry mucous membranes advantageous for inhalation inductions</a:t>
            </a:r>
          </a:p>
          <a:p>
            <a:pPr>
              <a:lnSpc>
                <a:spcPct val="80000"/>
              </a:lnSpc>
            </a:pPr>
            <a:r>
              <a:rPr lang="en-US" sz="1800" dirty="0" err="1"/>
              <a:t>Vagotonic</a:t>
            </a:r>
            <a:r>
              <a:rPr lang="en-US" sz="1800" dirty="0"/>
              <a:t> and heart rate dependent</a:t>
            </a:r>
          </a:p>
          <a:p>
            <a:pPr>
              <a:lnSpc>
                <a:spcPct val="80000"/>
              </a:lnSpc>
            </a:pPr>
            <a:r>
              <a:rPr lang="en-US" sz="1800" dirty="0"/>
              <a:t>If </a:t>
            </a:r>
            <a:r>
              <a:rPr lang="en-US" sz="1800" dirty="0" err="1"/>
              <a:t>bradycardic</a:t>
            </a:r>
            <a:r>
              <a:rPr lang="en-US" sz="1800" dirty="0"/>
              <a:t>, onset delayed</a:t>
            </a:r>
          </a:p>
          <a:p>
            <a:pPr>
              <a:lnSpc>
                <a:spcPct val="80000"/>
              </a:lnSpc>
            </a:pPr>
            <a:endParaRPr lang="en-US" dirty="0"/>
          </a:p>
        </p:txBody>
      </p:sp>
      <p:sp>
        <p:nvSpPr>
          <p:cNvPr id="8" name="Rectangle 6"/>
          <p:cNvSpPr txBox="1">
            <a:spLocks noChangeArrowheads="1"/>
          </p:cNvSpPr>
          <p:nvPr/>
        </p:nvSpPr>
        <p:spPr>
          <a:xfrm>
            <a:off x="4829176" y="2590800"/>
            <a:ext cx="4038600" cy="3525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n-US" sz="1800" dirty="0"/>
              <a:t>Dry mucous membranes and blocking of vagal reflexes not necessary with modern inhalational agents</a:t>
            </a:r>
          </a:p>
          <a:p>
            <a:pPr>
              <a:lnSpc>
                <a:spcPct val="80000"/>
              </a:lnSpc>
            </a:pPr>
            <a:r>
              <a:rPr lang="en-US" sz="1800" dirty="0" err="1"/>
              <a:t>Sevoflurane</a:t>
            </a:r>
            <a:r>
              <a:rPr lang="en-US" sz="1800" dirty="0"/>
              <a:t> promotes tachycardia</a:t>
            </a:r>
          </a:p>
          <a:p>
            <a:pPr>
              <a:lnSpc>
                <a:spcPct val="80000"/>
              </a:lnSpc>
            </a:pPr>
            <a:r>
              <a:rPr lang="en-US" sz="1800" dirty="0"/>
              <a:t>Patient discomfort from dry mouth</a:t>
            </a:r>
          </a:p>
          <a:p>
            <a:pPr>
              <a:lnSpc>
                <a:spcPct val="80000"/>
              </a:lnSpc>
            </a:pPr>
            <a:r>
              <a:rPr lang="en-US" sz="1800" dirty="0"/>
              <a:t>Friable mucous membranes</a:t>
            </a:r>
          </a:p>
          <a:p>
            <a:pPr>
              <a:lnSpc>
                <a:spcPct val="80000"/>
              </a:lnSpc>
            </a:pPr>
            <a:r>
              <a:rPr lang="en-US" sz="1800" dirty="0"/>
              <a:t>Decreased </a:t>
            </a:r>
            <a:r>
              <a:rPr lang="en-US" sz="1800" dirty="0" err="1"/>
              <a:t>mucociliary</a:t>
            </a:r>
            <a:r>
              <a:rPr lang="en-US" sz="1800" dirty="0"/>
              <a:t> function - </a:t>
            </a:r>
            <a:r>
              <a:rPr lang="en-US" sz="1800" dirty="0" err="1"/>
              <a:t>inspissated</a:t>
            </a:r>
            <a:r>
              <a:rPr lang="en-US" sz="1800" dirty="0"/>
              <a:t> secretions</a:t>
            </a:r>
          </a:p>
          <a:p>
            <a:pPr>
              <a:lnSpc>
                <a:spcPct val="80000"/>
              </a:lnSpc>
            </a:pPr>
            <a:r>
              <a:rPr lang="en-US" sz="1800" dirty="0"/>
              <a:t>Interferes with temperature regulation</a:t>
            </a:r>
          </a:p>
          <a:p>
            <a:pPr>
              <a:lnSpc>
                <a:spcPct val="80000"/>
              </a:lnSpc>
            </a:pPr>
            <a:r>
              <a:rPr lang="en-US" sz="1800" dirty="0"/>
              <a:t>Reduced LES pressure</a:t>
            </a:r>
          </a:p>
          <a:p>
            <a:pPr>
              <a:lnSpc>
                <a:spcPct val="80000"/>
              </a:lnSpc>
            </a:pPr>
            <a:r>
              <a:rPr lang="en-US" sz="1800" dirty="0"/>
              <a:t>Central anticholinergic syndrome</a:t>
            </a:r>
          </a:p>
          <a:p>
            <a:pPr>
              <a:lnSpc>
                <a:spcPct val="80000"/>
              </a:lnSpc>
            </a:pPr>
            <a:endParaRPr lang="en-US" sz="1800" dirty="0"/>
          </a:p>
        </p:txBody>
      </p:sp>
      <p:sp>
        <p:nvSpPr>
          <p:cNvPr id="4" name="TextBox 3"/>
          <p:cNvSpPr txBox="1"/>
          <p:nvPr/>
        </p:nvSpPr>
        <p:spPr>
          <a:xfrm>
            <a:off x="5029200" y="1905000"/>
            <a:ext cx="1093143" cy="677108"/>
          </a:xfrm>
          <a:prstGeom prst="rect">
            <a:avLst/>
          </a:prstGeom>
          <a:noFill/>
        </p:spPr>
        <p:txBody>
          <a:bodyPr wrap="none" rtlCol="0">
            <a:spAutoFit/>
          </a:bodyPr>
          <a:lstStyle/>
          <a:p>
            <a:r>
              <a:rPr lang="en-US" sz="3800" b="1" u="sng" dirty="0">
                <a:latin typeface="+mj-lt"/>
              </a:rPr>
              <a:t>CON</a:t>
            </a:r>
          </a:p>
        </p:txBody>
      </p:sp>
    </p:spTree>
    <p:extLst>
      <p:ext uri="{BB962C8B-B14F-4D97-AF65-F5344CB8AC3E}">
        <p14:creationId xmlns:p14="http://schemas.microsoft.com/office/powerpoint/2010/main" val="605709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152400" y="533400"/>
            <a:ext cx="7696200"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EFFECT OF PRE-TREATMENT WITH INTRAVENOUS ATROPINE OR GLYCOPYRROLATE ON CARDIAC ARRHYTHMIAS DURING HALOTHANE ANAESTHESIA FOR ADENOIDECTOMY IN CHILDREN</a:t>
            </a:r>
          </a:p>
        </p:txBody>
      </p:sp>
      <p:sp>
        <p:nvSpPr>
          <p:cNvPr id="7" name="Rectangle 3"/>
          <p:cNvSpPr txBox="1">
            <a:spLocks noChangeArrowheads="1"/>
          </p:cNvSpPr>
          <p:nvPr/>
        </p:nvSpPr>
        <p:spPr>
          <a:xfrm>
            <a:off x="457200" y="2088444"/>
            <a:ext cx="79248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77 patients, adenoidectomy</a:t>
            </a:r>
          </a:p>
          <a:p>
            <a:r>
              <a:rPr lang="en-US" sz="2400" dirty="0"/>
              <a:t> Atropine, </a:t>
            </a:r>
            <a:r>
              <a:rPr lang="en-US" sz="2400" dirty="0" err="1"/>
              <a:t>glycopyrrolate</a:t>
            </a:r>
            <a:r>
              <a:rPr lang="en-US" sz="2400" dirty="0"/>
              <a:t>, or saline</a:t>
            </a:r>
          </a:p>
          <a:p>
            <a:pPr lvl="1">
              <a:buFont typeface="Wingdings 2" charset="0"/>
              <a:buChar char=""/>
            </a:pPr>
            <a:r>
              <a:rPr lang="en-US" sz="2000" dirty="0"/>
              <a:t>no difference in incidence of ventricular arrhythmias</a:t>
            </a:r>
          </a:p>
          <a:p>
            <a:pPr lvl="1">
              <a:buFont typeface="Wingdings 2" charset="0"/>
              <a:buChar char=""/>
            </a:pPr>
            <a:r>
              <a:rPr lang="en-US" sz="2000" dirty="0" err="1"/>
              <a:t>bradycardia</a:t>
            </a:r>
            <a:r>
              <a:rPr lang="en-US" sz="2000" dirty="0"/>
              <a:t> in saline group, but resolved without treatment</a:t>
            </a:r>
          </a:p>
          <a:p>
            <a:pPr lvl="1">
              <a:buFont typeface="Wingdings 2" charset="0"/>
              <a:buChar char=""/>
            </a:pPr>
            <a:r>
              <a:rPr lang="en-US" sz="2000" dirty="0"/>
              <a:t>atropine caused a persistent sinus tachycardia</a:t>
            </a:r>
          </a:p>
          <a:p>
            <a:r>
              <a:rPr lang="en-US" sz="2400" dirty="0"/>
              <a:t>Routine pretreatment unnecessary in children undergoing adenoidectomy during halothane anesthesia</a:t>
            </a:r>
          </a:p>
          <a:p>
            <a:pPr>
              <a:buFont typeface="Wingdings 2" charset="0"/>
              <a:buNone/>
            </a:pPr>
            <a:endParaRPr lang="en-US" sz="1200" i="1" dirty="0">
              <a:effectLst>
                <a:outerShdw blurRad="38100" dist="38100" dir="2700000" algn="tl">
                  <a:srgbClr val="04617B"/>
                </a:outerShdw>
              </a:effectLst>
            </a:endParaRPr>
          </a:p>
          <a:p>
            <a:pPr>
              <a:buFont typeface="Wingdings 2" charset="0"/>
              <a:buNone/>
            </a:pPr>
            <a:r>
              <a:rPr lang="en-US" sz="1200" i="1" dirty="0">
                <a:effectLst>
                  <a:outerShdw blurRad="38100" dist="38100" dir="2700000" algn="tl">
                    <a:srgbClr val="04617B"/>
                  </a:outerShdw>
                </a:effectLst>
              </a:rPr>
              <a:t>	</a:t>
            </a:r>
            <a:r>
              <a:rPr lang="en-US" sz="1200" i="1" dirty="0" err="1">
                <a:effectLst>
                  <a:outerShdw blurRad="38100" dist="38100" dir="2700000" algn="tl">
                    <a:srgbClr val="04617B"/>
                  </a:outerShdw>
                </a:effectLst>
              </a:rPr>
              <a:t>Annila</a:t>
            </a:r>
            <a:r>
              <a:rPr lang="en-US" sz="1200" i="1" dirty="0">
                <a:effectLst>
                  <a:outerShdw blurRad="38100" dist="38100" dir="2700000" algn="tl">
                    <a:srgbClr val="04617B"/>
                  </a:outerShdw>
                </a:effectLst>
              </a:rPr>
              <a:t> et al: BJ </a:t>
            </a:r>
            <a:r>
              <a:rPr lang="en-US" sz="1200" i="1" dirty="0" err="1">
                <a:effectLst>
                  <a:outerShdw blurRad="38100" dist="38100" dir="2700000" algn="tl">
                    <a:srgbClr val="04617B"/>
                  </a:outerShdw>
                </a:effectLst>
              </a:rPr>
              <a:t>Anaesth</a:t>
            </a:r>
            <a:r>
              <a:rPr lang="en-US" sz="1200" i="1" dirty="0">
                <a:effectLst>
                  <a:outerShdw blurRad="38100" dist="38100" dir="2700000" algn="tl">
                    <a:srgbClr val="04617B"/>
                  </a:outerShdw>
                </a:effectLst>
              </a:rPr>
              <a:t> 80:756-760, 1998</a:t>
            </a:r>
          </a:p>
        </p:txBody>
      </p:sp>
    </p:spTree>
    <p:extLst>
      <p:ext uri="{BB962C8B-B14F-4D97-AF65-F5344CB8AC3E}">
        <p14:creationId xmlns:p14="http://schemas.microsoft.com/office/powerpoint/2010/main" val="3562345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a:xfrm>
            <a:off x="76200" y="381000"/>
            <a:ext cx="8991600" cy="1143000"/>
          </a:xfrm>
        </p:spPr>
        <p:txBody>
          <a:bodyPr>
            <a:normAutofit fontScale="90000"/>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ANTICHOLINERGIC PROPHYLAXIS</a:t>
            </a:r>
          </a:p>
        </p:txBody>
      </p:sp>
      <p:sp>
        <p:nvSpPr>
          <p:cNvPr id="102402" name="Rectangle 3"/>
          <p:cNvSpPr>
            <a:spLocks noGrp="1" noChangeArrowheads="1"/>
          </p:cNvSpPr>
          <p:nvPr>
            <p:ph idx="1"/>
          </p:nvPr>
        </p:nvSpPr>
        <p:spPr>
          <a:xfrm>
            <a:off x="381000" y="1828800"/>
            <a:ext cx="8534400" cy="4495800"/>
          </a:xfrm>
        </p:spPr>
        <p:txBody>
          <a:bodyPr/>
          <a:lstStyle/>
          <a:p>
            <a:pPr algn="ctr" eaLnBrk="1" hangingPunct="1">
              <a:buFont typeface="Wingdings" charset="0"/>
              <a:buNone/>
            </a:pPr>
            <a:endParaRPr lang="en-US">
              <a:latin typeface="Comic Sans MS" charset="0"/>
              <a:ea typeface="MS PGothic" charset="0"/>
            </a:endParaRPr>
          </a:p>
          <a:p>
            <a:pPr algn="ctr" eaLnBrk="1" hangingPunct="1">
              <a:buFont typeface="Wingdings" charset="0"/>
              <a:buNone/>
            </a:pPr>
            <a:endParaRPr lang="en-US">
              <a:latin typeface="Comic Sans MS" charset="0"/>
              <a:ea typeface="MS PGothic" charset="0"/>
            </a:endParaRPr>
          </a:p>
          <a:p>
            <a:pPr eaLnBrk="1" hangingPunct="1">
              <a:buFont typeface="Wingdings" charset="0"/>
              <a:buNone/>
            </a:pPr>
            <a:r>
              <a:rPr lang="en-US" sz="3600">
                <a:latin typeface="Comic Sans MS" charset="0"/>
                <a:ea typeface="MS PGothic" charset="0"/>
              </a:rPr>
              <a:t>SHOULD IT BE GIVEN ROUTINELY?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CURRENT TREND</a:t>
            </a:r>
          </a:p>
        </p:txBody>
      </p:sp>
      <p:sp>
        <p:nvSpPr>
          <p:cNvPr id="104450" name="Rectangle 3"/>
          <p:cNvSpPr>
            <a:spLocks noGrp="1" noChangeArrowheads="1"/>
          </p:cNvSpPr>
          <p:nvPr>
            <p:ph idx="1"/>
          </p:nvPr>
        </p:nvSpPr>
        <p:spPr>
          <a:xfrm>
            <a:off x="381000" y="1828800"/>
            <a:ext cx="8610600" cy="4876800"/>
          </a:xfrm>
        </p:spPr>
        <p:txBody>
          <a:bodyPr/>
          <a:lstStyle/>
          <a:p>
            <a:pPr eaLnBrk="1" hangingPunct="1"/>
            <a:r>
              <a:rPr lang="en-US">
                <a:latin typeface="Comic Sans MS" charset="0"/>
                <a:ea typeface="MS PGothic" charset="0"/>
              </a:rPr>
              <a:t>Routine use has greatly diminished</a:t>
            </a:r>
          </a:p>
          <a:p>
            <a:pPr lvl="1" eaLnBrk="1" hangingPunct="1"/>
            <a:r>
              <a:rPr lang="en-US">
                <a:latin typeface="Comic Sans MS" charset="0"/>
                <a:ea typeface="MS PGothic" charset="0"/>
              </a:rPr>
              <a:t>less secretions with modern anesthetics</a:t>
            </a:r>
          </a:p>
          <a:p>
            <a:pPr lvl="1" eaLnBrk="1" hangingPunct="1"/>
            <a:r>
              <a:rPr lang="en-US">
                <a:latin typeface="Comic Sans MS" charset="0"/>
                <a:ea typeface="MS PGothic" charset="0"/>
              </a:rPr>
              <a:t>decrease use of halothane and succinylcholine</a:t>
            </a:r>
          </a:p>
          <a:p>
            <a:pPr lvl="1" eaLnBrk="1" hangingPunct="1"/>
            <a:r>
              <a:rPr lang="en-US">
                <a:latin typeface="Comic Sans MS" charset="0"/>
                <a:ea typeface="MS PGothic" charset="0"/>
              </a:rPr>
              <a:t>postoperative discomfort</a:t>
            </a:r>
          </a:p>
          <a:p>
            <a:pPr lvl="1" eaLnBrk="1" hangingPunct="1"/>
            <a:r>
              <a:rPr lang="en-US">
                <a:latin typeface="Comic Sans MS" charset="0"/>
                <a:ea typeface="MS PGothic" charset="0"/>
              </a:rPr>
              <a:t>central anticholinergic syndrome</a:t>
            </a:r>
          </a:p>
          <a:p>
            <a:pPr lvl="1" eaLnBrk="1" hangingPunct="1"/>
            <a:r>
              <a:rPr lang="en-US">
                <a:latin typeface="Comic Sans MS" charset="0"/>
                <a:ea typeface="MS PGothic" charset="0"/>
              </a:rPr>
              <a:t>impairs temperature regulation</a:t>
            </a:r>
          </a:p>
          <a:p>
            <a:pPr lvl="1" eaLnBrk="1" hangingPunct="1">
              <a:buFont typeface="Wingdings" charset="0"/>
              <a:buChar char="n"/>
            </a:pPr>
            <a:endParaRPr lang="en-US">
              <a:latin typeface="Comic Sans MS" charset="0"/>
              <a:ea typeface="MS PGothic"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57200" y="152400"/>
            <a:ext cx="8229600" cy="11430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INDICATIONS</a:t>
            </a:r>
          </a:p>
        </p:txBody>
      </p:sp>
      <p:sp>
        <p:nvSpPr>
          <p:cNvPr id="106498" name="Rectangle 3"/>
          <p:cNvSpPr>
            <a:spLocks noGrp="1" noChangeArrowheads="1"/>
          </p:cNvSpPr>
          <p:nvPr>
            <p:ph idx="1"/>
          </p:nvPr>
        </p:nvSpPr>
        <p:spPr>
          <a:xfrm>
            <a:off x="228600" y="1600200"/>
            <a:ext cx="8610600" cy="4648200"/>
          </a:xfrm>
        </p:spPr>
        <p:txBody>
          <a:bodyPr/>
          <a:lstStyle/>
          <a:p>
            <a:pPr eaLnBrk="1" hangingPunct="1"/>
            <a:r>
              <a:rPr lang="en-US" sz="2400">
                <a:latin typeface="Comic Sans MS" charset="0"/>
                <a:ea typeface="MS PGothic" charset="0"/>
              </a:rPr>
              <a:t>Age-related: &lt; 6 months; &lt; 1 year of age</a:t>
            </a:r>
          </a:p>
          <a:p>
            <a:pPr eaLnBrk="1" hangingPunct="1"/>
            <a:r>
              <a:rPr lang="en-US" sz="2400">
                <a:latin typeface="Comic Sans MS" charset="0"/>
                <a:ea typeface="MS PGothic" charset="0"/>
              </a:rPr>
              <a:t>Development of bradycardia</a:t>
            </a:r>
          </a:p>
          <a:p>
            <a:pPr eaLnBrk="1" hangingPunct="1"/>
            <a:r>
              <a:rPr lang="en-US" sz="2400">
                <a:latin typeface="Comic Sans MS" charset="0"/>
                <a:ea typeface="MS PGothic" charset="0"/>
              </a:rPr>
              <a:t>Hx of bradycardia during intubation/induction</a:t>
            </a:r>
          </a:p>
          <a:p>
            <a:pPr eaLnBrk="1" hangingPunct="1"/>
            <a:r>
              <a:rPr lang="en-US" sz="2400">
                <a:latin typeface="Comic Sans MS" charset="0"/>
                <a:ea typeface="MS PGothic" charset="0"/>
              </a:rPr>
              <a:t>Procedures inducing vagal reflexes</a:t>
            </a:r>
          </a:p>
          <a:p>
            <a:pPr lvl="1" eaLnBrk="1" hangingPunct="1"/>
            <a:r>
              <a:rPr lang="en-US" sz="2400">
                <a:latin typeface="Comic Sans MS" charset="0"/>
                <a:ea typeface="MS PGothic" charset="0"/>
              </a:rPr>
              <a:t>oculocardiac reflex</a:t>
            </a:r>
          </a:p>
          <a:p>
            <a:pPr eaLnBrk="1" hangingPunct="1"/>
            <a:r>
              <a:rPr lang="en-US" sz="2400">
                <a:latin typeface="Comic Sans MS" charset="0"/>
                <a:ea typeface="MS PGothic" charset="0"/>
              </a:rPr>
              <a:t>Succinylcholine/High dose opioids</a:t>
            </a:r>
          </a:p>
          <a:p>
            <a:pPr eaLnBrk="1" hangingPunct="1"/>
            <a:r>
              <a:rPr lang="en-US" sz="2400">
                <a:latin typeface="Comic Sans MS" charset="0"/>
                <a:ea typeface="MS PGothic" charset="0"/>
              </a:rPr>
              <a:t>Ketamine</a:t>
            </a:r>
          </a:p>
          <a:p>
            <a:pPr eaLnBrk="1" hangingPunct="1"/>
            <a:r>
              <a:rPr lang="en-US" sz="2400">
                <a:latin typeface="Comic Sans MS" charset="0"/>
                <a:ea typeface="MS PGothic" charset="0"/>
              </a:rPr>
              <a:t>Excessive secretions</a:t>
            </a:r>
          </a:p>
          <a:p>
            <a:pPr eaLnBrk="1" hangingPunct="1"/>
            <a:r>
              <a:rPr lang="en-US" sz="2400">
                <a:latin typeface="Comic Sans MS" charset="0"/>
                <a:ea typeface="MS PGothic" charset="0"/>
              </a:rPr>
              <a:t>Oral surgery</a:t>
            </a:r>
          </a:p>
          <a:p>
            <a:pPr eaLnBrk="1" hangingPunct="1"/>
            <a:r>
              <a:rPr lang="en-US" sz="2400">
                <a:latin typeface="Comic Sans MS" charset="0"/>
                <a:ea typeface="MS PGothic" charset="0"/>
              </a:rPr>
              <a:t>Position other than supine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ATROPINE DOSE</a:t>
            </a:r>
          </a:p>
        </p:txBody>
      </p:sp>
      <p:sp>
        <p:nvSpPr>
          <p:cNvPr id="108546" name="Rectangle 3"/>
          <p:cNvSpPr>
            <a:spLocks noGrp="1" noChangeArrowheads="1"/>
          </p:cNvSpPr>
          <p:nvPr>
            <p:ph idx="1"/>
          </p:nvPr>
        </p:nvSpPr>
        <p:spPr>
          <a:xfrm>
            <a:off x="457200" y="1882775"/>
            <a:ext cx="8229600" cy="4572000"/>
          </a:xfrm>
        </p:spPr>
        <p:txBody>
          <a:bodyPr/>
          <a:lstStyle/>
          <a:p>
            <a:pPr eaLnBrk="1" hangingPunct="1">
              <a:lnSpc>
                <a:spcPct val="130000"/>
              </a:lnSpc>
            </a:pPr>
            <a:r>
              <a:rPr lang="en-US" dirty="0">
                <a:latin typeface="Comic Sans MS" charset="0"/>
                <a:ea typeface="MS PGothic" charset="0"/>
              </a:rPr>
              <a:t>20 mcg/kg</a:t>
            </a:r>
          </a:p>
          <a:p>
            <a:pPr eaLnBrk="1" hangingPunct="1">
              <a:lnSpc>
                <a:spcPct val="130000"/>
              </a:lnSpc>
            </a:pPr>
            <a:r>
              <a:rPr lang="en-US" dirty="0">
                <a:latin typeface="Comic Sans MS" charset="0"/>
                <a:ea typeface="MS PGothic" charset="0"/>
              </a:rPr>
              <a:t>AHA 2015 PALS Guidelines</a:t>
            </a:r>
          </a:p>
          <a:p>
            <a:pPr lvl="1">
              <a:lnSpc>
                <a:spcPct val="130000"/>
              </a:lnSpc>
            </a:pPr>
            <a:r>
              <a:rPr lang="en-US" dirty="0">
                <a:latin typeface="Comic Sans MS" charset="0"/>
                <a:ea typeface="MS PGothic" charset="0"/>
              </a:rPr>
              <a:t>Minimum dose (0.1 mg) no longer required</a:t>
            </a:r>
          </a:p>
          <a:p>
            <a:endParaRPr lang="en-US" dirty="0">
              <a:latin typeface="Comic Sans MS" charset="0"/>
              <a:ea typeface="MS PGothic" charset="0"/>
            </a:endParaRPr>
          </a:p>
          <a:p>
            <a:pPr lvl="1" eaLnBrk="1" hangingPunct="1">
              <a:buFont typeface="Wingdings" charset="0"/>
              <a:buNone/>
            </a:pPr>
            <a:endParaRPr lang="en-US" dirty="0">
              <a:latin typeface="Comic Sans MS" charset="0"/>
              <a:ea typeface="MS PGothic" charset="0"/>
            </a:endParaRPr>
          </a:p>
          <a:p>
            <a:pPr eaLnBrk="1" hangingPunct="1">
              <a:buFont typeface="Wingdings" charset="0"/>
              <a:buNone/>
            </a:pPr>
            <a:endParaRPr lang="en-US" dirty="0">
              <a:latin typeface="Comic Sans MS" charset="0"/>
              <a:ea typeface="MS PGothic"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SUMMARY</a:t>
            </a:r>
          </a:p>
        </p:txBody>
      </p:sp>
      <p:sp>
        <p:nvSpPr>
          <p:cNvPr id="110594" name="Rectangle 3"/>
          <p:cNvSpPr>
            <a:spLocks noGrp="1" noChangeArrowheads="1"/>
          </p:cNvSpPr>
          <p:nvPr>
            <p:ph idx="1"/>
          </p:nvPr>
        </p:nvSpPr>
        <p:spPr>
          <a:xfrm>
            <a:off x="304800" y="1600200"/>
            <a:ext cx="8534400" cy="4572000"/>
          </a:xfrm>
        </p:spPr>
        <p:txBody>
          <a:bodyPr/>
          <a:lstStyle/>
          <a:p>
            <a:pPr eaLnBrk="1" hangingPunct="1"/>
            <a:r>
              <a:rPr lang="en-US">
                <a:latin typeface="Comic Sans MS" charset="0"/>
                <a:ea typeface="MS PGothic" charset="0"/>
              </a:rPr>
              <a:t>Pediatric patients are not just small adults</a:t>
            </a:r>
          </a:p>
          <a:p>
            <a:pPr eaLnBrk="1" hangingPunct="1">
              <a:buFont typeface="Wingdings" charset="0"/>
              <a:buNone/>
            </a:pPr>
            <a:endParaRPr lang="en-US">
              <a:latin typeface="Comic Sans MS" charset="0"/>
              <a:ea typeface="MS PGothic" charset="0"/>
            </a:endParaRPr>
          </a:p>
          <a:p>
            <a:pPr eaLnBrk="1" hangingPunct="1"/>
            <a:r>
              <a:rPr lang="en-US">
                <a:latin typeface="Comic Sans MS" charset="0"/>
                <a:ea typeface="MS PGothic" charset="0"/>
              </a:rPr>
              <a:t>Understanding the anatomical and physiologic differences allows for a more intelligent approach to caring for these patients during anesthesia and surgery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84632" indent="0" eaLnBrk="1" fontAlgn="auto" hangingPunct="1">
              <a:spcAft>
                <a:spcPts val="0"/>
              </a:spcAft>
              <a:defRPr/>
            </a:pPr>
            <a:r>
              <a:rPr lang="en-US" sz="4000" dirty="0">
                <a:solidFill>
                  <a:schemeClr val="accent1">
                    <a:tint val="83000"/>
                    <a:satMod val="150000"/>
                  </a:schemeClr>
                </a:solidFill>
                <a:effectLst/>
                <a:latin typeface="Comic Sans MS" charset="0"/>
                <a:ea typeface="+mj-ea"/>
                <a:cs typeface="+mj-cs"/>
              </a:rPr>
              <a:t>OCCIPUT</a:t>
            </a:r>
          </a:p>
        </p:txBody>
      </p:sp>
      <p:sp>
        <p:nvSpPr>
          <p:cNvPr id="31746" name="Rectangle 3"/>
          <p:cNvSpPr>
            <a:spLocks noGrp="1" noChangeArrowheads="1"/>
          </p:cNvSpPr>
          <p:nvPr>
            <p:ph idx="1"/>
          </p:nvPr>
        </p:nvSpPr>
        <p:spPr>
          <a:xfrm>
            <a:off x="457200" y="1882775"/>
            <a:ext cx="8229600" cy="4572000"/>
          </a:xfrm>
        </p:spPr>
        <p:txBody>
          <a:bodyPr/>
          <a:lstStyle/>
          <a:p>
            <a:pPr eaLnBrk="1" hangingPunct="1"/>
            <a:r>
              <a:rPr lang="en-US">
                <a:latin typeface="Comic Sans MS" charset="0"/>
                <a:ea typeface="MS PGothic" charset="0"/>
              </a:rPr>
              <a:t>Large occiput tends to over flex neck</a:t>
            </a:r>
          </a:p>
          <a:p>
            <a:pPr eaLnBrk="1" hangingPunct="1"/>
            <a:endParaRPr lang="en-US">
              <a:latin typeface="Comic Sans MS" charset="0"/>
              <a:ea typeface="MS PGothic" charset="0"/>
            </a:endParaRPr>
          </a:p>
          <a:p>
            <a:pPr eaLnBrk="1" hangingPunct="1"/>
            <a:r>
              <a:rPr lang="en-US">
                <a:latin typeface="Comic Sans MS" charset="0"/>
                <a:ea typeface="MS PGothic" charset="0"/>
              </a:rPr>
              <a:t>Clinical significance</a:t>
            </a:r>
          </a:p>
          <a:p>
            <a:pPr lvl="1" eaLnBrk="1" hangingPunct="1"/>
            <a:r>
              <a:rPr lang="en-US">
                <a:latin typeface="Comic Sans MS" charset="0"/>
                <a:ea typeface="MS PGothic" charset="0"/>
              </a:rPr>
              <a:t>shoulder roll for optimal positioning</a:t>
            </a:r>
          </a:p>
          <a:p>
            <a:pPr lvl="1" eaLnBrk="1" hangingPunct="1"/>
            <a:r>
              <a:rPr lang="en-US">
                <a:latin typeface="Comic Sans MS" charset="0"/>
                <a:ea typeface="MS PGothic" charset="0"/>
              </a:rPr>
              <a:t>positioning after extubation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304800"/>
            <a:ext cx="8229600" cy="990600"/>
          </a:xfrm>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TONGUE</a:t>
            </a:r>
          </a:p>
        </p:txBody>
      </p:sp>
      <p:sp>
        <p:nvSpPr>
          <p:cNvPr id="33794" name="Rectangle 3"/>
          <p:cNvSpPr>
            <a:spLocks noGrp="1" noChangeArrowheads="1"/>
          </p:cNvSpPr>
          <p:nvPr>
            <p:ph idx="1"/>
          </p:nvPr>
        </p:nvSpPr>
        <p:spPr>
          <a:xfrm>
            <a:off x="533400" y="1524000"/>
            <a:ext cx="8458200" cy="5181600"/>
          </a:xfrm>
        </p:spPr>
        <p:txBody>
          <a:bodyPr/>
          <a:lstStyle/>
          <a:p>
            <a:pPr eaLnBrk="1" hangingPunct="1"/>
            <a:r>
              <a:rPr lang="en-US" sz="2400">
                <a:latin typeface="Comic Sans MS" charset="0"/>
                <a:ea typeface="MS PGothic" charset="0"/>
              </a:rPr>
              <a:t>Relatively large</a:t>
            </a:r>
          </a:p>
          <a:p>
            <a:pPr eaLnBrk="1" hangingPunct="1"/>
            <a:endParaRPr lang="en-US" sz="2400">
              <a:latin typeface="Comic Sans MS" charset="0"/>
              <a:ea typeface="MS PGothic" charset="0"/>
            </a:endParaRPr>
          </a:p>
          <a:p>
            <a:pPr eaLnBrk="1" hangingPunct="1">
              <a:lnSpc>
                <a:spcPct val="130000"/>
              </a:lnSpc>
            </a:pPr>
            <a:r>
              <a:rPr lang="en-US" sz="2400">
                <a:latin typeface="Comic Sans MS" charset="0"/>
                <a:ea typeface="MS PGothic" charset="0"/>
              </a:rPr>
              <a:t>Clinical significance</a:t>
            </a:r>
          </a:p>
          <a:p>
            <a:pPr lvl="1" eaLnBrk="1" hangingPunct="1">
              <a:lnSpc>
                <a:spcPct val="130000"/>
              </a:lnSpc>
            </a:pPr>
            <a:r>
              <a:rPr lang="en-US" sz="2400">
                <a:latin typeface="Comic Sans MS" charset="0"/>
                <a:ea typeface="MS PGothic" charset="0"/>
              </a:rPr>
              <a:t>more prone to airway obstruction</a:t>
            </a:r>
          </a:p>
          <a:p>
            <a:pPr lvl="2" eaLnBrk="1" hangingPunct="1">
              <a:lnSpc>
                <a:spcPct val="130000"/>
              </a:lnSpc>
            </a:pPr>
            <a:r>
              <a:rPr lang="en-US">
                <a:latin typeface="Comic Sans MS" charset="0"/>
                <a:ea typeface="MS PGothic" charset="0"/>
              </a:rPr>
              <a:t>mask ventilation may be difficult</a:t>
            </a:r>
          </a:p>
          <a:p>
            <a:pPr lvl="1" eaLnBrk="1" hangingPunct="1">
              <a:lnSpc>
                <a:spcPct val="130000"/>
              </a:lnSpc>
            </a:pPr>
            <a:r>
              <a:rPr lang="en-US" sz="2400">
                <a:latin typeface="Comic Sans MS" charset="0"/>
                <a:ea typeface="MS PGothic" charset="0"/>
              </a:rPr>
              <a:t>difficulty manipulating the laryngoscope blade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POSITION OF THE LARYNX</a:t>
            </a:r>
          </a:p>
        </p:txBody>
      </p:sp>
      <p:sp>
        <p:nvSpPr>
          <p:cNvPr id="35842" name="Content Placeholder 3"/>
          <p:cNvSpPr>
            <a:spLocks noGrp="1"/>
          </p:cNvSpPr>
          <p:nvPr>
            <p:ph sz="half" idx="1"/>
          </p:nvPr>
        </p:nvSpPr>
        <p:spPr>
          <a:xfrm>
            <a:off x="457200" y="1722438"/>
            <a:ext cx="3048000" cy="4525962"/>
          </a:xfrm>
        </p:spPr>
        <p:txBody>
          <a:bodyPr/>
          <a:lstStyle/>
          <a:p>
            <a:endParaRPr lang="en-US">
              <a:latin typeface="Comic Sans MS" charset="0"/>
              <a:ea typeface="MS PGothic" charset="0"/>
            </a:endParaRPr>
          </a:p>
        </p:txBody>
      </p:sp>
      <p:sp>
        <p:nvSpPr>
          <p:cNvPr id="35843" name="Content Placeholder 4"/>
          <p:cNvSpPr>
            <a:spLocks noGrp="1"/>
          </p:cNvSpPr>
          <p:nvPr>
            <p:ph sz="half" idx="2"/>
          </p:nvPr>
        </p:nvSpPr>
        <p:spPr>
          <a:xfrm>
            <a:off x="3505200" y="1752600"/>
            <a:ext cx="5181600" cy="4495800"/>
          </a:xfrm>
        </p:spPr>
        <p:txBody>
          <a:bodyPr/>
          <a:lstStyle/>
          <a:p>
            <a:r>
              <a:rPr lang="en-US">
                <a:latin typeface="Comic Sans MS" charset="0"/>
                <a:ea typeface="MS PGothic" charset="0"/>
              </a:rPr>
              <a:t>Clinical significance</a:t>
            </a:r>
          </a:p>
          <a:p>
            <a:pPr lvl="1"/>
            <a:r>
              <a:rPr lang="en-US">
                <a:latin typeface="Comic Sans MS" charset="0"/>
                <a:ea typeface="MS PGothic" charset="0"/>
              </a:rPr>
              <a:t>Greater acute angulation between the tongue and glottic airway</a:t>
            </a:r>
          </a:p>
          <a:p>
            <a:pPr lvl="1"/>
            <a:r>
              <a:rPr lang="en-US">
                <a:latin typeface="Comic Sans MS" charset="0"/>
                <a:ea typeface="MS PGothic" charset="0"/>
              </a:rPr>
              <a:t>Straight laryngoscope blade preferable</a:t>
            </a:r>
          </a:p>
          <a:p>
            <a:pPr lvl="1"/>
            <a:r>
              <a:rPr lang="en-US">
                <a:latin typeface="Comic Sans MS" charset="0"/>
                <a:ea typeface="MS PGothic" charset="0"/>
              </a:rPr>
              <a:t>Angulation exacerbated with mandibular or midfacial hypoplasia</a:t>
            </a:r>
          </a:p>
        </p:txBody>
      </p:sp>
      <p:pic>
        <p:nvPicPr>
          <p:cNvPr id="35844" name="Picture 2" descr="Screen Shot 2014-06-29 at 2.54.2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3048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TextBox 2"/>
          <p:cNvSpPr txBox="1">
            <a:spLocks noChangeArrowheads="1"/>
          </p:cNvSpPr>
          <p:nvPr/>
        </p:nvSpPr>
        <p:spPr bwMode="auto">
          <a:xfrm>
            <a:off x="533400" y="6400800"/>
            <a:ext cx="6197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200"/>
              <a:t>Cote, et al (editors) A Practice of Anesthesia for Infants and Children, 2013, p 238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EPIGLOTTIS</a:t>
            </a:r>
          </a:p>
        </p:txBody>
      </p:sp>
      <p:pic>
        <p:nvPicPr>
          <p:cNvPr id="37890" name="Picture 2" descr="Screen Shot 2014-06-29 at 5.14.0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971800"/>
            <a:ext cx="4087813"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1" name="Picture 3" descr="Screen Shot 2014-06-29 at 5.13.5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40386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TextBox 4"/>
          <p:cNvSpPr txBox="1">
            <a:spLocks noChangeArrowheads="1"/>
          </p:cNvSpPr>
          <p:nvPr/>
        </p:nvSpPr>
        <p:spPr bwMode="auto">
          <a:xfrm>
            <a:off x="609600" y="1524000"/>
            <a:ext cx="297973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800"/>
              <a:t>	ADULT</a:t>
            </a:r>
          </a:p>
          <a:p>
            <a:r>
              <a:rPr lang="en-US" sz="1800"/>
              <a:t>Broad and flat</a:t>
            </a:r>
          </a:p>
          <a:p>
            <a:r>
              <a:rPr lang="en-US" sz="1800"/>
              <a:t>Parallel to axis of trachea</a:t>
            </a:r>
          </a:p>
          <a:p>
            <a:r>
              <a:rPr lang="en-US" sz="1800"/>
              <a:t>Curved or straight blade</a:t>
            </a:r>
          </a:p>
        </p:txBody>
      </p:sp>
      <p:sp>
        <p:nvSpPr>
          <p:cNvPr id="37893" name="TextBox 5"/>
          <p:cNvSpPr txBox="1">
            <a:spLocks noChangeArrowheads="1"/>
          </p:cNvSpPr>
          <p:nvPr/>
        </p:nvSpPr>
        <p:spPr bwMode="auto">
          <a:xfrm>
            <a:off x="4422775" y="1524000"/>
            <a:ext cx="47212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800"/>
              <a:t>		INFANT</a:t>
            </a:r>
          </a:p>
          <a:p>
            <a:r>
              <a:rPr lang="en-US" sz="1800"/>
              <a:t>Omega shaped</a:t>
            </a:r>
          </a:p>
          <a:p>
            <a:r>
              <a:rPr lang="en-US" sz="1800"/>
              <a:t>Angled away from axis of trachea (floppy)</a:t>
            </a:r>
          </a:p>
          <a:p>
            <a:r>
              <a:rPr lang="en-US" sz="1800"/>
              <a:t>Straight blade to lift epiglottis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828800"/>
            <a:ext cx="9144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3"/>
          <p:cNvSpPr>
            <a:spLocks noGrp="1" noRot="1" noChangeArrowheads="1"/>
          </p:cNvSpPr>
          <p:nvPr>
            <p:ph type="title"/>
          </p:nvPr>
        </p:nvSpPr>
        <p:spPr/>
        <p:txBody>
          <a:bodyPr/>
          <a:lstStyle/>
          <a:p>
            <a:pPr marL="484632" indent="0" eaLnBrk="1" fontAlgn="auto" hangingPunct="1">
              <a:spcAft>
                <a:spcPts val="0"/>
              </a:spcAft>
              <a:defRPr/>
            </a:pPr>
            <a:r>
              <a:rPr lang="en-US" sz="4000" dirty="0">
                <a:solidFill>
                  <a:schemeClr val="accent1">
                    <a:tint val="83000"/>
                    <a:satMod val="150000"/>
                  </a:schemeClr>
                </a:solidFill>
                <a:latin typeface="Comic Sans MS" charset="0"/>
                <a:ea typeface="+mj-ea"/>
                <a:cs typeface="+mj-cs"/>
              </a:rPr>
              <a:t>VOCAL CORDS</a:t>
            </a:r>
          </a:p>
        </p:txBody>
      </p:sp>
      <p:sp>
        <p:nvSpPr>
          <p:cNvPr id="2" name="TextBox 1"/>
          <p:cNvSpPr txBox="1"/>
          <p:nvPr/>
        </p:nvSpPr>
        <p:spPr>
          <a:xfrm>
            <a:off x="4114800" y="5638800"/>
            <a:ext cx="4913313" cy="889000"/>
          </a:xfrm>
          <a:prstGeom prst="rect">
            <a:avLst/>
          </a:prstGeom>
          <a:noFill/>
        </p:spPr>
        <p:txBody>
          <a:bodyPr>
            <a:spAutoFit/>
          </a:bodyPr>
          <a:lstStyle/>
          <a:p>
            <a:pPr>
              <a:lnSpc>
                <a:spcPct val="80000"/>
              </a:lnSpc>
              <a:defRPr/>
            </a:pPr>
            <a:r>
              <a:rPr lang="en-US" sz="1600" b="1" dirty="0">
                <a:solidFill>
                  <a:schemeClr val="accent1">
                    <a:lumMod val="50000"/>
                  </a:schemeClr>
                </a:solidFill>
                <a:ea typeface="ＭＳ Ｐゴシック" charset="0"/>
                <a:cs typeface="ＭＳ Ｐゴシック" charset="0"/>
              </a:rPr>
              <a:t>Clinical significance:</a:t>
            </a:r>
          </a:p>
          <a:p>
            <a:pPr marL="285750" indent="-285750">
              <a:lnSpc>
                <a:spcPct val="80000"/>
              </a:lnSpc>
              <a:buFont typeface="Arial"/>
              <a:buChar char="•"/>
              <a:defRPr/>
            </a:pPr>
            <a:r>
              <a:rPr lang="en-US" sz="1600" b="1" dirty="0">
                <a:solidFill>
                  <a:schemeClr val="accent1">
                    <a:lumMod val="50000"/>
                  </a:schemeClr>
                </a:solidFill>
                <a:ea typeface="ＭＳ Ｐゴシック" charset="0"/>
                <a:cs typeface="ＭＳ Ｐゴシック" charset="0"/>
              </a:rPr>
              <a:t>ETT hung up at anterior commisure</a:t>
            </a:r>
          </a:p>
          <a:p>
            <a:pPr marL="285750" indent="-285750">
              <a:lnSpc>
                <a:spcPct val="80000"/>
              </a:lnSpc>
              <a:buFont typeface="Arial"/>
              <a:buChar char="•"/>
              <a:defRPr/>
            </a:pPr>
            <a:r>
              <a:rPr lang="en-US" sz="1600" b="1" dirty="0">
                <a:solidFill>
                  <a:schemeClr val="accent1">
                    <a:lumMod val="50000"/>
                  </a:schemeClr>
                </a:solidFill>
                <a:ea typeface="ＭＳ Ｐゴシック" charset="0"/>
                <a:cs typeface="ＭＳ Ｐゴシック" charset="0"/>
              </a:rPr>
              <a:t>Pass ETT through posterior portion of VC</a:t>
            </a:r>
          </a:p>
          <a:p>
            <a:pPr marL="285750" indent="-285750">
              <a:lnSpc>
                <a:spcPct val="80000"/>
              </a:lnSpc>
              <a:buFont typeface="Arial"/>
              <a:buChar char="•"/>
              <a:defRPr/>
            </a:pPr>
            <a:r>
              <a:rPr lang="en-US" sz="1600" b="1" dirty="0">
                <a:solidFill>
                  <a:schemeClr val="accent1">
                    <a:lumMod val="50000"/>
                  </a:schemeClr>
                </a:solidFill>
                <a:ea typeface="ＭＳ Ｐゴシック" charset="0"/>
                <a:cs typeface="ＭＳ Ｐゴシック" charset="0"/>
              </a:rPr>
              <a:t>Particular problem with nasal intubation</a:t>
            </a:r>
          </a:p>
        </p:txBody>
      </p:sp>
    </p:spTree>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IES template" id="{08E77739-BA49-7541-9F01-AB17D13A949B}" vid="{B8AF7D1D-38EE-6947-9E86-D4BE6FA9EB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SPACIES template.potx</Template>
  <TotalTime>382</TotalTime>
  <Words>4379</Words>
  <Application>Microsoft Macintosh PowerPoint</Application>
  <PresentationFormat>On-screen Show (4:3)</PresentationFormat>
  <Paragraphs>493</Paragraphs>
  <Slides>47</Slides>
  <Notes>39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MS PGothic</vt:lpstr>
      <vt:lpstr>MS PGothic</vt:lpstr>
      <vt:lpstr>Albertus Extra Bold</vt:lpstr>
      <vt:lpstr>Arial</vt:lpstr>
      <vt:lpstr>Calibri</vt:lpstr>
      <vt:lpstr>Calibri Light</vt:lpstr>
      <vt:lpstr>Comic Sans MS</vt:lpstr>
      <vt:lpstr>Tahoma</vt:lpstr>
      <vt:lpstr>Times New Roman</vt:lpstr>
      <vt:lpstr>Verdana</vt:lpstr>
      <vt:lpstr>Wingdings</vt:lpstr>
      <vt:lpstr>Wingdings 2</vt:lpstr>
      <vt:lpstr>SPACIES</vt:lpstr>
      <vt:lpstr>PEDIATRIC PHYSIOLOGY: IMPLICATIONS FOR THE ANESTHESIOLOGIST</vt:lpstr>
      <vt:lpstr>DISCLOSURE</vt:lpstr>
      <vt:lpstr>OBJECTIVES</vt:lpstr>
      <vt:lpstr>RESPIRATORY SYSTEM</vt:lpstr>
      <vt:lpstr>OCCIPUT</vt:lpstr>
      <vt:lpstr>TONGUE</vt:lpstr>
      <vt:lpstr>POSITION OF THE LARYNX</vt:lpstr>
      <vt:lpstr>EPIGLOTTIS</vt:lpstr>
      <vt:lpstr>VOCAL CORDS</vt:lpstr>
      <vt:lpstr>NARROWEST AREA OF LARYNX</vt:lpstr>
      <vt:lpstr>AIRWAY COMPROMISE</vt:lpstr>
      <vt:lpstr>AIRWAY COMPROMISE</vt:lpstr>
      <vt:lpstr>TRADITIONAL TEACHING</vt:lpstr>
      <vt:lpstr>UNCUFFED ETT: ADVANTAGES/DISADVANTAGES</vt:lpstr>
      <vt:lpstr>CUFFED ETT: ADVANTAGES/DISADVANTAGES</vt:lpstr>
      <vt:lpstr>ETT SIZE</vt:lpstr>
      <vt:lpstr>RESPIRATORY SYSTEM</vt:lpstr>
      <vt:lpstr>LUNG VOLUMES</vt:lpstr>
      <vt:lpstr>AIRWAY RESISTANCE</vt:lpstr>
      <vt:lpstr>PULMONARY COMPLIANCE</vt:lpstr>
      <vt:lpstr>DIAPHRAGM &amp; INTERCOSTAL MUSCLES</vt:lpstr>
      <vt:lpstr>PERCENT TYPE I FIBERS</vt:lpstr>
      <vt:lpstr>PowerPoint Presentation</vt:lpstr>
      <vt:lpstr>CLINICAL SIGNIFICANCE</vt:lpstr>
      <vt:lpstr>CLOSING VOLUME: Volume at which small airways begin to close</vt:lpstr>
      <vt:lpstr>PowerPoint Presentation</vt:lpstr>
      <vt:lpstr>PowerPoint Presentation</vt:lpstr>
      <vt:lpstr>ALVEOLAR VENTILATION</vt:lpstr>
      <vt:lpstr>VA / FRC</vt:lpstr>
      <vt:lpstr>VA/FRC </vt:lpstr>
      <vt:lpstr>RESPIRATORY SYSTEM</vt:lpstr>
      <vt:lpstr>RESPIRATORY PATTERNS</vt:lpstr>
      <vt:lpstr>RESPIRATORY RESPONSE</vt:lpstr>
      <vt:lpstr>RESPIRATORY RESPONSE</vt:lpstr>
      <vt:lpstr>CARDIOVASCULAR SYSTEM </vt:lpstr>
      <vt:lpstr>CARDIAC OUTPUT</vt:lpstr>
      <vt:lpstr>C.O. DETERMINANTS: SV x HR</vt:lpstr>
      <vt:lpstr>CARDIAC OUTPUT</vt:lpstr>
      <vt:lpstr>NEURAL CONTROL</vt:lpstr>
      <vt:lpstr>ANTICHOLINERGIC PREMED</vt:lpstr>
      <vt:lpstr>ANTICHOLINERGIC PREMED</vt:lpstr>
      <vt:lpstr>PowerPoint Presentation</vt:lpstr>
      <vt:lpstr>ANTICHOLINERGIC PROPHYLAXIS</vt:lpstr>
      <vt:lpstr>CURRENT TREND</vt:lpstr>
      <vt:lpstr>INDICATIONS</vt:lpstr>
      <vt:lpstr>ATROPINE DOSE</vt:lpstr>
      <vt:lpstr>SUMMARY</vt:lpstr>
    </vt:vector>
  </TitlesOfParts>
  <Company>Vanderbilt University Medical Center</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kynesjm</dc:creator>
  <cp:lastModifiedBy>J. Matthew Kynes</cp:lastModifiedBy>
  <cp:revision>47</cp:revision>
  <dcterms:created xsi:type="dcterms:W3CDTF">2016-03-21T13:58:44Z</dcterms:created>
  <dcterms:modified xsi:type="dcterms:W3CDTF">2018-07-05T17:31:40Z</dcterms:modified>
</cp:coreProperties>
</file>