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05" r:id="rId42"/>
    <p:sldId id="306"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3" autoAdjust="0"/>
    <p:restoredTop sz="74700" autoAdjust="0"/>
  </p:normalViewPr>
  <p:slideViewPr>
    <p:cSldViewPr>
      <p:cViewPr varScale="1">
        <p:scale>
          <a:sx n="96" d="100"/>
          <a:sy n="96" d="100"/>
        </p:scale>
        <p:origin x="161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04"/>
    </p:cViewPr>
  </p:sorterViewPr>
  <p:notesViewPr>
    <p:cSldViewPr showGuides="1">
      <p:cViewPr>
        <p:scale>
          <a:sx n="100" d="100"/>
          <a:sy n="100" d="100"/>
        </p:scale>
        <p:origin x="-1612" y="13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9DA10-13CB-9342-9D57-19115567D7C9}"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3C616AEA-7683-8D4F-AC9F-B3E0E3024F65}">
      <dgm:prSet phldrT="[Text]" custT="1"/>
      <dgm:spPr/>
      <dgm:t>
        <a:bodyPr/>
        <a:lstStyle/>
        <a:p>
          <a:r>
            <a:rPr lang="es-UY" sz="2400" b="1" noProof="0" dirty="0"/>
            <a:t>Dinámica</a:t>
          </a:r>
        </a:p>
        <a:p>
          <a:r>
            <a:rPr lang="es-UY" sz="2400" b="1" noProof="0" dirty="0"/>
            <a:t>CRF</a:t>
          </a:r>
        </a:p>
      </dgm:t>
    </dgm:pt>
    <dgm:pt modelId="{194C95DC-940A-364E-8722-E359A0D91D41}" type="parTrans" cxnId="{11A43071-6B6A-354D-B4FE-47BA21C6AA74}">
      <dgm:prSet/>
      <dgm:spPr/>
      <dgm:t>
        <a:bodyPr/>
        <a:lstStyle/>
        <a:p>
          <a:endParaRPr lang="en-US"/>
        </a:p>
      </dgm:t>
    </dgm:pt>
    <dgm:pt modelId="{F16382D3-9C39-1B4C-93DB-62D24066233C}" type="sibTrans" cxnId="{11A43071-6B6A-354D-B4FE-47BA21C6AA74}">
      <dgm:prSet/>
      <dgm:spPr/>
      <dgm:t>
        <a:bodyPr/>
        <a:lstStyle/>
        <a:p>
          <a:endParaRPr lang="en-US"/>
        </a:p>
      </dgm:t>
    </dgm:pt>
    <dgm:pt modelId="{CA5FB9A5-ADF1-0A40-9465-AC6CDD05FD54}">
      <dgm:prSet phldrT="[Text]" custT="1"/>
      <dgm:spPr/>
      <dgm:t>
        <a:bodyPr/>
        <a:lstStyle/>
        <a:p>
          <a:r>
            <a:rPr lang="es-UY" sz="1600" b="1" noProof="0" dirty="0">
              <a:latin typeface="Comic Sans MS"/>
              <a:cs typeface="Comic Sans MS"/>
            </a:rPr>
            <a:t>Incompleto debido a FR rápida</a:t>
          </a:r>
        </a:p>
      </dgm:t>
    </dgm:pt>
    <dgm:pt modelId="{30139994-BC5E-FF4E-825A-D2DA1BEDAF69}" type="parTrans" cxnId="{5CAAB1E6-07C1-5343-BF59-51361DBAB8BC}">
      <dgm:prSet/>
      <dgm:spPr/>
      <dgm:t>
        <a:bodyPr/>
        <a:lstStyle/>
        <a:p>
          <a:endParaRPr lang="en-US"/>
        </a:p>
      </dgm:t>
    </dgm:pt>
    <dgm:pt modelId="{E48CFE8B-22C9-3140-834B-8D2A84125E09}" type="sibTrans" cxnId="{5CAAB1E6-07C1-5343-BF59-51361DBAB8BC}">
      <dgm:prSet/>
      <dgm:spPr/>
      <dgm:t>
        <a:bodyPr/>
        <a:lstStyle/>
        <a:p>
          <a:endParaRPr lang="en-US"/>
        </a:p>
      </dgm:t>
    </dgm:pt>
    <dgm:pt modelId="{2D8D739B-3711-4146-B161-50ECBCFEF827}">
      <dgm:prSet phldrT="[Text]" custT="1"/>
      <dgm:spPr/>
      <dgm:t>
        <a:bodyPr/>
        <a:lstStyle/>
        <a:p>
          <a:r>
            <a:rPr lang="es-UY" sz="1600" b="1" noProof="0" dirty="0">
              <a:latin typeface="Comic Sans MS"/>
              <a:cs typeface="Comic Sans MS"/>
            </a:rPr>
            <a:t>“retraso” Laríngeo</a:t>
          </a:r>
        </a:p>
        <a:p>
          <a:r>
            <a:rPr lang="es-UY" sz="1600" b="1" noProof="0" dirty="0">
              <a:latin typeface="Comic Sans MS"/>
              <a:cs typeface="Comic Sans MS"/>
            </a:rPr>
            <a:t>Los músculos aductores se contraen creando PEEP</a:t>
          </a:r>
          <a:endParaRPr lang="es-UY" sz="1500" noProof="0" dirty="0"/>
        </a:p>
      </dgm:t>
    </dgm:pt>
    <dgm:pt modelId="{D6C0D946-0A06-AF4E-B39E-7E1372595A59}" type="parTrans" cxnId="{11965FA3-6531-584D-B610-3CF1A66DD7DF}">
      <dgm:prSet/>
      <dgm:spPr/>
      <dgm:t>
        <a:bodyPr/>
        <a:lstStyle/>
        <a:p>
          <a:endParaRPr lang="en-US"/>
        </a:p>
      </dgm:t>
    </dgm:pt>
    <dgm:pt modelId="{DB35BA6C-C41C-9840-B21A-BEC7EA0A6773}" type="sibTrans" cxnId="{11965FA3-6531-584D-B610-3CF1A66DD7DF}">
      <dgm:prSet/>
      <dgm:spPr/>
      <dgm:t>
        <a:bodyPr/>
        <a:lstStyle/>
        <a:p>
          <a:endParaRPr lang="en-US"/>
        </a:p>
      </dgm:t>
    </dgm:pt>
    <dgm:pt modelId="{B2B4A6BB-F196-5B40-8F50-D014A90DF36B}">
      <dgm:prSet phldrT="[Text]" custT="1"/>
      <dgm:spPr/>
      <dgm:t>
        <a:bodyPr/>
        <a:lstStyle/>
        <a:p>
          <a:r>
            <a:rPr lang="es-UY" sz="1600" b="1" noProof="0" dirty="0">
              <a:latin typeface="Wingdings"/>
              <a:ea typeface="Wingdings"/>
              <a:cs typeface="Wingdings"/>
              <a:sym typeface="Wingdings"/>
            </a:rPr>
            <a:t></a:t>
          </a:r>
          <a:r>
            <a:rPr lang="es-UY" sz="1600" b="1" noProof="0" dirty="0">
              <a:latin typeface="Comic Sans MS"/>
              <a:ea typeface="Wingdings"/>
              <a:cs typeface="Comic Sans MS"/>
              <a:sym typeface="Wingdings"/>
            </a:rPr>
            <a:t> Tono del musculo intercostal</a:t>
          </a:r>
          <a:endParaRPr lang="es-UY" sz="1600" b="1" noProof="0" dirty="0"/>
        </a:p>
      </dgm:t>
    </dgm:pt>
    <dgm:pt modelId="{735A662D-B913-AA4B-AC2C-EE24DDE3AA87}" type="parTrans" cxnId="{821C0258-202C-0B49-B0EE-DD85759491B9}">
      <dgm:prSet/>
      <dgm:spPr/>
      <dgm:t>
        <a:bodyPr/>
        <a:lstStyle/>
        <a:p>
          <a:endParaRPr lang="en-US"/>
        </a:p>
      </dgm:t>
    </dgm:pt>
    <dgm:pt modelId="{6EDB3212-EB76-1949-A626-6A529FAD37AF}" type="sibTrans" cxnId="{821C0258-202C-0B49-B0EE-DD85759491B9}">
      <dgm:prSet/>
      <dgm:spPr/>
      <dgm:t>
        <a:bodyPr/>
        <a:lstStyle/>
        <a:p>
          <a:endParaRPr lang="en-US"/>
        </a:p>
      </dgm:t>
    </dgm:pt>
    <dgm:pt modelId="{19CF41DE-47CF-BE4C-9413-2031ECA86D45}" type="pres">
      <dgm:prSet presAssocID="{C5B9DA10-13CB-9342-9D57-19115567D7C9}" presName="cycle" presStyleCnt="0">
        <dgm:presLayoutVars>
          <dgm:chMax val="1"/>
          <dgm:dir/>
          <dgm:animLvl val="ctr"/>
          <dgm:resizeHandles val="exact"/>
        </dgm:presLayoutVars>
      </dgm:prSet>
      <dgm:spPr/>
    </dgm:pt>
    <dgm:pt modelId="{F93461F8-1DD1-C641-966A-E72CE7B28E20}" type="pres">
      <dgm:prSet presAssocID="{3C616AEA-7683-8D4F-AC9F-B3E0E3024F65}" presName="centerShape" presStyleLbl="node0" presStyleIdx="0" presStyleCnt="1"/>
      <dgm:spPr/>
    </dgm:pt>
    <dgm:pt modelId="{DEDD0F2D-9B11-9B4D-BD7F-A43C205532D4}" type="pres">
      <dgm:prSet presAssocID="{30139994-BC5E-FF4E-825A-D2DA1BEDAF69}" presName="parTrans" presStyleLbl="bgSibTrans2D1" presStyleIdx="0" presStyleCnt="3"/>
      <dgm:spPr/>
    </dgm:pt>
    <dgm:pt modelId="{65FE1466-2B0A-FF49-B06F-0C1B5D189141}" type="pres">
      <dgm:prSet presAssocID="{CA5FB9A5-ADF1-0A40-9465-AC6CDD05FD54}" presName="node" presStyleLbl="node1" presStyleIdx="0" presStyleCnt="3" custScaleY="53241" custRadScaleRad="100218" custRadScaleInc="3526">
        <dgm:presLayoutVars>
          <dgm:bulletEnabled val="1"/>
        </dgm:presLayoutVars>
      </dgm:prSet>
      <dgm:spPr/>
    </dgm:pt>
    <dgm:pt modelId="{2BBD8448-BF40-324F-B120-4336EC8F1A67}" type="pres">
      <dgm:prSet presAssocID="{D6C0D946-0A06-AF4E-B39E-7E1372595A59}" presName="parTrans" presStyleLbl="bgSibTrans2D1" presStyleIdx="1" presStyleCnt="3"/>
      <dgm:spPr/>
    </dgm:pt>
    <dgm:pt modelId="{5C08E87C-EB9D-C945-88BE-FAE074E98DFB}" type="pres">
      <dgm:prSet presAssocID="{2D8D739B-3711-4146-B161-50ECBCFEF827}" presName="node" presStyleLbl="node1" presStyleIdx="1" presStyleCnt="3" custScaleX="117225" custScaleY="89199">
        <dgm:presLayoutVars>
          <dgm:bulletEnabled val="1"/>
        </dgm:presLayoutVars>
      </dgm:prSet>
      <dgm:spPr/>
    </dgm:pt>
    <dgm:pt modelId="{8DBD1DB1-97F1-6648-82BC-93422471B645}" type="pres">
      <dgm:prSet presAssocID="{735A662D-B913-AA4B-AC2C-EE24DDE3AA87}" presName="parTrans" presStyleLbl="bgSibTrans2D1" presStyleIdx="2" presStyleCnt="3"/>
      <dgm:spPr/>
    </dgm:pt>
    <dgm:pt modelId="{9F7690F1-8D5A-DF4E-82F4-98B4FB2E1686}" type="pres">
      <dgm:prSet presAssocID="{B2B4A6BB-F196-5B40-8F50-D014A90DF36B}" presName="node" presStyleLbl="node1" presStyleIdx="2" presStyleCnt="3" custScaleY="54215" custRadScaleRad="101392" custRadScaleInc="-2361">
        <dgm:presLayoutVars>
          <dgm:bulletEnabled val="1"/>
        </dgm:presLayoutVars>
      </dgm:prSet>
      <dgm:spPr/>
    </dgm:pt>
  </dgm:ptLst>
  <dgm:cxnLst>
    <dgm:cxn modelId="{2C27AD1D-B513-FA48-A01D-09070D8BA481}" type="presOf" srcId="{3C616AEA-7683-8D4F-AC9F-B3E0E3024F65}" destId="{F93461F8-1DD1-C641-966A-E72CE7B28E20}" srcOrd="0" destOrd="0" presId="urn:microsoft.com/office/officeart/2005/8/layout/radial4"/>
    <dgm:cxn modelId="{9B68C521-F781-7943-9F31-D9BFCEFA5855}" type="presOf" srcId="{C5B9DA10-13CB-9342-9D57-19115567D7C9}" destId="{19CF41DE-47CF-BE4C-9413-2031ECA86D45}" srcOrd="0" destOrd="0" presId="urn:microsoft.com/office/officeart/2005/8/layout/radial4"/>
    <dgm:cxn modelId="{57B6783B-BA8A-C64E-8C93-0973CDADC523}" type="presOf" srcId="{B2B4A6BB-F196-5B40-8F50-D014A90DF36B}" destId="{9F7690F1-8D5A-DF4E-82F4-98B4FB2E1686}" srcOrd="0" destOrd="0" presId="urn:microsoft.com/office/officeart/2005/8/layout/radial4"/>
    <dgm:cxn modelId="{821C0258-202C-0B49-B0EE-DD85759491B9}" srcId="{3C616AEA-7683-8D4F-AC9F-B3E0E3024F65}" destId="{B2B4A6BB-F196-5B40-8F50-D014A90DF36B}" srcOrd="2" destOrd="0" parTransId="{735A662D-B913-AA4B-AC2C-EE24DDE3AA87}" sibTransId="{6EDB3212-EB76-1949-A626-6A529FAD37AF}"/>
    <dgm:cxn modelId="{11A43071-6B6A-354D-B4FE-47BA21C6AA74}" srcId="{C5B9DA10-13CB-9342-9D57-19115567D7C9}" destId="{3C616AEA-7683-8D4F-AC9F-B3E0E3024F65}" srcOrd="0" destOrd="0" parTransId="{194C95DC-940A-364E-8722-E359A0D91D41}" sibTransId="{F16382D3-9C39-1B4C-93DB-62D24066233C}"/>
    <dgm:cxn modelId="{FE45528C-D651-4A4B-863C-D5F5BCCDBE04}" type="presOf" srcId="{30139994-BC5E-FF4E-825A-D2DA1BEDAF69}" destId="{DEDD0F2D-9B11-9B4D-BD7F-A43C205532D4}" srcOrd="0" destOrd="0" presId="urn:microsoft.com/office/officeart/2005/8/layout/radial4"/>
    <dgm:cxn modelId="{11965FA3-6531-584D-B610-3CF1A66DD7DF}" srcId="{3C616AEA-7683-8D4F-AC9F-B3E0E3024F65}" destId="{2D8D739B-3711-4146-B161-50ECBCFEF827}" srcOrd="1" destOrd="0" parTransId="{D6C0D946-0A06-AF4E-B39E-7E1372595A59}" sibTransId="{DB35BA6C-C41C-9840-B21A-BEC7EA0A6773}"/>
    <dgm:cxn modelId="{11B542C2-5D65-0F46-972E-BD7B8690E549}" type="presOf" srcId="{D6C0D946-0A06-AF4E-B39E-7E1372595A59}" destId="{2BBD8448-BF40-324F-B120-4336EC8F1A67}" srcOrd="0" destOrd="0" presId="urn:microsoft.com/office/officeart/2005/8/layout/radial4"/>
    <dgm:cxn modelId="{7F311ADC-F9E0-AA42-B193-2E397C88AD76}" type="presOf" srcId="{2D8D739B-3711-4146-B161-50ECBCFEF827}" destId="{5C08E87C-EB9D-C945-88BE-FAE074E98DFB}" srcOrd="0" destOrd="0" presId="urn:microsoft.com/office/officeart/2005/8/layout/radial4"/>
    <dgm:cxn modelId="{7C8037E2-45B0-5745-B1E1-C4D91BA96459}" type="presOf" srcId="{735A662D-B913-AA4B-AC2C-EE24DDE3AA87}" destId="{8DBD1DB1-97F1-6648-82BC-93422471B645}" srcOrd="0" destOrd="0" presId="urn:microsoft.com/office/officeart/2005/8/layout/radial4"/>
    <dgm:cxn modelId="{5CAAB1E6-07C1-5343-BF59-51361DBAB8BC}" srcId="{3C616AEA-7683-8D4F-AC9F-B3E0E3024F65}" destId="{CA5FB9A5-ADF1-0A40-9465-AC6CDD05FD54}" srcOrd="0" destOrd="0" parTransId="{30139994-BC5E-FF4E-825A-D2DA1BEDAF69}" sibTransId="{E48CFE8B-22C9-3140-834B-8D2A84125E09}"/>
    <dgm:cxn modelId="{DD66D5E9-C74F-DE48-89D2-F443D2D88372}" type="presOf" srcId="{CA5FB9A5-ADF1-0A40-9465-AC6CDD05FD54}" destId="{65FE1466-2B0A-FF49-B06F-0C1B5D189141}" srcOrd="0" destOrd="0" presId="urn:microsoft.com/office/officeart/2005/8/layout/radial4"/>
    <dgm:cxn modelId="{F6659A47-7468-A444-8D9E-5DF9FDF8DFC7}" type="presParOf" srcId="{19CF41DE-47CF-BE4C-9413-2031ECA86D45}" destId="{F93461F8-1DD1-C641-966A-E72CE7B28E20}" srcOrd="0" destOrd="0" presId="urn:microsoft.com/office/officeart/2005/8/layout/radial4"/>
    <dgm:cxn modelId="{73D7554E-3C57-D24D-816A-4B3977B65684}" type="presParOf" srcId="{19CF41DE-47CF-BE4C-9413-2031ECA86D45}" destId="{DEDD0F2D-9B11-9B4D-BD7F-A43C205532D4}" srcOrd="1" destOrd="0" presId="urn:microsoft.com/office/officeart/2005/8/layout/radial4"/>
    <dgm:cxn modelId="{4326F419-D686-0942-9874-35C719938773}" type="presParOf" srcId="{19CF41DE-47CF-BE4C-9413-2031ECA86D45}" destId="{65FE1466-2B0A-FF49-B06F-0C1B5D189141}" srcOrd="2" destOrd="0" presId="urn:microsoft.com/office/officeart/2005/8/layout/radial4"/>
    <dgm:cxn modelId="{F6DC1430-BBD9-9C49-90D5-3E4DC190D7EF}" type="presParOf" srcId="{19CF41DE-47CF-BE4C-9413-2031ECA86D45}" destId="{2BBD8448-BF40-324F-B120-4336EC8F1A67}" srcOrd="3" destOrd="0" presId="urn:microsoft.com/office/officeart/2005/8/layout/radial4"/>
    <dgm:cxn modelId="{86F53863-C4CE-F94D-8779-1D49C5B82E0B}" type="presParOf" srcId="{19CF41DE-47CF-BE4C-9413-2031ECA86D45}" destId="{5C08E87C-EB9D-C945-88BE-FAE074E98DFB}" srcOrd="4" destOrd="0" presId="urn:microsoft.com/office/officeart/2005/8/layout/radial4"/>
    <dgm:cxn modelId="{0C423C4F-AC8D-7F4D-B209-1EF5D1637464}" type="presParOf" srcId="{19CF41DE-47CF-BE4C-9413-2031ECA86D45}" destId="{8DBD1DB1-97F1-6648-82BC-93422471B645}" srcOrd="5" destOrd="0" presId="urn:microsoft.com/office/officeart/2005/8/layout/radial4"/>
    <dgm:cxn modelId="{765F5BAC-421D-AF4A-BDA3-7BEC07BF01A5}" type="presParOf" srcId="{19CF41DE-47CF-BE4C-9413-2031ECA86D45}" destId="{9F7690F1-8D5A-DF4E-82F4-98B4FB2E168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6F430-8C1C-4246-B4ED-9AC94BE4F70D}" type="doc">
      <dgm:prSet loTypeId="urn:microsoft.com/office/officeart/2005/8/layout/hChevron3" loCatId="" qsTypeId="urn:microsoft.com/office/officeart/2005/8/quickstyle/simple4" qsCatId="simple" csTypeId="urn:microsoft.com/office/officeart/2005/8/colors/accent1_2" csCatId="accent1" phldr="1"/>
      <dgm:spPr/>
    </dgm:pt>
    <dgm:pt modelId="{2C4906F5-4BD3-9E48-9149-6D1EC4FEB412}">
      <dgm:prSet phldrT="[Text]" custT="1"/>
      <dgm:spPr/>
      <dgm:t>
        <a:bodyPr/>
        <a:lstStyle/>
        <a:p>
          <a:r>
            <a:rPr lang="en-US" sz="2400" b="1" dirty="0">
              <a:latin typeface="Wingdings"/>
              <a:ea typeface="Wingdings"/>
              <a:cs typeface="Wingdings"/>
              <a:sym typeface="Wingdings"/>
            </a:rPr>
            <a:t></a:t>
          </a:r>
          <a:r>
            <a:rPr lang="en-US" sz="2400" b="1" dirty="0">
              <a:latin typeface="Comic Sans MS"/>
              <a:ea typeface="Wingdings"/>
              <a:cs typeface="Comic Sans MS"/>
              <a:sym typeface="Wingdings"/>
            </a:rPr>
            <a:t>CRF</a:t>
          </a:r>
          <a:endParaRPr lang="en-US" sz="2400" b="1" dirty="0"/>
        </a:p>
      </dgm:t>
    </dgm:pt>
    <dgm:pt modelId="{D01E2E93-DCBD-4548-8DF6-AF077A6DBEA1}" type="parTrans" cxnId="{90C82C60-9A98-B949-926B-A567DB35101B}">
      <dgm:prSet/>
      <dgm:spPr/>
      <dgm:t>
        <a:bodyPr/>
        <a:lstStyle/>
        <a:p>
          <a:endParaRPr lang="en-US"/>
        </a:p>
      </dgm:t>
    </dgm:pt>
    <dgm:pt modelId="{DE843C8E-7A6A-814D-955A-D3479A35E582}" type="sibTrans" cxnId="{90C82C60-9A98-B949-926B-A567DB35101B}">
      <dgm:prSet/>
      <dgm:spPr/>
      <dgm:t>
        <a:bodyPr/>
        <a:lstStyle/>
        <a:p>
          <a:endParaRPr lang="en-US"/>
        </a:p>
      </dgm:t>
    </dgm:pt>
    <dgm:pt modelId="{85DC84E3-172B-6E47-B560-736FBE1057BA}">
      <dgm:prSet phldrT="[Text]" custT="1"/>
      <dgm:spPr/>
      <dgm:t>
        <a:bodyPr/>
        <a:lstStyle/>
        <a:p>
          <a:r>
            <a:rPr lang="es-UY" sz="2400" b="1" noProof="0" dirty="0">
              <a:latin typeface="Comic Sans MS"/>
              <a:cs typeface="Comic Sans MS"/>
            </a:rPr>
            <a:t>Cierre de Vía Aérea</a:t>
          </a:r>
        </a:p>
      </dgm:t>
    </dgm:pt>
    <dgm:pt modelId="{EE8395EC-C43B-084F-A606-1612A5D8A78B}" type="parTrans" cxnId="{928000F2-B486-6342-B9F6-077DBD11E3D6}">
      <dgm:prSet/>
      <dgm:spPr/>
      <dgm:t>
        <a:bodyPr/>
        <a:lstStyle/>
        <a:p>
          <a:endParaRPr lang="en-US"/>
        </a:p>
      </dgm:t>
    </dgm:pt>
    <dgm:pt modelId="{DB429AEB-57C0-604C-95A3-F205AB0AB708}" type="sibTrans" cxnId="{928000F2-B486-6342-B9F6-077DBD11E3D6}">
      <dgm:prSet/>
      <dgm:spPr/>
      <dgm:t>
        <a:bodyPr/>
        <a:lstStyle/>
        <a:p>
          <a:endParaRPr lang="en-US"/>
        </a:p>
      </dgm:t>
    </dgm:pt>
    <dgm:pt modelId="{C0AE116D-6E31-1740-826E-AE68C5EA9673}">
      <dgm:prSet phldrT="[Text]" custT="1"/>
      <dgm:spPr/>
      <dgm:t>
        <a:bodyPr/>
        <a:lstStyle/>
        <a:p>
          <a:r>
            <a:rPr lang="en-US" sz="2400" b="1" dirty="0" err="1">
              <a:latin typeface="Comic Sans MS"/>
              <a:cs typeface="Comic Sans MS"/>
            </a:rPr>
            <a:t>Atelectasias</a:t>
          </a:r>
          <a:endParaRPr lang="en-US" sz="2400" b="1" dirty="0">
            <a:latin typeface="Comic Sans MS"/>
            <a:cs typeface="Comic Sans MS"/>
          </a:endParaRPr>
        </a:p>
      </dgm:t>
    </dgm:pt>
    <dgm:pt modelId="{F9FF893D-4EF8-AD43-A0F3-72A2AF0DCE4A}" type="parTrans" cxnId="{9D6A05BB-693A-FE45-ACDB-5D5C1CF6291B}">
      <dgm:prSet/>
      <dgm:spPr/>
      <dgm:t>
        <a:bodyPr/>
        <a:lstStyle/>
        <a:p>
          <a:endParaRPr lang="en-US"/>
        </a:p>
      </dgm:t>
    </dgm:pt>
    <dgm:pt modelId="{C17C2A7B-8D4B-C64F-A8DD-436B0E5AA748}" type="sibTrans" cxnId="{9D6A05BB-693A-FE45-ACDB-5D5C1CF6291B}">
      <dgm:prSet/>
      <dgm:spPr/>
      <dgm:t>
        <a:bodyPr/>
        <a:lstStyle/>
        <a:p>
          <a:endParaRPr lang="en-US"/>
        </a:p>
      </dgm:t>
    </dgm:pt>
    <dgm:pt modelId="{295BB2B8-548F-D14D-A23B-14E95D6D4183}" type="pres">
      <dgm:prSet presAssocID="{0596F430-8C1C-4246-B4ED-9AC94BE4F70D}" presName="Name0" presStyleCnt="0">
        <dgm:presLayoutVars>
          <dgm:dir/>
          <dgm:resizeHandles val="exact"/>
        </dgm:presLayoutVars>
      </dgm:prSet>
      <dgm:spPr/>
    </dgm:pt>
    <dgm:pt modelId="{4089DA01-4EC3-6F45-BFF2-6E2AF3C9F7D0}" type="pres">
      <dgm:prSet presAssocID="{2C4906F5-4BD3-9E48-9149-6D1EC4FEB412}" presName="parTxOnly" presStyleLbl="node1" presStyleIdx="0" presStyleCnt="3">
        <dgm:presLayoutVars>
          <dgm:bulletEnabled val="1"/>
        </dgm:presLayoutVars>
      </dgm:prSet>
      <dgm:spPr/>
    </dgm:pt>
    <dgm:pt modelId="{2D13CF31-F6B7-4A49-B2EA-219D0923F1A2}" type="pres">
      <dgm:prSet presAssocID="{DE843C8E-7A6A-814D-955A-D3479A35E582}" presName="parSpace" presStyleCnt="0"/>
      <dgm:spPr/>
    </dgm:pt>
    <dgm:pt modelId="{2C7D31FE-BBBE-EA42-8F8E-B64304553F62}" type="pres">
      <dgm:prSet presAssocID="{85DC84E3-172B-6E47-B560-736FBE1057BA}" presName="parTxOnly" presStyleLbl="node1" presStyleIdx="1" presStyleCnt="3">
        <dgm:presLayoutVars>
          <dgm:bulletEnabled val="1"/>
        </dgm:presLayoutVars>
      </dgm:prSet>
      <dgm:spPr/>
    </dgm:pt>
    <dgm:pt modelId="{74F8A415-0CCD-A341-A7E2-1D210A34BACA}" type="pres">
      <dgm:prSet presAssocID="{DB429AEB-57C0-604C-95A3-F205AB0AB708}" presName="parSpace" presStyleCnt="0"/>
      <dgm:spPr/>
    </dgm:pt>
    <dgm:pt modelId="{6EF9046C-BF5F-B447-9DE5-2AFE5C1EAAC1}" type="pres">
      <dgm:prSet presAssocID="{C0AE116D-6E31-1740-826E-AE68C5EA9673}" presName="parTxOnly" presStyleLbl="node1" presStyleIdx="2" presStyleCnt="3">
        <dgm:presLayoutVars>
          <dgm:bulletEnabled val="1"/>
        </dgm:presLayoutVars>
      </dgm:prSet>
      <dgm:spPr/>
    </dgm:pt>
  </dgm:ptLst>
  <dgm:cxnLst>
    <dgm:cxn modelId="{90C82C60-9A98-B949-926B-A567DB35101B}" srcId="{0596F430-8C1C-4246-B4ED-9AC94BE4F70D}" destId="{2C4906F5-4BD3-9E48-9149-6D1EC4FEB412}" srcOrd="0" destOrd="0" parTransId="{D01E2E93-DCBD-4548-8DF6-AF077A6DBEA1}" sibTransId="{DE843C8E-7A6A-814D-955A-D3479A35E582}"/>
    <dgm:cxn modelId="{AC262669-73D7-094E-B682-7C53A57EE79C}" type="presOf" srcId="{C0AE116D-6E31-1740-826E-AE68C5EA9673}" destId="{6EF9046C-BF5F-B447-9DE5-2AFE5C1EAAC1}" srcOrd="0" destOrd="0" presId="urn:microsoft.com/office/officeart/2005/8/layout/hChevron3"/>
    <dgm:cxn modelId="{9FDC467C-D456-5946-913C-E343A11B3929}" type="presOf" srcId="{2C4906F5-4BD3-9E48-9149-6D1EC4FEB412}" destId="{4089DA01-4EC3-6F45-BFF2-6E2AF3C9F7D0}" srcOrd="0" destOrd="0" presId="urn:microsoft.com/office/officeart/2005/8/layout/hChevron3"/>
    <dgm:cxn modelId="{8136A982-1059-5B41-A8A4-EA3B4D43B32B}" type="presOf" srcId="{0596F430-8C1C-4246-B4ED-9AC94BE4F70D}" destId="{295BB2B8-548F-D14D-A23B-14E95D6D4183}" srcOrd="0" destOrd="0" presId="urn:microsoft.com/office/officeart/2005/8/layout/hChevron3"/>
    <dgm:cxn modelId="{71D1B0AD-A4C7-FA4D-AD81-2CC1ACE25DC7}" type="presOf" srcId="{85DC84E3-172B-6E47-B560-736FBE1057BA}" destId="{2C7D31FE-BBBE-EA42-8F8E-B64304553F62}" srcOrd="0" destOrd="0" presId="urn:microsoft.com/office/officeart/2005/8/layout/hChevron3"/>
    <dgm:cxn modelId="{9D6A05BB-693A-FE45-ACDB-5D5C1CF6291B}" srcId="{0596F430-8C1C-4246-B4ED-9AC94BE4F70D}" destId="{C0AE116D-6E31-1740-826E-AE68C5EA9673}" srcOrd="2" destOrd="0" parTransId="{F9FF893D-4EF8-AD43-A0F3-72A2AF0DCE4A}" sibTransId="{C17C2A7B-8D4B-C64F-A8DD-436B0E5AA748}"/>
    <dgm:cxn modelId="{928000F2-B486-6342-B9F6-077DBD11E3D6}" srcId="{0596F430-8C1C-4246-B4ED-9AC94BE4F70D}" destId="{85DC84E3-172B-6E47-B560-736FBE1057BA}" srcOrd="1" destOrd="0" parTransId="{EE8395EC-C43B-084F-A606-1612A5D8A78B}" sibTransId="{DB429AEB-57C0-604C-95A3-F205AB0AB708}"/>
    <dgm:cxn modelId="{D14E182B-0F6D-6441-B3D9-94B95E2FD09C}" type="presParOf" srcId="{295BB2B8-548F-D14D-A23B-14E95D6D4183}" destId="{4089DA01-4EC3-6F45-BFF2-6E2AF3C9F7D0}" srcOrd="0" destOrd="0" presId="urn:microsoft.com/office/officeart/2005/8/layout/hChevron3"/>
    <dgm:cxn modelId="{5D1F1B48-7218-BA49-A405-9B91D379A9E9}" type="presParOf" srcId="{295BB2B8-548F-D14D-A23B-14E95D6D4183}" destId="{2D13CF31-F6B7-4A49-B2EA-219D0923F1A2}" srcOrd="1" destOrd="0" presId="urn:microsoft.com/office/officeart/2005/8/layout/hChevron3"/>
    <dgm:cxn modelId="{584E5735-E9A4-CF4C-9DA7-58B7EE7902C5}" type="presParOf" srcId="{295BB2B8-548F-D14D-A23B-14E95D6D4183}" destId="{2C7D31FE-BBBE-EA42-8F8E-B64304553F62}" srcOrd="2" destOrd="0" presId="urn:microsoft.com/office/officeart/2005/8/layout/hChevron3"/>
    <dgm:cxn modelId="{D5D1A400-89A6-3043-8C4F-DE6BB43922D5}" type="presParOf" srcId="{295BB2B8-548F-D14D-A23B-14E95D6D4183}" destId="{74F8A415-0CCD-A341-A7E2-1D210A34BACA}" srcOrd="3" destOrd="0" presId="urn:microsoft.com/office/officeart/2005/8/layout/hChevron3"/>
    <dgm:cxn modelId="{630D1A07-0058-6045-8501-6F8405D803BE}" type="presParOf" srcId="{295BB2B8-548F-D14D-A23B-14E95D6D4183}" destId="{6EF9046C-BF5F-B447-9DE5-2AFE5C1EAAC1}"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461F8-1DD1-C641-966A-E72CE7B28E20}">
      <dsp:nvSpPr>
        <dsp:cNvPr id="0" name=""/>
        <dsp:cNvSpPr/>
      </dsp:nvSpPr>
      <dsp:spPr>
        <a:xfrm>
          <a:off x="3088430" y="2400878"/>
          <a:ext cx="2052738" cy="20527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UY" sz="2400" b="1" kern="1200" noProof="0" dirty="0"/>
            <a:t>Dinámica</a:t>
          </a:r>
        </a:p>
        <a:p>
          <a:pPr marL="0" lvl="0" indent="0" algn="ctr" defTabSz="1066800">
            <a:lnSpc>
              <a:spcPct val="90000"/>
            </a:lnSpc>
            <a:spcBef>
              <a:spcPct val="0"/>
            </a:spcBef>
            <a:spcAft>
              <a:spcPct val="35000"/>
            </a:spcAft>
            <a:buNone/>
          </a:pPr>
          <a:r>
            <a:rPr lang="es-UY" sz="2400" b="1" kern="1200" noProof="0" dirty="0"/>
            <a:t>CRF</a:t>
          </a:r>
        </a:p>
      </dsp:txBody>
      <dsp:txXfrm>
        <a:off x="3389047" y="2701495"/>
        <a:ext cx="1451504" cy="1451504"/>
      </dsp:txXfrm>
    </dsp:sp>
    <dsp:sp modelId="{DEDD0F2D-9B11-9B4D-BD7F-A43C205532D4}">
      <dsp:nvSpPr>
        <dsp:cNvPr id="0" name=""/>
        <dsp:cNvSpPr/>
      </dsp:nvSpPr>
      <dsp:spPr>
        <a:xfrm rot="13026936">
          <a:off x="1805909" y="1984214"/>
          <a:ext cx="1576987" cy="585030"/>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FE1466-2B0A-FF49-B06F-0C1B5D189141}">
      <dsp:nvSpPr>
        <dsp:cNvPr id="0" name=""/>
        <dsp:cNvSpPr/>
      </dsp:nvSpPr>
      <dsp:spPr>
        <a:xfrm>
          <a:off x="990591" y="1385631"/>
          <a:ext cx="1950101" cy="8306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UY" sz="1600" b="1" kern="1200" noProof="0" dirty="0">
              <a:latin typeface="Comic Sans MS"/>
              <a:cs typeface="Comic Sans MS"/>
            </a:rPr>
            <a:t>Incompleto debido a FR rápida</a:t>
          </a:r>
        </a:p>
      </dsp:txBody>
      <dsp:txXfrm>
        <a:off x="1014919" y="1409959"/>
        <a:ext cx="1901445" cy="781946"/>
      </dsp:txXfrm>
    </dsp:sp>
    <dsp:sp modelId="{2BBD8448-BF40-324F-B120-4336EC8F1A67}">
      <dsp:nvSpPr>
        <dsp:cNvPr id="0" name=""/>
        <dsp:cNvSpPr/>
      </dsp:nvSpPr>
      <dsp:spPr>
        <a:xfrm rot="16200000">
          <a:off x="3329076" y="1231179"/>
          <a:ext cx="1571447" cy="585030"/>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C08E87C-EB9D-C945-88BE-FAE074E98DFB}">
      <dsp:nvSpPr>
        <dsp:cNvPr id="0" name=""/>
        <dsp:cNvSpPr/>
      </dsp:nvSpPr>
      <dsp:spPr>
        <a:xfrm>
          <a:off x="2971796" y="42182"/>
          <a:ext cx="2286006" cy="13915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UY" sz="1600" b="1" kern="1200" noProof="0" dirty="0">
              <a:latin typeface="Comic Sans MS"/>
              <a:cs typeface="Comic Sans MS"/>
            </a:rPr>
            <a:t>“retraso” Laríngeo</a:t>
          </a:r>
        </a:p>
        <a:p>
          <a:pPr marL="0" lvl="0" indent="0" algn="ctr" defTabSz="711200">
            <a:lnSpc>
              <a:spcPct val="90000"/>
            </a:lnSpc>
            <a:spcBef>
              <a:spcPct val="0"/>
            </a:spcBef>
            <a:spcAft>
              <a:spcPct val="35000"/>
            </a:spcAft>
            <a:buNone/>
          </a:pPr>
          <a:r>
            <a:rPr lang="es-UY" sz="1600" b="1" kern="1200" noProof="0" dirty="0">
              <a:latin typeface="Comic Sans MS"/>
              <a:cs typeface="Comic Sans MS"/>
            </a:rPr>
            <a:t>Los músculos aductores se contraen creando PEEP</a:t>
          </a:r>
          <a:endParaRPr lang="es-UY" sz="1500" kern="1200" noProof="0" dirty="0"/>
        </a:p>
      </dsp:txBody>
      <dsp:txXfrm>
        <a:off x="3012554" y="82940"/>
        <a:ext cx="2204490" cy="1310061"/>
      </dsp:txXfrm>
    </dsp:sp>
    <dsp:sp modelId="{8DBD1DB1-97F1-6648-82BC-93422471B645}">
      <dsp:nvSpPr>
        <dsp:cNvPr id="0" name=""/>
        <dsp:cNvSpPr/>
      </dsp:nvSpPr>
      <dsp:spPr>
        <a:xfrm rot="19415004">
          <a:off x="4859109" y="1992961"/>
          <a:ext cx="1606823" cy="585030"/>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7690F1-8D5A-DF4E-82F4-98B4FB2E1686}">
      <dsp:nvSpPr>
        <dsp:cNvPr id="0" name=""/>
        <dsp:cNvSpPr/>
      </dsp:nvSpPr>
      <dsp:spPr>
        <a:xfrm>
          <a:off x="5333993" y="1385630"/>
          <a:ext cx="1950101" cy="8457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UY" sz="1600" b="1" kern="1200" noProof="0" dirty="0">
              <a:latin typeface="Wingdings"/>
              <a:ea typeface="Wingdings"/>
              <a:cs typeface="Wingdings"/>
              <a:sym typeface="Wingdings"/>
            </a:rPr>
            <a:t></a:t>
          </a:r>
          <a:r>
            <a:rPr lang="es-UY" sz="1600" b="1" kern="1200" noProof="0" dirty="0">
              <a:latin typeface="Comic Sans MS"/>
              <a:ea typeface="Wingdings"/>
              <a:cs typeface="Comic Sans MS"/>
              <a:sym typeface="Wingdings"/>
            </a:rPr>
            <a:t> Tono del musculo intercostal</a:t>
          </a:r>
          <a:endParaRPr lang="es-UY" sz="1600" b="1" kern="1200" noProof="0" dirty="0"/>
        </a:p>
      </dsp:txBody>
      <dsp:txXfrm>
        <a:off x="5358766" y="1410403"/>
        <a:ext cx="1900555" cy="796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9DA01-4EC3-6F45-BFF2-6E2AF3C9F7D0}">
      <dsp:nvSpPr>
        <dsp:cNvPr id="0" name=""/>
        <dsp:cNvSpPr/>
      </dsp:nvSpPr>
      <dsp:spPr>
        <a:xfrm>
          <a:off x="3716" y="378641"/>
          <a:ext cx="3250294" cy="130011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Wingdings"/>
              <a:ea typeface="Wingdings"/>
              <a:cs typeface="Wingdings"/>
              <a:sym typeface="Wingdings"/>
            </a:rPr>
            <a:t></a:t>
          </a:r>
          <a:r>
            <a:rPr lang="en-US" sz="2400" b="1" kern="1200" dirty="0">
              <a:latin typeface="Comic Sans MS"/>
              <a:ea typeface="Wingdings"/>
              <a:cs typeface="Comic Sans MS"/>
              <a:sym typeface="Wingdings"/>
            </a:rPr>
            <a:t>CRF</a:t>
          </a:r>
          <a:endParaRPr lang="en-US" sz="2400" b="1" kern="1200" dirty="0"/>
        </a:p>
      </dsp:txBody>
      <dsp:txXfrm>
        <a:off x="3716" y="378641"/>
        <a:ext cx="2925265" cy="1300117"/>
      </dsp:txXfrm>
    </dsp:sp>
    <dsp:sp modelId="{2C7D31FE-BBBE-EA42-8F8E-B64304553F62}">
      <dsp:nvSpPr>
        <dsp:cNvPr id="0" name=""/>
        <dsp:cNvSpPr/>
      </dsp:nvSpPr>
      <dsp:spPr>
        <a:xfrm>
          <a:off x="2603952" y="378641"/>
          <a:ext cx="3250294" cy="130011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s-UY" sz="2400" b="1" kern="1200" noProof="0" dirty="0">
              <a:latin typeface="Comic Sans MS"/>
              <a:cs typeface="Comic Sans MS"/>
            </a:rPr>
            <a:t>Cierre de Vía Aérea</a:t>
          </a:r>
        </a:p>
      </dsp:txBody>
      <dsp:txXfrm>
        <a:off x="3254011" y="378641"/>
        <a:ext cx="1950177" cy="1300117"/>
      </dsp:txXfrm>
    </dsp:sp>
    <dsp:sp modelId="{6EF9046C-BF5F-B447-9DE5-2AFE5C1EAAC1}">
      <dsp:nvSpPr>
        <dsp:cNvPr id="0" name=""/>
        <dsp:cNvSpPr/>
      </dsp:nvSpPr>
      <dsp:spPr>
        <a:xfrm>
          <a:off x="5204188" y="378641"/>
          <a:ext cx="3250294" cy="130011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Comic Sans MS"/>
              <a:cs typeface="Comic Sans MS"/>
            </a:rPr>
            <a:t>Atelectasias</a:t>
          </a:r>
          <a:endParaRPr lang="en-US" sz="2400" b="1" kern="1200" dirty="0">
            <a:latin typeface="Comic Sans MS"/>
            <a:cs typeface="Comic Sans MS"/>
          </a:endParaRPr>
        </a:p>
      </dsp:txBody>
      <dsp:txXfrm>
        <a:off x="5854247" y="378641"/>
        <a:ext cx="1950177" cy="130011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EC601-A49D-F146-B134-B43BBFFFEF42}" type="datetimeFigureOut">
              <a:rPr lang="en-US" smtClean="0"/>
              <a:t>7/5/18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8C45E-DFF3-4248-B007-8489A96B9273}" type="slidenum">
              <a:rPr lang="en-US" smtClean="0"/>
              <a:t>‹#›</a:t>
            </a:fld>
            <a:endParaRPr lang="en-US"/>
          </a:p>
        </p:txBody>
      </p:sp>
    </p:spTree>
    <p:extLst>
      <p:ext uri="{BB962C8B-B14F-4D97-AF65-F5344CB8AC3E}">
        <p14:creationId xmlns:p14="http://schemas.microsoft.com/office/powerpoint/2010/main" val="36991359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El occipucio</a:t>
            </a:r>
            <a:r>
              <a:rPr lang="es-UY" baseline="0" noProof="0" dirty="0">
                <a:ea typeface="MS PGothic" charset="0"/>
              </a:rPr>
              <a:t> relativamente prominente coloca al infante en una posición de flexión. Para poder optimizar la posición del infante para la intubación, un rollo debajo de los hombros puede ser necesario. En contraste, el adulto usualmente requiere una almohada debajo del occipucio.</a:t>
            </a:r>
          </a:p>
          <a:p>
            <a:r>
              <a:rPr lang="es-UY" baseline="0" noProof="0" dirty="0">
                <a:ea typeface="MS PGothic" charset="0"/>
              </a:rPr>
              <a:t>Luego de la </a:t>
            </a:r>
            <a:r>
              <a:rPr lang="es-UY" baseline="0" noProof="0" dirty="0" err="1">
                <a:ea typeface="MS PGothic" charset="0"/>
              </a:rPr>
              <a:t>extubación</a:t>
            </a:r>
            <a:r>
              <a:rPr lang="es-UY" baseline="0" noProof="0" dirty="0">
                <a:ea typeface="MS PGothic" charset="0"/>
              </a:rPr>
              <a:t>, es igualmente importante asegurar que el cuello no este en </a:t>
            </a:r>
            <a:r>
              <a:rPr lang="es-UY" baseline="0" noProof="0" dirty="0" err="1">
                <a:ea typeface="MS PGothic" charset="0"/>
              </a:rPr>
              <a:t>hiper</a:t>
            </a:r>
            <a:r>
              <a:rPr lang="es-UY" baseline="0" noProof="0" dirty="0">
                <a:ea typeface="MS PGothic" charset="0"/>
              </a:rPr>
              <a:t>-flexión ya que puede resultar en obstrucción de la vía aérea.</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F7D97011-7EC4-BC47-B9CC-62F59CDB87F6}" type="slidenum">
              <a:rPr lang="en-US" sz="1200">
                <a:latin typeface="Arial" charset="0"/>
              </a:rPr>
              <a:pPr/>
              <a:t>5</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Y" noProof="0" dirty="0">
                <a:latin typeface="Tahoma" charset="0"/>
                <a:ea typeface="MS PGothic" charset="0"/>
              </a:rPr>
              <a:t>Hay muchas ventajas y desventajas asociadas</a:t>
            </a:r>
            <a:r>
              <a:rPr lang="es-UY" baseline="0" noProof="0" dirty="0">
                <a:latin typeface="Tahoma" charset="0"/>
                <a:ea typeface="MS PGothic" charset="0"/>
              </a:rPr>
              <a:t> con el uso de TET sin manguito. La ventajas se basan en el hecho de que cuando se usa un tubo con manguito, deberás usar un tubo de menor tamaño para acomodar el mayor diámetro externo debido a la presencia del manguito. Sin embargo, hay literatura reciente que sugiere que reducir el tamaño un punto resulta en el uso de un tubo muy pequeño, y que reducir el tamaño medio punto es suficiente. Debido a que el TET sin manguito tiene un diámetro interno mayor, hay menos resistencia en la vía aérea y disminuye el trabajo respiratorio si el paciente esta respirando espontáneamente con el TET. Además, es más fácil para aspirar secreciones y teóricamente presenta menos riesgo de lesión mucosa por presión.</a:t>
            </a:r>
          </a:p>
          <a:p>
            <a:pPr eaLnBrk="1" hangingPunct="1"/>
            <a:r>
              <a:rPr lang="es-UY" noProof="0" dirty="0">
                <a:latin typeface="Tahoma" charset="0"/>
                <a:ea typeface="MS PGothic" charset="0"/>
              </a:rPr>
              <a:t>Las desventajas del TET sin manguito es la necesidad de múltiples</a:t>
            </a:r>
            <a:r>
              <a:rPr lang="es-UY" baseline="0" noProof="0" dirty="0">
                <a:latin typeface="Tahoma" charset="0"/>
                <a:ea typeface="MS PGothic" charset="0"/>
              </a:rPr>
              <a:t> laringoscopias e intubación para encontrar el tubo adecuado, lo cual esta asociado con un aumento del trauma laríngeo y en consecuencia estridor post-</a:t>
            </a:r>
            <a:r>
              <a:rPr lang="es-UY" baseline="0" noProof="0" dirty="0" err="1">
                <a:latin typeface="Tahoma" charset="0"/>
                <a:ea typeface="MS PGothic" charset="0"/>
              </a:rPr>
              <a:t>extubación</a:t>
            </a:r>
            <a:r>
              <a:rPr lang="es-UY" baseline="0" noProof="0" dirty="0">
                <a:latin typeface="Tahoma" charset="0"/>
                <a:ea typeface="MS PGothic" charset="0"/>
              </a:rPr>
              <a:t>. Durante los cambios de </a:t>
            </a:r>
            <a:r>
              <a:rPr lang="es-UY" baseline="0" noProof="0" dirty="0" err="1">
                <a:latin typeface="Tahoma" charset="0"/>
                <a:ea typeface="MS PGothic" charset="0"/>
              </a:rPr>
              <a:t>compliancia</a:t>
            </a:r>
            <a:r>
              <a:rPr lang="es-UY" baseline="0" noProof="0" dirty="0">
                <a:latin typeface="Tahoma" charset="0"/>
                <a:ea typeface="MS PGothic" charset="0"/>
              </a:rPr>
              <a:t> pulmonar, hay inhabilidad para ajustar la fuga y puede ser necesario cambiar el TET en un momento en que el paciente esta critico y la re- intubación con un TET mas grande puede aumentar los riesgos del paciente. Esto es especialmente problemáticos en pacientes edematosos. Hay menos protección contra aspiración. Debido a la fuga, altos flujos de gas fresco (FGF) son necesarios, encontrando contaminación de sala de operaciones, y medidas de </a:t>
            </a:r>
            <a:r>
              <a:rPr lang="es-UY" noProof="0" dirty="0">
                <a:latin typeface="Tahoma" charset="0"/>
                <a:ea typeface="MS PGothic" charset="0"/>
              </a:rPr>
              <a:t>ETCO</a:t>
            </a:r>
            <a:r>
              <a:rPr lang="es-UY" baseline="-25000" noProof="0" dirty="0">
                <a:latin typeface="Tahoma" charset="0"/>
                <a:ea typeface="MS PGothic" charset="0"/>
              </a:rPr>
              <a:t>2</a:t>
            </a:r>
            <a:r>
              <a:rPr lang="es-UY" baseline="0" noProof="0" dirty="0">
                <a:latin typeface="Tahoma" charset="0"/>
                <a:ea typeface="MS PGothic" charset="0"/>
              </a:rPr>
              <a:t> y volúmenes corrientes inexactos.</a:t>
            </a:r>
            <a:endParaRPr lang="es-UY" baseline="-25000" noProof="0" dirty="0">
              <a:latin typeface="Tahoma" charset="0"/>
              <a:ea typeface="MS PGothic"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9FA9DA1B-A3AB-5D43-B062-BE2604EA8D12}" type="slidenum">
              <a:rPr lang="en-US" sz="1200">
                <a:latin typeface="Arial" charset="0"/>
              </a:rPr>
              <a:pPr/>
              <a:t>14</a:t>
            </a:fld>
            <a:endParaRPr 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Y" noProof="0" dirty="0">
                <a:latin typeface="Tahoma" charset="0"/>
                <a:ea typeface="MS PGothic" charset="0"/>
              </a:rPr>
              <a:t>Hay muchas ventajas con</a:t>
            </a:r>
            <a:r>
              <a:rPr lang="es-UY" baseline="0" noProof="0" dirty="0">
                <a:latin typeface="Tahoma" charset="0"/>
                <a:ea typeface="MS PGothic" charset="0"/>
              </a:rPr>
              <a:t> el uso de TET con manguito. Debido a que la figa se puede ajustar al inflar O DESINFLAR el manguito, no hay necesidad de múltiples laringoscopias para encontrar el ajuste perfecto  resultando en menos trauma laríngeo. También es beneficioso en las inducciones en secuencia rápida, porque si se el tubo sin manguito elegido es pequeño, será necesario re intubar colocando al paciente en riesgo de aspiración una segunda vez. La presencia de un manguito permite ajustes y obvia la necesidad de cambiar el TET. El manguito permite ajustar la fuga durante cambios en la </a:t>
            </a:r>
            <a:r>
              <a:rPr lang="es-UY" baseline="0" noProof="0" dirty="0" err="1">
                <a:latin typeface="Tahoma" charset="0"/>
                <a:ea typeface="MS PGothic" charset="0"/>
              </a:rPr>
              <a:t>compliancia</a:t>
            </a:r>
            <a:r>
              <a:rPr lang="es-UY" baseline="0" noProof="0" dirty="0">
                <a:latin typeface="Tahoma" charset="0"/>
                <a:ea typeface="MS PGothic" charset="0"/>
              </a:rPr>
              <a:t> pulmonar, como durante cirugía laparoscópica. Flujo de gas frescos bajos pueden ser utilizados y hay una disminución en la polución de la sala de operaciones. Hay mayor confiabilidad del ETCO2 y la medida del volumen corriente. El riesgo de aspiración disminuye ( 11% con manguito vs 70% con TET  sin manguito).</a:t>
            </a:r>
          </a:p>
          <a:p>
            <a:pPr marL="0" marR="0" indent="0" algn="l" defTabSz="457200" rtl="0" eaLnBrk="1" fontAlgn="auto" latinLnBrk="0" hangingPunct="1">
              <a:lnSpc>
                <a:spcPct val="100000"/>
              </a:lnSpc>
              <a:spcBef>
                <a:spcPts val="0"/>
              </a:spcBef>
              <a:spcAft>
                <a:spcPts val="0"/>
              </a:spcAft>
              <a:buClrTx/>
              <a:buSzTx/>
              <a:buFontTx/>
              <a:buNone/>
              <a:tabLst/>
              <a:defRPr/>
            </a:pPr>
            <a:endParaRPr lang="es-UY" noProof="0" dirty="0">
              <a:latin typeface="Tahoma" charset="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s-UY" noProof="0" dirty="0">
                <a:latin typeface="Tahoma" charset="0"/>
                <a:ea typeface="MS PGothic" charset="0"/>
              </a:rPr>
              <a:t>Las desventajas</a:t>
            </a:r>
            <a:r>
              <a:rPr lang="es-UY" baseline="0" noProof="0" dirty="0">
                <a:latin typeface="Tahoma" charset="0"/>
                <a:ea typeface="MS PGothic" charset="0"/>
              </a:rPr>
              <a:t> se circunscriben al uso de un TET con una diámetro interno menor, resultando en un incremento de la resistencia y trabajo respiratorio. Sin embargo, usualmente esta siendo mecánicamente ventilado cuando tienen un TET, y la ventilación espontanea ocurre por un corto periodo de tiempo al final de caso en anticipación de la </a:t>
            </a:r>
            <a:r>
              <a:rPr lang="es-UY" baseline="0" noProof="0" dirty="0" err="1">
                <a:latin typeface="Tahoma" charset="0"/>
                <a:ea typeface="MS PGothic" charset="0"/>
              </a:rPr>
              <a:t>extubación</a:t>
            </a:r>
            <a:r>
              <a:rPr lang="es-UY" baseline="0" noProof="0" dirty="0">
                <a:latin typeface="Tahoma" charset="0"/>
                <a:ea typeface="MS PGothic" charset="0"/>
              </a:rPr>
              <a:t>. Además, puede ser dificultosa la aspiración de secreciones y hay una preocupación teórica sobre la lesión mucosa por la presión ejercida por el manguito.</a:t>
            </a:r>
          </a:p>
          <a:p>
            <a:pPr eaLnBrk="1" hangingPunct="1"/>
            <a:endParaRPr lang="es-UY" baseline="0" noProof="0" dirty="0">
              <a:latin typeface="Tahoma" charset="0"/>
              <a:ea typeface="MS PGothic" charset="0"/>
            </a:endParaRPr>
          </a:p>
          <a:p>
            <a:pPr eaLnBrk="1" hangingPunct="1"/>
            <a:endParaRPr lang="en-US" dirty="0">
              <a:latin typeface="Tahoma" charset="0"/>
              <a:ea typeface="MS PGothic"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2D8F871D-693A-034F-8B91-3FCFB6D8712E}" type="slidenum">
              <a:rPr lang="en-US" sz="1200">
                <a:latin typeface="Arial" charset="0"/>
              </a:rPr>
              <a:pPr/>
              <a:t>15</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Y" noProof="0" dirty="0">
                <a:latin typeface="Tahoma" charset="0"/>
                <a:ea typeface="MS PGothic" charset="0"/>
              </a:rPr>
              <a:t>La medida</a:t>
            </a:r>
            <a:r>
              <a:rPr lang="es-UY" baseline="0" noProof="0" dirty="0">
                <a:latin typeface="Tahoma" charset="0"/>
                <a:ea typeface="MS PGothic" charset="0"/>
              </a:rPr>
              <a:t> o tamaño</a:t>
            </a:r>
            <a:r>
              <a:rPr lang="es-UY" noProof="0" dirty="0">
                <a:latin typeface="Tahoma" charset="0"/>
                <a:ea typeface="MS PGothic" charset="0"/>
              </a:rPr>
              <a:t> del TET sin manguito esta determinado por la edad. Antes de</a:t>
            </a:r>
            <a:r>
              <a:rPr lang="es-UY" baseline="0" noProof="0" dirty="0">
                <a:latin typeface="Tahoma" charset="0"/>
                <a:ea typeface="MS PGothic" charset="0"/>
              </a:rPr>
              <a:t> los 2 anos, estas son las medidas recomendadas. Una vez que el niño cumple 2, la ecuación edad/4+4 puede ser usada para estimar el tamaño apropiado del tubo. Sin embargo, para determinar si el tubo es el apropiado se debe verificar la presencia de fuga una vez que el tubo este colocado. Esto puede resultar en la necesidad de cambio por un tubo de mayor o menor tamaño. Si se esta usando un tubo con manguito, cambiar por uno medio punto menor. Las fugas pueden ser ajustadas al inflar o desinflar el manguito.</a:t>
            </a:r>
          </a:p>
          <a:p>
            <a:pPr eaLnBrk="1" hangingPunct="1"/>
            <a:endParaRPr lang="es-UY" baseline="0" noProof="0" dirty="0">
              <a:latin typeface="Tahoma" charset="0"/>
              <a:ea typeface="MS PGothic" charset="0"/>
            </a:endParaRPr>
          </a:p>
          <a:p>
            <a:pPr eaLnBrk="1" hangingPunct="1"/>
            <a:r>
              <a:rPr lang="es-UY" baseline="0" noProof="0" dirty="0">
                <a:latin typeface="Tahoma" charset="0"/>
                <a:ea typeface="MS PGothic" charset="0"/>
              </a:rPr>
              <a:t>Al usar un tubo con manguito es importante verificar la fuga y certificar que es &lt;30cm H2O. Esto es igualmente importante al usar tubos sin manguito.</a:t>
            </a:r>
          </a:p>
          <a:p>
            <a:pPr eaLnBrk="1" hangingPunct="1"/>
            <a:endParaRPr lang="en-US" dirty="0">
              <a:latin typeface="Tahoma" charset="0"/>
              <a:ea typeface="MS PGothic" charset="0"/>
            </a:endParaRPr>
          </a:p>
          <a:p>
            <a:pPr eaLnBrk="1" hangingPunct="1"/>
            <a:r>
              <a:rPr lang="en-US" dirty="0">
                <a:latin typeface="Tahoma" charset="0"/>
                <a:ea typeface="MS PGothic" charset="0"/>
              </a:rPr>
              <a:t>The </a:t>
            </a:r>
            <a:r>
              <a:rPr lang="en-US" dirty="0" err="1">
                <a:latin typeface="Tahoma" charset="0"/>
                <a:ea typeface="MS PGothic" charset="0"/>
              </a:rPr>
              <a:t>uncuffed</a:t>
            </a:r>
            <a:r>
              <a:rPr lang="en-US" dirty="0">
                <a:latin typeface="Tahoma" charset="0"/>
                <a:ea typeface="MS PGothic" charset="0"/>
              </a:rPr>
              <a:t> endotracheal tube size is determined by age.  Prior to 2 years of age, these are the recommended sizes.  Once the child turns 2, the equation age/4 + 4 can be used to estimate the appropriate size tube.  However, the appropriateness of the endotracheal tube size is determined by checking for a leak once the endotracheal tube is placed.  This may result in the need to change to a larger or smaller size.  If using a cuffed endotracheal tube, decrease by half size.  Leaks can be adjusted by inflating or deflating the cuff.</a:t>
            </a:r>
          </a:p>
          <a:p>
            <a:pPr eaLnBrk="1" hangingPunct="1"/>
            <a:endParaRPr lang="en-US" dirty="0">
              <a:latin typeface="Tahoma" charset="0"/>
              <a:ea typeface="MS PGothic" charset="0"/>
            </a:endParaRPr>
          </a:p>
          <a:p>
            <a:r>
              <a:rPr lang="en-US" dirty="0">
                <a:latin typeface="Tahoma" charset="0"/>
                <a:ea typeface="MS PGothic" charset="0"/>
              </a:rPr>
              <a:t>When using a cuffed endotracheal tube it is important to check for a leak and to make sure that it is &lt; 30 cm H</a:t>
            </a:r>
            <a:r>
              <a:rPr lang="en-US" baseline="-25000" dirty="0">
                <a:latin typeface="Tahoma" charset="0"/>
                <a:ea typeface="MS PGothic" charset="0"/>
              </a:rPr>
              <a:t>2</a:t>
            </a:r>
            <a:r>
              <a:rPr lang="en-US" dirty="0">
                <a:latin typeface="Tahoma" charset="0"/>
                <a:ea typeface="MS PGothic" charset="0"/>
              </a:rPr>
              <a:t>O.  This is equally important when using </a:t>
            </a:r>
            <a:r>
              <a:rPr lang="en-US" dirty="0" err="1">
                <a:latin typeface="Tahoma" charset="0"/>
                <a:ea typeface="MS PGothic" charset="0"/>
              </a:rPr>
              <a:t>uncuffed</a:t>
            </a:r>
            <a:r>
              <a:rPr lang="en-US" dirty="0">
                <a:latin typeface="Tahoma" charset="0"/>
                <a:ea typeface="MS PGothic" charset="0"/>
              </a:rPr>
              <a:t> endotracheal tubes.</a:t>
            </a:r>
            <a:endParaRPr lang="en-US" dirty="0">
              <a:ea typeface="MS PGothic"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3B7006D2-C575-D44D-95A3-63B695E9FCB2}" type="slidenum">
              <a:rPr lang="en-US" sz="1200">
                <a:latin typeface="Arial" charset="0"/>
              </a:rPr>
              <a:pPr/>
              <a:t>16</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Los volúmenes</a:t>
            </a:r>
            <a:r>
              <a:rPr lang="es-UY" baseline="0" noProof="0" dirty="0">
                <a:ea typeface="MS PGothic" charset="0"/>
              </a:rPr>
              <a:t> pulmonares son iguales en adultos e infantes en referencia a ml/Kg. Es de notar que la CRF dinámica es la misma en infantes y adultos, lo cual será explicado en seguida.</a:t>
            </a:r>
            <a:endParaRPr lang="es-UY" noProof="0" dirty="0">
              <a:ea typeface="MS PGothic" charset="0"/>
            </a:endParaRPr>
          </a:p>
          <a:p>
            <a:endParaRPr lang="en-US" dirty="0">
              <a:ea typeface="MS PGothic" charset="0"/>
            </a:endParaRPr>
          </a:p>
          <a:p>
            <a:r>
              <a:rPr lang="en-US" dirty="0">
                <a:ea typeface="MS PGothic" charset="0"/>
              </a:rPr>
              <a:t>Lung volumes are equal in adults and infants on a mL/kg basis. Note that the dynamic FRC is the same in infants and adults, which will be explained shortly.</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257FDF99-4430-DC49-81D4-B90D82967D6F}" type="slidenum">
              <a:rPr lang="en-US" sz="1200">
                <a:latin typeface="Arial" charset="0"/>
              </a:rPr>
              <a:pPr/>
              <a:t>18</a:t>
            </a:fld>
            <a:endParaRPr 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El</a:t>
            </a:r>
            <a:r>
              <a:rPr lang="es-UY" baseline="0" noProof="0" dirty="0">
                <a:ea typeface="MS PGothic" charset="0"/>
              </a:rPr>
              <a:t> trabajo respiratorio es el mismo en adultos en base al Kg. La resistencia a través de la nariz es mayor en el adulto que en el infante. La resistencia en el bronquio y en la pequeña vía aérea es mayor en infantes por el diámetro menor y estructuras con mayor </a:t>
            </a:r>
            <a:r>
              <a:rPr lang="es-UY" baseline="0" noProof="0" dirty="0" err="1">
                <a:ea typeface="MS PGothic" charset="0"/>
              </a:rPr>
              <a:t>compliancia</a:t>
            </a:r>
            <a:r>
              <a:rPr lang="es-UY" baseline="0" noProof="0" dirty="0">
                <a:ea typeface="MS PGothic" charset="0"/>
              </a:rPr>
              <a:t>. La </a:t>
            </a:r>
            <a:r>
              <a:rPr lang="es-UY" baseline="0" noProof="0" dirty="0" err="1">
                <a:ea typeface="MS PGothic" charset="0"/>
              </a:rPr>
              <a:t>compliancia</a:t>
            </a:r>
            <a:r>
              <a:rPr lang="es-UY" baseline="0" noProof="0" dirty="0">
                <a:ea typeface="MS PGothic" charset="0"/>
              </a:rPr>
              <a:t> de la pared torácica es mayor lo que lleva a mayor colapso de la pared torácica. Todo esto lleva a un cierre de la vía aérea funcional durante la respiración espontanea.</a:t>
            </a:r>
          </a:p>
          <a:p>
            <a:endParaRPr lang="en-US" dirty="0">
              <a:ea typeface="MS PGothic" charset="0"/>
            </a:endParaRPr>
          </a:p>
          <a:p>
            <a:r>
              <a:rPr lang="en-US" dirty="0">
                <a:ea typeface="MS PGothic" charset="0"/>
              </a:rPr>
              <a:t>The work of breathing is the same as adults on a per kg basis. Resistance through the nose is greater in the adult than infant. The resistance in the bronchi and small airway is greater in infants because of the small diameter and more compliant supporting structures. Chest wall compliance is increased leading to greater chest wall collapse. All these lead to functional airway closure during spontaneous breathing.</a:t>
            </a: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AFA318C1-4262-6940-8573-11D42CC16B49}" type="slidenum">
              <a:rPr lang="en-US" sz="1200">
                <a:latin typeface="Arial" charset="0"/>
              </a:rPr>
              <a:pPr/>
              <a:t>19</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La </a:t>
            </a:r>
            <a:r>
              <a:rPr lang="es-UY" noProof="0" dirty="0" err="1">
                <a:ea typeface="MS PGothic" charset="0"/>
              </a:rPr>
              <a:t>compliancia</a:t>
            </a:r>
            <a:r>
              <a:rPr lang="es-UY" baseline="0" noProof="0" dirty="0">
                <a:ea typeface="MS PGothic" charset="0"/>
              </a:rPr>
              <a:t> pulmonar total consiste en </a:t>
            </a:r>
            <a:r>
              <a:rPr lang="es-UY" noProof="0" dirty="0">
                <a:ea typeface="MS PGothic" charset="0"/>
              </a:rPr>
              <a:t>1) </a:t>
            </a:r>
            <a:r>
              <a:rPr lang="es-UY" noProof="0" dirty="0" err="1">
                <a:ea typeface="MS PGothic" charset="0"/>
              </a:rPr>
              <a:t>compliancia</a:t>
            </a:r>
            <a:r>
              <a:rPr lang="es-UY" noProof="0" dirty="0">
                <a:ea typeface="MS PGothic" charset="0"/>
              </a:rPr>
              <a:t> pulmonar que</a:t>
            </a:r>
            <a:r>
              <a:rPr lang="es-UY" baseline="0" noProof="0" dirty="0">
                <a:ea typeface="MS PGothic" charset="0"/>
              </a:rPr>
              <a:t> es disminuida secundario a disminución de elastina y presión estática de retracción baja, y 2) </a:t>
            </a:r>
            <a:r>
              <a:rPr lang="es-UY" baseline="0" noProof="0" dirty="0" err="1">
                <a:ea typeface="MS PGothic" charset="0"/>
              </a:rPr>
              <a:t>compliancia</a:t>
            </a:r>
            <a:r>
              <a:rPr lang="es-UY" baseline="0" noProof="0" dirty="0">
                <a:ea typeface="MS PGothic" charset="0"/>
              </a:rPr>
              <a:t> de la pared torácica que esta aumentada por las costillas cartilaginosas y menor tono y eficacia del diafragma y músculos intercostales. Esto lleva a una disminución de los volúmenes pulmonares y colapso alveolar.</a:t>
            </a:r>
          </a:p>
          <a:p>
            <a:endParaRPr lang="en-US" dirty="0">
              <a:ea typeface="MS PGothic" charset="0"/>
            </a:endParaRPr>
          </a:p>
          <a:p>
            <a:r>
              <a:rPr lang="en-US" dirty="0">
                <a:ea typeface="MS PGothic" charset="0"/>
              </a:rPr>
              <a:t> which is decreased secondary to decreased elastin and static elastic recoil pressure is low and 2) chest wall compliance which is increased because of cartilaginous ribs and less tone and efficiency of the diaphragm and intercostal muscles.  This leads to decreased lung volumes which leads to alveolar collapse.</a:t>
            </a: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2559947E-E595-7F4E-813E-7ED310BFC7FD}" type="slidenum">
              <a:rPr lang="en-US" sz="1200">
                <a:latin typeface="Arial" charset="0"/>
              </a:rPr>
              <a:pPr/>
              <a:t>20</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El diafragma consiste</a:t>
            </a:r>
            <a:r>
              <a:rPr lang="es-UY" baseline="0" noProof="0" dirty="0">
                <a:ea typeface="MS PGothic" charset="0"/>
              </a:rPr>
              <a:t> de fibras Tipo I que son resistentes a la fatiga y fibras Tipo II que son propensos a la fatiga y con menor eficiencia energética</a:t>
            </a:r>
          </a:p>
          <a:p>
            <a:endParaRPr lang="en-US" baseline="0" dirty="0">
              <a:ea typeface="MS PGothic" charset="0"/>
            </a:endParaRPr>
          </a:p>
          <a:p>
            <a:r>
              <a:rPr lang="en-US" dirty="0">
                <a:ea typeface="MS PGothic" charset="0"/>
              </a:rPr>
              <a:t>The diaphragm consists of Type I fibers that are fatigue resistant and Type II fibers that are fatigue prone and less energy efficient.</a:t>
            </a: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6914CD02-1DD8-CC45-B949-0167A8020B14}" type="slidenum">
              <a:rPr lang="en-US" sz="1200">
                <a:latin typeface="Arial" charset="0"/>
              </a:rPr>
              <a:pPr/>
              <a:t>21</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El % de fibras Tipo I (resistentes a la fatiga) es menor en infantes que en adultos</a:t>
            </a:r>
            <a:r>
              <a:rPr lang="es-UY" baseline="0" noProof="0" dirty="0">
                <a:ea typeface="MS PGothic" charset="0"/>
              </a:rPr>
              <a:t> y aumenta con la edad. La relevancia clínica es que hay fatiga con el aumento del trabajo respiratorio y los infantes pueden requerir intubación y ventilación mecánica cuando estén bajo anestesia.</a:t>
            </a:r>
          </a:p>
          <a:p>
            <a:endParaRPr lang="es-UY" noProof="0" dirty="0">
              <a:ea typeface="MS PGothic" charset="0"/>
            </a:endParaRPr>
          </a:p>
          <a:p>
            <a:endParaRPr lang="en-US" dirty="0">
              <a:ea typeface="MS PGothic"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F91EB3AB-FC37-C74D-B155-9E4692B365B2}" type="slidenum">
              <a:rPr lang="en-US" sz="1200">
                <a:latin typeface="Arial" charset="0"/>
              </a:rPr>
              <a:pPr/>
              <a:t>22</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CRF es</a:t>
            </a:r>
            <a:r>
              <a:rPr lang="es-UY" baseline="0" noProof="0" dirty="0">
                <a:ea typeface="MS PGothic" charset="0"/>
              </a:rPr>
              <a:t> mantenido activamente en el infante durante la espiración por 3 mecanismos: 1) espiración incompleta durante una frecuencia respiratoria rápida, 2) aumento del tono de músculos intercostales, 3) “retraso” laríngeo donde los músculos aductores se contraen y crean PEEP.</a:t>
            </a:r>
          </a:p>
          <a:p>
            <a:endParaRPr lang="en-US" baseline="0" dirty="0">
              <a:ea typeface="MS PGothic"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FB3CD17E-7E8D-434C-8120-A266E3BB2C65}" type="slidenum">
              <a:rPr lang="en-US" sz="1200">
                <a:latin typeface="Arial" charset="0"/>
              </a:rPr>
              <a:pPr/>
              <a:t>23</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Estos 3 mecanismos</a:t>
            </a:r>
            <a:r>
              <a:rPr lang="es-UY" baseline="0" noProof="0" dirty="0">
                <a:ea typeface="MS PGothic" charset="0"/>
              </a:rPr>
              <a:t> están abolidos bajo anestesia general llevando a una CRF disminuida y cierre de vía aérea y atelectasias. Por tanto, en la mayoría de los casos, los infantes necesitan intubación y ventilación mecánica bajo anestesia. Considerar usar PEP para revertir la perdida de CRF por atelectasias. Además, ya que el tono muscular es importante para una ventilación adecuada, el bloqueo neuromuscular debería ser revertido en la mayoría de los casos. Aun un pequeño bloqueo muscular residual puede dificultar la ventilación en infantes.</a:t>
            </a:r>
          </a:p>
          <a:p>
            <a:endParaRPr lang="en-US" dirty="0">
              <a:ea typeface="MS PGothic" charset="0"/>
            </a:endParaRPr>
          </a:p>
          <a:p>
            <a:r>
              <a:rPr lang="en-US" dirty="0">
                <a:ea typeface="MS PGothic" charset="0"/>
              </a:rPr>
              <a:t>These 3 mechanisms are obliterated under general anesthesia leading to decreased FRC leading to airway closure and atelectasis. Therefore, in most cases infants need to be </a:t>
            </a:r>
            <a:r>
              <a:rPr lang="en-US" dirty="0" err="1">
                <a:ea typeface="MS PGothic" charset="0"/>
              </a:rPr>
              <a:t>tracheally</a:t>
            </a:r>
            <a:r>
              <a:rPr lang="en-US" dirty="0">
                <a:ea typeface="MS PGothic" charset="0"/>
              </a:rPr>
              <a:t> intubated and mechanically ventilated under general anesthesia. Consider using PEEP to reverse the loss of FRC from atelectasis. Also, since muscle tone is important for adequate ventilation, neuromuscular blockade should be reversed in most situations. Even slight residual neuromuscular blockade may impair ventilation in infants.</a:t>
            </a: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E6E52894-903E-DE49-A5D0-25B14A393602}" type="slidenum">
              <a:rPr lang="en-US" sz="1200">
                <a:latin typeface="Arial" charset="0"/>
              </a:rPr>
              <a:pPr/>
              <a:t>24</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latin typeface="Tahoma" charset="0"/>
                <a:ea typeface="MS PGothic" charset="0"/>
              </a:rPr>
              <a:t>La lengua es </a:t>
            </a:r>
            <a:r>
              <a:rPr lang="es-UY" b="1" noProof="0" dirty="0">
                <a:latin typeface="Tahoma" charset="0"/>
                <a:ea typeface="MS PGothic" charset="0"/>
              </a:rPr>
              <a:t>relativamente</a:t>
            </a:r>
            <a:r>
              <a:rPr lang="es-UY" baseline="0" noProof="0" dirty="0">
                <a:latin typeface="Tahoma" charset="0"/>
                <a:ea typeface="MS PGothic" charset="0"/>
              </a:rPr>
              <a:t> grande, no es </a:t>
            </a:r>
            <a:r>
              <a:rPr lang="es-UY" baseline="0" noProof="0" dirty="0" err="1">
                <a:latin typeface="Tahoma" charset="0"/>
                <a:ea typeface="MS PGothic" charset="0"/>
              </a:rPr>
              <a:t>macroglosia</a:t>
            </a:r>
            <a:r>
              <a:rPr lang="es-UY" baseline="0" noProof="0" dirty="0">
                <a:latin typeface="Tahoma" charset="0"/>
                <a:ea typeface="MS PGothic" charset="0"/>
              </a:rPr>
              <a:t>. La relevancia clínica es que estos pacientes son mas propensos a la obstrucción de la vía aérea. Puede hacer la ventilación bajo mascara y la laringoscopia más difícil.</a:t>
            </a:r>
          </a:p>
          <a:p>
            <a:endParaRPr lang="en-US" baseline="0" dirty="0">
              <a:latin typeface="Tahoma" charset="0"/>
              <a:ea typeface="MS PGothic"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1F600DF4-8ACC-7C4E-AF8E-FBB551BC0EB7}" type="slidenum">
              <a:rPr lang="en-US" sz="1200">
                <a:latin typeface="Arial" charset="0"/>
              </a:rPr>
              <a:pPr/>
              <a:t>6</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El volumen de cierre es el volumen pulmonar al cual la pequeña vía aérea comienza a cerrarse. A la izquierda vemos un unidad alveolar donde el oxigeno entra al alveolo y difunde hacia el vaso para cambiar sangre desoxigenada a oxigenada. En el medio hay una vía aérea</a:t>
            </a:r>
            <a:r>
              <a:rPr lang="es-UY" baseline="0" noProof="0" dirty="0">
                <a:ea typeface="MS PGothic" charset="0"/>
              </a:rPr>
              <a:t> obstruida. El oxigena ya entregado difunde hacia el vaso. Sin embargo, en la ultima figura, todo el oxigeno es absorbido y el alveolo colapsa (atelectasia por absorción). Esto crea </a:t>
            </a:r>
            <a:r>
              <a:rPr lang="es-UY" baseline="0" noProof="0" dirty="0" err="1">
                <a:ea typeface="MS PGothic" charset="0"/>
              </a:rPr>
              <a:t>shunt</a:t>
            </a:r>
            <a:r>
              <a:rPr lang="es-UY" baseline="0" noProof="0" dirty="0">
                <a:ea typeface="MS PGothic" charset="0"/>
              </a:rPr>
              <a:t> y resulta en una disminución de la pO2.</a:t>
            </a:r>
          </a:p>
          <a:p>
            <a:endParaRPr lang="en-US" dirty="0">
              <a:ea typeface="MS PGothic" charset="0"/>
            </a:endParaRPr>
          </a:p>
          <a:p>
            <a:r>
              <a:rPr lang="en-US" dirty="0">
                <a:ea typeface="MS PGothic" charset="0"/>
              </a:rPr>
              <a:t>Closing volume is that lung volume at which small airways begin to close. On the left is a normal alveolar unit where oxygen enters the alveolus and diffuses into the passing blood vessel to change deoxygenated to oxygenated blood.  In the middle is an obstructed airway to the alveolus. Oxygen already delivered diffuses into the blood vessel. However, in the last illustration, all the oxygen is absorbed and the alveolus collapses (absorption atelectasis). This creates a shunt and resultant decrease in pO</a:t>
            </a:r>
            <a:r>
              <a:rPr lang="en-US" baseline="-25000" dirty="0">
                <a:ea typeface="MS PGothic" charset="0"/>
              </a:rPr>
              <a:t>2</a:t>
            </a:r>
            <a:r>
              <a:rPr lang="en-US" dirty="0">
                <a:ea typeface="MS PGothic" charset="0"/>
              </a:rPr>
              <a:t>.</a:t>
            </a: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E9A60517-F30F-F84D-873A-78545C93FEE5}" type="slidenum">
              <a:rPr lang="en-US" sz="1200">
                <a:latin typeface="Arial" charset="0"/>
              </a:rPr>
              <a:pPr/>
              <a:t>25</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BBFF0FDC-362D-A141-95E2-FA30B1CBF817}" type="slidenum">
              <a:rPr lang="en-US" sz="1200">
                <a:latin typeface="Arial" charset="0"/>
              </a:rPr>
              <a:pPr/>
              <a:t>26</a:t>
            </a:fld>
            <a:endParaRPr lang="en-US" sz="1200">
              <a:latin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Y" noProof="0" dirty="0">
                <a:ea typeface="MS PGothic" charset="0"/>
              </a:rPr>
              <a:t>El volumen de cierre en adultos esta dentro de la CRF y por debajo de el volumen corriente</a:t>
            </a:r>
            <a:r>
              <a:rPr lang="es-UY" baseline="0" noProof="0" dirty="0">
                <a:ea typeface="MS PGothic" charset="0"/>
              </a:rPr>
              <a:t> en reposo, por tanto las atelectasias no ocurren salva que haya una disminución de la CRF. A medida que envejecemos, el volumen de cierre aumenta.</a:t>
            </a:r>
          </a:p>
          <a:p>
            <a:pPr eaLnBrk="1" hangingPunct="1"/>
            <a:endParaRPr lang="es-UY" baseline="0" noProof="0" dirty="0">
              <a:ea typeface="MS PGothic" charset="0"/>
            </a:endParaRPr>
          </a:p>
          <a:p>
            <a:pPr eaLnBrk="1" hangingPunct="1"/>
            <a:endParaRPr lang="en-US" dirty="0">
              <a:ea typeface="MS PGothic" charset="0"/>
            </a:endParaRPr>
          </a:p>
          <a:p>
            <a:pPr eaLnBrk="1" hangingPunct="1"/>
            <a:r>
              <a:rPr lang="en-US" dirty="0">
                <a:ea typeface="MS PGothic" charset="0"/>
              </a:rPr>
              <a:t>Closing volume in the adult is within FRC and below resting tidal volume, therefore, atelectasis does not occur unless there is a decrease in FRC. As we age, closing volume increases.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D2122B99-B444-494D-AD91-50B49617BE84}" type="slidenum">
              <a:rPr lang="en-US" sz="1200">
                <a:latin typeface="Arial" charset="0"/>
              </a:rPr>
              <a:pPr/>
              <a:t>27</a:t>
            </a:fld>
            <a:endParaRPr lang="en-US" sz="1200">
              <a:latin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Y" noProof="0" dirty="0">
                <a:ea typeface="MS PGothic" charset="0"/>
              </a:rPr>
              <a:t>Sin embargo, en el infante el volumen</a:t>
            </a:r>
            <a:r>
              <a:rPr lang="es-UY" baseline="0" noProof="0" dirty="0">
                <a:ea typeface="MS PGothic" charset="0"/>
              </a:rPr>
              <a:t> de cierre esta aumentado y dentro del volumen corriente en la respiración. Futuras perdidas de la CRF, como durante la anestesia general, resultara en un volumen de cierre por arriba del volumen corriente. Atelectasias ocurrirán resultando en </a:t>
            </a:r>
            <a:r>
              <a:rPr lang="es-UY" baseline="0" noProof="0" dirty="0" err="1">
                <a:ea typeface="MS PGothic" charset="0"/>
              </a:rPr>
              <a:t>shunt</a:t>
            </a:r>
            <a:r>
              <a:rPr lang="es-UY" baseline="0" noProof="0" dirty="0">
                <a:ea typeface="MS PGothic" charset="0"/>
              </a:rPr>
              <a:t>.</a:t>
            </a:r>
          </a:p>
          <a:p>
            <a:pPr eaLnBrk="1" hangingPunct="1"/>
            <a:endParaRPr lang="en-US" dirty="0">
              <a:ea typeface="MS PGothic" charset="0"/>
            </a:endParaRPr>
          </a:p>
          <a:p>
            <a:pPr eaLnBrk="1" hangingPunct="1"/>
            <a:r>
              <a:rPr lang="en-US" dirty="0">
                <a:ea typeface="MS PGothic" charset="0"/>
              </a:rPr>
              <a:t>However, in the infant closing volume is increased and within tidal volume breathing. Further losses of FRC, as during general anesthesia, will result in closing volume being higher within tidal volume. Atelectasis occurs resulting in shunt.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latin typeface="Tahoma" charset="0"/>
                <a:ea typeface="MS PGothic" charset="0"/>
              </a:rPr>
              <a:t>El consumo de oxígeno esta aumentado en</a:t>
            </a:r>
            <a:r>
              <a:rPr lang="es-UY" baseline="0" noProof="0" dirty="0">
                <a:latin typeface="Tahoma" charset="0"/>
                <a:ea typeface="MS PGothic" charset="0"/>
              </a:rPr>
              <a:t> el infante comparado con el adulto, llevando a una rápida </a:t>
            </a:r>
            <a:r>
              <a:rPr lang="es-UY" baseline="0" noProof="0" dirty="0" err="1">
                <a:latin typeface="Tahoma" charset="0"/>
                <a:ea typeface="MS PGothic" charset="0"/>
              </a:rPr>
              <a:t>desaturación</a:t>
            </a:r>
            <a:r>
              <a:rPr lang="es-UY" baseline="0" noProof="0" dirty="0">
                <a:latin typeface="Tahoma" charset="0"/>
                <a:ea typeface="MS PGothic" charset="0"/>
              </a:rPr>
              <a:t> durante la apnea.</a:t>
            </a:r>
          </a:p>
          <a:p>
            <a:r>
              <a:rPr lang="es-UY" baseline="0" noProof="0" dirty="0">
                <a:latin typeface="Tahoma" charset="0"/>
                <a:ea typeface="MS PGothic" charset="0"/>
              </a:rPr>
              <a:t>La ventilación alveolar también esta aumentada en el infante y esto se basa en un aumento de la frecuencia respiratoria. El volumen corriente en base a ml/Kg es el mismo en el infante y el adulto. La relevancia clínica esta en que hay una más rápida inducción bajo </a:t>
            </a:r>
            <a:r>
              <a:rPr lang="es-UY" noProof="0" dirty="0">
                <a:latin typeface="Comic Sans MS" charset="0"/>
                <a:ea typeface="MS PGothic" charset="0"/>
              </a:rPr>
              <a:t>máscara</a:t>
            </a:r>
            <a:r>
              <a:rPr lang="es-UY" baseline="0" noProof="0" dirty="0">
                <a:latin typeface="Tahoma" charset="0"/>
                <a:ea typeface="MS PGothic" charset="0"/>
              </a:rPr>
              <a:t> y despertar en el infante. En otras palabras, se duermen más rápido que el adulto.</a:t>
            </a:r>
          </a:p>
          <a:p>
            <a:endParaRPr lang="en-US" dirty="0">
              <a:latin typeface="Tahoma" charset="0"/>
              <a:ea typeface="MS PGothic" charset="0"/>
            </a:endParaRPr>
          </a:p>
          <a:p>
            <a:endParaRPr lang="en-US" dirty="0">
              <a:ea typeface="MS PGothic" charset="0"/>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433DA6D2-34E0-5147-B274-99C9F1AE8D18}" type="slidenum">
              <a:rPr lang="en-US" sz="1200">
                <a:latin typeface="Arial" charset="0"/>
              </a:rPr>
              <a:pPr/>
              <a:t>28</a:t>
            </a:fld>
            <a:endParaRPr lang="en-US" sz="12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La proporción ventilación</a:t>
            </a:r>
            <a:r>
              <a:rPr lang="es-UY" baseline="0" noProof="0" dirty="0">
                <a:ea typeface="MS PGothic" charset="0"/>
              </a:rPr>
              <a:t> alveolar/CRF es mayor en infantes que en adultos debido a la más alta ventilación alveolar en infantes vs adultos</a:t>
            </a:r>
            <a:endParaRPr lang="es-UY" noProof="0" dirty="0">
              <a:ea typeface="MS PGothic" charset="0"/>
            </a:endParaRPr>
          </a:p>
          <a:p>
            <a:endParaRPr lang="en-US" dirty="0">
              <a:ea typeface="MS PGothic" charset="0"/>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AC04A54F-56EB-A04B-9326-D401E99652B3}" type="slidenum">
              <a:rPr lang="en-US" sz="1200">
                <a:latin typeface="Arial" charset="0"/>
              </a:rPr>
              <a:pPr/>
              <a:t>29</a:t>
            </a:fld>
            <a:endParaRPr lang="en-US" sz="12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latin typeface="Tahoma" charset="0"/>
                <a:ea typeface="MS PGothic" charset="0"/>
              </a:rPr>
              <a:t>Esta tabla muestra el</a:t>
            </a:r>
            <a:r>
              <a:rPr lang="es-UY" baseline="0" noProof="0" dirty="0">
                <a:latin typeface="Tahoma" charset="0"/>
                <a:ea typeface="MS PGothic" charset="0"/>
              </a:rPr>
              <a:t> cambio de</a:t>
            </a:r>
            <a:r>
              <a:rPr lang="es-UY" noProof="0" dirty="0">
                <a:latin typeface="Tahoma" charset="0"/>
                <a:ea typeface="MS PGothic" charset="0"/>
              </a:rPr>
              <a:t> la proporción ventilación alveolar/CRF con la edad. A medida que</a:t>
            </a:r>
            <a:r>
              <a:rPr lang="es-UY" baseline="0" noProof="0" dirty="0">
                <a:latin typeface="Tahoma" charset="0"/>
                <a:ea typeface="MS PGothic" charset="0"/>
              </a:rPr>
              <a:t> el niño crece, la ventilación alveolar disminuye y la proporción se llega a la proporción normal del adulto 1.5/1. Nosotros vemos esto clínicamente, en que a medida que el niño se hace mayor y la proporción disminuye, la velocidad de inducción y despertar disminuye.</a:t>
            </a:r>
          </a:p>
          <a:p>
            <a:endParaRPr lang="en-US" dirty="0">
              <a:latin typeface="Tahoma" charset="0"/>
              <a:ea typeface="MS PGothic" charset="0"/>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35C6BB96-A9FA-A84F-8F54-1F442BA3D90B}" type="slidenum">
              <a:rPr lang="en-US" sz="1200">
                <a:latin typeface="Arial" charset="0"/>
              </a:rPr>
              <a:pPr/>
              <a:t>30</a:t>
            </a:fld>
            <a:endParaRPr lang="en-US" sz="120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La respiración periódica se</a:t>
            </a:r>
            <a:r>
              <a:rPr lang="es-UY" baseline="0" noProof="0" dirty="0">
                <a:ea typeface="MS PGothic" charset="0"/>
              </a:rPr>
              <a:t> define por apnea &lt;10 segundos sin cambios en la saturación de oxigeno o la frecuencia cardiaca. Esto es normal en el periodo neonatal solamente en un infante de termino. La apnea centra se define por apnea por 15-20 segundos (depende donde se lea) aun sin cambios en la saturación de oxigeno y FC, o menos de 15-20 segundos con cambios concomitantes en la saturación de oxigeno y la FC.</a:t>
            </a:r>
            <a:endParaRPr lang="es-UY" noProof="0" dirty="0">
              <a:ea typeface="MS PGothic" charset="0"/>
            </a:endParaRPr>
          </a:p>
          <a:p>
            <a:endParaRPr lang="es-UY" noProof="0" dirty="0">
              <a:ea typeface="MS PGothic" charset="0"/>
            </a:endParaRPr>
          </a:p>
          <a:p>
            <a:r>
              <a:rPr lang="en-US" dirty="0">
                <a:ea typeface="MS PGothic" charset="0"/>
              </a:rPr>
              <a:t>Periodic breathing is defined as apnea for less than 10 seconds without any change in oxygen saturation or heart rate. This is normal in the neonatal period only in the full-term infant. Central apnea is defined as apnea for 15 or 20 seconds (depends where you read) even without changes in oxygen saturation and heart rate OR less than 15 or 20 seconds with concomitant changes in oxygen saturation or heart rate. </a:t>
            </a: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AC63E669-8472-8548-BBE4-17A64B19ED47}" type="slidenum">
              <a:rPr lang="en-US" sz="1200">
                <a:latin typeface="Arial" charset="0"/>
              </a:rPr>
              <a:pPr/>
              <a:t>32</a:t>
            </a:fld>
            <a:endParaRPr lang="en-US" sz="12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Los infantes tienen una respuesta abolida a</a:t>
            </a:r>
            <a:r>
              <a:rPr lang="es-UY" baseline="0" noProof="0" dirty="0">
                <a:ea typeface="MS PGothic" charset="0"/>
              </a:rPr>
              <a:t> pCO2 que mejora con edad gestacional y post-natal. La respuesta a hipoxia aumenta con la FR pero solo por unos minutos y luego se vuelve </a:t>
            </a:r>
            <a:r>
              <a:rPr lang="es-UY" baseline="0" noProof="0" dirty="0" err="1">
                <a:ea typeface="MS PGothic" charset="0"/>
              </a:rPr>
              <a:t>apneico</a:t>
            </a:r>
            <a:r>
              <a:rPr lang="es-UY" baseline="0" noProof="0" dirty="0">
                <a:ea typeface="MS PGothic" charset="0"/>
              </a:rPr>
              <a:t>.</a:t>
            </a:r>
          </a:p>
          <a:p>
            <a:endParaRPr lang="es-UY" noProof="0" dirty="0">
              <a:ea typeface="MS PGothic" charset="0"/>
            </a:endParaRPr>
          </a:p>
          <a:p>
            <a:r>
              <a:rPr lang="en-US" dirty="0">
                <a:ea typeface="MS PGothic" charset="0"/>
              </a:rPr>
              <a:t>Infants have a blunted response to pCO</a:t>
            </a:r>
            <a:r>
              <a:rPr lang="en-US" baseline="-25000" dirty="0">
                <a:ea typeface="MS PGothic" charset="0"/>
              </a:rPr>
              <a:t>2 </a:t>
            </a:r>
            <a:r>
              <a:rPr lang="en-US" dirty="0">
                <a:ea typeface="MS PGothic" charset="0"/>
              </a:rPr>
              <a:t>that improves with gestational and postnatal ages. The response to hypoxia is to increase the RR but only for one minutes and then become apneic.</a:t>
            </a:r>
            <a:endParaRPr lang="en-US" baseline="-25000" dirty="0">
              <a:ea typeface="MS PGothic" charset="0"/>
            </a:endParaRPr>
          </a:p>
        </p:txBody>
      </p:sp>
      <p:sp>
        <p:nvSpPr>
          <p:cNvPr id="88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F965DB50-DD11-9449-AEEC-E52BAA527F0D}" type="slidenum">
              <a:rPr lang="en-US" sz="1200">
                <a:latin typeface="Arial" charset="0"/>
              </a:rPr>
              <a:pPr/>
              <a:t>33</a:t>
            </a:fld>
            <a:endParaRPr lang="en-US" sz="12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Los infantes tendrán</a:t>
            </a:r>
            <a:r>
              <a:rPr lang="es-UY" baseline="0" noProof="0" dirty="0">
                <a:ea typeface="MS PGothic" charset="0"/>
              </a:rPr>
              <a:t> una disminución del impulso respiratorio en diferentes circunstancias. Apnea mediada por reflejo </a:t>
            </a:r>
            <a:r>
              <a:rPr lang="es-UY" baseline="0" noProof="0" dirty="0" err="1">
                <a:ea typeface="MS PGothic" charset="0"/>
              </a:rPr>
              <a:t>vagal</a:t>
            </a:r>
            <a:r>
              <a:rPr lang="es-UY" baseline="0" noProof="0" dirty="0">
                <a:ea typeface="MS PGothic" charset="0"/>
              </a:rPr>
              <a:t>. Distensión pulmonar también resultará en apnea.</a:t>
            </a:r>
          </a:p>
          <a:p>
            <a:endParaRPr lang="en-US" dirty="0">
              <a:ea typeface="MS PGothic" charset="0"/>
            </a:endParaRPr>
          </a:p>
        </p:txBody>
      </p:sp>
      <p:sp>
        <p:nvSpPr>
          <p:cNvPr id="90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A89B1040-99DD-1546-8DBB-C7A5F953C6D2}" type="slidenum">
              <a:rPr lang="en-US" sz="1200">
                <a:latin typeface="Arial" charset="0"/>
              </a:rPr>
              <a:pPr/>
              <a:t>34</a:t>
            </a:fld>
            <a:endParaRPr lang="en-US"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E8C45E-DFF3-4248-B007-8489A96B9273}" type="slidenum">
              <a:rPr lang="en-US" smtClean="0"/>
              <a:t>35</a:t>
            </a:fld>
            <a:endParaRPr lang="en-US"/>
          </a:p>
        </p:txBody>
      </p:sp>
    </p:spTree>
    <p:extLst>
      <p:ext uri="{BB962C8B-B14F-4D97-AF65-F5344CB8AC3E}">
        <p14:creationId xmlns:p14="http://schemas.microsoft.com/office/powerpoint/2010/main" val="93173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latin typeface="Tahoma" charset="0"/>
                <a:ea typeface="MS PGothic" charset="0"/>
              </a:rPr>
              <a:t>La posición de la apertura glótica varia con la edad del paciente. Mientras más pequeño, más cefálica</a:t>
            </a:r>
            <a:r>
              <a:rPr lang="es-UY" baseline="0" noProof="0" dirty="0">
                <a:latin typeface="Tahoma" charset="0"/>
                <a:ea typeface="MS PGothic" charset="0"/>
              </a:rPr>
              <a:t> la posición. En el pre-término, la apertura glótica esta aproximadamente a nivel de C3, en un niño a término a nivel de C3-4, y en el adulto esta a nivel de C4-5. Algunos describen que la laringe no solamente esta </a:t>
            </a:r>
            <a:r>
              <a:rPr lang="es-UY" noProof="0" dirty="0">
                <a:latin typeface="Tahoma" charset="0"/>
                <a:ea typeface="MS PGothic" charset="0"/>
              </a:rPr>
              <a:t>más</a:t>
            </a:r>
            <a:r>
              <a:rPr lang="es-UY" baseline="0" noProof="0" dirty="0">
                <a:latin typeface="Tahoma" charset="0"/>
                <a:ea typeface="MS PGothic" charset="0"/>
              </a:rPr>
              <a:t> cefálico sino que </a:t>
            </a:r>
            <a:r>
              <a:rPr lang="es-UY" noProof="0" dirty="0">
                <a:latin typeface="Tahoma" charset="0"/>
                <a:ea typeface="MS PGothic" charset="0"/>
              </a:rPr>
              <a:t>más</a:t>
            </a:r>
            <a:r>
              <a:rPr lang="es-UY" baseline="0" noProof="0" dirty="0">
                <a:latin typeface="Tahoma" charset="0"/>
                <a:ea typeface="MS PGothic" charset="0"/>
              </a:rPr>
              <a:t> anterior.</a:t>
            </a:r>
            <a:endParaRPr lang="es-UY" noProof="0" dirty="0">
              <a:latin typeface="Tahoma" charset="0"/>
              <a:ea typeface="MS PGothic" charset="0"/>
            </a:endParaRPr>
          </a:p>
          <a:p>
            <a:r>
              <a:rPr lang="es-UY" noProof="0" dirty="0">
                <a:latin typeface="Tahoma" charset="0"/>
                <a:ea typeface="MS PGothic" charset="0"/>
              </a:rPr>
              <a:t>La mayor angulación</a:t>
            </a:r>
            <a:r>
              <a:rPr lang="es-UY" baseline="0" noProof="0" dirty="0">
                <a:latin typeface="Tahoma" charset="0"/>
                <a:ea typeface="MS PGothic" charset="0"/>
              </a:rPr>
              <a:t> entre la base de la lengua y la apertura glótica resulta en una mayor dificultad para visualizar la glotis durante la laringoscopia. Por esta razón, la pala recta es la </a:t>
            </a:r>
            <a:r>
              <a:rPr lang="es-UY" noProof="0" dirty="0">
                <a:latin typeface="Tahoma" charset="0"/>
                <a:ea typeface="MS PGothic" charset="0"/>
              </a:rPr>
              <a:t>más</a:t>
            </a:r>
            <a:r>
              <a:rPr lang="es-UY" baseline="0" noProof="0" dirty="0">
                <a:latin typeface="Tahoma" charset="0"/>
                <a:ea typeface="MS PGothic" charset="0"/>
              </a:rPr>
              <a:t> utilizada en esta población. </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1A51184B-BB9B-064C-A752-E09CC20FADC0}" type="slidenum">
              <a:rPr lang="en-US" sz="1200">
                <a:latin typeface="Arial" charset="0"/>
              </a:rPr>
              <a:pPr/>
              <a:t>7</a:t>
            </a:fld>
            <a:endParaRPr lang="en-US" sz="12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El gasto cardiaco en infantes es mayor para poder cubrir</a:t>
            </a:r>
            <a:r>
              <a:rPr lang="es-UY" baseline="0" noProof="0" dirty="0">
                <a:ea typeface="MS PGothic" charset="0"/>
              </a:rPr>
              <a:t> las demandas metabólicas.</a:t>
            </a:r>
            <a:endParaRPr lang="es-UY" noProof="0" dirty="0">
              <a:ea typeface="MS PGothic" charset="0"/>
            </a:endParaRP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D93F8FDA-54F1-A543-BC09-1381EF2431FC}" type="slidenum">
              <a:rPr lang="en-US" sz="1200">
                <a:latin typeface="Arial" charset="0"/>
              </a:rPr>
              <a:pPr/>
              <a:t>36</a:t>
            </a:fld>
            <a:endParaRPr lang="en-US" sz="12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latin typeface="Tahoma" charset="0"/>
                <a:ea typeface="MS PGothic" charset="0"/>
              </a:rPr>
              <a:t>Debido a un miocardio no complaciente, secundario a </a:t>
            </a:r>
            <a:r>
              <a:rPr lang="es-UY" noProof="0" dirty="0" err="1">
                <a:latin typeface="Tahoma" charset="0"/>
                <a:ea typeface="MS PGothic" charset="0"/>
              </a:rPr>
              <a:t>miocitos</a:t>
            </a:r>
            <a:r>
              <a:rPr lang="es-UY" noProof="0" dirty="0">
                <a:latin typeface="Tahoma" charset="0"/>
                <a:ea typeface="MS PGothic" charset="0"/>
              </a:rPr>
              <a:t> inmaduros y más tejido conectivo, el infante no puede aumentar el gasto cardiaco aumentando el volumen de eyección. Por tanto, los infantes son dependientes de la FC para adecuar el gasto cardiaco. La bradicardia no es bien tolerada en esta población. La taquicardia extrema también resultará en una disminución del gasto cardiaco.</a:t>
            </a:r>
          </a:p>
          <a:p>
            <a:endParaRPr lang="en-US" dirty="0">
              <a:ea typeface="MS PGothic" charset="0"/>
            </a:endParaRP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035D4931-2906-4D4A-9D6B-5740742A6EB7}" type="slidenum">
              <a:rPr lang="en-US" sz="1200">
                <a:latin typeface="Arial" charset="0"/>
              </a:rPr>
              <a:pPr/>
              <a:t>37</a:t>
            </a:fld>
            <a:endParaRPr lang="en-US" sz="12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El manejo de un gasto</a:t>
            </a:r>
            <a:r>
              <a:rPr lang="es-UY" baseline="0" noProof="0" dirty="0">
                <a:ea typeface="MS PGothic" charset="0"/>
              </a:rPr>
              <a:t> cardiaco bajo en el infante consiste en 1) optimizar el volumen y hemoglobina (optimizando la capacidad de transporte de oxigeno) 2) catecolaminas son útiles 3) drogas que solo aumenten la RVS no son útiles y 4) usar drogas que aumenten las frecuencia cardiaca y contractilidad.</a:t>
            </a:r>
          </a:p>
          <a:p>
            <a:endParaRPr lang="es-UY" noProof="0" dirty="0">
              <a:ea typeface="MS PGothic" charset="0"/>
            </a:endParaRPr>
          </a:p>
          <a:p>
            <a:r>
              <a:rPr lang="en-US" dirty="0">
                <a:ea typeface="MS PGothic" charset="0"/>
              </a:rPr>
              <a:t>Decreased cardiac output management in the infant consists of 1) optimizing volume status and hemoglobin (optimize oxygen carrying capacity) 2) </a:t>
            </a:r>
            <a:r>
              <a:rPr lang="en-US" dirty="0" err="1">
                <a:ea typeface="MS PGothic" charset="0"/>
              </a:rPr>
              <a:t>catecholamines</a:t>
            </a:r>
            <a:r>
              <a:rPr lang="en-US" dirty="0">
                <a:ea typeface="MS PGothic" charset="0"/>
              </a:rPr>
              <a:t> are most useful 3) drugs that just increase the SVR are not useful and 4) use drugs that increase heart rate and contractility.</a:t>
            </a: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2510316E-5ACC-0648-B467-1B7BBFCC3861}" type="slidenum">
              <a:rPr lang="en-US" sz="1200">
                <a:latin typeface="Arial" charset="0"/>
              </a:rPr>
              <a:pPr/>
              <a:t>38</a:t>
            </a:fld>
            <a:endParaRPr lang="en-US" sz="120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latin typeface="Tahoma" charset="0"/>
                <a:ea typeface="MS PGothic" charset="0"/>
              </a:rPr>
              <a:t>Debido a un sistema simpático inmaduro, el sistema parasimpático esta relativamente sin oposición (</a:t>
            </a:r>
            <a:r>
              <a:rPr lang="es-UY" noProof="0" dirty="0" err="1">
                <a:latin typeface="Tahoma" charset="0"/>
                <a:ea typeface="MS PGothic" charset="0"/>
              </a:rPr>
              <a:t>vagotónico</a:t>
            </a:r>
            <a:r>
              <a:rPr lang="es-UY" noProof="0" dirty="0">
                <a:latin typeface="Tahoma" charset="0"/>
                <a:ea typeface="MS PGothic" charset="0"/>
              </a:rPr>
              <a:t>).</a:t>
            </a:r>
            <a:r>
              <a:rPr lang="es-UY" baseline="0" noProof="0" dirty="0">
                <a:latin typeface="Tahoma" charset="0"/>
                <a:ea typeface="MS PGothic" charset="0"/>
              </a:rPr>
              <a:t> Hay altos niveles de catecolaminas al nacimiento, por tanto hay una estimulación adrenérgica máxima del corazón resultando en una disminución de la reserva funcional. Por tanto, la bradicardia es usualmente la respuesta inicial a varios insultos como ser la intubación e hipoxia.</a:t>
            </a:r>
          </a:p>
          <a:p>
            <a:endParaRPr lang="en-US" dirty="0">
              <a:latin typeface="Tahoma" charset="0"/>
              <a:ea typeface="MS PGothic" charset="0"/>
            </a:endParaRP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DA32AF79-6A9E-954C-814D-6654A5666864}" type="slidenum">
              <a:rPr lang="en-US" sz="1200">
                <a:latin typeface="Arial" charset="0"/>
              </a:rPr>
              <a:pPr/>
              <a:t>39</a:t>
            </a:fld>
            <a:endParaRPr lang="en-US" sz="120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latin typeface="Tahoma" charset="0"/>
                <a:ea typeface="MS PGothic" charset="0"/>
              </a:rPr>
              <a:t>Pre-medicación anticolinérgica, atropina o </a:t>
            </a:r>
            <a:r>
              <a:rPr lang="es-UY" noProof="0" dirty="0" err="1">
                <a:latin typeface="Tahoma" charset="0"/>
                <a:ea typeface="MS PGothic" charset="0"/>
              </a:rPr>
              <a:t>glicopirrolato</a:t>
            </a:r>
            <a:r>
              <a:rPr lang="es-UY" noProof="0" dirty="0">
                <a:latin typeface="Tahoma" charset="0"/>
                <a:ea typeface="MS PGothic" charset="0"/>
              </a:rPr>
              <a:t>, son</a:t>
            </a:r>
            <a:r>
              <a:rPr lang="es-UY" baseline="0" noProof="0" dirty="0">
                <a:latin typeface="Tahoma" charset="0"/>
                <a:ea typeface="MS PGothic" charset="0"/>
              </a:rPr>
              <a:t> usualmente administrados para contrarrestar la bradicardia que puede ocurrir durante la anestesia general. Las indicaciones son antes de la laringoscopia (estimulación del nervio vago) o </a:t>
            </a:r>
            <a:r>
              <a:rPr lang="es-UY" baseline="0" noProof="0" dirty="0" err="1">
                <a:latin typeface="Tahoma" charset="0"/>
                <a:ea typeface="MS PGothic" charset="0"/>
              </a:rPr>
              <a:t>succinilcolina</a:t>
            </a:r>
            <a:r>
              <a:rPr lang="es-UY" baseline="0" noProof="0" dirty="0">
                <a:latin typeface="Tahoma" charset="0"/>
                <a:ea typeface="MS PGothic" charset="0"/>
              </a:rPr>
              <a:t>. Se enseña que se puede ver bradicardia luego de una dosis de </a:t>
            </a:r>
            <a:r>
              <a:rPr lang="es-UY" baseline="0" noProof="0" dirty="0" err="1">
                <a:latin typeface="Tahoma" charset="0"/>
                <a:ea typeface="MS PGothic" charset="0"/>
              </a:rPr>
              <a:t>succinilcolina</a:t>
            </a:r>
            <a:r>
              <a:rPr lang="es-UY" baseline="0" noProof="0" dirty="0">
                <a:latin typeface="Tahoma" charset="0"/>
                <a:ea typeface="MS PGothic" charset="0"/>
              </a:rPr>
              <a:t> en el infante comparado con el adulto.  Sin embargo, el grado de bradicardia, en caso que ocurra, ha mostrado no ser significativa (sin requerir tratamiento) y auto-limitado. Por tanto, no hay una indicación absoluta de profilaxis con anticolinérgicos. Además, cuando </a:t>
            </a:r>
            <a:r>
              <a:rPr lang="es-UY" baseline="0" noProof="0" dirty="0" err="1">
                <a:latin typeface="Tahoma" charset="0"/>
                <a:ea typeface="MS PGothic" charset="0"/>
              </a:rPr>
              <a:t>halotano</a:t>
            </a:r>
            <a:r>
              <a:rPr lang="es-UY" baseline="0" noProof="0" dirty="0">
                <a:latin typeface="Tahoma" charset="0"/>
                <a:ea typeface="MS PGothic" charset="0"/>
              </a:rPr>
              <a:t> era el anestésico predominantemente usado en el niño, la pre medicación anticolinérgica era necesaria para contrarrestar la bradicardia inducida por </a:t>
            </a:r>
            <a:r>
              <a:rPr lang="es-UY" baseline="0" noProof="0" dirty="0" err="1">
                <a:latin typeface="Tahoma" charset="0"/>
                <a:ea typeface="MS PGothic" charset="0"/>
              </a:rPr>
              <a:t>halotano</a:t>
            </a:r>
            <a:r>
              <a:rPr lang="es-UY" baseline="0" noProof="0" dirty="0">
                <a:latin typeface="Tahoma" charset="0"/>
                <a:ea typeface="MS PGothic" charset="0"/>
              </a:rPr>
              <a:t>.</a:t>
            </a:r>
            <a:endParaRPr lang="es-UY" noProof="0" dirty="0">
              <a:latin typeface="Tahoma" charset="0"/>
              <a:ea typeface="MS PGothic" charset="0"/>
            </a:endParaRPr>
          </a:p>
          <a:p>
            <a:endParaRPr lang="en-US" dirty="0">
              <a:latin typeface="Tahoma" charset="0"/>
              <a:ea typeface="MS PGothic" charset="0"/>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E69290C3-40C4-DF4F-8A1F-DEA7759DA8D1}" type="slidenum">
              <a:rPr lang="en-US" sz="1200">
                <a:latin typeface="Arial" charset="0"/>
              </a:rPr>
              <a:pPr/>
              <a:t>40</a:t>
            </a:fld>
            <a:endParaRPr lang="en-US" sz="120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MS PGothic" charset="0"/>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E69290C3-40C4-DF4F-8A1F-DEA7759DA8D1}" type="slidenum">
              <a:rPr lang="en-US" sz="1200">
                <a:latin typeface="Arial" charset="0"/>
              </a:rPr>
              <a:pPr/>
              <a:t>41</a:t>
            </a:fld>
            <a:endParaRPr lang="en-US" sz="12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Y" noProof="0" dirty="0">
                <a:latin typeface="Tahoma" charset="0"/>
              </a:rPr>
              <a:t>Este estudio evaluó pacientes pediátricos sometidos a </a:t>
            </a:r>
            <a:r>
              <a:rPr lang="es-UY" noProof="0" dirty="0" err="1">
                <a:latin typeface="Tahoma" charset="0"/>
              </a:rPr>
              <a:t>adenoidectomia</a:t>
            </a:r>
            <a:r>
              <a:rPr lang="es-UY" noProof="0" dirty="0">
                <a:latin typeface="Tahoma" charset="0"/>
              </a:rPr>
              <a:t>.</a:t>
            </a:r>
            <a:r>
              <a:rPr lang="es-UY" baseline="0" noProof="0" dirty="0">
                <a:latin typeface="Tahoma" charset="0"/>
              </a:rPr>
              <a:t> No hubo diferencia en la incidencia de arritmias ventriculares en todos los grupos. El grupo con suero salino si desarrollo bradicardia pero no requirió tratamiento. Atropina causó taquicardia </a:t>
            </a:r>
            <a:r>
              <a:rPr lang="es-UY" baseline="0" noProof="0" dirty="0" err="1">
                <a:latin typeface="Tahoma" charset="0"/>
              </a:rPr>
              <a:t>sinusal</a:t>
            </a:r>
            <a:r>
              <a:rPr lang="es-UY" baseline="0" noProof="0" dirty="0">
                <a:latin typeface="Tahoma" charset="0"/>
              </a:rPr>
              <a:t> persistente. Ellos concluyeron que el pre-tratamiento de rutina no era necesaria en estos pacientes.</a:t>
            </a:r>
            <a:endParaRPr lang="es-UY" noProof="0" dirty="0">
              <a:latin typeface="Tahoma" charset="0"/>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E69290C3-40C4-DF4F-8A1F-DEA7759DA8D1}" type="slidenum">
              <a:rPr lang="en-US" sz="1200">
                <a:latin typeface="Arial" charset="0"/>
              </a:rPr>
              <a:pPr/>
              <a:t>42</a:t>
            </a:fld>
            <a:endParaRPr lang="en-US" sz="120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10DFA0A7-1B6F-6744-A489-4C4ABB2EDA64}" type="slidenum">
              <a:rPr lang="en-US" sz="1200">
                <a:latin typeface="Arial" charset="0"/>
              </a:rPr>
              <a:pPr/>
              <a:t>43</a:t>
            </a:fld>
            <a:endParaRPr lang="en-US" sz="1200">
              <a:latin typeface="Arial" charset="0"/>
            </a:endParaRPr>
          </a:p>
        </p:txBody>
      </p:sp>
      <p:sp>
        <p:nvSpPr>
          <p:cNvPr id="103426" name="Rectangle 2"/>
          <p:cNvSpPr>
            <a:spLocks noGrp="1" noRot="1" noChangeAspect="1" noChangeArrowheads="1" noTextEdit="1"/>
          </p:cNvSpPr>
          <p:nvPr>
            <p:ph type="sldImg"/>
          </p:nvPr>
        </p:nvSpPr>
        <p:spPr>
          <a:xfrm>
            <a:off x="1150938" y="692150"/>
            <a:ext cx="4556125" cy="3416300"/>
          </a:xfrm>
          <a:ln/>
        </p:spPr>
      </p:sp>
      <p:sp>
        <p:nvSpPr>
          <p:cNvPr id="103427" name="Rectangle 3"/>
          <p:cNvSpPr>
            <a:spLocks noGrp="1" noChangeArrowheads="1"/>
          </p:cNvSpPr>
          <p:nvPr>
            <p:ph type="body" idx="1"/>
          </p:nvPr>
        </p:nvSpPr>
        <p:spPr>
          <a:xfrm>
            <a:off x="903288" y="4343400"/>
            <a:ext cx="506730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603237A5-5A56-854B-858F-E95603008DFF}" type="slidenum">
              <a:rPr lang="en-US" sz="1200">
                <a:latin typeface="Arial" charset="0"/>
              </a:rPr>
              <a:pPr/>
              <a:t>44</a:t>
            </a:fld>
            <a:endParaRPr lang="en-US" sz="1200">
              <a:latin typeface="Arial" charset="0"/>
            </a:endParaRPr>
          </a:p>
        </p:txBody>
      </p:sp>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xfrm>
            <a:off x="903288" y="4343400"/>
            <a:ext cx="506730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Y" noProof="0" dirty="0">
                <a:ea typeface="MS PGothic" charset="0"/>
              </a:rPr>
              <a:t>La administración profiláctica de rutina de anticolinérgicos</a:t>
            </a:r>
            <a:r>
              <a:rPr lang="es-UY" baseline="0" noProof="0" dirty="0">
                <a:ea typeface="MS PGothic" charset="0"/>
              </a:rPr>
              <a:t> ha disminuido tremendamente debido a las razones listadas arriba.</a:t>
            </a:r>
          </a:p>
          <a:p>
            <a:pPr eaLnBrk="1" hangingPunct="1"/>
            <a:endParaRPr lang="en-US" dirty="0">
              <a:ea typeface="MS PGothic" charset="0"/>
            </a:endParaRPr>
          </a:p>
          <a:p>
            <a:pPr eaLnBrk="1" hangingPunct="1"/>
            <a:r>
              <a:rPr lang="en-US" dirty="0">
                <a:ea typeface="MS PGothic" charset="0"/>
              </a:rPr>
              <a:t>The routine prophylactic administration of an anticholinergic has greatly diminished because of the above listed items.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El uso profiláctico</a:t>
            </a:r>
            <a:r>
              <a:rPr lang="es-UY" baseline="0" noProof="0" dirty="0">
                <a:ea typeface="MS PGothic" charset="0"/>
              </a:rPr>
              <a:t> de anticolinérgicos se basa en  la preferencia de los anestesiólogos basado en la lista de arriba.</a:t>
            </a:r>
            <a:endParaRPr lang="es-UY" noProof="0" dirty="0">
              <a:ea typeface="MS PGothic" charset="0"/>
            </a:endParaRPr>
          </a:p>
          <a:p>
            <a:endParaRPr lang="en-US" dirty="0">
              <a:ea typeface="MS PGothic" charset="0"/>
            </a:endParaRPr>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210059B0-FDCA-D54C-A49D-CDB13FB4DC5B}" type="slidenum">
              <a:rPr lang="en-US" sz="1200">
                <a:latin typeface="Arial" charset="0"/>
              </a:rPr>
              <a:pPr/>
              <a:t>45</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La epiglotis en el adulto es ancha y aplanada,</a:t>
            </a:r>
            <a:r>
              <a:rPr lang="es-UY" baseline="0" noProof="0" dirty="0">
                <a:ea typeface="MS PGothic" charset="0"/>
              </a:rPr>
              <a:t> paralela al eje de la tráquea, permitiendo la visualización de la apertura glótica al colocar la pala curva del laringoscopio en la </a:t>
            </a:r>
            <a:r>
              <a:rPr lang="es-UY" baseline="0" noProof="0" dirty="0" err="1">
                <a:ea typeface="MS PGothic" charset="0"/>
              </a:rPr>
              <a:t>vallecula</a:t>
            </a:r>
            <a:r>
              <a:rPr lang="es-UY" baseline="0" noProof="0" dirty="0">
                <a:ea typeface="MS PGothic" charset="0"/>
              </a:rPr>
              <a:t>. En el infante, la epiglotis esta plegada sobre si misma (forma en omega) y se angula hacia afuera del eje de la tráquea (Flexible). La colocación de la pala del laringoscopia en la </a:t>
            </a:r>
            <a:r>
              <a:rPr lang="es-UY" baseline="0" noProof="0" dirty="0" err="1">
                <a:ea typeface="MS PGothic" charset="0"/>
              </a:rPr>
              <a:t>vallecula</a:t>
            </a:r>
            <a:r>
              <a:rPr lang="es-UY" baseline="0" noProof="0" dirty="0">
                <a:ea typeface="MS PGothic" charset="0"/>
              </a:rPr>
              <a:t> puede no facilitar la visualización de la apertura glótica. La pala recta puede ser mejor, ya que puede utilizarse para levantar la epiglotis y revelar la apertura glótica.</a:t>
            </a:r>
          </a:p>
          <a:p>
            <a:endParaRPr lang="en-US" dirty="0">
              <a:ea typeface="MS PGothic"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753F69CC-A284-1948-BC44-76B86F1287EB}" type="slidenum">
              <a:rPr lang="en-US" sz="1200">
                <a:latin typeface="Arial" charset="0"/>
              </a:rPr>
              <a:pPr/>
              <a:t>8</a:t>
            </a:fld>
            <a:endParaRPr lang="en-US" sz="120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3F1F2AA4-8E78-2945-B317-C93CF5E5B32D}" type="slidenum">
              <a:rPr lang="en-US" sz="1200">
                <a:latin typeface="Arial" charset="0"/>
              </a:rPr>
              <a:pPr/>
              <a:t>46</a:t>
            </a:fld>
            <a:endParaRPr lang="en-US" sz="1200">
              <a:latin typeface="Arial" charset="0"/>
            </a:endParaRPr>
          </a:p>
        </p:txBody>
      </p:sp>
      <p:sp>
        <p:nvSpPr>
          <p:cNvPr id="109570" name="Rectangle 2"/>
          <p:cNvSpPr>
            <a:spLocks noGrp="1" noRot="1" noChangeAspect="1"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xfrm>
            <a:off x="903288" y="4343400"/>
            <a:ext cx="506730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Y" noProof="0" dirty="0">
                <a:ea typeface="MS PGothic" charset="0"/>
              </a:rPr>
              <a:t>La dosis mínima de atropina (0.1mg) era recomendada por la posibilidad</a:t>
            </a:r>
            <a:r>
              <a:rPr lang="es-UY" baseline="0" noProof="0" dirty="0">
                <a:ea typeface="MS PGothic" charset="0"/>
              </a:rPr>
              <a:t> de bradicardia con una dosis menor. Este fenómeno no esta bien estudiado, sino mas bien basado en anécdotas. Una dosis mínima de 0.1mg in un prematura será una dosis muy alta basada en 20mcg/Kg (ej. En un infante de 2kg seria 0.05mg/kg) y ha resultado en altas frecuencias cardiacas por periodos prolongados de tiempo. Las guías actualizadas de la AHA publicadas en Noviembre del 2015 retiro el requerimiento de la dosis mínima de atropina y no obliga a la pre medicación con atropina previo a la intubación </a:t>
            </a:r>
            <a:r>
              <a:rPr lang="es-UY" baseline="0" noProof="0" dirty="0" err="1">
                <a:ea typeface="MS PGothic" charset="0"/>
              </a:rPr>
              <a:t>endotraqueal</a:t>
            </a:r>
            <a:r>
              <a:rPr lang="es-UY" baseline="0" noProof="0" dirty="0">
                <a:ea typeface="MS PGothic" charset="0"/>
              </a:rPr>
              <a:t>. </a:t>
            </a:r>
          </a:p>
          <a:p>
            <a:pPr eaLnBrk="1" hangingPunct="1"/>
            <a:endParaRPr lang="en-US" dirty="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latin typeface="Tahoma" charset="0"/>
                <a:ea typeface="MS PGothic" charset="0"/>
              </a:rPr>
              <a:t>Las cuerdas vocales en el adulto están perpendiculares al eje de la tráquea,</a:t>
            </a:r>
            <a:r>
              <a:rPr lang="es-UY" baseline="0" noProof="0" dirty="0">
                <a:latin typeface="Tahoma" charset="0"/>
                <a:ea typeface="MS PGothic" charset="0"/>
              </a:rPr>
              <a:t> mientras que en el infante están anguladas con el sector anterior mas caudal. La angulación de las cuerdas vocales hace que la introducción de TET sea mas dificultoso en el sentido de que el avance del tubo puede estar impedido por la comisura anterior de las cuerdas vocales. Al insertar un TET, hay que tener la precaución de intentar avanzarlo sobre el aspecto posterior de las cuerdas vocales. Este es un problema, particularmente durante la intubación nasal, donde alterar la posición (ej. Flexionar el cuello) puede facilitar el pasaje del tubo </a:t>
            </a:r>
            <a:r>
              <a:rPr lang="es-UY" baseline="0" noProof="0" dirty="0" err="1">
                <a:latin typeface="Tahoma" charset="0"/>
                <a:ea typeface="MS PGothic" charset="0"/>
              </a:rPr>
              <a:t>endotraqueal</a:t>
            </a:r>
            <a:r>
              <a:rPr lang="es-UY" baseline="0" noProof="0" dirty="0">
                <a:latin typeface="Tahoma" charset="0"/>
                <a:ea typeface="MS PGothic" charset="0"/>
              </a:rPr>
              <a:t>.</a:t>
            </a:r>
          </a:p>
          <a:p>
            <a:endParaRPr lang="es-UY" noProof="0" dirty="0">
              <a:latin typeface="Tahoma" charset="0"/>
              <a:ea typeface="MS PGothic" charset="0"/>
            </a:endParaRPr>
          </a:p>
          <a:p>
            <a:r>
              <a:rPr lang="es-UY" noProof="0" dirty="0">
                <a:latin typeface="Tahoma" charset="0"/>
                <a:ea typeface="MS PGothic" charset="0"/>
              </a:rPr>
              <a:t>Al avanzar el TET, uno debe decidir si la dificultad al avanzar el tubo</a:t>
            </a:r>
            <a:r>
              <a:rPr lang="es-UY" baseline="0" noProof="0" dirty="0">
                <a:latin typeface="Tahoma" charset="0"/>
                <a:ea typeface="MS PGothic" charset="0"/>
              </a:rPr>
              <a:t> se debe al impedimento por la comisura anterior o a que el tubo es muy grande y no pasa a través del anillo </a:t>
            </a:r>
            <a:r>
              <a:rPr lang="es-UY" baseline="0" noProof="0" dirty="0" err="1">
                <a:latin typeface="Tahoma" charset="0"/>
                <a:ea typeface="MS PGothic" charset="0"/>
              </a:rPr>
              <a:t>cricoideo</a:t>
            </a:r>
            <a:r>
              <a:rPr lang="es-UY" baseline="0" noProof="0" dirty="0">
                <a:latin typeface="Tahoma" charset="0"/>
                <a:ea typeface="MS PGothic" charset="0"/>
              </a:rPr>
              <a:t>. En el primero, avanzar el tubo sobre la parte posterior de las cuerdas vocales puede facilitar la intubación, mientras que en el ultimo, un tubo de menor tamaño es necesario.</a:t>
            </a:r>
            <a:endParaRPr lang="es-UY" noProof="0" dirty="0">
              <a:latin typeface="Tahoma" charset="0"/>
              <a:ea typeface="MS PGothic" charset="0"/>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644E7EAB-61BA-7D48-BFDD-7B58C1CA27FE}" type="slidenum">
              <a:rPr lang="en-US" sz="1200">
                <a:latin typeface="Arial" charset="0"/>
              </a:rPr>
              <a:pPr/>
              <a:t>9</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La enseñanza tradicional es que</a:t>
            </a:r>
            <a:r>
              <a:rPr lang="es-UY" baseline="0" noProof="0" dirty="0">
                <a:ea typeface="MS PGothic" charset="0"/>
              </a:rPr>
              <a:t> la laringe en el adulto tiene forma tubular y que la parte mas estrecha  de la laringe en el adulto corresponde con la apertura glótica; y que en los infantes la laringe tiene forma de embudo y que el cartílago cricoides es la porción mas estrecha. El niño alcanza la configuración laríngea del adulto alrededor de los 8-10anos.</a:t>
            </a:r>
          </a:p>
          <a:p>
            <a:r>
              <a:rPr lang="es-UY" baseline="0" noProof="0" dirty="0">
                <a:ea typeface="MS PGothic" charset="0"/>
              </a:rPr>
              <a:t>Estudios recientes han desafiado esta enseñanza de la siguiente manera: 1) la laringe del adulto tiene forma de embudo. 2) estudios recientes de RNM han demostrado que en el 70% de los adultos la porción mas estrecha de  la laringe corresponde a la región </a:t>
            </a:r>
            <a:r>
              <a:rPr lang="es-UY" baseline="0" noProof="0" dirty="0" err="1">
                <a:ea typeface="MS PGothic" charset="0"/>
              </a:rPr>
              <a:t>subglótica</a:t>
            </a:r>
            <a:r>
              <a:rPr lang="es-UY" baseline="0" noProof="0" dirty="0">
                <a:ea typeface="MS PGothic" charset="0"/>
              </a:rPr>
              <a:t>, pero este no es un problema clínico ya que el tamaño de los TET usualmente usados en adultos (7.0-7.5 mm DI) pasan fácilmente a través de la glotis y área </a:t>
            </a:r>
            <a:r>
              <a:rPr lang="es-UY" baseline="0" noProof="0" dirty="0" err="1">
                <a:ea typeface="MS PGothic" charset="0"/>
              </a:rPr>
              <a:t>subglótica</a:t>
            </a:r>
            <a:r>
              <a:rPr lang="es-UY" baseline="0" noProof="0" dirty="0">
                <a:ea typeface="MS PGothic" charset="0"/>
              </a:rPr>
              <a:t>. La laringe en el infante tiene mas forma de embudo, alcanzando la configuración del adulto entre los 8-10anos de edad.</a:t>
            </a:r>
          </a:p>
          <a:p>
            <a:endParaRPr lang="en-US" dirty="0">
              <a:ea typeface="MS PGothic" charset="0"/>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16204EEE-C280-6043-8FF1-A0165695A1D3}" type="slidenum">
              <a:rPr lang="en-US" sz="1200">
                <a:latin typeface="Arial" charset="0"/>
              </a:rPr>
              <a:pPr/>
              <a:t>10</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noProof="0" dirty="0">
                <a:ea typeface="MS PGothic" charset="0"/>
              </a:rPr>
              <a:t>Debido</a:t>
            </a:r>
            <a:r>
              <a:rPr lang="es-UY" baseline="0" noProof="0" dirty="0">
                <a:ea typeface="MS PGothic" charset="0"/>
              </a:rPr>
              <a:t> a que la vía aérea del infante es más pequeña que el adulto, la misma variación de edema mucoso resulta en mayor reducción de área al corte transversal. En el ejemplo de arriba 1mm de edema mucoso en el infante resulta en un 75% de reducción de área transversal, mientras que en el adulto resulta en solo un 44% de reducción. </a:t>
            </a:r>
            <a:endParaRPr lang="es-UY" noProof="0" dirty="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Y" altLang="ja-JP" noProof="0" dirty="0">
                <a:ea typeface="MS PGothic" charset="0"/>
              </a:rPr>
              <a:t>Esto lleva a un mayor aumento en la resistencia de la vía aérea en el infante</a:t>
            </a:r>
            <a:r>
              <a:rPr lang="es-UY" altLang="ja-JP" baseline="0" noProof="0" dirty="0">
                <a:ea typeface="MS PGothic" charset="0"/>
              </a:rPr>
              <a:t> (16x) vs el adulto (3x) durante el flujo laminar (respiración tranquila) y 32x (infante) vs 5x(adulto) durante el flujo turbulento.</a:t>
            </a:r>
            <a:endParaRPr lang="es-UY" altLang="ja-JP" noProof="0" dirty="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37131C9B-F16E-0B43-84BC-DB700DCCC8A7}" type="slidenum">
              <a:rPr lang="en-US" sz="1200">
                <a:latin typeface="Arial" charset="0"/>
              </a:rPr>
              <a:pPr/>
              <a:t>13</a:t>
            </a:fld>
            <a:endParaRPr lang="en-US" sz="1200">
              <a:latin typeface="Arial" charset="0"/>
            </a:endParaRPr>
          </a:p>
        </p:txBody>
      </p:sp>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xfrm>
            <a:off x="903288" y="4343400"/>
            <a:ext cx="506730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Y" noProof="0" dirty="0">
                <a:latin typeface="Tahoma" charset="0"/>
                <a:ea typeface="MS PGothic" charset="0"/>
              </a:rPr>
              <a:t>La enseñanza tradicional</a:t>
            </a:r>
            <a:r>
              <a:rPr lang="es-UY" baseline="0" noProof="0" dirty="0">
                <a:latin typeface="Tahoma" charset="0"/>
                <a:ea typeface="MS PGothic" charset="0"/>
              </a:rPr>
              <a:t> ha sido que el uso de TET con manguito no es necesario, debido a que el anillo </a:t>
            </a:r>
            <a:r>
              <a:rPr lang="es-UY" baseline="0" noProof="0" dirty="0" err="1">
                <a:latin typeface="Tahoma" charset="0"/>
                <a:ea typeface="MS PGothic" charset="0"/>
              </a:rPr>
              <a:t>cricoide</a:t>
            </a:r>
            <a:r>
              <a:rPr lang="es-UY" baseline="0" noProof="0" dirty="0">
                <a:latin typeface="Tahoma" charset="0"/>
                <a:ea typeface="MS PGothic" charset="0"/>
              </a:rPr>
              <a:t> es la porción mas estrecha de la vía aérea. En realidad, puede ser hasta perjudicial ya que si el TET con manguito ejerce presión excesiva en la mucosa, puede resultar en edema y estridor post-</a:t>
            </a:r>
            <a:r>
              <a:rPr lang="es-UY" baseline="0" noProof="0" dirty="0" err="1">
                <a:latin typeface="Tahoma" charset="0"/>
                <a:ea typeface="MS PGothic" charset="0"/>
              </a:rPr>
              <a:t>extubacion</a:t>
            </a:r>
            <a:r>
              <a:rPr lang="es-UY" baseline="0" noProof="0" dirty="0">
                <a:latin typeface="Tahoma" charset="0"/>
                <a:ea typeface="MS PGothic" charset="0"/>
              </a:rPr>
              <a:t>.. Esto se mantendría para TET sin manguito que sea muy “ajustado”. Generalmente, ya sea usando un tubo con o sin manguito, la fuga debe ser detectada a </a:t>
            </a:r>
            <a:r>
              <a:rPr lang="es-UY" altLang="ja-JP" noProof="0" dirty="0">
                <a:latin typeface="Tahoma" charset="0"/>
                <a:ea typeface="MS PGothic" charset="0"/>
              </a:rPr>
              <a:t>&lt; 30 cm H</a:t>
            </a:r>
            <a:r>
              <a:rPr lang="es-UY" altLang="ja-JP" baseline="-25000" noProof="0" dirty="0">
                <a:latin typeface="Tahoma" charset="0"/>
                <a:ea typeface="MS PGothic" charset="0"/>
              </a:rPr>
              <a:t>2</a:t>
            </a:r>
            <a:r>
              <a:rPr lang="es-UY" altLang="ja-JP" noProof="0" dirty="0">
                <a:latin typeface="Tahoma" charset="0"/>
                <a:ea typeface="MS PGothic" charset="0"/>
              </a:rPr>
              <a:t>O.</a:t>
            </a:r>
            <a:r>
              <a:rPr lang="es-UY" altLang="ja-JP" baseline="0" noProof="0" dirty="0">
                <a:latin typeface="Tahoma" charset="0"/>
                <a:ea typeface="MS PGothic" charset="0"/>
              </a:rPr>
              <a:t> Si no se detecta fuga a 30 cm H</a:t>
            </a:r>
            <a:r>
              <a:rPr lang="es-UY" altLang="ja-JP" baseline="-25000" noProof="0" dirty="0">
                <a:latin typeface="Tahoma" charset="0"/>
                <a:ea typeface="MS PGothic" charset="0"/>
              </a:rPr>
              <a:t>2</a:t>
            </a:r>
            <a:r>
              <a:rPr lang="es-UY" altLang="ja-JP" baseline="0" noProof="0" dirty="0">
                <a:latin typeface="Tahoma" charset="0"/>
                <a:ea typeface="MS PGothic" charset="0"/>
              </a:rPr>
              <a:t>O, esto indica que esta muy ajustado, y dependiendo de la situación clínica un TET mas pequeño debería ser usado o se debería retirar aire del manguito si estuviera inflado. Para poder administrar volúmenes corrientes adecuados, la fuga detectada alrededor del TET debe ser </a:t>
            </a:r>
            <a:r>
              <a:rPr lang="es-UY" altLang="ja-JP" b="1" baseline="0" noProof="0" dirty="0">
                <a:latin typeface="Tahoma" charset="0"/>
                <a:ea typeface="MS PGothic" charset="0"/>
              </a:rPr>
              <a:t>primeramente </a:t>
            </a:r>
            <a:r>
              <a:rPr lang="es-UY" altLang="ja-JP" baseline="0" noProof="0" dirty="0">
                <a:latin typeface="Tahoma" charset="0"/>
                <a:ea typeface="MS PGothic" charset="0"/>
              </a:rPr>
              <a:t>detectada por arriba de la presión pico de la vía área  necesaria para proveer volúmenes corrientes adecuados. Por ejemplo, si 12 cm H</a:t>
            </a:r>
            <a:r>
              <a:rPr lang="es-UY" altLang="ja-JP" baseline="-25000" noProof="0" dirty="0">
                <a:latin typeface="Tahoma" charset="0"/>
                <a:ea typeface="MS PGothic" charset="0"/>
              </a:rPr>
              <a:t>2</a:t>
            </a:r>
            <a:r>
              <a:rPr lang="es-UY" altLang="ja-JP" baseline="0" noProof="0" dirty="0">
                <a:latin typeface="Tahoma" charset="0"/>
                <a:ea typeface="MS PGothic" charset="0"/>
              </a:rPr>
              <a:t>O es necesario para proveer volúmenes corrientes adecuados, la fuga alrededor del tubo </a:t>
            </a:r>
            <a:r>
              <a:rPr lang="es-UY" altLang="ja-JP" baseline="0" noProof="0" dirty="0" err="1">
                <a:latin typeface="Tahoma" charset="0"/>
                <a:ea typeface="MS PGothic" charset="0"/>
              </a:rPr>
              <a:t>endotraqueal</a:t>
            </a:r>
            <a:r>
              <a:rPr lang="es-UY" altLang="ja-JP" baseline="0" noProof="0" dirty="0">
                <a:latin typeface="Tahoma" charset="0"/>
                <a:ea typeface="MS PGothic" charset="0"/>
              </a:rPr>
              <a:t> debe detectarse primero a 13 cm H</a:t>
            </a:r>
            <a:r>
              <a:rPr lang="es-UY" altLang="ja-JP" baseline="-25000" noProof="0" dirty="0">
                <a:latin typeface="Tahoma" charset="0"/>
                <a:ea typeface="MS PGothic" charset="0"/>
              </a:rPr>
              <a:t>2</a:t>
            </a:r>
            <a:r>
              <a:rPr lang="es-UY" altLang="ja-JP" baseline="0" noProof="0" dirty="0">
                <a:latin typeface="Tahoma" charset="0"/>
                <a:ea typeface="MS PGothic" charset="0"/>
              </a:rPr>
              <a:t>O o por arriba de ese valor. Por tanto, la presión en la vía aérea a la cual la fuga alrededor del tubo es detectada , debe ser por arriba de la presión pico necesaria para proveer volúmenes corrientes adecuados (en este ejemplo por arriba de 12 cm H</a:t>
            </a:r>
            <a:r>
              <a:rPr lang="es-UY" altLang="ja-JP" baseline="-25000" noProof="0" dirty="0">
                <a:latin typeface="Tahoma" charset="0"/>
                <a:ea typeface="MS PGothic" charset="0"/>
              </a:rPr>
              <a:t>2</a:t>
            </a:r>
            <a:r>
              <a:rPr lang="es-UY" altLang="ja-JP" baseline="0" noProof="0" dirty="0">
                <a:latin typeface="Tahoma" charset="0"/>
                <a:ea typeface="MS PGothic" charset="0"/>
              </a:rPr>
              <a:t>O) pero &lt; 30 cm H</a:t>
            </a:r>
            <a:r>
              <a:rPr lang="es-UY" altLang="ja-JP" baseline="-25000" noProof="0" dirty="0">
                <a:latin typeface="Tahoma" charset="0"/>
                <a:ea typeface="MS PGothic" charset="0"/>
              </a:rPr>
              <a:t>2</a:t>
            </a:r>
            <a:r>
              <a:rPr lang="es-UY" altLang="ja-JP" baseline="0" noProof="0" dirty="0">
                <a:latin typeface="Tahoma" charset="0"/>
                <a:ea typeface="MS PGothic" charset="0"/>
              </a:rPr>
              <a:t>O para disminuir el riesgo de causar lesión mucosa por presión.</a:t>
            </a:r>
            <a:endParaRPr lang="es-UY" noProof="0" dirty="0">
              <a:latin typeface="Tahoma" charset="0"/>
              <a:ea typeface="MS PGothic" charset="0"/>
            </a:endParaRPr>
          </a:p>
          <a:p>
            <a:pPr eaLnBrk="1" hangingPunct="1"/>
            <a:endParaRPr lang="en-US" altLang="ja-JP" baseline="0" dirty="0">
              <a:latin typeface="Tahoma"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A896584C-8EE5-4B46-95C6-310E37E01D6D}" type="slidenum">
              <a:rPr lang="en-US" smtClean="0"/>
              <a:t>‹#›</a:t>
            </a:fld>
            <a:endParaRPr lang="en-US"/>
          </a:p>
        </p:txBody>
      </p:sp>
      <p:pic>
        <p:nvPicPr>
          <p:cNvPr id="9" name="Picture 2" descr="http://images.clipartpanda.com/world-clipart-png-globe-hi.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351" t="16883" r="8327"/>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203223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76A63-E598-485A-8C5B-305438A0ED6C}"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584C-8EE5-4B46-95C6-310E37E01D6D}" type="slidenum">
              <a:rPr lang="en-US" smtClean="0"/>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76A63-E598-485A-8C5B-305438A0ED6C}"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584C-8EE5-4B46-95C6-310E37E01D6D}" type="slidenum">
              <a:rPr lang="en-US" smtClean="0"/>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16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2E4F7F1-5108-0840-8159-4D8BEB41EF35}" type="slidenum">
              <a:rPr lang="en-US"/>
              <a:pPr>
                <a:defRPr/>
              </a:pPr>
              <a:t>‹#›</a:t>
            </a:fld>
            <a:endParaRPr lang="en-US"/>
          </a:p>
        </p:txBody>
      </p:sp>
    </p:spTree>
    <p:extLst>
      <p:ext uri="{BB962C8B-B14F-4D97-AF65-F5344CB8AC3E}">
        <p14:creationId xmlns:p14="http://schemas.microsoft.com/office/powerpoint/2010/main" val="188074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76A63-E598-485A-8C5B-305438A0ED6C}"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584C-8EE5-4B46-95C6-310E37E01D6D}" type="slidenum">
              <a:rPr lang="en-US" smtClean="0"/>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76A63-E598-485A-8C5B-305438A0ED6C}"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584C-8EE5-4B46-95C6-310E37E01D6D}" type="slidenum">
              <a:rPr lang="en-US" smtClean="0"/>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01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76A63-E598-485A-8C5B-305438A0ED6C}"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6584C-8EE5-4B46-95C6-310E37E01D6D}" type="slidenum">
              <a:rPr lang="en-US" smtClean="0"/>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72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276A63-E598-485A-8C5B-305438A0ED6C}" type="datetimeFigureOut">
              <a:rPr lang="en-US" smtClean="0"/>
              <a:t>7/5/18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6584C-8EE5-4B46-95C6-310E37E01D6D}" type="slidenum">
              <a:rPr lang="en-US" smtClean="0"/>
              <a:t>‹#›</a:t>
            </a:fld>
            <a:endParaRPr lang="en-US"/>
          </a:p>
        </p:txBody>
      </p:sp>
      <p:sp>
        <p:nvSpPr>
          <p:cNvPr id="10"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276A63-E598-485A-8C5B-305438A0ED6C}" type="datetimeFigureOut">
              <a:rPr lang="en-US" smtClean="0"/>
              <a:t>7/5/18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6584C-8EE5-4B46-95C6-310E37E01D6D}" type="slidenum">
              <a:rPr lang="en-US" smtClean="0"/>
              <a:t>‹#›</a:t>
            </a:fld>
            <a:endParaRPr lang="en-US"/>
          </a:p>
        </p:txBody>
      </p:sp>
      <p:sp>
        <p:nvSpPr>
          <p:cNvPr id="6"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0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76A63-E598-485A-8C5B-305438A0ED6C}" type="datetimeFigureOut">
              <a:rPr lang="en-US" smtClean="0"/>
              <a:t>7/5/18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6584C-8EE5-4B46-95C6-310E37E01D6D}" type="slidenum">
              <a:rPr lang="en-US" smtClean="0"/>
              <a:t>‹#›</a:t>
            </a:fld>
            <a:endParaRPr lang="en-US"/>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84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76A63-E598-485A-8C5B-305438A0ED6C}"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6584C-8EE5-4B46-95C6-310E37E01D6D}" type="slidenum">
              <a:rPr lang="en-US" smtClean="0"/>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76A63-E598-485A-8C5B-305438A0ED6C}"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6584C-8EE5-4B46-95C6-310E37E01D6D}" type="slidenum">
              <a:rPr lang="en-US" smtClean="0"/>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76A63-E598-485A-8C5B-305438A0ED6C}" type="datetimeFigureOut">
              <a:rPr lang="en-US" smtClean="0"/>
              <a:t>7/5/18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6584C-8EE5-4B46-95C6-310E37E01D6D}" type="slidenum">
              <a:rPr lang="en-US" smtClean="0"/>
              <a:t>‹#›</a:t>
            </a:fld>
            <a:endParaRPr lang="en-US"/>
          </a:p>
        </p:txBody>
      </p:sp>
      <p:pic>
        <p:nvPicPr>
          <p:cNvPr id="7" name="Picture 6">
            <a:extLst>
              <a:ext uri="{FF2B5EF4-FFF2-40B4-BE49-F238E27FC236}">
                <a16:creationId xmlns:a16="http://schemas.microsoft.com/office/drawing/2014/main" id="{37F5EEDD-9944-294C-8FE5-A5FD4ADA059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6351" t="16883" r="8327"/>
          <a:stretch/>
        </p:blipFill>
        <p:spPr>
          <a:xfrm>
            <a:off x="7953904" y="6272212"/>
            <a:ext cx="1122892" cy="533400"/>
          </a:xfrm>
          <a:prstGeom prst="rect">
            <a:avLst/>
          </a:prstGeom>
          <a:ln>
            <a:solidFill>
              <a:schemeClr val="tx2">
                <a:lumMod val="50000"/>
              </a:schemeClr>
            </a:solidFill>
          </a:ln>
        </p:spPr>
      </p:pic>
    </p:spTree>
    <p:extLst>
      <p:ext uri="{BB962C8B-B14F-4D97-AF65-F5344CB8AC3E}">
        <p14:creationId xmlns:p14="http://schemas.microsoft.com/office/powerpoint/2010/main" val="20558634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152400"/>
            <a:ext cx="5410200" cy="2895600"/>
          </a:xfrm>
          <a:noFill/>
        </p:spPr>
        <p:txBody>
          <a:bodyPr>
            <a:normAutofit/>
          </a:bodyPr>
          <a:lstStyle/>
          <a:p>
            <a:r>
              <a:rPr lang="es-UY" sz="3200" noProof="0" dirty="0"/>
              <a:t>Fisiología Pediátrica: Implicancia en Anestesia</a:t>
            </a:r>
          </a:p>
        </p:txBody>
      </p:sp>
      <p:sp>
        <p:nvSpPr>
          <p:cNvPr id="3" name="Subtitle 2"/>
          <p:cNvSpPr>
            <a:spLocks noGrp="1"/>
          </p:cNvSpPr>
          <p:nvPr>
            <p:ph type="subTitle" idx="1"/>
          </p:nvPr>
        </p:nvSpPr>
        <p:spPr>
          <a:xfrm>
            <a:off x="152400" y="3886200"/>
            <a:ext cx="5791200" cy="1752600"/>
          </a:xfrm>
          <a:noFill/>
        </p:spPr>
        <p:txBody>
          <a:bodyPr>
            <a:normAutofit fontScale="85000" lnSpcReduction="20000"/>
          </a:bodyPr>
          <a:lstStyle/>
          <a:p>
            <a:pPr algn="l">
              <a:spcBef>
                <a:spcPts val="0"/>
              </a:spcBef>
            </a:pPr>
            <a:r>
              <a:rPr lang="es-UY" sz="2000" noProof="0" dirty="0" err="1">
                <a:solidFill>
                  <a:schemeClr val="tx1"/>
                </a:solidFill>
              </a:rPr>
              <a:t>Francine</a:t>
            </a:r>
            <a:r>
              <a:rPr lang="es-UY" sz="2000" noProof="0" dirty="0">
                <a:solidFill>
                  <a:schemeClr val="tx1"/>
                </a:solidFill>
              </a:rPr>
              <a:t> S </a:t>
            </a:r>
            <a:r>
              <a:rPr lang="es-UY" sz="2000" noProof="0" dirty="0" err="1">
                <a:solidFill>
                  <a:schemeClr val="tx1"/>
                </a:solidFill>
              </a:rPr>
              <a:t>Yudkowitz</a:t>
            </a:r>
            <a:r>
              <a:rPr lang="es-UY" sz="2000" noProof="0" dirty="0">
                <a:solidFill>
                  <a:schemeClr val="tx1"/>
                </a:solidFill>
              </a:rPr>
              <a:t>, MD FAAP</a:t>
            </a:r>
          </a:p>
          <a:p>
            <a:pPr algn="l">
              <a:spcBef>
                <a:spcPts val="0"/>
              </a:spcBef>
            </a:pPr>
            <a:r>
              <a:rPr lang="es-UY" sz="2000" noProof="0" dirty="0" err="1">
                <a:solidFill>
                  <a:schemeClr val="tx1"/>
                </a:solidFill>
              </a:rPr>
              <a:t>Professor</a:t>
            </a:r>
            <a:r>
              <a:rPr lang="es-UY" sz="2000" noProof="0" dirty="0">
                <a:solidFill>
                  <a:schemeClr val="tx1"/>
                </a:solidFill>
              </a:rPr>
              <a:t> of </a:t>
            </a:r>
            <a:r>
              <a:rPr lang="es-UY" sz="2000" noProof="0" dirty="0" err="1">
                <a:solidFill>
                  <a:schemeClr val="tx1"/>
                </a:solidFill>
              </a:rPr>
              <a:t>Anesthesiology</a:t>
            </a:r>
            <a:r>
              <a:rPr lang="es-UY" sz="2000" noProof="0" dirty="0">
                <a:solidFill>
                  <a:schemeClr val="tx1"/>
                </a:solidFill>
              </a:rPr>
              <a:t>, </a:t>
            </a:r>
            <a:r>
              <a:rPr lang="es-UY" sz="2000" noProof="0" dirty="0" err="1">
                <a:solidFill>
                  <a:schemeClr val="tx1"/>
                </a:solidFill>
              </a:rPr>
              <a:t>Perioperative</a:t>
            </a:r>
            <a:r>
              <a:rPr lang="es-UY" sz="2000" noProof="0" dirty="0">
                <a:solidFill>
                  <a:schemeClr val="tx1"/>
                </a:solidFill>
              </a:rPr>
              <a:t> and </a:t>
            </a:r>
            <a:r>
              <a:rPr lang="es-UY" sz="2000" noProof="0" dirty="0" err="1">
                <a:solidFill>
                  <a:schemeClr val="tx1"/>
                </a:solidFill>
              </a:rPr>
              <a:t>Pain</a:t>
            </a:r>
            <a:r>
              <a:rPr lang="es-UY" sz="2000" noProof="0" dirty="0">
                <a:solidFill>
                  <a:schemeClr val="tx1"/>
                </a:solidFill>
              </a:rPr>
              <a:t> Medicine, and </a:t>
            </a:r>
            <a:r>
              <a:rPr lang="es-UY" sz="2000" noProof="0" dirty="0" err="1">
                <a:solidFill>
                  <a:schemeClr val="tx1"/>
                </a:solidFill>
              </a:rPr>
              <a:t>Pediatrics</a:t>
            </a:r>
            <a:endParaRPr lang="es-UY" sz="2000" noProof="0" dirty="0">
              <a:solidFill>
                <a:schemeClr val="tx1"/>
              </a:solidFill>
            </a:endParaRPr>
          </a:p>
          <a:p>
            <a:pPr algn="l">
              <a:spcBef>
                <a:spcPts val="0"/>
              </a:spcBef>
            </a:pPr>
            <a:r>
              <a:rPr lang="es-UY" sz="2000" noProof="0" dirty="0" err="1">
                <a:solidFill>
                  <a:schemeClr val="tx1"/>
                </a:solidFill>
              </a:rPr>
              <a:t>Icahn</a:t>
            </a:r>
            <a:r>
              <a:rPr lang="es-UY" sz="2000" noProof="0" dirty="0">
                <a:solidFill>
                  <a:schemeClr val="tx1"/>
                </a:solidFill>
              </a:rPr>
              <a:t> </a:t>
            </a:r>
            <a:r>
              <a:rPr lang="es-UY" sz="2000" noProof="0" dirty="0" err="1">
                <a:solidFill>
                  <a:schemeClr val="tx1"/>
                </a:solidFill>
              </a:rPr>
              <a:t>School</a:t>
            </a:r>
            <a:r>
              <a:rPr lang="es-UY" sz="2000" noProof="0" dirty="0">
                <a:solidFill>
                  <a:schemeClr val="tx1"/>
                </a:solidFill>
              </a:rPr>
              <a:t> of Medicine at Mount </a:t>
            </a:r>
            <a:r>
              <a:rPr lang="es-UY" sz="2000" noProof="0" dirty="0" err="1">
                <a:solidFill>
                  <a:schemeClr val="tx1"/>
                </a:solidFill>
              </a:rPr>
              <a:t>Sinai</a:t>
            </a:r>
            <a:endParaRPr lang="es-UY" sz="2000" noProof="0" dirty="0">
              <a:solidFill>
                <a:schemeClr val="tx1"/>
              </a:solidFill>
            </a:endParaRPr>
          </a:p>
          <a:p>
            <a:pPr algn="l">
              <a:spcBef>
                <a:spcPts val="0"/>
              </a:spcBef>
            </a:pPr>
            <a:r>
              <a:rPr lang="es-UY" sz="2000" noProof="0" dirty="0">
                <a:solidFill>
                  <a:schemeClr val="tx1"/>
                </a:solidFill>
              </a:rPr>
              <a:t>New York</a:t>
            </a:r>
          </a:p>
          <a:p>
            <a:pPr algn="l">
              <a:spcBef>
                <a:spcPts val="0"/>
              </a:spcBef>
            </a:pPr>
            <a:endParaRPr lang="es-UY" sz="2000" noProof="0" dirty="0"/>
          </a:p>
          <a:p>
            <a:pPr algn="l">
              <a:spcBef>
                <a:spcPts val="0"/>
              </a:spcBef>
            </a:pPr>
            <a:r>
              <a:rPr lang="es-UY" sz="2000" dirty="0"/>
              <a:t>Traducci</a:t>
            </a:r>
            <a:r>
              <a:rPr lang="es-UY" sz="1800" dirty="0">
                <a:latin typeface="Comic Sans MS" charset="0"/>
                <a:ea typeface="MS PGothic" charset="0"/>
              </a:rPr>
              <a:t>ó</a:t>
            </a:r>
            <a:r>
              <a:rPr lang="es-UY" sz="2000" dirty="0"/>
              <a:t>n por:</a:t>
            </a:r>
            <a:endParaRPr lang="es-UY" sz="2000" noProof="0" dirty="0"/>
          </a:p>
          <a:p>
            <a:pPr algn="l">
              <a:spcBef>
                <a:spcPts val="0"/>
              </a:spcBef>
            </a:pPr>
            <a:r>
              <a:rPr lang="es-UY" sz="2000" noProof="0" dirty="0" err="1"/>
              <a:t>Ma</a:t>
            </a:r>
            <a:r>
              <a:rPr lang="es-UY" sz="2000" noProof="0" dirty="0"/>
              <a:t> Alejandra </a:t>
            </a:r>
            <a:r>
              <a:rPr lang="es-UY" sz="2000" noProof="0" dirty="0" err="1"/>
              <a:t>Hernandez</a:t>
            </a:r>
            <a:r>
              <a:rPr lang="es-UY" sz="2000" noProof="0" dirty="0"/>
              <a:t>, MD.</a:t>
            </a:r>
          </a:p>
          <a:p>
            <a:pPr algn="l">
              <a:spcBef>
                <a:spcPts val="0"/>
              </a:spcBef>
            </a:pPr>
            <a:r>
              <a:rPr lang="es-UY" sz="2000" noProof="0" dirty="0"/>
              <a:t>UPMC </a:t>
            </a:r>
            <a:r>
              <a:rPr lang="es-UY" sz="2000" noProof="0" dirty="0" err="1"/>
              <a:t>Department</a:t>
            </a:r>
            <a:r>
              <a:rPr lang="es-UY" sz="2000" noProof="0" dirty="0"/>
              <a:t> of </a:t>
            </a:r>
            <a:r>
              <a:rPr lang="es-UY" sz="2000" noProof="0" dirty="0" err="1"/>
              <a:t>Anesthesiology</a:t>
            </a:r>
            <a:endParaRPr lang="es-UY" sz="2000" noProof="0" dirty="0"/>
          </a:p>
        </p:txBody>
      </p:sp>
      <p:sp>
        <p:nvSpPr>
          <p:cNvPr id="4" name="TextBox 3">
            <a:extLst>
              <a:ext uri="{FF2B5EF4-FFF2-40B4-BE49-F238E27FC236}">
                <a16:creationId xmlns:a16="http://schemas.microsoft.com/office/drawing/2014/main" id="{6C711694-01EC-9249-AAEA-E4C86A650291}"/>
              </a:ext>
            </a:extLst>
          </p:cNvPr>
          <p:cNvSpPr txBox="1"/>
          <p:nvPr/>
        </p:nvSpPr>
        <p:spPr>
          <a:xfrm>
            <a:off x="5438786" y="3292373"/>
            <a:ext cx="2000228" cy="369332"/>
          </a:xfrm>
          <a:prstGeom prst="rect">
            <a:avLst/>
          </a:prstGeom>
          <a:noFill/>
        </p:spPr>
        <p:txBody>
          <a:bodyPr wrap="none" rtlCol="0">
            <a:spAutoFit/>
          </a:bodyPr>
          <a:lstStyle/>
          <a:p>
            <a:r>
              <a:rPr lang="en-US" dirty="0" err="1"/>
              <a:t>Actualizado</a:t>
            </a:r>
            <a:r>
              <a:rPr lang="en-US" dirty="0"/>
              <a:t> 5/2017</a:t>
            </a:r>
          </a:p>
        </p:txBody>
      </p:sp>
    </p:spTree>
    <p:extLst>
      <p:ext uri="{BB962C8B-B14F-4D97-AF65-F5344CB8AC3E}">
        <p14:creationId xmlns:p14="http://schemas.microsoft.com/office/powerpoint/2010/main" val="92927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Screen Shot 2014-06-29 at 2.45.2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2151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57200" y="268288"/>
            <a:ext cx="8610600" cy="1398587"/>
          </a:xfrm>
        </p:spPr>
        <p:txBody>
          <a:bodyPr>
            <a:normAutofit/>
          </a:bodyPr>
          <a:lstStyle/>
          <a:p>
            <a:pPr>
              <a:defRPr/>
            </a:pPr>
            <a:r>
              <a:rPr lang="es-UY" noProof="0" dirty="0"/>
              <a:t>AREA ESTRECHA LARINGEA</a:t>
            </a:r>
          </a:p>
        </p:txBody>
      </p:sp>
      <p:sp>
        <p:nvSpPr>
          <p:cNvPr id="8" name="TextBox 7"/>
          <p:cNvSpPr txBox="1"/>
          <p:nvPr/>
        </p:nvSpPr>
        <p:spPr>
          <a:xfrm>
            <a:off x="3352800" y="5486400"/>
            <a:ext cx="2045753" cy="646331"/>
          </a:xfrm>
          <a:prstGeom prst="rect">
            <a:avLst/>
          </a:prstGeom>
          <a:noFill/>
        </p:spPr>
        <p:txBody>
          <a:bodyPr wrap="none">
            <a:spAutoFit/>
          </a:bodyPr>
          <a:lstStyle/>
          <a:p>
            <a:pPr>
              <a:defRPr/>
            </a:pPr>
            <a:r>
              <a:rPr lang="es-UY" b="1" dirty="0">
                <a:solidFill>
                  <a:schemeClr val="accent1">
                    <a:lumMod val="75000"/>
                  </a:schemeClr>
                </a:solidFill>
                <a:latin typeface="Comic Sans MS"/>
                <a:cs typeface="Comic Sans MS"/>
              </a:rPr>
              <a:t>Forma tubular</a:t>
            </a:r>
          </a:p>
          <a:p>
            <a:pPr>
              <a:defRPr/>
            </a:pPr>
            <a:r>
              <a:rPr lang="es-UY" b="1" dirty="0">
                <a:solidFill>
                  <a:schemeClr val="accent1">
                    <a:lumMod val="75000"/>
                  </a:schemeClr>
                </a:solidFill>
                <a:latin typeface="Comic Sans MS"/>
                <a:cs typeface="Comic Sans MS"/>
              </a:rPr>
              <a:t>Apertura Glótica</a:t>
            </a:r>
          </a:p>
        </p:txBody>
      </p:sp>
      <p:sp>
        <p:nvSpPr>
          <p:cNvPr id="41988" name="TextBox 8"/>
          <p:cNvSpPr txBox="1">
            <a:spLocks noChangeArrowheads="1"/>
          </p:cNvSpPr>
          <p:nvPr/>
        </p:nvSpPr>
        <p:spPr bwMode="auto">
          <a:xfrm>
            <a:off x="5791200" y="5486400"/>
            <a:ext cx="22733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s-UY" sz="1800" b="1" dirty="0">
                <a:solidFill>
                  <a:srgbClr val="AF9738"/>
                </a:solidFill>
              </a:rPr>
              <a:t>Forma en embudo</a:t>
            </a:r>
          </a:p>
          <a:p>
            <a:r>
              <a:rPr lang="es-UY" sz="1800" b="1" dirty="0">
                <a:solidFill>
                  <a:srgbClr val="AF9738"/>
                </a:solidFill>
              </a:rPr>
              <a:t>Cartílago Cricoides</a:t>
            </a:r>
          </a:p>
        </p:txBody>
      </p:sp>
      <p:sp>
        <p:nvSpPr>
          <p:cNvPr id="41989" name="TextBox 1"/>
          <p:cNvSpPr txBox="1">
            <a:spLocks noChangeArrowheads="1"/>
          </p:cNvSpPr>
          <p:nvPr/>
        </p:nvSpPr>
        <p:spPr bwMode="auto">
          <a:xfrm>
            <a:off x="990600" y="6543675"/>
            <a:ext cx="537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200"/>
              <a:t>Cote, et al. A Practice of Anesthesia in Infants and Children. 2014, p241</a:t>
            </a:r>
          </a:p>
        </p:txBody>
      </p:sp>
      <p:sp>
        <p:nvSpPr>
          <p:cNvPr id="2" name="TextBox 1"/>
          <p:cNvSpPr txBox="1"/>
          <p:nvPr/>
        </p:nvSpPr>
        <p:spPr>
          <a:xfrm>
            <a:off x="4495800" y="2286000"/>
            <a:ext cx="1066800" cy="523220"/>
          </a:xfrm>
          <a:prstGeom prst="rect">
            <a:avLst/>
          </a:prstGeom>
          <a:noFill/>
        </p:spPr>
        <p:txBody>
          <a:bodyPr wrap="square" rtlCol="0">
            <a:spAutoFit/>
          </a:bodyPr>
          <a:lstStyle/>
          <a:p>
            <a:r>
              <a:rPr lang="es-UY" sz="1400" dirty="0"/>
              <a:t>Cartílago Tiroideo</a:t>
            </a:r>
          </a:p>
        </p:txBody>
      </p:sp>
      <p:sp>
        <p:nvSpPr>
          <p:cNvPr id="9" name="TextBox 8"/>
          <p:cNvSpPr txBox="1"/>
          <p:nvPr/>
        </p:nvSpPr>
        <p:spPr>
          <a:xfrm>
            <a:off x="4495800" y="3591580"/>
            <a:ext cx="1066800" cy="523220"/>
          </a:xfrm>
          <a:prstGeom prst="rect">
            <a:avLst/>
          </a:prstGeom>
          <a:noFill/>
        </p:spPr>
        <p:txBody>
          <a:bodyPr wrap="square" rtlCol="0">
            <a:spAutoFit/>
          </a:bodyPr>
          <a:lstStyle/>
          <a:p>
            <a:r>
              <a:rPr lang="es-UY" sz="1400" dirty="0"/>
              <a:t>Cartílago Cricoides</a:t>
            </a:r>
          </a:p>
        </p:txBody>
      </p:sp>
      <p:sp>
        <p:nvSpPr>
          <p:cNvPr id="3" name="TextBox 2"/>
          <p:cNvSpPr txBox="1"/>
          <p:nvPr/>
        </p:nvSpPr>
        <p:spPr>
          <a:xfrm>
            <a:off x="7162800" y="4876800"/>
            <a:ext cx="901779" cy="381000"/>
          </a:xfrm>
          <a:prstGeom prst="rect">
            <a:avLst/>
          </a:prstGeom>
          <a:noFill/>
        </p:spPr>
        <p:txBody>
          <a:bodyPr wrap="square" rtlCol="0">
            <a:spAutoFit/>
          </a:bodyPr>
          <a:lstStyle/>
          <a:p>
            <a:r>
              <a:rPr lang="en-US" dirty="0" err="1"/>
              <a:t>Infante</a:t>
            </a:r>
            <a:endParaRPr lang="en-US" dirty="0"/>
          </a:p>
        </p:txBody>
      </p:sp>
      <p:sp>
        <p:nvSpPr>
          <p:cNvPr id="10" name="TextBox 9"/>
          <p:cNvSpPr txBox="1"/>
          <p:nvPr/>
        </p:nvSpPr>
        <p:spPr>
          <a:xfrm>
            <a:off x="1524000" y="5500468"/>
            <a:ext cx="901779" cy="381000"/>
          </a:xfrm>
          <a:prstGeom prst="rect">
            <a:avLst/>
          </a:prstGeom>
          <a:noFill/>
        </p:spPr>
        <p:txBody>
          <a:bodyPr wrap="square" rtlCol="0">
            <a:spAutoFit/>
          </a:bodyPr>
          <a:lstStyle/>
          <a:p>
            <a:r>
              <a:rPr lang="en-US" dirty="0" err="1"/>
              <a:t>Adulto</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457200" y="762000"/>
            <a:ext cx="8229600" cy="1123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84632" indent="0" eaLnBrk="1" fontAlgn="auto" hangingPunct="1">
              <a:spcAft>
                <a:spcPts val="0"/>
              </a:spcAft>
              <a:defRPr/>
            </a:pPr>
            <a:r>
              <a:rPr lang="es-UY" sz="4000" noProof="0" dirty="0">
                <a:solidFill>
                  <a:schemeClr val="accent1">
                    <a:tint val="83000"/>
                    <a:satMod val="150000"/>
                  </a:schemeClr>
                </a:solidFill>
                <a:effectLst/>
                <a:latin typeface="Comic Sans MS" charset="0"/>
                <a:ea typeface="+mj-ea"/>
                <a:cs typeface="+mj-cs"/>
              </a:rPr>
              <a:t>COMPROMISO VIA AEREA</a:t>
            </a:r>
          </a:p>
        </p:txBody>
      </p:sp>
      <p:sp>
        <p:nvSpPr>
          <p:cNvPr id="44034" name="Rectangle 3"/>
          <p:cNvSpPr>
            <a:spLocks noGrp="1" noChangeArrowheads="1"/>
          </p:cNvSpPr>
          <p:nvPr>
            <p:ph idx="1"/>
          </p:nvPr>
        </p:nvSpPr>
        <p:spPr>
          <a:xfrm>
            <a:off x="533400" y="1981200"/>
            <a:ext cx="8229600" cy="4389438"/>
          </a:xfrm>
        </p:spPr>
        <p:txBody>
          <a:bodyPr/>
          <a:lstStyle/>
          <a:p>
            <a:pPr eaLnBrk="1" hangingPunct="1">
              <a:buFont typeface="Wingdings" charset="0"/>
              <a:buNone/>
            </a:pPr>
            <a:endParaRPr lang="es-UY" noProof="0" dirty="0">
              <a:latin typeface="Comic Sans MS" charset="0"/>
              <a:ea typeface="MS PGothic" charset="0"/>
            </a:endParaRPr>
          </a:p>
          <a:p>
            <a:pPr eaLnBrk="1" hangingPunct="1">
              <a:buFont typeface="Wingdings" charset="0"/>
              <a:buNone/>
            </a:pPr>
            <a:endParaRPr lang="es-UY" noProof="0" dirty="0">
              <a:latin typeface="Comic Sans MS" charset="0"/>
              <a:ea typeface="MS PGothic" charset="0"/>
            </a:endParaRPr>
          </a:p>
          <a:p>
            <a:pPr eaLnBrk="1" hangingPunct="1">
              <a:buFont typeface="Wingdings" charset="0"/>
              <a:buNone/>
            </a:pPr>
            <a:r>
              <a:rPr lang="es-UY" noProof="0" dirty="0">
                <a:latin typeface="Comic Sans MS" charset="0"/>
                <a:ea typeface="MS PGothic" charset="0"/>
              </a:rPr>
              <a:t>			</a:t>
            </a:r>
            <a:endParaRPr lang="es-UY" sz="8000" noProof="0" dirty="0">
              <a:latin typeface="Comic Sans MS" charset="0"/>
              <a:ea typeface="MS PGothic" charset="0"/>
            </a:endParaRPr>
          </a:p>
        </p:txBody>
      </p:sp>
      <p:sp>
        <p:nvSpPr>
          <p:cNvPr id="113668" name="AutoShape 4"/>
          <p:cNvSpPr>
            <a:spLocks noChangeArrowheads="1"/>
          </p:cNvSpPr>
          <p:nvPr/>
        </p:nvSpPr>
        <p:spPr bwMode="auto">
          <a:xfrm>
            <a:off x="5105400" y="2438400"/>
            <a:ext cx="1096963" cy="1096963"/>
          </a:xfrm>
          <a:custGeom>
            <a:avLst/>
            <a:gdLst>
              <a:gd name="T0" fmla="*/ 27854836 w 21600"/>
              <a:gd name="T1" fmla="*/ 0 h 21600"/>
              <a:gd name="T2" fmla="*/ 8157850 w 21600"/>
              <a:gd name="T3" fmla="*/ 8157850 h 21600"/>
              <a:gd name="T4" fmla="*/ 0 w 21600"/>
              <a:gd name="T5" fmla="*/ 27854836 h 21600"/>
              <a:gd name="T6" fmla="*/ 8157850 w 21600"/>
              <a:gd name="T7" fmla="*/ 47551772 h 21600"/>
              <a:gd name="T8" fmla="*/ 27854836 w 21600"/>
              <a:gd name="T9" fmla="*/ 55709621 h 21600"/>
              <a:gd name="T10" fmla="*/ 47551772 w 21600"/>
              <a:gd name="T11" fmla="*/ 47551772 h 21600"/>
              <a:gd name="T12" fmla="*/ 55709621 w 21600"/>
              <a:gd name="T13" fmla="*/ 27854836 h 21600"/>
              <a:gd name="T14" fmla="*/ 47551772 w 21600"/>
              <a:gd name="T15" fmla="*/ 815785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13669" name="AutoShape 5"/>
          <p:cNvSpPr>
            <a:spLocks noChangeArrowheads="1"/>
          </p:cNvSpPr>
          <p:nvPr/>
        </p:nvSpPr>
        <p:spPr bwMode="auto">
          <a:xfrm>
            <a:off x="4724400" y="4038600"/>
            <a:ext cx="2011363" cy="2011363"/>
          </a:xfrm>
          <a:custGeom>
            <a:avLst/>
            <a:gdLst>
              <a:gd name="T0" fmla="*/ 93647758 w 21600"/>
              <a:gd name="T1" fmla="*/ 0 h 21600"/>
              <a:gd name="T2" fmla="*/ 27426611 w 21600"/>
              <a:gd name="T3" fmla="*/ 27426611 h 21600"/>
              <a:gd name="T4" fmla="*/ 0 w 21600"/>
              <a:gd name="T5" fmla="*/ 93647758 h 21600"/>
              <a:gd name="T6" fmla="*/ 27426611 w 21600"/>
              <a:gd name="T7" fmla="*/ 159868811 h 21600"/>
              <a:gd name="T8" fmla="*/ 93647758 w 21600"/>
              <a:gd name="T9" fmla="*/ 187295422 h 21600"/>
              <a:gd name="T10" fmla="*/ 159868811 w 21600"/>
              <a:gd name="T11" fmla="*/ 159868811 h 21600"/>
              <a:gd name="T12" fmla="*/ 187295422 w 21600"/>
              <a:gd name="T13" fmla="*/ 93647758 h 21600"/>
              <a:gd name="T14" fmla="*/ 159868811 w 21600"/>
              <a:gd name="T15" fmla="*/ 27426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13670" name="Oval 6"/>
          <p:cNvSpPr>
            <a:spLocks noChangeArrowheads="1"/>
          </p:cNvSpPr>
          <p:nvPr/>
        </p:nvSpPr>
        <p:spPr bwMode="auto">
          <a:xfrm>
            <a:off x="1828800" y="2514600"/>
            <a:ext cx="9144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mn-cs"/>
            </a:endParaRPr>
          </a:p>
        </p:txBody>
      </p:sp>
      <p:sp>
        <p:nvSpPr>
          <p:cNvPr id="113671" name="Line 7"/>
          <p:cNvSpPr>
            <a:spLocks noChangeShapeType="1"/>
          </p:cNvSpPr>
          <p:nvPr/>
        </p:nvSpPr>
        <p:spPr bwMode="auto">
          <a:xfrm>
            <a:off x="3124200" y="28956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13672" name="Oval 8"/>
          <p:cNvSpPr>
            <a:spLocks noChangeArrowheads="1"/>
          </p:cNvSpPr>
          <p:nvPr/>
        </p:nvSpPr>
        <p:spPr bwMode="auto">
          <a:xfrm>
            <a:off x="1295400" y="4114800"/>
            <a:ext cx="1828800" cy="1828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mn-cs"/>
            </a:endParaRPr>
          </a:p>
        </p:txBody>
      </p:sp>
      <p:sp>
        <p:nvSpPr>
          <p:cNvPr id="113673" name="Line 9"/>
          <p:cNvSpPr>
            <a:spLocks noChangeShapeType="1"/>
          </p:cNvSpPr>
          <p:nvPr/>
        </p:nvSpPr>
        <p:spPr bwMode="auto">
          <a:xfrm>
            <a:off x="3352800" y="4953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13674" name="Text Box 10"/>
          <p:cNvSpPr txBox="1">
            <a:spLocks noChangeArrowheads="1"/>
          </p:cNvSpPr>
          <p:nvPr/>
        </p:nvSpPr>
        <p:spPr bwMode="auto">
          <a:xfrm>
            <a:off x="457200" y="2354263"/>
            <a:ext cx="129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eaLnBrk="1" hangingPunct="1">
              <a:spcBef>
                <a:spcPct val="50000"/>
              </a:spcBef>
              <a:defRPr/>
            </a:pPr>
            <a:r>
              <a:rPr lang="en-US" dirty="0">
                <a:latin typeface="Comic Sans MS" pitchFamily="66" charset="0"/>
                <a:ea typeface="ＭＳ Ｐゴシック" charset="0"/>
                <a:cs typeface="Arial" charset="0"/>
              </a:rPr>
              <a:t>INFANTE</a:t>
            </a:r>
          </a:p>
        </p:txBody>
      </p:sp>
      <p:sp>
        <p:nvSpPr>
          <p:cNvPr id="113675" name="Text Box 11"/>
          <p:cNvSpPr txBox="1">
            <a:spLocks noChangeArrowheads="1"/>
          </p:cNvSpPr>
          <p:nvPr/>
        </p:nvSpPr>
        <p:spPr bwMode="auto">
          <a:xfrm>
            <a:off x="228600" y="4202668"/>
            <a:ext cx="1256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eaLnBrk="1" hangingPunct="1">
              <a:spcBef>
                <a:spcPct val="50000"/>
              </a:spcBef>
              <a:defRPr/>
            </a:pPr>
            <a:r>
              <a:rPr lang="en-US" dirty="0">
                <a:latin typeface="Comic Sans MS" pitchFamily="66" charset="0"/>
                <a:ea typeface="ＭＳ Ｐゴシック" charset="0"/>
                <a:cs typeface="Arial" charset="0"/>
              </a:rPr>
              <a:t>ADULTO</a:t>
            </a:r>
          </a:p>
        </p:txBody>
      </p:sp>
      <p:sp>
        <p:nvSpPr>
          <p:cNvPr id="113676" name="Text Box 12"/>
          <p:cNvSpPr txBox="1">
            <a:spLocks noChangeArrowheads="1"/>
          </p:cNvSpPr>
          <p:nvPr/>
        </p:nvSpPr>
        <p:spPr bwMode="auto">
          <a:xfrm>
            <a:off x="1905000" y="3505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4 mm</a:t>
            </a:r>
          </a:p>
        </p:txBody>
      </p:sp>
      <p:sp>
        <p:nvSpPr>
          <p:cNvPr id="113677" name="Text Box 13"/>
          <p:cNvSpPr txBox="1">
            <a:spLocks noChangeArrowheads="1"/>
          </p:cNvSpPr>
          <p:nvPr/>
        </p:nvSpPr>
        <p:spPr bwMode="auto">
          <a:xfrm>
            <a:off x="3124200" y="24384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1 mm edema</a:t>
            </a:r>
          </a:p>
        </p:txBody>
      </p:sp>
      <p:sp>
        <p:nvSpPr>
          <p:cNvPr id="113678" name="Text Box 14"/>
          <p:cNvSpPr txBox="1">
            <a:spLocks noChangeArrowheads="1"/>
          </p:cNvSpPr>
          <p:nvPr/>
        </p:nvSpPr>
        <p:spPr bwMode="auto">
          <a:xfrm>
            <a:off x="3200400" y="4419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1 mm edema</a:t>
            </a:r>
          </a:p>
        </p:txBody>
      </p:sp>
      <p:sp>
        <p:nvSpPr>
          <p:cNvPr id="113679" name="Text Box 15"/>
          <p:cNvSpPr txBox="1">
            <a:spLocks noChangeArrowheads="1"/>
          </p:cNvSpPr>
          <p:nvPr/>
        </p:nvSpPr>
        <p:spPr bwMode="auto">
          <a:xfrm>
            <a:off x="6629400" y="2438400"/>
            <a:ext cx="220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eaLnBrk="1" hangingPunct="1">
              <a:spcBef>
                <a:spcPct val="50000"/>
              </a:spcBef>
              <a:defRPr/>
            </a:pPr>
            <a:r>
              <a:rPr lang="es-UY" altLang="en-US" sz="1800" dirty="0">
                <a:cs typeface="Arial" pitchFamily="34" charset="0"/>
              </a:rPr>
              <a:t>75% reducción de área transversal</a:t>
            </a:r>
          </a:p>
        </p:txBody>
      </p:sp>
      <p:sp>
        <p:nvSpPr>
          <p:cNvPr id="113680" name="Text Box 16"/>
          <p:cNvSpPr txBox="1">
            <a:spLocks noChangeArrowheads="1"/>
          </p:cNvSpPr>
          <p:nvPr/>
        </p:nvSpPr>
        <p:spPr bwMode="auto">
          <a:xfrm>
            <a:off x="6858000" y="4038600"/>
            <a:ext cx="2133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spcBef>
                <a:spcPct val="50000"/>
              </a:spcBef>
              <a:defRPr/>
            </a:pPr>
            <a:r>
              <a:rPr lang="en-US" altLang="en-US" sz="1800" dirty="0">
                <a:cs typeface="Arial" pitchFamily="34" charset="0"/>
              </a:rPr>
              <a:t>44% </a:t>
            </a:r>
            <a:r>
              <a:rPr lang="es-UY" altLang="en-US" sz="1800" dirty="0">
                <a:cs typeface="Arial" pitchFamily="34" charset="0"/>
              </a:rPr>
              <a:t>reducción de área transversal</a:t>
            </a:r>
          </a:p>
        </p:txBody>
      </p:sp>
      <p:sp>
        <p:nvSpPr>
          <p:cNvPr id="113681" name="Text Box 17"/>
          <p:cNvSpPr txBox="1">
            <a:spLocks noChangeArrowheads="1"/>
          </p:cNvSpPr>
          <p:nvPr/>
        </p:nvSpPr>
        <p:spPr bwMode="auto">
          <a:xfrm>
            <a:off x="1828800" y="6019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Comic Sans MS" pitchFamily="66" charset="0"/>
                <a:ea typeface="ＭＳ Ｐゴシック" charset="0"/>
                <a:cs typeface="+mn-cs"/>
              </a:rPr>
              <a:t>8 mm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457200" y="762000"/>
            <a:ext cx="8229600" cy="1123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84632" indent="0" eaLnBrk="1" fontAlgn="auto" hangingPunct="1">
              <a:spcAft>
                <a:spcPts val="0"/>
              </a:spcAft>
              <a:defRPr/>
            </a:pPr>
            <a:r>
              <a:rPr lang="es-UY" sz="4000" dirty="0">
                <a:solidFill>
                  <a:schemeClr val="accent1">
                    <a:tint val="83000"/>
                    <a:satMod val="150000"/>
                  </a:schemeClr>
                </a:solidFill>
                <a:latin typeface="Comic Sans MS" charset="0"/>
              </a:rPr>
              <a:t>COMPROMISO VIA AEREA</a:t>
            </a:r>
            <a:endParaRPr lang="es-UY" sz="4000" noProof="0" dirty="0">
              <a:solidFill>
                <a:schemeClr val="accent1">
                  <a:tint val="83000"/>
                  <a:satMod val="150000"/>
                </a:schemeClr>
              </a:solidFill>
              <a:effectLst/>
              <a:latin typeface="Comic Sans MS" charset="0"/>
              <a:ea typeface="+mj-ea"/>
              <a:cs typeface="+mj-cs"/>
            </a:endParaRPr>
          </a:p>
        </p:txBody>
      </p:sp>
      <p:sp>
        <p:nvSpPr>
          <p:cNvPr id="46082" name="Rectangle 3"/>
          <p:cNvSpPr>
            <a:spLocks noGrp="1" noChangeArrowheads="1"/>
          </p:cNvSpPr>
          <p:nvPr>
            <p:ph idx="1"/>
          </p:nvPr>
        </p:nvSpPr>
        <p:spPr>
          <a:xfrm>
            <a:off x="152400" y="1981200"/>
            <a:ext cx="8915400" cy="4389438"/>
          </a:xfrm>
        </p:spPr>
        <p:txBody>
          <a:bodyPr/>
          <a:lstStyle/>
          <a:p>
            <a:pPr eaLnBrk="1" hangingPunct="1">
              <a:buFont typeface="Wingdings" charset="0"/>
              <a:buNone/>
            </a:pPr>
            <a:endParaRPr lang="es-UY" noProof="0" dirty="0">
              <a:latin typeface="Comic Sans MS" charset="0"/>
              <a:ea typeface="MS PGothic" charset="0"/>
            </a:endParaRPr>
          </a:p>
          <a:p>
            <a:pPr eaLnBrk="1" hangingPunct="1">
              <a:buFont typeface="Wingdings" charset="0"/>
              <a:buNone/>
            </a:pPr>
            <a:endParaRPr lang="es-UY" noProof="0" dirty="0">
              <a:latin typeface="Comic Sans MS" charset="0"/>
              <a:ea typeface="MS PGothic" charset="0"/>
            </a:endParaRPr>
          </a:p>
          <a:p>
            <a:pPr eaLnBrk="1" hangingPunct="1">
              <a:buFont typeface="Wingdings" charset="0"/>
              <a:buNone/>
            </a:pPr>
            <a:r>
              <a:rPr lang="es-UY" noProof="0" dirty="0">
                <a:latin typeface="Comic Sans MS" charset="0"/>
                <a:ea typeface="MS PGothic" charset="0"/>
              </a:rPr>
              <a:t>			</a:t>
            </a:r>
            <a:endParaRPr lang="es-UY" sz="8000" noProof="0" dirty="0">
              <a:latin typeface="Comic Sans MS" charset="0"/>
              <a:ea typeface="MS PGothic" charset="0"/>
            </a:endParaRPr>
          </a:p>
        </p:txBody>
      </p:sp>
      <p:sp>
        <p:nvSpPr>
          <p:cNvPr id="113668" name="AutoShape 4"/>
          <p:cNvSpPr>
            <a:spLocks noChangeArrowheads="1"/>
          </p:cNvSpPr>
          <p:nvPr/>
        </p:nvSpPr>
        <p:spPr bwMode="auto">
          <a:xfrm>
            <a:off x="5105400" y="2438400"/>
            <a:ext cx="1096963" cy="1096963"/>
          </a:xfrm>
          <a:custGeom>
            <a:avLst/>
            <a:gdLst>
              <a:gd name="T0" fmla="*/ 27854836 w 21600"/>
              <a:gd name="T1" fmla="*/ 0 h 21600"/>
              <a:gd name="T2" fmla="*/ 8157850 w 21600"/>
              <a:gd name="T3" fmla="*/ 8157850 h 21600"/>
              <a:gd name="T4" fmla="*/ 0 w 21600"/>
              <a:gd name="T5" fmla="*/ 27854836 h 21600"/>
              <a:gd name="T6" fmla="*/ 8157850 w 21600"/>
              <a:gd name="T7" fmla="*/ 47551772 h 21600"/>
              <a:gd name="T8" fmla="*/ 27854836 w 21600"/>
              <a:gd name="T9" fmla="*/ 55709621 h 21600"/>
              <a:gd name="T10" fmla="*/ 47551772 w 21600"/>
              <a:gd name="T11" fmla="*/ 47551772 h 21600"/>
              <a:gd name="T12" fmla="*/ 55709621 w 21600"/>
              <a:gd name="T13" fmla="*/ 27854836 h 21600"/>
              <a:gd name="T14" fmla="*/ 47551772 w 21600"/>
              <a:gd name="T15" fmla="*/ 815785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13669" name="AutoShape 5"/>
          <p:cNvSpPr>
            <a:spLocks noChangeArrowheads="1"/>
          </p:cNvSpPr>
          <p:nvPr/>
        </p:nvSpPr>
        <p:spPr bwMode="auto">
          <a:xfrm>
            <a:off x="4724400" y="4038600"/>
            <a:ext cx="2011363" cy="2011363"/>
          </a:xfrm>
          <a:custGeom>
            <a:avLst/>
            <a:gdLst>
              <a:gd name="T0" fmla="*/ 93647758 w 21600"/>
              <a:gd name="T1" fmla="*/ 0 h 21600"/>
              <a:gd name="T2" fmla="*/ 27426611 w 21600"/>
              <a:gd name="T3" fmla="*/ 27426611 h 21600"/>
              <a:gd name="T4" fmla="*/ 0 w 21600"/>
              <a:gd name="T5" fmla="*/ 93647758 h 21600"/>
              <a:gd name="T6" fmla="*/ 27426611 w 21600"/>
              <a:gd name="T7" fmla="*/ 159868811 h 21600"/>
              <a:gd name="T8" fmla="*/ 93647758 w 21600"/>
              <a:gd name="T9" fmla="*/ 187295422 h 21600"/>
              <a:gd name="T10" fmla="*/ 159868811 w 21600"/>
              <a:gd name="T11" fmla="*/ 159868811 h 21600"/>
              <a:gd name="T12" fmla="*/ 187295422 w 21600"/>
              <a:gd name="T13" fmla="*/ 93647758 h 21600"/>
              <a:gd name="T14" fmla="*/ 159868811 w 21600"/>
              <a:gd name="T15" fmla="*/ 2742661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13670" name="Oval 6"/>
          <p:cNvSpPr>
            <a:spLocks noChangeArrowheads="1"/>
          </p:cNvSpPr>
          <p:nvPr/>
        </p:nvSpPr>
        <p:spPr bwMode="auto">
          <a:xfrm>
            <a:off x="1828800" y="2514600"/>
            <a:ext cx="9144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mn-cs"/>
            </a:endParaRPr>
          </a:p>
        </p:txBody>
      </p:sp>
      <p:sp>
        <p:nvSpPr>
          <p:cNvPr id="113671" name="Line 7"/>
          <p:cNvSpPr>
            <a:spLocks noChangeShapeType="1"/>
          </p:cNvSpPr>
          <p:nvPr/>
        </p:nvSpPr>
        <p:spPr bwMode="auto">
          <a:xfrm>
            <a:off x="3124200" y="28956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13672" name="Oval 8"/>
          <p:cNvSpPr>
            <a:spLocks noChangeArrowheads="1"/>
          </p:cNvSpPr>
          <p:nvPr/>
        </p:nvSpPr>
        <p:spPr bwMode="auto">
          <a:xfrm>
            <a:off x="1295400" y="4114800"/>
            <a:ext cx="1828800" cy="1828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mn-cs"/>
            </a:endParaRPr>
          </a:p>
        </p:txBody>
      </p:sp>
      <p:sp>
        <p:nvSpPr>
          <p:cNvPr id="113673" name="Line 9"/>
          <p:cNvSpPr>
            <a:spLocks noChangeShapeType="1"/>
          </p:cNvSpPr>
          <p:nvPr/>
        </p:nvSpPr>
        <p:spPr bwMode="auto">
          <a:xfrm>
            <a:off x="3352800" y="4953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13674" name="Text Box 10"/>
          <p:cNvSpPr txBox="1">
            <a:spLocks noChangeArrowheads="1"/>
          </p:cNvSpPr>
          <p:nvPr/>
        </p:nvSpPr>
        <p:spPr bwMode="auto">
          <a:xfrm>
            <a:off x="457200" y="2354263"/>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eaLnBrk="1" hangingPunct="1">
              <a:spcBef>
                <a:spcPct val="50000"/>
              </a:spcBef>
              <a:defRPr/>
            </a:pPr>
            <a:r>
              <a:rPr lang="en-US" dirty="0">
                <a:latin typeface="Comic Sans MS" pitchFamily="66" charset="0"/>
                <a:ea typeface="ＭＳ Ｐゴシック" charset="0"/>
                <a:cs typeface="Arial" charset="0"/>
              </a:rPr>
              <a:t>INFANTE</a:t>
            </a:r>
          </a:p>
        </p:txBody>
      </p:sp>
      <p:sp>
        <p:nvSpPr>
          <p:cNvPr id="113675" name="Text Box 11"/>
          <p:cNvSpPr txBox="1">
            <a:spLocks noChangeArrowheads="1"/>
          </p:cNvSpPr>
          <p:nvPr/>
        </p:nvSpPr>
        <p:spPr bwMode="auto">
          <a:xfrm>
            <a:off x="381000" y="4106863"/>
            <a:ext cx="137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eaLnBrk="1" hangingPunct="1">
              <a:spcBef>
                <a:spcPct val="50000"/>
              </a:spcBef>
              <a:defRPr/>
            </a:pPr>
            <a:r>
              <a:rPr lang="en-US" dirty="0">
                <a:latin typeface="Comic Sans MS" pitchFamily="66" charset="0"/>
                <a:ea typeface="ＭＳ Ｐゴシック" charset="0"/>
                <a:cs typeface="Arial" charset="0"/>
              </a:rPr>
              <a:t>ADULTO</a:t>
            </a:r>
          </a:p>
        </p:txBody>
      </p:sp>
      <p:sp>
        <p:nvSpPr>
          <p:cNvPr id="113676" name="Text Box 12"/>
          <p:cNvSpPr txBox="1">
            <a:spLocks noChangeArrowheads="1"/>
          </p:cNvSpPr>
          <p:nvPr/>
        </p:nvSpPr>
        <p:spPr bwMode="auto">
          <a:xfrm>
            <a:off x="1905000" y="3505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4 mm</a:t>
            </a:r>
          </a:p>
        </p:txBody>
      </p:sp>
      <p:sp>
        <p:nvSpPr>
          <p:cNvPr id="113677" name="Text Box 13"/>
          <p:cNvSpPr txBox="1">
            <a:spLocks noChangeArrowheads="1"/>
          </p:cNvSpPr>
          <p:nvPr/>
        </p:nvSpPr>
        <p:spPr bwMode="auto">
          <a:xfrm>
            <a:off x="3124200" y="24384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1 mm edema</a:t>
            </a:r>
          </a:p>
        </p:txBody>
      </p:sp>
      <p:sp>
        <p:nvSpPr>
          <p:cNvPr id="113678" name="Text Box 14"/>
          <p:cNvSpPr txBox="1">
            <a:spLocks noChangeArrowheads="1"/>
          </p:cNvSpPr>
          <p:nvPr/>
        </p:nvSpPr>
        <p:spPr bwMode="auto">
          <a:xfrm>
            <a:off x="3200400" y="4419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spcBef>
                <a:spcPct val="50000"/>
              </a:spcBef>
              <a:defRPr/>
            </a:pPr>
            <a:r>
              <a:rPr lang="en-US" dirty="0">
                <a:latin typeface="Comic Sans MS" pitchFamily="66" charset="0"/>
                <a:ea typeface="ＭＳ Ｐゴシック" charset="0"/>
                <a:cs typeface="Arial" charset="0"/>
              </a:rPr>
              <a:t>1 mm edema</a:t>
            </a:r>
          </a:p>
        </p:txBody>
      </p:sp>
      <p:sp>
        <p:nvSpPr>
          <p:cNvPr id="113679" name="Text Box 15"/>
          <p:cNvSpPr txBox="1">
            <a:spLocks noChangeArrowheads="1"/>
          </p:cNvSpPr>
          <p:nvPr/>
        </p:nvSpPr>
        <p:spPr bwMode="auto">
          <a:xfrm>
            <a:off x="6261295" y="2075538"/>
            <a:ext cx="29718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eaLnBrk="1" hangingPunct="1">
              <a:spcBef>
                <a:spcPct val="50000"/>
              </a:spcBef>
              <a:defRPr/>
            </a:pPr>
            <a:r>
              <a:rPr lang="en-US" altLang="en-US" sz="1800" b="1" dirty="0" err="1">
                <a:cs typeface="Arial" pitchFamily="34" charset="0"/>
              </a:rPr>
              <a:t>Flujo</a:t>
            </a:r>
            <a:r>
              <a:rPr lang="en-US" altLang="en-US" sz="1800" b="1" dirty="0">
                <a:cs typeface="Arial" pitchFamily="34" charset="0"/>
              </a:rPr>
              <a:t> Laminar: R ~ 1/r</a:t>
            </a:r>
            <a:r>
              <a:rPr lang="en-US" altLang="en-US" sz="1800" b="1" baseline="30000" dirty="0">
                <a:cs typeface="Arial" pitchFamily="34" charset="0"/>
              </a:rPr>
              <a:t>4</a:t>
            </a:r>
          </a:p>
          <a:p>
            <a:pPr eaLnBrk="1" hangingPunct="1">
              <a:spcBef>
                <a:spcPct val="50000"/>
              </a:spcBef>
              <a:defRPr/>
            </a:pPr>
            <a:r>
              <a:rPr lang="en-US" altLang="en-US" sz="1800" dirty="0">
                <a:cs typeface="Arial" pitchFamily="34" charset="0"/>
              </a:rPr>
              <a:t>↑ Resistencia 16x vs. 3x</a:t>
            </a:r>
          </a:p>
          <a:p>
            <a:pPr eaLnBrk="1" hangingPunct="1">
              <a:spcBef>
                <a:spcPct val="50000"/>
              </a:spcBef>
              <a:defRPr/>
            </a:pPr>
            <a:r>
              <a:rPr lang="en-US" altLang="en-US" sz="1800" b="1" dirty="0" err="1">
                <a:cs typeface="Arial" pitchFamily="34" charset="0"/>
              </a:rPr>
              <a:t>Flujo</a:t>
            </a:r>
            <a:r>
              <a:rPr lang="en-US" altLang="en-US" sz="1800" b="1" dirty="0">
                <a:cs typeface="Arial" pitchFamily="34" charset="0"/>
              </a:rPr>
              <a:t> </a:t>
            </a:r>
            <a:r>
              <a:rPr lang="en-US" altLang="en-US" sz="1800" b="1" dirty="0" err="1">
                <a:cs typeface="Arial" pitchFamily="34" charset="0"/>
              </a:rPr>
              <a:t>Turbulento</a:t>
            </a:r>
            <a:r>
              <a:rPr lang="en-US" altLang="en-US" sz="1800" b="1" dirty="0">
                <a:cs typeface="Arial" pitchFamily="34" charset="0"/>
              </a:rPr>
              <a:t>: </a:t>
            </a:r>
          </a:p>
          <a:p>
            <a:pPr eaLnBrk="1" hangingPunct="1">
              <a:spcBef>
                <a:spcPct val="50000"/>
              </a:spcBef>
              <a:defRPr/>
            </a:pPr>
            <a:r>
              <a:rPr lang="en-US" altLang="en-US" sz="1800" b="1" dirty="0">
                <a:cs typeface="Arial" pitchFamily="34" charset="0"/>
              </a:rPr>
              <a:t>R ~ 1/r</a:t>
            </a:r>
            <a:r>
              <a:rPr lang="en-US" altLang="en-US" sz="1800" b="1" baseline="30000" dirty="0">
                <a:cs typeface="Arial" pitchFamily="34" charset="0"/>
              </a:rPr>
              <a:t>5</a:t>
            </a:r>
            <a:endParaRPr lang="en-US" altLang="en-US" sz="1800" b="1" dirty="0">
              <a:cs typeface="Arial" pitchFamily="34" charset="0"/>
            </a:endParaRPr>
          </a:p>
          <a:p>
            <a:pPr eaLnBrk="1" hangingPunct="1">
              <a:spcBef>
                <a:spcPct val="50000"/>
              </a:spcBef>
              <a:defRPr/>
            </a:pPr>
            <a:r>
              <a:rPr lang="en-US" altLang="en-US" sz="1800" dirty="0">
                <a:cs typeface="Arial" pitchFamily="34" charset="0"/>
              </a:rPr>
              <a:t>↑ Resistencia 32x vs. 5x</a:t>
            </a:r>
            <a:endParaRPr lang="en-US" altLang="en-US" sz="1800" baseline="30000" dirty="0">
              <a:cs typeface="Arial" pitchFamily="34" charset="0"/>
            </a:endParaRPr>
          </a:p>
        </p:txBody>
      </p:sp>
      <p:sp>
        <p:nvSpPr>
          <p:cNvPr id="113681" name="Text Box 17"/>
          <p:cNvSpPr txBox="1">
            <a:spLocks noChangeArrowheads="1"/>
          </p:cNvSpPr>
          <p:nvPr/>
        </p:nvSpPr>
        <p:spPr bwMode="auto">
          <a:xfrm>
            <a:off x="1828800" y="6019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Comic Sans MS" pitchFamily="66" charset="0"/>
                <a:ea typeface="ＭＳ Ｐゴシック" charset="0"/>
                <a:cs typeface="+mn-cs"/>
              </a:rPr>
              <a:t>8 mm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381000" y="381000"/>
            <a:ext cx="8364538" cy="990600"/>
          </a:xfrm>
        </p:spPr>
        <p:txBody>
          <a:bodyPr>
            <a:normAutofit/>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ENSENANZA TRADICIONAL</a:t>
            </a:r>
          </a:p>
        </p:txBody>
      </p:sp>
      <p:sp>
        <p:nvSpPr>
          <p:cNvPr id="48130" name="Rectangle 3"/>
          <p:cNvSpPr>
            <a:spLocks noGrp="1" noChangeArrowheads="1"/>
          </p:cNvSpPr>
          <p:nvPr>
            <p:ph idx="1"/>
          </p:nvPr>
        </p:nvSpPr>
        <p:spPr>
          <a:xfrm>
            <a:off x="381000" y="1600200"/>
            <a:ext cx="8534400" cy="5029200"/>
          </a:xfrm>
        </p:spPr>
        <p:txBody>
          <a:bodyPr/>
          <a:lstStyle/>
          <a:p>
            <a:pPr eaLnBrk="1" hangingPunct="1">
              <a:lnSpc>
                <a:spcPct val="140000"/>
              </a:lnSpc>
            </a:pPr>
            <a:r>
              <a:rPr lang="es-UY" noProof="0" dirty="0">
                <a:latin typeface="Comic Sans MS" charset="0"/>
                <a:ea typeface="MS PGothic" charset="0"/>
              </a:rPr>
              <a:t>Anillo </a:t>
            </a:r>
            <a:r>
              <a:rPr lang="es-UY" noProof="0" dirty="0" err="1">
                <a:latin typeface="Comic Sans MS" charset="0"/>
                <a:ea typeface="MS PGothic" charset="0"/>
              </a:rPr>
              <a:t>Cricoideo</a:t>
            </a:r>
            <a:r>
              <a:rPr lang="es-UY" noProof="0" dirty="0">
                <a:latin typeface="Comic Sans MS" charset="0"/>
                <a:ea typeface="MS PGothic" charset="0"/>
              </a:rPr>
              <a:t> más estrecho que apertura glótica</a:t>
            </a:r>
          </a:p>
          <a:p>
            <a:pPr lvl="1" eaLnBrk="1" hangingPunct="1">
              <a:lnSpc>
                <a:spcPct val="140000"/>
              </a:lnSpc>
            </a:pPr>
            <a:r>
              <a:rPr lang="es-UY" noProof="0" dirty="0">
                <a:latin typeface="Comic Sans MS" charset="0"/>
                <a:ea typeface="MS PGothic" charset="0"/>
              </a:rPr>
              <a:t>No necesidad de TET con manguito</a:t>
            </a:r>
          </a:p>
          <a:p>
            <a:pPr eaLnBrk="1" hangingPunct="1">
              <a:lnSpc>
                <a:spcPct val="140000"/>
              </a:lnSpc>
            </a:pPr>
            <a:r>
              <a:rPr lang="es-UY" noProof="0" dirty="0">
                <a:latin typeface="Comic Sans MS" charset="0"/>
                <a:ea typeface="MS PGothic" charset="0"/>
              </a:rPr>
              <a:t>TET ajustado</a:t>
            </a:r>
          </a:p>
          <a:p>
            <a:pPr lvl="1">
              <a:lnSpc>
                <a:spcPct val="140000"/>
              </a:lnSpc>
            </a:pPr>
            <a:r>
              <a:rPr lang="es-UY" noProof="0" dirty="0">
                <a:latin typeface="Comic Sans MS" charset="0"/>
                <a:ea typeface="MS PGothic" charset="0"/>
              </a:rPr>
              <a:t>Puede causar edema </a:t>
            </a:r>
            <a:r>
              <a:rPr lang="es-UY" noProof="0" dirty="0">
                <a:latin typeface="Wingdings" charset="0"/>
                <a:ea typeface="ＭＳ Ｐゴシック" charset="0"/>
                <a:cs typeface="Wingdings" charset="0"/>
                <a:sym typeface="Wingdings" charset="0"/>
              </a:rPr>
              <a:t></a:t>
            </a:r>
            <a:r>
              <a:rPr lang="es-UY" noProof="0" dirty="0">
                <a:latin typeface="Comic Sans MS" charset="0"/>
                <a:ea typeface="MS PGothic" charset="0"/>
              </a:rPr>
              <a:t> estridor </a:t>
            </a:r>
            <a:r>
              <a:rPr lang="es-UY" dirty="0">
                <a:latin typeface="Comic Sans MS" charset="0"/>
                <a:ea typeface="MS PGothic" charset="0"/>
              </a:rPr>
              <a:t>post-</a:t>
            </a:r>
            <a:r>
              <a:rPr lang="es-UY" dirty="0" err="1">
                <a:latin typeface="Comic Sans MS" charset="0"/>
                <a:ea typeface="MS PGothic" charset="0"/>
              </a:rPr>
              <a:t>extubación</a:t>
            </a:r>
            <a:endParaRPr lang="es-UY" noProof="0" dirty="0">
              <a:latin typeface="Comic Sans MS" charset="0"/>
              <a:ea typeface="MS PGothic" charset="0"/>
            </a:endParaRPr>
          </a:p>
          <a:p>
            <a:pPr lvl="1" eaLnBrk="1" hangingPunct="1">
              <a:lnSpc>
                <a:spcPct val="140000"/>
              </a:lnSpc>
            </a:pPr>
            <a:r>
              <a:rPr lang="es-UY" dirty="0">
                <a:latin typeface="Comic Sans MS" charset="0"/>
                <a:ea typeface="MS PGothic" charset="0"/>
              </a:rPr>
              <a:t>fuga</a:t>
            </a:r>
            <a:r>
              <a:rPr lang="es-UY" noProof="0" dirty="0">
                <a:latin typeface="Comic Sans MS" charset="0"/>
                <a:ea typeface="MS PGothic" charset="0"/>
              </a:rPr>
              <a:t> &lt; 30 cm H</a:t>
            </a:r>
            <a:r>
              <a:rPr lang="es-UY" baseline="-25000" noProof="0" dirty="0">
                <a:latin typeface="Comic Sans MS" charset="0"/>
                <a:ea typeface="MS PGothic" charset="0"/>
              </a:rPr>
              <a:t>2</a:t>
            </a:r>
            <a:r>
              <a:rPr lang="es-UY" noProof="0" dirty="0">
                <a:latin typeface="Comic Sans MS" charset="0"/>
                <a:ea typeface="MS PGothic" charset="0"/>
              </a:rPr>
              <a:t>O</a:t>
            </a:r>
          </a:p>
          <a:p>
            <a:pPr eaLnBrk="1" hangingPunct="1">
              <a:lnSpc>
                <a:spcPct val="140000"/>
              </a:lnSpc>
            </a:pPr>
            <a:r>
              <a:rPr lang="es-UY" dirty="0">
                <a:latin typeface="Comic Sans MS" charset="0"/>
                <a:ea typeface="MS PGothic" charset="0"/>
              </a:rPr>
              <a:t>Hasta</a:t>
            </a:r>
            <a:r>
              <a:rPr lang="es-UY" noProof="0" dirty="0">
                <a:latin typeface="Comic Sans MS" charset="0"/>
                <a:ea typeface="MS PGothic" charset="0"/>
              </a:rPr>
              <a:t> 8-10 anos</a:t>
            </a:r>
            <a:endParaRPr lang="es-UY" sz="3600" noProof="0" dirty="0">
              <a:latin typeface="Comic Sans MS" charset="0"/>
              <a:ea typeface="MS PGothic"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0" eaLnBrk="1" fontAlgn="auto" hangingPunct="1">
              <a:spcAft>
                <a:spcPts val="0"/>
              </a:spcAft>
              <a:defRPr/>
            </a:pPr>
            <a:r>
              <a:rPr lang="es-UY" sz="3600" dirty="0">
                <a:solidFill>
                  <a:schemeClr val="accent1">
                    <a:tint val="83000"/>
                    <a:satMod val="150000"/>
                  </a:schemeClr>
                </a:solidFill>
                <a:latin typeface="Comic Sans MS" charset="0"/>
              </a:rPr>
              <a:t>TET SIN MANGUITO</a:t>
            </a:r>
            <a:r>
              <a:rPr lang="es-UY" sz="3600" noProof="0" dirty="0">
                <a:solidFill>
                  <a:schemeClr val="accent1">
                    <a:tint val="83000"/>
                    <a:satMod val="150000"/>
                  </a:schemeClr>
                </a:solidFill>
                <a:latin typeface="Comic Sans MS" charset="0"/>
                <a:ea typeface="+mj-ea"/>
                <a:cs typeface="+mj-cs"/>
              </a:rPr>
              <a:t>:</a:t>
            </a:r>
            <a:br>
              <a:rPr lang="es-UY" sz="3600" noProof="0" dirty="0">
                <a:solidFill>
                  <a:schemeClr val="accent1">
                    <a:tint val="83000"/>
                    <a:satMod val="150000"/>
                  </a:schemeClr>
                </a:solidFill>
                <a:latin typeface="Comic Sans MS" charset="0"/>
                <a:ea typeface="+mj-ea"/>
                <a:cs typeface="+mj-cs"/>
              </a:rPr>
            </a:br>
            <a:r>
              <a:rPr lang="es-UY" sz="3600" noProof="0" dirty="0">
                <a:solidFill>
                  <a:schemeClr val="accent1">
                    <a:tint val="83000"/>
                    <a:satMod val="150000"/>
                  </a:schemeClr>
                </a:solidFill>
                <a:latin typeface="Comic Sans MS" charset="0"/>
                <a:ea typeface="+mj-ea"/>
                <a:cs typeface="+mj-cs"/>
              </a:rPr>
              <a:t>VENTAJAS/DESVENTAJAS</a:t>
            </a:r>
            <a:endParaRPr lang="es-UY" sz="3600" noProof="0" dirty="0">
              <a:solidFill>
                <a:schemeClr val="accent1">
                  <a:tint val="83000"/>
                  <a:satMod val="150000"/>
                </a:schemeClr>
              </a:solidFill>
              <a:ea typeface="+mj-ea"/>
              <a:cs typeface="+mj-cs"/>
            </a:endParaRPr>
          </a:p>
        </p:txBody>
      </p:sp>
      <p:sp>
        <p:nvSpPr>
          <p:cNvPr id="46082" name="Content Placeholder 2"/>
          <p:cNvSpPr>
            <a:spLocks noGrp="1"/>
          </p:cNvSpPr>
          <p:nvPr>
            <p:ph sz="half" idx="1"/>
          </p:nvPr>
        </p:nvSpPr>
        <p:spPr>
          <a:xfrm>
            <a:off x="457200" y="1722438"/>
            <a:ext cx="4038600" cy="4525962"/>
          </a:xfrm>
        </p:spPr>
        <p:txBody>
          <a:bodyPr>
            <a:normAutofit fontScale="85000" lnSpcReduction="20000"/>
          </a:bodyPr>
          <a:lstStyle/>
          <a:p>
            <a:pPr eaLnBrk="1" hangingPunct="1">
              <a:lnSpc>
                <a:spcPct val="80000"/>
              </a:lnSpc>
              <a:buFont typeface="Arial"/>
              <a:buChar char="•"/>
            </a:pPr>
            <a:r>
              <a:rPr lang="es-UY" noProof="0" dirty="0">
                <a:latin typeface="Comic Sans MS" charset="0"/>
                <a:ea typeface="MS PGothic" charset="0"/>
              </a:rPr>
              <a:t>Diámetro interno grande</a:t>
            </a:r>
          </a:p>
          <a:p>
            <a:pPr lvl="1" eaLnBrk="1" hangingPunct="1">
              <a:lnSpc>
                <a:spcPct val="80000"/>
              </a:lnSpc>
              <a:buFont typeface="Arial"/>
              <a:buChar char="•"/>
            </a:pPr>
            <a:r>
              <a:rPr lang="es-UY" sz="2200" noProof="0" dirty="0">
                <a:latin typeface="Times New Roman" charset="0"/>
                <a:ea typeface="ＭＳ Ｐゴシック" charset="0"/>
                <a:cs typeface="ＭＳ Ｐゴシック" charset="0"/>
              </a:rPr>
              <a:t>↓</a:t>
            </a:r>
            <a:r>
              <a:rPr lang="es-UY" sz="2200" noProof="0" dirty="0">
                <a:latin typeface="Comic Sans MS" charset="0"/>
                <a:ea typeface="MS PGothic" charset="0"/>
              </a:rPr>
              <a:t> resistencia vía aérea</a:t>
            </a:r>
          </a:p>
          <a:p>
            <a:pPr lvl="1" eaLnBrk="1" hangingPunct="1">
              <a:lnSpc>
                <a:spcPct val="80000"/>
              </a:lnSpc>
              <a:buFont typeface="Arial"/>
              <a:buChar char="•"/>
            </a:pPr>
            <a:r>
              <a:rPr lang="es-UY" sz="2200" noProof="0" dirty="0">
                <a:latin typeface="Times New Roman" charset="0"/>
                <a:ea typeface="ＭＳ Ｐゴシック" charset="0"/>
                <a:cs typeface="ＭＳ Ｐゴシック" charset="0"/>
              </a:rPr>
              <a:t>↓</a:t>
            </a:r>
            <a:r>
              <a:rPr lang="es-UY" sz="2200" noProof="0" dirty="0">
                <a:latin typeface="Comic Sans MS" charset="0"/>
                <a:ea typeface="MS PGothic" charset="0"/>
              </a:rPr>
              <a:t> trabajo respiratorio</a:t>
            </a:r>
          </a:p>
          <a:p>
            <a:pPr eaLnBrk="1" hangingPunct="1">
              <a:lnSpc>
                <a:spcPct val="80000"/>
              </a:lnSpc>
              <a:buFont typeface="Arial"/>
              <a:buChar char="•"/>
            </a:pPr>
            <a:r>
              <a:rPr lang="es-UY" noProof="0" dirty="0">
                <a:latin typeface="Comic Sans MS" charset="0"/>
                <a:ea typeface="MS PGothic" charset="0"/>
              </a:rPr>
              <a:t>Succión de secreciones</a:t>
            </a:r>
          </a:p>
          <a:p>
            <a:pPr eaLnBrk="1" hangingPunct="1">
              <a:lnSpc>
                <a:spcPct val="80000"/>
              </a:lnSpc>
              <a:buFont typeface="Arial"/>
              <a:buChar char="•"/>
            </a:pPr>
            <a:r>
              <a:rPr lang="es-UY" noProof="0" dirty="0">
                <a:latin typeface="Comic Sans MS" charset="0"/>
                <a:ea typeface="MS PGothic" charset="0"/>
              </a:rPr>
              <a:t>Menor lesión mucosa</a:t>
            </a:r>
          </a:p>
        </p:txBody>
      </p:sp>
      <p:sp>
        <p:nvSpPr>
          <p:cNvPr id="4" name="Content Placeholder 3"/>
          <p:cNvSpPr>
            <a:spLocks noGrp="1"/>
          </p:cNvSpPr>
          <p:nvPr>
            <p:ph sz="half" idx="2"/>
          </p:nvPr>
        </p:nvSpPr>
        <p:spPr>
          <a:xfrm>
            <a:off x="4572000" y="1722438"/>
            <a:ext cx="4343400" cy="4525962"/>
          </a:xfrm>
        </p:spPr>
        <p:txBody>
          <a:bodyPr>
            <a:normAutofit fontScale="85000" lnSpcReduction="20000"/>
          </a:bodyPr>
          <a:lstStyle/>
          <a:p>
            <a:pPr marL="521208" indent="-457200" eaLnBrk="1" fontAlgn="auto" hangingPunct="1">
              <a:lnSpc>
                <a:spcPct val="90000"/>
              </a:lnSpc>
              <a:spcAft>
                <a:spcPts val="0"/>
              </a:spcAft>
              <a:buFont typeface="Arial"/>
              <a:buChar char="•"/>
              <a:defRPr/>
            </a:pPr>
            <a:r>
              <a:rPr lang="es-UY" noProof="0" dirty="0">
                <a:latin typeface="Comic Sans MS"/>
                <a:ea typeface="+mn-ea"/>
                <a:cs typeface="Comic Sans MS"/>
              </a:rPr>
              <a:t>Múltiples laringoscopias</a:t>
            </a:r>
          </a:p>
          <a:p>
            <a:pPr marL="880110" lvl="1" indent="-342900" eaLnBrk="1" fontAlgn="auto" hangingPunct="1">
              <a:lnSpc>
                <a:spcPct val="90000"/>
              </a:lnSpc>
              <a:spcAft>
                <a:spcPts val="0"/>
              </a:spcAft>
              <a:buFont typeface="Arial"/>
              <a:buChar char="•"/>
              <a:defRPr/>
            </a:pPr>
            <a:r>
              <a:rPr lang="es-UY" sz="2000" noProof="0" dirty="0">
                <a:latin typeface="Comic Sans MS"/>
                <a:ea typeface="+mn-ea"/>
                <a:cs typeface="Comic Sans MS"/>
              </a:rPr>
              <a:t>trauma laríngeo</a:t>
            </a:r>
          </a:p>
          <a:p>
            <a:pPr marL="521208" indent="-457200" eaLnBrk="1" fontAlgn="auto" hangingPunct="1">
              <a:lnSpc>
                <a:spcPct val="90000"/>
              </a:lnSpc>
              <a:spcAft>
                <a:spcPts val="0"/>
              </a:spcAft>
              <a:buFont typeface="Arial"/>
              <a:buChar char="•"/>
              <a:defRPr/>
            </a:pPr>
            <a:r>
              <a:rPr lang="es-UY" noProof="0" dirty="0">
                <a:latin typeface="Comic Sans MS"/>
                <a:ea typeface="+mn-ea"/>
                <a:cs typeface="Comic Sans MS"/>
              </a:rPr>
              <a:t>Imposibilidad de ajustar la fuga </a:t>
            </a:r>
          </a:p>
          <a:p>
            <a:pPr marL="880110" lvl="1" indent="-342900" eaLnBrk="1" fontAlgn="auto" hangingPunct="1">
              <a:lnSpc>
                <a:spcPct val="90000"/>
              </a:lnSpc>
              <a:spcAft>
                <a:spcPts val="0"/>
              </a:spcAft>
              <a:buFont typeface="Arial"/>
              <a:buChar char="•"/>
              <a:defRPr/>
            </a:pPr>
            <a:r>
              <a:rPr lang="es-UY" sz="2200" noProof="0" dirty="0">
                <a:latin typeface="Comic Sans MS"/>
                <a:ea typeface="+mn-ea"/>
                <a:cs typeface="Comic Sans MS"/>
              </a:rPr>
              <a:t>Necesidad de re-intubar en un paciente crítico</a:t>
            </a:r>
          </a:p>
          <a:p>
            <a:pPr marL="521208" indent="-457200" eaLnBrk="1" fontAlgn="auto" hangingPunct="1">
              <a:lnSpc>
                <a:spcPct val="90000"/>
              </a:lnSpc>
              <a:spcAft>
                <a:spcPts val="0"/>
              </a:spcAft>
              <a:buFont typeface="Arial"/>
              <a:buChar char="•"/>
              <a:defRPr/>
            </a:pPr>
            <a:r>
              <a:rPr lang="es-UY" noProof="0" dirty="0">
                <a:latin typeface="Comic Sans MS"/>
                <a:ea typeface="+mn-ea"/>
                <a:cs typeface="Comic Sans MS"/>
              </a:rPr>
              <a:t>Sin protección frente aspiración</a:t>
            </a:r>
          </a:p>
          <a:p>
            <a:pPr marL="521208" indent="-457200" eaLnBrk="1" fontAlgn="auto" hangingPunct="1">
              <a:lnSpc>
                <a:spcPct val="90000"/>
              </a:lnSpc>
              <a:spcAft>
                <a:spcPts val="0"/>
              </a:spcAft>
              <a:buFont typeface="Arial"/>
              <a:buChar char="•"/>
              <a:defRPr/>
            </a:pPr>
            <a:r>
              <a:rPr lang="es-UY" noProof="0" dirty="0">
                <a:latin typeface="Comic Sans MS"/>
                <a:ea typeface="+mn-ea"/>
                <a:cs typeface="Comic Sans MS"/>
              </a:rPr>
              <a:t>Puede requerir FGF </a:t>
            </a:r>
            <a:r>
              <a:rPr lang="es-UY" dirty="0">
                <a:latin typeface="Comic Sans MS"/>
                <a:cs typeface="Comic Sans MS"/>
              </a:rPr>
              <a:t>más altos</a:t>
            </a:r>
            <a:endParaRPr lang="es-UY" noProof="0" dirty="0">
              <a:latin typeface="Comic Sans MS"/>
              <a:ea typeface="+mn-ea"/>
              <a:cs typeface="Comic Sans MS"/>
            </a:endParaRPr>
          </a:p>
          <a:p>
            <a:pPr marL="521208" indent="-457200" eaLnBrk="1" fontAlgn="auto" hangingPunct="1">
              <a:lnSpc>
                <a:spcPct val="90000"/>
              </a:lnSpc>
              <a:spcAft>
                <a:spcPts val="0"/>
              </a:spcAft>
              <a:buFont typeface="Arial"/>
              <a:buChar char="•"/>
              <a:defRPr/>
            </a:pPr>
            <a:r>
              <a:rPr lang="es-UY" noProof="0" dirty="0">
                <a:latin typeface="Comic Sans MS"/>
                <a:ea typeface="+mn-ea"/>
                <a:cs typeface="Comic Sans MS"/>
              </a:rPr>
              <a:t>Contaminación en sala de operaciones</a:t>
            </a:r>
          </a:p>
          <a:p>
            <a:pPr marL="521208" indent="-457200" eaLnBrk="1" fontAlgn="auto" hangingPunct="1">
              <a:lnSpc>
                <a:spcPct val="90000"/>
              </a:lnSpc>
              <a:spcAft>
                <a:spcPts val="0"/>
              </a:spcAft>
              <a:buFont typeface="Arial"/>
              <a:buChar char="•"/>
              <a:defRPr/>
            </a:pPr>
            <a:r>
              <a:rPr lang="es-UY" noProof="0" dirty="0">
                <a:latin typeface="Comic Sans MS"/>
                <a:ea typeface="+mn-ea"/>
                <a:cs typeface="Comic Sans MS"/>
              </a:rPr>
              <a:t>Medidas inexactas de ETCO</a:t>
            </a:r>
            <a:r>
              <a:rPr lang="es-UY" baseline="-25000" noProof="0" dirty="0">
                <a:latin typeface="Comic Sans MS"/>
                <a:ea typeface="+mn-ea"/>
                <a:cs typeface="Comic Sans MS"/>
              </a:rPr>
              <a:t>2</a:t>
            </a:r>
            <a:r>
              <a:rPr lang="es-UY" noProof="0" dirty="0">
                <a:latin typeface="Comic Sans MS"/>
                <a:ea typeface="+mn-ea"/>
                <a:cs typeface="Comic Sans MS"/>
              </a:rPr>
              <a:t> &amp; VC</a:t>
            </a:r>
          </a:p>
          <a:p>
            <a:pPr marL="64008" indent="0" eaLnBrk="1" fontAlgn="auto" hangingPunct="1">
              <a:spcAft>
                <a:spcPts val="0"/>
              </a:spcAft>
              <a:buFont typeface="Wingdings 2"/>
              <a:buNone/>
              <a:defRPr/>
            </a:pPr>
            <a:endParaRPr lang="es-UY" noProof="0"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blinds(horizontal)">
                                      <p:cBhvr>
                                        <p:cTn id="7" dur="500"/>
                                        <p:tgtEl>
                                          <p:spTgt spid="4608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6082">
                                            <p:txEl>
                                              <p:pRg st="1" end="1"/>
                                            </p:txEl>
                                          </p:spTgt>
                                        </p:tgtEl>
                                        <p:attrNameLst>
                                          <p:attrName>style.visibility</p:attrName>
                                        </p:attrNameLst>
                                      </p:cBhvr>
                                      <p:to>
                                        <p:strVal val="visible"/>
                                      </p:to>
                                    </p:set>
                                    <p:animEffect transition="in" filter="blinds(horizontal)">
                                      <p:cBhvr>
                                        <p:cTn id="10" dur="500"/>
                                        <p:tgtEl>
                                          <p:spTgt spid="4608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6082">
                                            <p:txEl>
                                              <p:pRg st="2" end="2"/>
                                            </p:txEl>
                                          </p:spTgt>
                                        </p:tgtEl>
                                        <p:attrNameLst>
                                          <p:attrName>style.visibility</p:attrName>
                                        </p:attrNameLst>
                                      </p:cBhvr>
                                      <p:to>
                                        <p:strVal val="visible"/>
                                      </p:to>
                                    </p:set>
                                    <p:animEffect transition="in" filter="blinds(horizontal)">
                                      <p:cBhvr>
                                        <p:cTn id="13" dur="500"/>
                                        <p:tgtEl>
                                          <p:spTgt spid="4608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6082">
                                            <p:txEl>
                                              <p:pRg st="3" end="3"/>
                                            </p:txEl>
                                          </p:spTgt>
                                        </p:tgtEl>
                                        <p:attrNameLst>
                                          <p:attrName>style.visibility</p:attrName>
                                        </p:attrNameLst>
                                      </p:cBhvr>
                                      <p:to>
                                        <p:strVal val="visible"/>
                                      </p:to>
                                    </p:set>
                                    <p:animEffect transition="in" filter="blinds(horizontal)">
                                      <p:cBhvr>
                                        <p:cTn id="16" dur="500"/>
                                        <p:tgtEl>
                                          <p:spTgt spid="4608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animEffect transition="in" filter="blinds(horizontal)">
                                      <p:cBhvr>
                                        <p:cTn id="19" dur="500"/>
                                        <p:tgtEl>
                                          <p:spTgt spid="4608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blinds(horizontal)">
                                      <p:cBhvr>
                                        <p:cTn id="24" dur="500"/>
                                        <p:tgtEl>
                                          <p:spTgt spid="4">
                                            <p:txEl>
                                              <p:pRg st="0" end="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linds(horizontal)">
                                      <p:cBhvr>
                                        <p:cTn id="27" dur="500"/>
                                        <p:tgtEl>
                                          <p:spTgt spid="4">
                                            <p:txEl>
                                              <p:pRg st="1" end="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linds(horizontal)">
                                      <p:cBhvr>
                                        <p:cTn id="30" dur="500"/>
                                        <p:tgtEl>
                                          <p:spTgt spid="4">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blinds(horizontal)">
                                      <p:cBhvr>
                                        <p:cTn id="33" dur="500"/>
                                        <p:tgtEl>
                                          <p:spTgt spid="4">
                                            <p:txEl>
                                              <p:pRg st="3" end="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linds(horizontal)">
                                      <p:cBhvr>
                                        <p:cTn id="36" dur="500"/>
                                        <p:tgtEl>
                                          <p:spTgt spid="4">
                                            <p:txEl>
                                              <p:pRg st="4" end="4"/>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linds(horizontal)">
                                      <p:cBhvr>
                                        <p:cTn id="39" dur="500"/>
                                        <p:tgtEl>
                                          <p:spTgt spid="4">
                                            <p:txEl>
                                              <p:pRg st="5" end="5"/>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linds(horizontal)">
                                      <p:cBhvr>
                                        <p:cTn id="42" dur="500"/>
                                        <p:tgtEl>
                                          <p:spTgt spid="4">
                                            <p:txEl>
                                              <p:pRg st="6" end="6"/>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linds(horizontal)">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rrowheads="1"/>
          </p:cNvSpPr>
          <p:nvPr>
            <p:ph type="title"/>
          </p:nvPr>
        </p:nvSpPr>
        <p:spPr/>
        <p:txBody>
          <a:bodyPr>
            <a:normAutofit/>
          </a:bodyPr>
          <a:lstStyle/>
          <a:p>
            <a:pPr indent="0" eaLnBrk="1" fontAlgn="auto" hangingPunct="1">
              <a:spcAft>
                <a:spcPts val="0"/>
              </a:spcAft>
              <a:defRPr/>
            </a:pPr>
            <a:r>
              <a:rPr lang="es-UY" sz="3600" noProof="0" dirty="0">
                <a:solidFill>
                  <a:schemeClr val="accent1">
                    <a:tint val="83000"/>
                    <a:satMod val="150000"/>
                  </a:schemeClr>
                </a:solidFill>
                <a:latin typeface="Comic Sans MS" charset="0"/>
                <a:ea typeface="+mj-ea"/>
                <a:cs typeface="+mj-cs"/>
              </a:rPr>
              <a:t>TET CON MANGUITO:</a:t>
            </a:r>
            <a:br>
              <a:rPr lang="es-UY" sz="3600" noProof="0" dirty="0">
                <a:solidFill>
                  <a:schemeClr val="accent1">
                    <a:tint val="83000"/>
                    <a:satMod val="150000"/>
                  </a:schemeClr>
                </a:solidFill>
                <a:latin typeface="Comic Sans MS" charset="0"/>
                <a:ea typeface="+mj-ea"/>
                <a:cs typeface="+mj-cs"/>
              </a:rPr>
            </a:br>
            <a:r>
              <a:rPr lang="es-UY" sz="3600" noProof="0" dirty="0">
                <a:solidFill>
                  <a:schemeClr val="accent1">
                    <a:tint val="83000"/>
                    <a:satMod val="150000"/>
                  </a:schemeClr>
                </a:solidFill>
                <a:latin typeface="Comic Sans MS" charset="0"/>
                <a:ea typeface="+mj-ea"/>
                <a:cs typeface="+mj-cs"/>
              </a:rPr>
              <a:t>VENTAJAS/DESVENTAJAS</a:t>
            </a:r>
          </a:p>
        </p:txBody>
      </p:sp>
      <p:sp>
        <p:nvSpPr>
          <p:cNvPr id="256003" name="Rectangle 3"/>
          <p:cNvSpPr>
            <a:spLocks noGrp="1" noChangeArrowheads="1"/>
          </p:cNvSpPr>
          <p:nvPr>
            <p:ph sz="half" idx="1"/>
          </p:nvPr>
        </p:nvSpPr>
        <p:spPr>
          <a:xfrm>
            <a:off x="439738" y="1714500"/>
            <a:ext cx="4284662" cy="4991100"/>
          </a:xfrm>
        </p:spPr>
        <p:txBody>
          <a:bodyPr>
            <a:normAutofit fontScale="92500"/>
          </a:bodyPr>
          <a:lstStyle/>
          <a:p>
            <a:pPr eaLnBrk="1" hangingPunct="1">
              <a:buFont typeface="Arial"/>
              <a:buChar char="•"/>
            </a:pPr>
            <a:r>
              <a:rPr lang="es-UY" sz="1900" dirty="0">
                <a:latin typeface="Comic Sans MS" charset="0"/>
                <a:ea typeface="MS PGothic" charset="0"/>
              </a:rPr>
              <a:t>Limita las laringoscopias</a:t>
            </a:r>
          </a:p>
          <a:p>
            <a:pPr lvl="1" eaLnBrk="1" hangingPunct="1">
              <a:buFont typeface="Arial"/>
              <a:buChar char="•"/>
            </a:pPr>
            <a:r>
              <a:rPr lang="es-UY" sz="1700" dirty="0">
                <a:latin typeface="Comic Sans MS" charset="0"/>
                <a:ea typeface="MS PGothic" charset="0"/>
              </a:rPr>
              <a:t>Menor trauma laríngeo</a:t>
            </a:r>
          </a:p>
          <a:p>
            <a:pPr lvl="1" eaLnBrk="1" hangingPunct="1">
              <a:buFont typeface="Arial"/>
              <a:buChar char="•"/>
            </a:pPr>
            <a:r>
              <a:rPr lang="es-UY" sz="1700" dirty="0">
                <a:latin typeface="Comic Sans MS" charset="0"/>
                <a:ea typeface="MS PGothic" charset="0"/>
              </a:rPr>
              <a:t>inducción en secuencia rápida</a:t>
            </a:r>
          </a:p>
          <a:p>
            <a:pPr eaLnBrk="1" hangingPunct="1">
              <a:buFont typeface="Arial"/>
              <a:buChar char="•"/>
            </a:pPr>
            <a:r>
              <a:rPr lang="es-UY" sz="1900" dirty="0">
                <a:latin typeface="Comic Sans MS" charset="0"/>
                <a:ea typeface="MS PGothic" charset="0"/>
              </a:rPr>
              <a:t>Habilidad de ajustar la fuga frente a cambios en la </a:t>
            </a:r>
            <a:r>
              <a:rPr lang="es-UY" sz="1900" dirty="0" err="1">
                <a:latin typeface="Comic Sans MS" charset="0"/>
                <a:ea typeface="MS PGothic" charset="0"/>
              </a:rPr>
              <a:t>compliancia</a:t>
            </a:r>
            <a:r>
              <a:rPr lang="es-UY" sz="1900" dirty="0">
                <a:latin typeface="Comic Sans MS" charset="0"/>
                <a:ea typeface="MS PGothic" charset="0"/>
              </a:rPr>
              <a:t> pulmonar  </a:t>
            </a:r>
          </a:p>
          <a:p>
            <a:pPr lvl="1" eaLnBrk="1" hangingPunct="1">
              <a:buFont typeface="Arial"/>
              <a:buChar char="•"/>
            </a:pPr>
            <a:r>
              <a:rPr lang="es-UY" sz="1700" dirty="0">
                <a:latin typeface="Comic Sans MS" charset="0"/>
                <a:ea typeface="MS PGothic" charset="0"/>
              </a:rPr>
              <a:t>laparoscopia</a:t>
            </a:r>
          </a:p>
          <a:p>
            <a:pPr lvl="1" eaLnBrk="1" hangingPunct="1">
              <a:buFont typeface="Arial"/>
              <a:buChar char="•"/>
            </a:pPr>
            <a:r>
              <a:rPr lang="es-UY" sz="1700" dirty="0" err="1">
                <a:latin typeface="Comic Sans MS" charset="0"/>
                <a:ea typeface="MS PGothic" charset="0"/>
              </a:rPr>
              <a:t>transplante</a:t>
            </a:r>
            <a:r>
              <a:rPr lang="es-UY" sz="1700" dirty="0">
                <a:latin typeface="Comic Sans MS" charset="0"/>
                <a:ea typeface="MS PGothic" charset="0"/>
              </a:rPr>
              <a:t> hepático</a:t>
            </a:r>
          </a:p>
          <a:p>
            <a:pPr eaLnBrk="1" hangingPunct="1">
              <a:buFont typeface="Arial"/>
              <a:buChar char="•"/>
            </a:pPr>
            <a:r>
              <a:rPr lang="es-UY" sz="1900" dirty="0">
                <a:latin typeface="Times New Roman" charset="0"/>
                <a:ea typeface="MS PGothic" charset="0"/>
                <a:cs typeface="Times New Roman" charset="0"/>
              </a:rPr>
              <a:t>↓ </a:t>
            </a:r>
            <a:r>
              <a:rPr lang="es-UY" sz="1900" dirty="0">
                <a:latin typeface="Comic Sans MS" charset="0"/>
                <a:ea typeface="MS PGothic" charset="0"/>
                <a:cs typeface="Times New Roman" charset="0"/>
              </a:rPr>
              <a:t>FGF</a:t>
            </a:r>
          </a:p>
          <a:p>
            <a:pPr eaLnBrk="1" hangingPunct="1">
              <a:buFont typeface="Arial"/>
              <a:buChar char="•"/>
            </a:pPr>
            <a:r>
              <a:rPr lang="es-UY" sz="1900" dirty="0">
                <a:latin typeface="Times New Roman" charset="0"/>
                <a:ea typeface="MS PGothic" charset="0"/>
                <a:cs typeface="Times New Roman" charset="0"/>
              </a:rPr>
              <a:t>↓ </a:t>
            </a:r>
            <a:r>
              <a:rPr lang="es-UY" sz="1900" dirty="0">
                <a:latin typeface="Comic Sans MS" charset="0"/>
                <a:ea typeface="MS PGothic" charset="0"/>
                <a:cs typeface="Times New Roman" charset="0"/>
              </a:rPr>
              <a:t>OR Polución en sala de operaciones</a:t>
            </a:r>
            <a:endParaRPr lang="es-UY" sz="1900" dirty="0">
              <a:latin typeface="Comic Sans MS" charset="0"/>
              <a:ea typeface="MS PGothic" charset="0"/>
            </a:endParaRPr>
          </a:p>
          <a:p>
            <a:pPr eaLnBrk="1" hangingPunct="1">
              <a:buFont typeface="Arial"/>
              <a:buChar char="•"/>
            </a:pPr>
            <a:r>
              <a:rPr lang="es-UY" sz="1900" dirty="0">
                <a:latin typeface="Times New Roman" charset="0"/>
                <a:ea typeface="MS PGothic" charset="0"/>
                <a:cs typeface="Times New Roman" charset="0"/>
              </a:rPr>
              <a:t>↓</a:t>
            </a:r>
            <a:r>
              <a:rPr lang="es-UY" sz="1900" dirty="0">
                <a:latin typeface="Comic Sans MS" charset="0"/>
                <a:ea typeface="MS PGothic" charset="0"/>
              </a:rPr>
              <a:t> Riesgo de aspiración</a:t>
            </a:r>
          </a:p>
          <a:p>
            <a:pPr lvl="1" eaLnBrk="1" hangingPunct="1">
              <a:buFont typeface="Arial"/>
              <a:buChar char="•"/>
            </a:pPr>
            <a:r>
              <a:rPr lang="es-UY" sz="1700" dirty="0">
                <a:latin typeface="Comic Sans MS" charset="0"/>
                <a:ea typeface="MS PGothic" charset="0"/>
              </a:rPr>
              <a:t>11% vs. 70%*</a:t>
            </a:r>
          </a:p>
          <a:p>
            <a:pPr eaLnBrk="1" hangingPunct="1">
              <a:buFont typeface="Arial"/>
              <a:buChar char="•"/>
            </a:pPr>
            <a:r>
              <a:rPr lang="es-UY" sz="1900" dirty="0">
                <a:latin typeface="Comic Sans MS" charset="0"/>
                <a:ea typeface="MS PGothic" charset="0"/>
                <a:cs typeface="Times New Roman" charset="0"/>
              </a:rPr>
              <a:t>↑ Confiabilidad del ETCO</a:t>
            </a:r>
            <a:r>
              <a:rPr lang="es-UY" sz="1900" baseline="-25000" dirty="0">
                <a:latin typeface="Comic Sans MS" charset="0"/>
                <a:ea typeface="MS PGothic" charset="0"/>
                <a:cs typeface="Times New Roman" charset="0"/>
              </a:rPr>
              <a:t>2</a:t>
            </a:r>
            <a:r>
              <a:rPr lang="es-UY" sz="1900" dirty="0">
                <a:latin typeface="Comic Sans MS" charset="0"/>
                <a:ea typeface="MS PGothic" charset="0"/>
                <a:cs typeface="Times New Roman" charset="0"/>
              </a:rPr>
              <a:t> &amp; medidas de VT</a:t>
            </a:r>
          </a:p>
          <a:p>
            <a:pPr eaLnBrk="1" hangingPunct="1">
              <a:lnSpc>
                <a:spcPct val="80000"/>
              </a:lnSpc>
              <a:buFont typeface="Wingdings" charset="0"/>
              <a:buNone/>
            </a:pPr>
            <a:endParaRPr lang="es-UY" sz="1100" dirty="0">
              <a:latin typeface="Comic Sans MS" charset="0"/>
              <a:ea typeface="MS PGothic" charset="0"/>
              <a:cs typeface="Times New Roman" charset="0"/>
            </a:endParaRPr>
          </a:p>
          <a:p>
            <a:pPr eaLnBrk="1" hangingPunct="1">
              <a:lnSpc>
                <a:spcPct val="80000"/>
              </a:lnSpc>
              <a:buFont typeface="Wingdings" charset="0"/>
              <a:buNone/>
            </a:pPr>
            <a:endParaRPr lang="es-UY" sz="1100" dirty="0">
              <a:latin typeface="Comic Sans MS" charset="0"/>
              <a:ea typeface="MS PGothic" charset="0"/>
              <a:cs typeface="Times New Roman" charset="0"/>
            </a:endParaRPr>
          </a:p>
          <a:p>
            <a:pPr eaLnBrk="1" hangingPunct="1">
              <a:lnSpc>
                <a:spcPct val="80000"/>
              </a:lnSpc>
              <a:buFont typeface="Wingdings" charset="0"/>
              <a:buNone/>
            </a:pPr>
            <a:r>
              <a:rPr lang="es-UY" sz="1300" dirty="0">
                <a:latin typeface="Comic Sans MS" charset="0"/>
                <a:ea typeface="MS PGothic" charset="0"/>
                <a:cs typeface="Times New Roman" charset="0"/>
              </a:rPr>
              <a:t>*</a:t>
            </a:r>
            <a:r>
              <a:rPr lang="es-UY" sz="1300" dirty="0" err="1">
                <a:latin typeface="Comic Sans MS" charset="0"/>
                <a:ea typeface="MS PGothic" charset="0"/>
                <a:cs typeface="Times New Roman" charset="0"/>
              </a:rPr>
              <a:t>Browning</a:t>
            </a:r>
            <a:r>
              <a:rPr lang="es-UY" sz="1300" dirty="0">
                <a:latin typeface="Comic Sans MS" charset="0"/>
                <a:ea typeface="MS PGothic" charset="0"/>
                <a:cs typeface="Times New Roman" charset="0"/>
              </a:rPr>
              <a:t> DH, et al: J </a:t>
            </a:r>
            <a:r>
              <a:rPr lang="es-UY" sz="1300" dirty="0" err="1">
                <a:latin typeface="Comic Sans MS" charset="0"/>
                <a:ea typeface="MS PGothic" charset="0"/>
                <a:cs typeface="Times New Roman" charset="0"/>
              </a:rPr>
              <a:t>Pediatr</a:t>
            </a:r>
            <a:r>
              <a:rPr lang="es-UY" sz="1300" dirty="0">
                <a:latin typeface="Comic Sans MS" charset="0"/>
                <a:ea typeface="MS PGothic" charset="0"/>
                <a:cs typeface="Times New Roman" charset="0"/>
              </a:rPr>
              <a:t> 1983;102:582-584</a:t>
            </a:r>
          </a:p>
        </p:txBody>
      </p:sp>
      <p:sp>
        <p:nvSpPr>
          <p:cNvPr id="256004" name="Rectangle 4"/>
          <p:cNvSpPr>
            <a:spLocks noGrp="1" noChangeArrowheads="1"/>
          </p:cNvSpPr>
          <p:nvPr>
            <p:ph sz="half" idx="2"/>
          </p:nvPr>
        </p:nvSpPr>
        <p:spPr>
          <a:xfrm>
            <a:off x="4640263" y="1714500"/>
            <a:ext cx="4503737" cy="4762500"/>
          </a:xfrm>
        </p:spPr>
        <p:txBody>
          <a:bodyPr>
            <a:normAutofit fontScale="92500"/>
          </a:bodyPr>
          <a:lstStyle/>
          <a:p>
            <a:pPr eaLnBrk="1" hangingPunct="1">
              <a:buFont typeface="Arial"/>
              <a:buChar char="•"/>
            </a:pPr>
            <a:r>
              <a:rPr lang="es-UY" sz="1900" noProof="0" dirty="0">
                <a:latin typeface="Comic Sans MS" charset="0"/>
                <a:ea typeface="MS PGothic" charset="0"/>
              </a:rPr>
              <a:t>Diámetro interno menor</a:t>
            </a:r>
          </a:p>
          <a:p>
            <a:pPr lvl="1" eaLnBrk="1" hangingPunct="1">
              <a:buFont typeface="Arial"/>
              <a:buChar char="•"/>
            </a:pPr>
            <a:r>
              <a:rPr lang="es-UY" sz="1700" noProof="0" dirty="0">
                <a:latin typeface="Comic Sans MS" charset="0"/>
                <a:ea typeface="ＭＳ Ｐゴシック" charset="0"/>
                <a:cs typeface="ＭＳ Ｐゴシック" charset="0"/>
              </a:rPr>
              <a:t>↑</a:t>
            </a:r>
            <a:r>
              <a:rPr lang="es-UY" sz="1700" noProof="0" dirty="0">
                <a:latin typeface="Comic Sans MS" charset="0"/>
                <a:ea typeface="MS PGothic" charset="0"/>
              </a:rPr>
              <a:t> resistencia en vía aérea</a:t>
            </a:r>
          </a:p>
          <a:p>
            <a:pPr lvl="1" eaLnBrk="1" hangingPunct="1">
              <a:buFont typeface="Arial"/>
              <a:buChar char="•"/>
            </a:pPr>
            <a:r>
              <a:rPr lang="es-UY" sz="1700" noProof="0" dirty="0">
                <a:latin typeface="Comic Sans MS" charset="0"/>
                <a:ea typeface="ＭＳ Ｐゴシック" charset="0"/>
                <a:cs typeface="ＭＳ Ｐゴシック" charset="0"/>
              </a:rPr>
              <a:t>↑</a:t>
            </a:r>
            <a:r>
              <a:rPr lang="es-UY" sz="1700" noProof="0" dirty="0">
                <a:latin typeface="Comic Sans MS" charset="0"/>
                <a:ea typeface="MS PGothic" charset="0"/>
              </a:rPr>
              <a:t> trabajo respiratorio</a:t>
            </a:r>
          </a:p>
          <a:p>
            <a:pPr eaLnBrk="1" hangingPunct="1">
              <a:buFont typeface="Arial"/>
              <a:buChar char="•"/>
            </a:pPr>
            <a:r>
              <a:rPr lang="es-UY" sz="1900" noProof="0" dirty="0">
                <a:latin typeface="Comic Sans MS" charset="0"/>
                <a:ea typeface="MS PGothic" charset="0"/>
              </a:rPr>
              <a:t>Aspiración dificultosa</a:t>
            </a:r>
          </a:p>
          <a:p>
            <a:pPr eaLnBrk="1" hangingPunct="1">
              <a:buFont typeface="Arial"/>
              <a:buChar char="•"/>
            </a:pPr>
            <a:r>
              <a:rPr lang="es-UY" sz="1900" noProof="0" dirty="0">
                <a:latin typeface="Comic Sans MS" charset="0"/>
                <a:ea typeface="MS PGothic" charset="0"/>
              </a:rPr>
              <a:t>Lesión</a:t>
            </a:r>
            <a:r>
              <a:rPr lang="es-UY" sz="1900" dirty="0">
                <a:latin typeface="Comic Sans MS" charset="0"/>
                <a:ea typeface="MS PGothic" charset="0"/>
              </a:rPr>
              <a:t> m</a:t>
            </a:r>
            <a:r>
              <a:rPr lang="es-UY" sz="1900" noProof="0" dirty="0" err="1">
                <a:latin typeface="Comic Sans MS" charset="0"/>
                <a:ea typeface="MS PGothic" charset="0"/>
              </a:rPr>
              <a:t>ucosa</a:t>
            </a:r>
            <a:r>
              <a:rPr lang="es-UY" sz="1900" noProof="0" dirty="0">
                <a:latin typeface="Comic Sans MS" charset="0"/>
                <a:ea typeface="MS PGothic" charset="0"/>
              </a:rPr>
              <a:t> por el manguito</a:t>
            </a:r>
          </a:p>
          <a:p>
            <a:pPr lvl="1"/>
            <a:r>
              <a:rPr lang="es-UY" sz="1700" dirty="0" err="1">
                <a:latin typeface="Comic Sans MS" charset="0"/>
                <a:ea typeface="MS PGothic" charset="0"/>
              </a:rPr>
              <a:t>Croup</a:t>
            </a:r>
            <a:r>
              <a:rPr lang="es-UY" sz="1700" dirty="0">
                <a:latin typeface="Comic Sans MS" charset="0"/>
                <a:ea typeface="MS PGothic" charset="0"/>
              </a:rPr>
              <a:t> </a:t>
            </a:r>
            <a:r>
              <a:rPr lang="es-UY" sz="1700" noProof="0" dirty="0">
                <a:latin typeface="Comic Sans MS" charset="0"/>
                <a:ea typeface="MS PGothic" charset="0"/>
              </a:rPr>
              <a:t>post-</a:t>
            </a:r>
            <a:r>
              <a:rPr lang="es-UY" sz="1800" dirty="0">
                <a:latin typeface="Tahoma" charset="0"/>
                <a:ea typeface="MS PGothic" charset="0"/>
              </a:rPr>
              <a:t> </a:t>
            </a:r>
            <a:r>
              <a:rPr lang="es-UY" sz="1800" dirty="0" err="1">
                <a:latin typeface="Tahoma" charset="0"/>
                <a:ea typeface="MS PGothic" charset="0"/>
              </a:rPr>
              <a:t>extubación</a:t>
            </a:r>
            <a:endParaRPr lang="es-UY" sz="1700" noProof="0" dirty="0">
              <a:latin typeface="Comic Sans MS" charset="0"/>
              <a:ea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Effect transition="in" filter="dissolve">
                                      <p:cBhvr>
                                        <p:cTn id="7" dur="500"/>
                                        <p:tgtEl>
                                          <p:spTgt spid="2560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6003">
                                            <p:txEl>
                                              <p:pRg st="1" end="1"/>
                                            </p:txEl>
                                          </p:spTgt>
                                        </p:tgtEl>
                                        <p:attrNameLst>
                                          <p:attrName>style.visibility</p:attrName>
                                        </p:attrNameLst>
                                      </p:cBhvr>
                                      <p:to>
                                        <p:strVal val="visible"/>
                                      </p:to>
                                    </p:set>
                                    <p:animEffect transition="in" filter="dissolve">
                                      <p:cBhvr>
                                        <p:cTn id="10" dur="500"/>
                                        <p:tgtEl>
                                          <p:spTgt spid="2560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6003">
                                            <p:txEl>
                                              <p:pRg st="2" end="2"/>
                                            </p:txEl>
                                          </p:spTgt>
                                        </p:tgtEl>
                                        <p:attrNameLst>
                                          <p:attrName>style.visibility</p:attrName>
                                        </p:attrNameLst>
                                      </p:cBhvr>
                                      <p:to>
                                        <p:strVal val="visible"/>
                                      </p:to>
                                    </p:set>
                                    <p:animEffect transition="in" filter="dissolve">
                                      <p:cBhvr>
                                        <p:cTn id="13" dur="500"/>
                                        <p:tgtEl>
                                          <p:spTgt spid="25600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6003">
                                            <p:txEl>
                                              <p:pRg st="3" end="3"/>
                                            </p:txEl>
                                          </p:spTgt>
                                        </p:tgtEl>
                                        <p:attrNameLst>
                                          <p:attrName>style.visibility</p:attrName>
                                        </p:attrNameLst>
                                      </p:cBhvr>
                                      <p:to>
                                        <p:strVal val="visible"/>
                                      </p:to>
                                    </p:set>
                                    <p:animEffect transition="in" filter="dissolve">
                                      <p:cBhvr>
                                        <p:cTn id="16" dur="500"/>
                                        <p:tgtEl>
                                          <p:spTgt spid="25600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6003">
                                            <p:txEl>
                                              <p:pRg st="4" end="4"/>
                                            </p:txEl>
                                          </p:spTgt>
                                        </p:tgtEl>
                                        <p:attrNameLst>
                                          <p:attrName>style.visibility</p:attrName>
                                        </p:attrNameLst>
                                      </p:cBhvr>
                                      <p:to>
                                        <p:strVal val="visible"/>
                                      </p:to>
                                    </p:set>
                                    <p:animEffect transition="in" filter="dissolve">
                                      <p:cBhvr>
                                        <p:cTn id="19" dur="500"/>
                                        <p:tgtEl>
                                          <p:spTgt spid="25600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6003">
                                            <p:txEl>
                                              <p:pRg st="5" end="5"/>
                                            </p:txEl>
                                          </p:spTgt>
                                        </p:tgtEl>
                                        <p:attrNameLst>
                                          <p:attrName>style.visibility</p:attrName>
                                        </p:attrNameLst>
                                      </p:cBhvr>
                                      <p:to>
                                        <p:strVal val="visible"/>
                                      </p:to>
                                    </p:set>
                                    <p:animEffect transition="in" filter="dissolve">
                                      <p:cBhvr>
                                        <p:cTn id="22" dur="500"/>
                                        <p:tgtEl>
                                          <p:spTgt spid="25600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6003">
                                            <p:txEl>
                                              <p:pRg st="6" end="6"/>
                                            </p:txEl>
                                          </p:spTgt>
                                        </p:tgtEl>
                                        <p:attrNameLst>
                                          <p:attrName>style.visibility</p:attrName>
                                        </p:attrNameLst>
                                      </p:cBhvr>
                                      <p:to>
                                        <p:strVal val="visible"/>
                                      </p:to>
                                    </p:set>
                                    <p:animEffect transition="in" filter="dissolve">
                                      <p:cBhvr>
                                        <p:cTn id="25" dur="500"/>
                                        <p:tgtEl>
                                          <p:spTgt spid="256003">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6003">
                                            <p:txEl>
                                              <p:pRg st="7" end="7"/>
                                            </p:txEl>
                                          </p:spTgt>
                                        </p:tgtEl>
                                        <p:attrNameLst>
                                          <p:attrName>style.visibility</p:attrName>
                                        </p:attrNameLst>
                                      </p:cBhvr>
                                      <p:to>
                                        <p:strVal val="visible"/>
                                      </p:to>
                                    </p:set>
                                    <p:animEffect transition="in" filter="dissolve">
                                      <p:cBhvr>
                                        <p:cTn id="28" dur="500"/>
                                        <p:tgtEl>
                                          <p:spTgt spid="25600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56003">
                                            <p:txEl>
                                              <p:pRg st="8" end="8"/>
                                            </p:txEl>
                                          </p:spTgt>
                                        </p:tgtEl>
                                        <p:attrNameLst>
                                          <p:attrName>style.visibility</p:attrName>
                                        </p:attrNameLst>
                                      </p:cBhvr>
                                      <p:to>
                                        <p:strVal val="visible"/>
                                      </p:to>
                                    </p:set>
                                    <p:animEffect transition="in" filter="dissolve">
                                      <p:cBhvr>
                                        <p:cTn id="31" dur="500"/>
                                        <p:tgtEl>
                                          <p:spTgt spid="256003">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6003">
                                            <p:txEl>
                                              <p:pRg st="9" end="9"/>
                                            </p:txEl>
                                          </p:spTgt>
                                        </p:tgtEl>
                                        <p:attrNameLst>
                                          <p:attrName>style.visibility</p:attrName>
                                        </p:attrNameLst>
                                      </p:cBhvr>
                                      <p:to>
                                        <p:strVal val="visible"/>
                                      </p:to>
                                    </p:set>
                                    <p:animEffect transition="in" filter="dissolve">
                                      <p:cBhvr>
                                        <p:cTn id="34" dur="500"/>
                                        <p:tgtEl>
                                          <p:spTgt spid="256003">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6003">
                                            <p:txEl>
                                              <p:pRg st="10" end="10"/>
                                            </p:txEl>
                                          </p:spTgt>
                                        </p:tgtEl>
                                        <p:attrNameLst>
                                          <p:attrName>style.visibility</p:attrName>
                                        </p:attrNameLst>
                                      </p:cBhvr>
                                      <p:to>
                                        <p:strVal val="visible"/>
                                      </p:to>
                                    </p:set>
                                    <p:animEffect transition="in" filter="dissolve">
                                      <p:cBhvr>
                                        <p:cTn id="37" dur="500"/>
                                        <p:tgtEl>
                                          <p:spTgt spid="256003">
                                            <p:txEl>
                                              <p:pRg st="10" end="1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6003">
                                            <p:txEl>
                                              <p:pRg st="13" end="13"/>
                                            </p:txEl>
                                          </p:spTgt>
                                        </p:tgtEl>
                                        <p:attrNameLst>
                                          <p:attrName>style.visibility</p:attrName>
                                        </p:attrNameLst>
                                      </p:cBhvr>
                                      <p:to>
                                        <p:strVal val="visible"/>
                                      </p:to>
                                    </p:set>
                                    <p:animEffect transition="in" filter="dissolve">
                                      <p:cBhvr>
                                        <p:cTn id="40" dur="500"/>
                                        <p:tgtEl>
                                          <p:spTgt spid="256003">
                                            <p:txEl>
                                              <p:pRg st="13" end="1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56004">
                                            <p:txEl>
                                              <p:pRg st="0" end="0"/>
                                            </p:txEl>
                                          </p:spTgt>
                                        </p:tgtEl>
                                        <p:attrNameLst>
                                          <p:attrName>style.visibility</p:attrName>
                                        </p:attrNameLst>
                                      </p:cBhvr>
                                      <p:to>
                                        <p:strVal val="visible"/>
                                      </p:to>
                                    </p:set>
                                    <p:animEffect transition="in" filter="dissolve">
                                      <p:cBhvr>
                                        <p:cTn id="45" dur="500"/>
                                        <p:tgtEl>
                                          <p:spTgt spid="256004">
                                            <p:txEl>
                                              <p:pRg st="0" end="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56004">
                                            <p:txEl>
                                              <p:pRg st="1" end="1"/>
                                            </p:txEl>
                                          </p:spTgt>
                                        </p:tgtEl>
                                        <p:attrNameLst>
                                          <p:attrName>style.visibility</p:attrName>
                                        </p:attrNameLst>
                                      </p:cBhvr>
                                      <p:to>
                                        <p:strVal val="visible"/>
                                      </p:to>
                                    </p:set>
                                    <p:animEffect transition="in" filter="dissolve">
                                      <p:cBhvr>
                                        <p:cTn id="48" dur="500"/>
                                        <p:tgtEl>
                                          <p:spTgt spid="256004">
                                            <p:txEl>
                                              <p:pRg st="1" end="1"/>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56004">
                                            <p:txEl>
                                              <p:pRg st="2" end="2"/>
                                            </p:txEl>
                                          </p:spTgt>
                                        </p:tgtEl>
                                        <p:attrNameLst>
                                          <p:attrName>style.visibility</p:attrName>
                                        </p:attrNameLst>
                                      </p:cBhvr>
                                      <p:to>
                                        <p:strVal val="visible"/>
                                      </p:to>
                                    </p:set>
                                    <p:animEffect transition="in" filter="dissolve">
                                      <p:cBhvr>
                                        <p:cTn id="51" dur="500"/>
                                        <p:tgtEl>
                                          <p:spTgt spid="256004">
                                            <p:txEl>
                                              <p:pRg st="2" end="2"/>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56004">
                                            <p:txEl>
                                              <p:pRg st="3" end="3"/>
                                            </p:txEl>
                                          </p:spTgt>
                                        </p:tgtEl>
                                        <p:attrNameLst>
                                          <p:attrName>style.visibility</p:attrName>
                                        </p:attrNameLst>
                                      </p:cBhvr>
                                      <p:to>
                                        <p:strVal val="visible"/>
                                      </p:to>
                                    </p:set>
                                    <p:animEffect transition="in" filter="dissolve">
                                      <p:cBhvr>
                                        <p:cTn id="54" dur="500"/>
                                        <p:tgtEl>
                                          <p:spTgt spid="256004">
                                            <p:txEl>
                                              <p:pRg st="3" end="3"/>
                                            </p:txEl>
                                          </p:spTgt>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56004">
                                            <p:txEl>
                                              <p:pRg st="4" end="4"/>
                                            </p:txEl>
                                          </p:spTgt>
                                        </p:tgtEl>
                                        <p:attrNameLst>
                                          <p:attrName>style.visibility</p:attrName>
                                        </p:attrNameLst>
                                      </p:cBhvr>
                                      <p:to>
                                        <p:strVal val="visible"/>
                                      </p:to>
                                    </p:set>
                                    <p:animEffect transition="in" filter="dissolve">
                                      <p:cBhvr>
                                        <p:cTn id="57" dur="500"/>
                                        <p:tgtEl>
                                          <p:spTgt spid="256004">
                                            <p:txEl>
                                              <p:pRg st="4" end="4"/>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56004">
                                            <p:txEl>
                                              <p:pRg st="5" end="5"/>
                                            </p:txEl>
                                          </p:spTgt>
                                        </p:tgtEl>
                                        <p:attrNameLst>
                                          <p:attrName>style.visibility</p:attrName>
                                        </p:attrNameLst>
                                      </p:cBhvr>
                                      <p:to>
                                        <p:strVal val="visible"/>
                                      </p:to>
                                    </p:set>
                                    <p:animEffect transition="in" filter="dissolve">
                                      <p:cBhvr>
                                        <p:cTn id="60" dur="500"/>
                                        <p:tgtEl>
                                          <p:spTgt spid="2560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P spid="25600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s-UY" dirty="0"/>
              <a:t>TAMAÑO  TET</a:t>
            </a:r>
            <a:endParaRPr lang="es-UY"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4640210"/>
              </p:ext>
            </p:extLst>
          </p:nvPr>
        </p:nvGraphicFramePr>
        <p:xfrm>
          <a:off x="457200" y="1905000"/>
          <a:ext cx="8229600" cy="35833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90538">
                <a:tc>
                  <a:txBody>
                    <a:bodyPr/>
                    <a:lstStyle/>
                    <a:p>
                      <a:r>
                        <a:rPr lang="es-UY" sz="1800" noProof="0" dirty="0"/>
                        <a:t>EDAD</a:t>
                      </a:r>
                    </a:p>
                  </a:txBody>
                  <a:tcPr marT="45716" marB="45716"/>
                </a:tc>
                <a:tc>
                  <a:txBody>
                    <a:bodyPr/>
                    <a:lstStyle/>
                    <a:p>
                      <a:r>
                        <a:rPr lang="es-UY" sz="1800" noProof="0" dirty="0"/>
                        <a:t>TAMANO (mm</a:t>
                      </a:r>
                      <a:r>
                        <a:rPr lang="es-UY" sz="1800" baseline="0" noProof="0" dirty="0"/>
                        <a:t> DI) SIN MANGUITO</a:t>
                      </a:r>
                      <a:endParaRPr lang="es-UY" sz="1800" noProof="0" dirty="0"/>
                    </a:p>
                  </a:txBody>
                  <a:tcPr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800" noProof="0" dirty="0"/>
                        <a:t>TAMANO (mm</a:t>
                      </a:r>
                      <a:r>
                        <a:rPr lang="es-UY" sz="1800" baseline="0" noProof="0" dirty="0"/>
                        <a:t> DI) CON MANGUITO</a:t>
                      </a:r>
                      <a:endParaRPr lang="es-UY" sz="1800" noProof="0" dirty="0"/>
                    </a:p>
                  </a:txBody>
                  <a:tcPr marT="45716" marB="45716"/>
                </a:tc>
                <a:extLst>
                  <a:ext uri="{0D108BD9-81ED-4DB2-BD59-A6C34878D82A}">
                    <a16:rowId xmlns:a16="http://schemas.microsoft.com/office/drawing/2014/main" val="10000"/>
                  </a:ext>
                </a:extLst>
              </a:tr>
              <a:tr h="490538">
                <a:tc>
                  <a:txBody>
                    <a:bodyPr/>
                    <a:lstStyle/>
                    <a:p>
                      <a:r>
                        <a:rPr lang="es-UY" sz="1800" noProof="0" dirty="0"/>
                        <a:t>1000g</a:t>
                      </a:r>
                    </a:p>
                  </a:txBody>
                  <a:tcPr marT="45716" marB="45716"/>
                </a:tc>
                <a:tc>
                  <a:txBody>
                    <a:bodyPr/>
                    <a:lstStyle/>
                    <a:p>
                      <a:r>
                        <a:rPr lang="es-UY" sz="1800" noProof="0" dirty="0"/>
                        <a:t>2.5</a:t>
                      </a:r>
                    </a:p>
                  </a:txBody>
                  <a:tcPr marT="45716" marB="45716"/>
                </a:tc>
                <a:tc>
                  <a:txBody>
                    <a:bodyPr/>
                    <a:lstStyle/>
                    <a:p>
                      <a:endParaRPr lang="es-UY" sz="1800" noProof="0" dirty="0"/>
                    </a:p>
                  </a:txBody>
                  <a:tcPr marT="45716" marB="45716"/>
                </a:tc>
                <a:extLst>
                  <a:ext uri="{0D108BD9-81ED-4DB2-BD59-A6C34878D82A}">
                    <a16:rowId xmlns:a16="http://schemas.microsoft.com/office/drawing/2014/main" val="10001"/>
                  </a:ext>
                </a:extLst>
              </a:tr>
              <a:tr h="490538">
                <a:tc>
                  <a:txBody>
                    <a:bodyPr/>
                    <a:lstStyle/>
                    <a:p>
                      <a:r>
                        <a:rPr lang="es-UY" sz="1800" noProof="0" dirty="0"/>
                        <a:t>1000 – 2500 g</a:t>
                      </a:r>
                    </a:p>
                  </a:txBody>
                  <a:tcPr marT="45716" marB="45716"/>
                </a:tc>
                <a:tc>
                  <a:txBody>
                    <a:bodyPr/>
                    <a:lstStyle/>
                    <a:p>
                      <a:r>
                        <a:rPr lang="es-UY" sz="1800" noProof="0" dirty="0"/>
                        <a:t>3.0</a:t>
                      </a:r>
                    </a:p>
                  </a:txBody>
                  <a:tcPr marT="45716" marB="45716"/>
                </a:tc>
                <a:tc>
                  <a:txBody>
                    <a:bodyPr/>
                    <a:lstStyle/>
                    <a:p>
                      <a:endParaRPr lang="es-UY" sz="1800" noProof="0" dirty="0"/>
                    </a:p>
                  </a:txBody>
                  <a:tcPr marT="45716" marB="45716"/>
                </a:tc>
                <a:extLst>
                  <a:ext uri="{0D108BD9-81ED-4DB2-BD59-A6C34878D82A}">
                    <a16:rowId xmlns:a16="http://schemas.microsoft.com/office/drawing/2014/main" val="10002"/>
                  </a:ext>
                </a:extLst>
              </a:tr>
              <a:tr h="490538">
                <a:tc>
                  <a:txBody>
                    <a:bodyPr/>
                    <a:lstStyle/>
                    <a:p>
                      <a:r>
                        <a:rPr lang="es-UY" sz="1800" noProof="0" dirty="0"/>
                        <a:t>Neonato – 6 meses</a:t>
                      </a:r>
                    </a:p>
                  </a:txBody>
                  <a:tcPr marT="45716" marB="45716"/>
                </a:tc>
                <a:tc>
                  <a:txBody>
                    <a:bodyPr/>
                    <a:lstStyle/>
                    <a:p>
                      <a:r>
                        <a:rPr lang="es-UY" sz="1800" noProof="0" dirty="0"/>
                        <a:t>3.0 - 3.5</a:t>
                      </a:r>
                    </a:p>
                  </a:txBody>
                  <a:tcPr marT="45716" marB="45716"/>
                </a:tc>
                <a:tc>
                  <a:txBody>
                    <a:bodyPr/>
                    <a:lstStyle/>
                    <a:p>
                      <a:r>
                        <a:rPr lang="es-UY" sz="1800" noProof="0" dirty="0"/>
                        <a:t>3.0 – 3.5*</a:t>
                      </a:r>
                    </a:p>
                  </a:txBody>
                  <a:tcPr marT="45716" marB="45716"/>
                </a:tc>
                <a:extLst>
                  <a:ext uri="{0D108BD9-81ED-4DB2-BD59-A6C34878D82A}">
                    <a16:rowId xmlns:a16="http://schemas.microsoft.com/office/drawing/2014/main" val="10003"/>
                  </a:ext>
                </a:extLst>
              </a:tr>
              <a:tr h="490538">
                <a:tc>
                  <a:txBody>
                    <a:bodyPr/>
                    <a:lstStyle/>
                    <a:p>
                      <a:r>
                        <a:rPr lang="es-UY" sz="1800" noProof="0" dirty="0"/>
                        <a:t>6 meses – 1 año</a:t>
                      </a:r>
                    </a:p>
                  </a:txBody>
                  <a:tcPr marT="45716" marB="45716"/>
                </a:tc>
                <a:tc>
                  <a:txBody>
                    <a:bodyPr/>
                    <a:lstStyle/>
                    <a:p>
                      <a:r>
                        <a:rPr lang="es-UY" sz="1800" noProof="0" dirty="0"/>
                        <a:t>3.5 – 4.0</a:t>
                      </a:r>
                    </a:p>
                  </a:txBody>
                  <a:tcPr marT="45716" marB="45716"/>
                </a:tc>
                <a:tc>
                  <a:txBody>
                    <a:bodyPr/>
                    <a:lstStyle/>
                    <a:p>
                      <a:r>
                        <a:rPr lang="es-UY" sz="1800" noProof="0" dirty="0"/>
                        <a:t>3.0 – 4.0</a:t>
                      </a:r>
                    </a:p>
                  </a:txBody>
                  <a:tcPr marT="45716" marB="45716"/>
                </a:tc>
                <a:extLst>
                  <a:ext uri="{0D108BD9-81ED-4DB2-BD59-A6C34878D82A}">
                    <a16:rowId xmlns:a16="http://schemas.microsoft.com/office/drawing/2014/main" val="10004"/>
                  </a:ext>
                </a:extLst>
              </a:tr>
              <a:tr h="490538">
                <a:tc>
                  <a:txBody>
                    <a:bodyPr/>
                    <a:lstStyle/>
                    <a:p>
                      <a:r>
                        <a:rPr lang="es-UY" sz="1800" noProof="0" dirty="0"/>
                        <a:t>1 – 2 años </a:t>
                      </a:r>
                    </a:p>
                  </a:txBody>
                  <a:tcPr marT="45716" marB="45716"/>
                </a:tc>
                <a:tc>
                  <a:txBody>
                    <a:bodyPr/>
                    <a:lstStyle/>
                    <a:p>
                      <a:r>
                        <a:rPr lang="es-UY" sz="1800" noProof="0" dirty="0"/>
                        <a:t>4.0 – 5.0</a:t>
                      </a:r>
                    </a:p>
                  </a:txBody>
                  <a:tcPr marT="45716" marB="45716"/>
                </a:tc>
                <a:tc>
                  <a:txBody>
                    <a:bodyPr/>
                    <a:lstStyle/>
                    <a:p>
                      <a:r>
                        <a:rPr lang="es-UY" sz="1800" noProof="0" dirty="0"/>
                        <a:t>3.5 – 4.5</a:t>
                      </a:r>
                    </a:p>
                  </a:txBody>
                  <a:tcPr marT="45716" marB="45716"/>
                </a:tc>
                <a:extLst>
                  <a:ext uri="{0D108BD9-81ED-4DB2-BD59-A6C34878D82A}">
                    <a16:rowId xmlns:a16="http://schemas.microsoft.com/office/drawing/2014/main" val="10005"/>
                  </a:ext>
                </a:extLst>
              </a:tr>
              <a:tr h="490538">
                <a:tc>
                  <a:txBody>
                    <a:bodyPr/>
                    <a:lstStyle/>
                    <a:p>
                      <a:r>
                        <a:rPr lang="es-UY" sz="1800" noProof="0" dirty="0"/>
                        <a:t>&gt; 2 años</a:t>
                      </a:r>
                    </a:p>
                  </a:txBody>
                  <a:tcPr marT="45716" marB="45716"/>
                </a:tc>
                <a:tc>
                  <a:txBody>
                    <a:bodyPr/>
                    <a:lstStyle/>
                    <a:p>
                      <a:r>
                        <a:rPr lang="es-UY" sz="1800" noProof="0" dirty="0"/>
                        <a:t>(Edad + 16)/4</a:t>
                      </a:r>
                    </a:p>
                  </a:txBody>
                  <a:tcPr marT="45716" marB="45716"/>
                </a:tc>
                <a:tc>
                  <a:txBody>
                    <a:bodyPr/>
                    <a:lstStyle/>
                    <a:p>
                      <a:r>
                        <a:rPr lang="es-UY" sz="1800" noProof="0" dirty="0"/>
                        <a:t>Edad/4</a:t>
                      </a:r>
                      <a:r>
                        <a:rPr lang="es-UY" sz="1800" baseline="0" noProof="0" dirty="0"/>
                        <a:t> + </a:t>
                      </a:r>
                      <a:r>
                        <a:rPr lang="es-UY" sz="1800" noProof="0" dirty="0"/>
                        <a:t>3.5 </a:t>
                      </a:r>
                      <a:r>
                        <a:rPr lang="es-UY" sz="1800" noProof="0" dirty="0" err="1"/>
                        <a:t>or</a:t>
                      </a:r>
                      <a:r>
                        <a:rPr lang="es-UY" sz="1800" noProof="0" dirty="0"/>
                        <a:t> 3.0</a:t>
                      </a:r>
                    </a:p>
                  </a:txBody>
                  <a:tcPr marT="45716" marB="45716"/>
                </a:tc>
                <a:extLst>
                  <a:ext uri="{0D108BD9-81ED-4DB2-BD59-A6C34878D82A}">
                    <a16:rowId xmlns:a16="http://schemas.microsoft.com/office/drawing/2014/main" val="10006"/>
                  </a:ext>
                </a:extLst>
              </a:tr>
            </a:tbl>
          </a:graphicData>
        </a:graphic>
      </p:graphicFrame>
      <p:sp>
        <p:nvSpPr>
          <p:cNvPr id="54308" name="TextBox 5"/>
          <p:cNvSpPr txBox="1">
            <a:spLocks noChangeArrowheads="1"/>
          </p:cNvSpPr>
          <p:nvPr/>
        </p:nvSpPr>
        <p:spPr bwMode="auto">
          <a:xfrm>
            <a:off x="685800" y="5867400"/>
            <a:ext cx="4791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800" dirty="0"/>
              <a:t>* </a:t>
            </a:r>
            <a:r>
              <a:rPr lang="en-US" sz="1800" dirty="0" err="1"/>
              <a:t>Puede</a:t>
            </a:r>
            <a:r>
              <a:rPr lang="en-US" sz="1800" dirty="0"/>
              <a:t> </a:t>
            </a:r>
            <a:r>
              <a:rPr lang="en-US" sz="1800" dirty="0" err="1"/>
              <a:t>requerir</a:t>
            </a:r>
            <a:r>
              <a:rPr lang="en-US" sz="1800" dirty="0"/>
              <a:t> </a:t>
            </a:r>
            <a:r>
              <a:rPr lang="en-US" sz="1800" dirty="0" err="1"/>
              <a:t>uso</a:t>
            </a:r>
            <a:r>
              <a:rPr lang="en-US" sz="1800" dirty="0"/>
              <a:t> de </a:t>
            </a:r>
            <a:r>
              <a:rPr lang="en-US" sz="1800" dirty="0" err="1"/>
              <a:t>tubo</a:t>
            </a:r>
            <a:r>
              <a:rPr lang="en-US" sz="1800" dirty="0"/>
              <a:t> sin </a:t>
            </a:r>
            <a:r>
              <a:rPr lang="en-US" sz="1800" dirty="0" err="1"/>
              <a:t>manguito</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57200" y="350838"/>
            <a:ext cx="8229600" cy="990600"/>
          </a:xfrm>
        </p:spPr>
        <p:txBody>
          <a:bodyPr>
            <a:normAutofit/>
          </a:bodyPr>
          <a:lstStyle/>
          <a:p>
            <a:pPr marL="484632" indent="0" algn="ctr"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SISTEMA RESPIRATORIO</a:t>
            </a:r>
          </a:p>
        </p:txBody>
      </p:sp>
      <p:sp>
        <p:nvSpPr>
          <p:cNvPr id="56322" name="Rectangle 3"/>
          <p:cNvSpPr>
            <a:spLocks noGrp="1" noChangeArrowheads="1"/>
          </p:cNvSpPr>
          <p:nvPr>
            <p:ph idx="1"/>
          </p:nvPr>
        </p:nvSpPr>
        <p:spPr>
          <a:xfrm>
            <a:off x="685800" y="1447800"/>
            <a:ext cx="7772400" cy="4953000"/>
          </a:xfrm>
        </p:spPr>
        <p:txBody>
          <a:bodyPr/>
          <a:lstStyle/>
          <a:p>
            <a:pPr marL="63500" indent="0" eaLnBrk="1" hangingPunct="1">
              <a:lnSpc>
                <a:spcPct val="130000"/>
              </a:lnSpc>
              <a:buFont typeface="Wingdings 2" charset="0"/>
              <a:buNone/>
            </a:pPr>
            <a:endParaRPr lang="es-UY" noProof="0" dirty="0">
              <a:latin typeface="Comic Sans MS" charset="0"/>
              <a:ea typeface="MS PGothic" charset="0"/>
            </a:endParaRPr>
          </a:p>
          <a:p>
            <a:pPr marL="63500" indent="0" eaLnBrk="1" hangingPunct="1">
              <a:lnSpc>
                <a:spcPct val="130000"/>
              </a:lnSpc>
              <a:buFont typeface="Wingdings 2" charset="0"/>
              <a:buNone/>
            </a:pPr>
            <a:endParaRPr lang="es-UY" noProof="0" dirty="0">
              <a:latin typeface="Comic Sans MS" charset="0"/>
              <a:ea typeface="MS PGothic" charset="0"/>
            </a:endParaRPr>
          </a:p>
          <a:p>
            <a:pPr marL="63500" indent="0" algn="ctr" eaLnBrk="1" hangingPunct="1">
              <a:lnSpc>
                <a:spcPct val="130000"/>
              </a:lnSpc>
              <a:buFont typeface="Wingdings 2" charset="0"/>
              <a:buNone/>
            </a:pPr>
            <a:r>
              <a:rPr lang="es-UY" sz="4000" noProof="0" dirty="0">
                <a:latin typeface="Comic Sans MS" charset="0"/>
                <a:ea typeface="MS PGothic" charset="0"/>
              </a:rPr>
              <a:t>Consideraciones Fisiológica</a:t>
            </a:r>
            <a:r>
              <a:rPr lang="es-UY" sz="4000" dirty="0">
                <a:latin typeface="Comic Sans MS" charset="0"/>
                <a:ea typeface="MS PGothic" charset="0"/>
              </a:rPr>
              <a:t>s</a:t>
            </a:r>
            <a:endParaRPr lang="es-UY" sz="4000" noProof="0" dirty="0">
              <a:latin typeface="Comic Sans MS" charset="0"/>
              <a:ea typeface="MS PGothic"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274638"/>
            <a:ext cx="8229600" cy="1066800"/>
          </a:xfrm>
        </p:spPr>
        <p:txBody>
          <a:bodyPr>
            <a:normAutofit/>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VOLUMENES PULMONARES</a:t>
            </a:r>
          </a:p>
        </p:txBody>
      </p:sp>
      <p:sp>
        <p:nvSpPr>
          <p:cNvPr id="57346" name="Rectangle 3"/>
          <p:cNvSpPr>
            <a:spLocks noGrp="1" noChangeArrowheads="1"/>
          </p:cNvSpPr>
          <p:nvPr>
            <p:ph idx="1"/>
          </p:nvPr>
        </p:nvSpPr>
        <p:spPr>
          <a:xfrm>
            <a:off x="304800" y="1676400"/>
            <a:ext cx="8534400" cy="4648200"/>
          </a:xfrm>
        </p:spPr>
        <p:txBody>
          <a:bodyPr/>
          <a:lstStyle/>
          <a:p>
            <a:pPr algn="ctr" eaLnBrk="1" hangingPunct="1">
              <a:lnSpc>
                <a:spcPct val="120000"/>
              </a:lnSpc>
              <a:buFont typeface="Wingdings" charset="0"/>
              <a:buNone/>
            </a:pPr>
            <a:r>
              <a:rPr lang="es-UY" noProof="0" dirty="0" err="1">
                <a:latin typeface="Comic Sans MS" charset="0"/>
                <a:ea typeface="MS PGothic" charset="0"/>
              </a:rPr>
              <a:t>mL</a:t>
            </a:r>
            <a:r>
              <a:rPr lang="es-UY" noProof="0" dirty="0">
                <a:latin typeface="Comic Sans MS" charset="0"/>
                <a:ea typeface="MS PGothic" charset="0"/>
              </a:rPr>
              <a:t>/kg = valores del adulto</a:t>
            </a:r>
          </a:p>
          <a:p>
            <a:pPr eaLnBrk="1" hangingPunct="1">
              <a:lnSpc>
                <a:spcPct val="140000"/>
              </a:lnSpc>
            </a:pPr>
            <a:r>
              <a:rPr lang="es-UY" dirty="0">
                <a:latin typeface="Comic Sans MS" charset="0"/>
                <a:ea typeface="MS PGothic" charset="0"/>
              </a:rPr>
              <a:t>Espacio muerto</a:t>
            </a:r>
            <a:endParaRPr lang="es-UY" noProof="0" dirty="0">
              <a:latin typeface="Comic Sans MS" charset="0"/>
              <a:ea typeface="MS PGothic" charset="0"/>
            </a:endParaRPr>
          </a:p>
          <a:p>
            <a:pPr eaLnBrk="1" hangingPunct="1">
              <a:lnSpc>
                <a:spcPct val="140000"/>
              </a:lnSpc>
            </a:pPr>
            <a:r>
              <a:rPr lang="es-UY" noProof="0" dirty="0">
                <a:latin typeface="Comic Sans MS" charset="0"/>
                <a:ea typeface="MS PGothic" charset="0"/>
              </a:rPr>
              <a:t>Volumen Corriente</a:t>
            </a:r>
          </a:p>
          <a:p>
            <a:pPr eaLnBrk="1" hangingPunct="1">
              <a:lnSpc>
                <a:spcPct val="140000"/>
              </a:lnSpc>
            </a:pPr>
            <a:r>
              <a:rPr lang="es-UY" noProof="0" dirty="0">
                <a:latin typeface="Comic Sans MS" charset="0"/>
                <a:ea typeface="MS PGothic" charset="0"/>
              </a:rPr>
              <a:t>Capacidad </a:t>
            </a:r>
            <a:r>
              <a:rPr lang="es-UY" dirty="0">
                <a:latin typeface="Comic Sans MS" charset="0"/>
                <a:ea typeface="MS PGothic" charset="0"/>
              </a:rPr>
              <a:t>residual funcionales</a:t>
            </a:r>
            <a:r>
              <a:rPr lang="es-UY" noProof="0" dirty="0">
                <a:latin typeface="Comic Sans MS" charset="0"/>
                <a:ea typeface="MS PGothic" charset="0"/>
              </a:rPr>
              <a:t> (dinámica)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Y" noProof="0" dirty="0"/>
              <a:t>RESISTENCIA VIA AEREA</a:t>
            </a:r>
          </a:p>
        </p:txBody>
      </p:sp>
      <p:sp>
        <p:nvSpPr>
          <p:cNvPr id="5" name="Content Placeholder 4"/>
          <p:cNvSpPr>
            <a:spLocks noGrp="1"/>
          </p:cNvSpPr>
          <p:nvPr>
            <p:ph idx="1"/>
          </p:nvPr>
        </p:nvSpPr>
        <p:spPr>
          <a:xfrm>
            <a:off x="304800" y="1600200"/>
            <a:ext cx="8686800" cy="5105400"/>
          </a:xfrm>
        </p:spPr>
        <p:txBody>
          <a:bodyPr/>
          <a:lstStyle/>
          <a:p>
            <a:pPr>
              <a:defRPr/>
            </a:pPr>
            <a:r>
              <a:rPr lang="es-UY" sz="2400" noProof="0" dirty="0"/>
              <a:t>Trabajo respiratorio = adultos en base al peso en Kg.</a:t>
            </a:r>
          </a:p>
          <a:p>
            <a:pPr>
              <a:defRPr/>
            </a:pPr>
            <a:r>
              <a:rPr lang="es-UY" sz="2400" noProof="0" dirty="0"/>
              <a:t>Nariz</a:t>
            </a:r>
          </a:p>
          <a:p>
            <a:pPr lvl="1">
              <a:buFont typeface="Arial"/>
              <a:buChar char="•"/>
              <a:defRPr/>
            </a:pPr>
            <a:r>
              <a:rPr lang="es-UY" sz="2400" noProof="0" dirty="0"/>
              <a:t>Adulto		60%</a:t>
            </a:r>
          </a:p>
          <a:p>
            <a:pPr lvl="1">
              <a:buFont typeface="Arial"/>
              <a:buChar char="•"/>
              <a:defRPr/>
            </a:pPr>
            <a:r>
              <a:rPr lang="es-UY" sz="2400" noProof="0" dirty="0"/>
              <a:t>Infante		25%</a:t>
            </a:r>
          </a:p>
          <a:p>
            <a:pPr>
              <a:buFont typeface="Arial"/>
              <a:buChar char="•"/>
              <a:defRPr/>
            </a:pPr>
            <a:r>
              <a:rPr lang="es-UY" sz="2400" noProof="0" dirty="0"/>
              <a:t>Bronquios y pequeña vía aérea</a:t>
            </a:r>
          </a:p>
          <a:p>
            <a:pPr lvl="1">
              <a:buFont typeface="Arial"/>
              <a:buChar char="•"/>
              <a:defRPr/>
            </a:pPr>
            <a:r>
              <a:rPr lang="es-UY" sz="2400" noProof="0" dirty="0"/>
              <a:t>diámetro menor</a:t>
            </a:r>
          </a:p>
          <a:p>
            <a:pPr lvl="1">
              <a:buFont typeface="Arial"/>
              <a:buChar char="•"/>
              <a:defRPr/>
            </a:pPr>
            <a:r>
              <a:rPr lang="es-UY" sz="2400" noProof="0" dirty="0"/>
              <a:t>Mayor </a:t>
            </a:r>
            <a:r>
              <a:rPr lang="es-UY" sz="2400" noProof="0" dirty="0" err="1"/>
              <a:t>compliancia</a:t>
            </a:r>
            <a:r>
              <a:rPr lang="es-UY" sz="2400" noProof="0" dirty="0"/>
              <a:t> de estructuras de soporte</a:t>
            </a:r>
          </a:p>
          <a:p>
            <a:pPr>
              <a:buFont typeface="Arial"/>
              <a:buChar char="•"/>
              <a:defRPr/>
            </a:pPr>
            <a:r>
              <a:rPr lang="es-UY" sz="2400" dirty="0"/>
              <a:t>Pared torácica</a:t>
            </a:r>
            <a:endParaRPr lang="es-UY" sz="2400" noProof="0" dirty="0"/>
          </a:p>
          <a:p>
            <a:pPr lvl="1">
              <a:buFont typeface="Arial"/>
              <a:buChar char="•"/>
              <a:defRPr/>
            </a:pPr>
            <a:r>
              <a:rPr lang="es-UY" sz="2400" noProof="0" dirty="0" err="1"/>
              <a:t>Compliancia</a:t>
            </a:r>
            <a:r>
              <a:rPr lang="es-UY" sz="2400" noProof="0" dirty="0"/>
              <a:t> aumentada</a:t>
            </a:r>
          </a:p>
          <a:p>
            <a:pPr lvl="1">
              <a:defRPr/>
            </a:pPr>
            <a:endParaRPr lang="es-UY" noProof="0" dirty="0"/>
          </a:p>
          <a:p>
            <a:pPr marL="65087" indent="0" algn="ctr">
              <a:buFont typeface="Wingdings 2" charset="0"/>
              <a:buNone/>
              <a:defRPr/>
            </a:pPr>
            <a:r>
              <a:rPr lang="es-UY" b="1" noProof="0" dirty="0"/>
              <a:t>Cierre funcional de la vía aérea durante la respiración espontánea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Y" noProof="0" dirty="0"/>
              <a:t>DECLARACIONES</a:t>
            </a:r>
          </a:p>
        </p:txBody>
      </p:sp>
      <p:sp>
        <p:nvSpPr>
          <p:cNvPr id="28674" name="Content Placeholder 2"/>
          <p:cNvSpPr>
            <a:spLocks noGrp="1"/>
          </p:cNvSpPr>
          <p:nvPr>
            <p:ph idx="1"/>
          </p:nvPr>
        </p:nvSpPr>
        <p:spPr>
          <a:xfrm>
            <a:off x="457200" y="1882775"/>
            <a:ext cx="8229600" cy="4572000"/>
          </a:xfrm>
        </p:spPr>
        <p:txBody>
          <a:bodyPr/>
          <a:lstStyle/>
          <a:p>
            <a:pPr marL="63500" indent="0">
              <a:buFont typeface="Wingdings 2" charset="0"/>
              <a:buNone/>
            </a:pPr>
            <a:r>
              <a:rPr lang="es-UY" noProof="0" dirty="0">
                <a:latin typeface="Comic Sans MS" charset="0"/>
                <a:ea typeface="MS PGothic" charset="0"/>
              </a:rPr>
              <a:t>Sin relaciones financieras relevantes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569912"/>
          </a:xfrm>
        </p:spPr>
        <p:txBody>
          <a:bodyPr>
            <a:noAutofit/>
          </a:bodyPr>
          <a:lstStyle/>
          <a:p>
            <a:pPr marL="484632" indent="0" eaLnBrk="1" fontAlgn="auto" hangingPunct="1">
              <a:spcAft>
                <a:spcPts val="0"/>
              </a:spcAft>
              <a:defRPr/>
            </a:pPr>
            <a:r>
              <a:rPr lang="es-UY" sz="4000" noProof="0" dirty="0">
                <a:solidFill>
                  <a:schemeClr val="accent1">
                    <a:tint val="83000"/>
                    <a:satMod val="150000"/>
                  </a:schemeClr>
                </a:solidFill>
                <a:ea typeface="+mj-ea"/>
                <a:cs typeface="+mj-cs"/>
              </a:rPr>
              <a:t>COMPLIANCIA PULMONAR</a:t>
            </a:r>
          </a:p>
        </p:txBody>
      </p:sp>
      <p:sp>
        <p:nvSpPr>
          <p:cNvPr id="3" name="Content Placeholder 2"/>
          <p:cNvSpPr>
            <a:spLocks noGrp="1"/>
          </p:cNvSpPr>
          <p:nvPr>
            <p:ph idx="1"/>
          </p:nvPr>
        </p:nvSpPr>
        <p:spPr>
          <a:xfrm>
            <a:off x="457200" y="1231900"/>
            <a:ext cx="8458200" cy="5638800"/>
          </a:xfrm>
        </p:spPr>
        <p:txBody>
          <a:bodyPr>
            <a:normAutofit/>
          </a:bodyPr>
          <a:lstStyle/>
          <a:p>
            <a:pPr marL="64008" indent="0" eaLnBrk="1" fontAlgn="auto" hangingPunct="1">
              <a:spcAft>
                <a:spcPts val="0"/>
              </a:spcAft>
              <a:buFont typeface="Wingdings 2" charset="0"/>
              <a:buNone/>
              <a:defRPr/>
            </a:pPr>
            <a:r>
              <a:rPr lang="es-UY" noProof="0" dirty="0">
                <a:latin typeface="Wingdings"/>
                <a:ea typeface="Wingdings"/>
                <a:cs typeface="Wingdings"/>
                <a:sym typeface="Wingdings"/>
              </a:rPr>
              <a:t></a:t>
            </a:r>
            <a:r>
              <a:rPr lang="es-UY" noProof="0" dirty="0">
                <a:ea typeface="Wingdings"/>
                <a:cs typeface="Comic Sans MS"/>
                <a:sym typeface="Wingdings"/>
              </a:rPr>
              <a:t> </a:t>
            </a:r>
            <a:r>
              <a:rPr lang="es-UY" noProof="0" dirty="0" err="1">
                <a:ea typeface="Wingdings"/>
                <a:cs typeface="Comic Sans MS"/>
                <a:sym typeface="Wingdings"/>
              </a:rPr>
              <a:t>C</a:t>
            </a:r>
            <a:r>
              <a:rPr lang="es-UY" noProof="0" dirty="0" err="1">
                <a:ea typeface="+mn-ea"/>
                <a:cs typeface="+mn-cs"/>
              </a:rPr>
              <a:t>ompliancia</a:t>
            </a:r>
            <a:r>
              <a:rPr lang="es-UY" noProof="0" dirty="0">
                <a:ea typeface="+mn-ea"/>
                <a:cs typeface="+mn-cs"/>
              </a:rPr>
              <a:t> pulmonar</a:t>
            </a:r>
          </a:p>
          <a:p>
            <a:pPr marL="537210" lvl="1" indent="0" eaLnBrk="1" fontAlgn="auto" hangingPunct="1">
              <a:spcAft>
                <a:spcPts val="0"/>
              </a:spcAft>
              <a:buFont typeface="Verdana" charset="0"/>
              <a:buNone/>
              <a:defRPr/>
            </a:pPr>
            <a:r>
              <a:rPr lang="es-UY" sz="2000" noProof="0" dirty="0">
                <a:ea typeface="+mn-ea"/>
                <a:cs typeface="+mn-cs"/>
              </a:rPr>
              <a:t>Menos elastina</a:t>
            </a:r>
          </a:p>
          <a:p>
            <a:pPr marL="537210" lvl="1" indent="0" eaLnBrk="1" fontAlgn="auto" hangingPunct="1">
              <a:spcAft>
                <a:spcPts val="0"/>
              </a:spcAft>
              <a:buFont typeface="Verdana" charset="0"/>
              <a:buNone/>
              <a:defRPr/>
            </a:pPr>
            <a:r>
              <a:rPr lang="es-UY" sz="2000" noProof="0" dirty="0">
                <a:ea typeface="+mn-ea"/>
                <a:cs typeface="+mn-cs"/>
              </a:rPr>
              <a:t>Baja presión </a:t>
            </a:r>
            <a:r>
              <a:rPr lang="es-UY" sz="2000" dirty="0"/>
              <a:t>estática de retracción</a:t>
            </a:r>
            <a:endParaRPr lang="es-UY" sz="2000" noProof="0" dirty="0">
              <a:ea typeface="+mn-ea"/>
              <a:cs typeface="+mn-cs"/>
            </a:endParaRPr>
          </a:p>
          <a:p>
            <a:pPr marL="822960" lvl="1" eaLnBrk="1" fontAlgn="auto" hangingPunct="1">
              <a:spcAft>
                <a:spcPts val="0"/>
              </a:spcAft>
              <a:buFont typeface="Verdana"/>
              <a:buChar char="›"/>
              <a:defRPr/>
            </a:pPr>
            <a:endParaRPr lang="es-UY" sz="2000" noProof="0" dirty="0">
              <a:ea typeface="+mn-ea"/>
              <a:cs typeface="+mn-cs"/>
            </a:endParaRPr>
          </a:p>
          <a:p>
            <a:pPr marL="537210" lvl="1" indent="0" eaLnBrk="1" fontAlgn="auto" hangingPunct="1">
              <a:spcAft>
                <a:spcPts val="0"/>
              </a:spcAft>
              <a:buFont typeface="Verdana"/>
              <a:buNone/>
              <a:defRPr/>
            </a:pPr>
            <a:r>
              <a:rPr lang="es-UY" noProof="0" dirty="0">
                <a:ea typeface="+mn-ea"/>
                <a:cs typeface="+mn-cs"/>
                <a:sym typeface="Wingdings"/>
              </a:rPr>
              <a:t>			</a:t>
            </a:r>
            <a:r>
              <a:rPr lang="es-UY" noProof="0" dirty="0">
                <a:latin typeface="Wingdings"/>
                <a:ea typeface="Wingdings"/>
                <a:cs typeface="Wingdings"/>
                <a:sym typeface="Wingdings"/>
              </a:rPr>
              <a:t></a:t>
            </a:r>
            <a:r>
              <a:rPr lang="es-UY" noProof="0" dirty="0">
                <a:ea typeface="+mn-ea"/>
                <a:cs typeface="+mn-cs"/>
                <a:sym typeface="Wingdings"/>
              </a:rPr>
              <a:t> </a:t>
            </a:r>
            <a:r>
              <a:rPr lang="es-UY" dirty="0">
                <a:sym typeface="Wingdings"/>
              </a:rPr>
              <a:t>V</a:t>
            </a:r>
            <a:r>
              <a:rPr lang="es-UY" noProof="0" dirty="0" err="1">
                <a:ea typeface="+mn-ea"/>
                <a:cs typeface="+mn-cs"/>
                <a:sym typeface="Wingdings"/>
              </a:rPr>
              <a:t>olumen</a:t>
            </a:r>
            <a:r>
              <a:rPr lang="es-UY" noProof="0" dirty="0">
                <a:ea typeface="+mn-ea"/>
                <a:cs typeface="+mn-cs"/>
                <a:sym typeface="Wingdings"/>
              </a:rPr>
              <a:t> pulmonar (colapso alveolar)</a:t>
            </a:r>
            <a:r>
              <a:rPr lang="es-UY" noProof="0" dirty="0">
                <a:ea typeface="+mn-ea"/>
                <a:cs typeface="+mn-cs"/>
              </a:rPr>
              <a:t>					 		</a:t>
            </a:r>
          </a:p>
          <a:p>
            <a:pPr marL="64008" indent="0" eaLnBrk="1" fontAlgn="auto" hangingPunct="1">
              <a:spcAft>
                <a:spcPts val="0"/>
              </a:spcAft>
              <a:buFont typeface="Wingdings 2" charset="0"/>
              <a:buNone/>
              <a:defRPr/>
            </a:pPr>
            <a:r>
              <a:rPr lang="es-UY" noProof="0" dirty="0">
                <a:latin typeface="Wingdings"/>
                <a:ea typeface="Wingdings"/>
                <a:cs typeface="Wingdings"/>
                <a:sym typeface="Wingdings"/>
              </a:rPr>
              <a:t></a:t>
            </a:r>
            <a:r>
              <a:rPr lang="es-UY" noProof="0" dirty="0">
                <a:ea typeface="+mn-ea"/>
                <a:cs typeface="+mn-cs"/>
              </a:rPr>
              <a:t> </a:t>
            </a:r>
            <a:r>
              <a:rPr lang="es-UY" noProof="0" dirty="0" err="1">
                <a:ea typeface="+mn-ea"/>
                <a:cs typeface="+mn-cs"/>
              </a:rPr>
              <a:t>Compliancia</a:t>
            </a:r>
            <a:r>
              <a:rPr lang="es-UY" noProof="0" dirty="0">
                <a:ea typeface="+mn-ea"/>
                <a:cs typeface="+mn-cs"/>
              </a:rPr>
              <a:t> de la pared torácica</a:t>
            </a:r>
          </a:p>
          <a:p>
            <a:pPr marL="537210" lvl="1" indent="0" eaLnBrk="1" fontAlgn="auto" hangingPunct="1">
              <a:spcAft>
                <a:spcPts val="0"/>
              </a:spcAft>
              <a:buFont typeface="Verdana" charset="0"/>
              <a:buNone/>
              <a:defRPr/>
            </a:pPr>
            <a:r>
              <a:rPr lang="es-UY" sz="2000" noProof="0" dirty="0">
                <a:ea typeface="+mn-ea"/>
                <a:cs typeface="+mn-cs"/>
              </a:rPr>
              <a:t>Costillas Cartilaginosas</a:t>
            </a:r>
          </a:p>
          <a:p>
            <a:pPr marL="537210" lvl="1" indent="0" eaLnBrk="1" fontAlgn="auto" hangingPunct="1">
              <a:spcAft>
                <a:spcPts val="0"/>
              </a:spcAft>
              <a:buFont typeface="Verdana" charset="0"/>
              <a:buNone/>
              <a:defRPr/>
            </a:pPr>
            <a:r>
              <a:rPr lang="es-UY" sz="2000" noProof="0" dirty="0">
                <a:ea typeface="+mn-ea"/>
                <a:cs typeface="+mn-cs"/>
              </a:rPr>
              <a:t>Diafragma y músculos intercostales</a:t>
            </a:r>
          </a:p>
          <a:p>
            <a:pPr marL="877824" lvl="2" indent="0" eaLnBrk="1" fontAlgn="auto" hangingPunct="1">
              <a:spcAft>
                <a:spcPts val="0"/>
              </a:spcAft>
              <a:buFont typeface="Wingdings 2" charset="0"/>
              <a:buNone/>
              <a:defRPr/>
            </a:pPr>
            <a:r>
              <a:rPr lang="es-UY" sz="2000" noProof="0" dirty="0">
                <a:ea typeface="+mn-ea"/>
                <a:cs typeface="+mn-cs"/>
              </a:rPr>
              <a:t>Menor tono </a:t>
            </a:r>
          </a:p>
          <a:p>
            <a:pPr marL="877824" lvl="2" indent="0" eaLnBrk="1" fontAlgn="auto" hangingPunct="1">
              <a:spcAft>
                <a:spcPts val="0"/>
              </a:spcAft>
              <a:buFont typeface="Wingdings 2" charset="0"/>
              <a:buNone/>
              <a:defRPr/>
            </a:pPr>
            <a:r>
              <a:rPr lang="es-UY" sz="2000" noProof="0" dirty="0">
                <a:ea typeface="+mn-ea"/>
                <a:cs typeface="+mn-cs"/>
              </a:rPr>
              <a:t>Menos eficiente (Predominantemente fibras tipo II [rápidas])</a:t>
            </a:r>
          </a:p>
        </p:txBody>
      </p:sp>
      <p:cxnSp>
        <p:nvCxnSpPr>
          <p:cNvPr id="6" name="Straight Arrow Connector 5"/>
          <p:cNvCxnSpPr>
            <a:cxnSpLocks noChangeShapeType="1"/>
          </p:cNvCxnSpPr>
          <p:nvPr/>
        </p:nvCxnSpPr>
        <p:spPr bwMode="auto">
          <a:xfrm>
            <a:off x="4495800" y="1600200"/>
            <a:ext cx="1219200" cy="1143000"/>
          </a:xfrm>
          <a:prstGeom prst="straightConnector1">
            <a:avLst/>
          </a:prstGeom>
          <a:noFill/>
          <a:ln w="25400">
            <a:solidFill>
              <a:schemeClr val="accent1"/>
            </a:solidFill>
            <a:round/>
            <a:headEnd/>
            <a:tailEnd type="arrow" w="med" len="med"/>
          </a:ln>
          <a:effectLst>
            <a:outerShdw blurRad="63500" dist="25400" dir="14699927" algn="t" rotWithShape="0">
              <a:srgbClr val="000000">
                <a:alpha val="50000"/>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flipV="1">
            <a:off x="3810000" y="3429000"/>
            <a:ext cx="1981200" cy="685800"/>
          </a:xfrm>
          <a:prstGeom prst="straightConnector1">
            <a:avLst/>
          </a:prstGeom>
          <a:noFill/>
          <a:ln w="25400">
            <a:solidFill>
              <a:schemeClr val="accent1"/>
            </a:solidFill>
            <a:round/>
            <a:headEnd/>
            <a:tailEnd type="arrow" w="med" len="med"/>
          </a:ln>
          <a:effectLst>
            <a:outerShdw blurRad="63500" dist="25400" dir="14699927" algn="t" rotWithShape="0">
              <a:srgbClr val="000000">
                <a:alpha val="50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152400" y="228600"/>
            <a:ext cx="8839200" cy="1371600"/>
          </a:xfrm>
        </p:spPr>
        <p:txBody>
          <a:bodyPr/>
          <a:lstStyle/>
          <a:p>
            <a:pPr marL="484632" indent="0" eaLnBrk="1" fontAlgn="auto" hangingPunct="1">
              <a:spcAft>
                <a:spcPts val="0"/>
              </a:spcAft>
              <a:defRPr/>
            </a:pPr>
            <a:r>
              <a:rPr lang="es-UY" sz="3200" noProof="0" dirty="0">
                <a:solidFill>
                  <a:schemeClr val="accent1">
                    <a:tint val="83000"/>
                    <a:satMod val="150000"/>
                  </a:schemeClr>
                </a:solidFill>
                <a:latin typeface="Comic Sans MS" charset="0"/>
                <a:ea typeface="+mj-ea"/>
                <a:cs typeface="+mj-cs"/>
              </a:rPr>
              <a:t>DIAFRAGMA &amp; MUSCULOS INTERCOSTALES</a:t>
            </a:r>
          </a:p>
        </p:txBody>
      </p:sp>
      <p:sp>
        <p:nvSpPr>
          <p:cNvPr id="63490" name="Rectangle 3"/>
          <p:cNvSpPr>
            <a:spLocks noGrp="1" noChangeArrowheads="1"/>
          </p:cNvSpPr>
          <p:nvPr>
            <p:ph idx="1"/>
          </p:nvPr>
        </p:nvSpPr>
        <p:spPr>
          <a:xfrm>
            <a:off x="457200" y="1752600"/>
            <a:ext cx="8196263" cy="4572000"/>
          </a:xfrm>
        </p:spPr>
        <p:txBody>
          <a:bodyPr/>
          <a:lstStyle/>
          <a:p>
            <a:pPr eaLnBrk="1" hangingPunct="1">
              <a:buFont typeface="Arial"/>
              <a:buChar char="•"/>
            </a:pPr>
            <a:r>
              <a:rPr lang="es-UY" dirty="0">
                <a:latin typeface="Comic Sans MS" charset="0"/>
                <a:ea typeface="MS PGothic" charset="0"/>
              </a:rPr>
              <a:t>Fibras </a:t>
            </a:r>
            <a:r>
              <a:rPr lang="es-UY" noProof="0" dirty="0">
                <a:latin typeface="Comic Sans MS" charset="0"/>
                <a:ea typeface="MS PGothic" charset="0"/>
              </a:rPr>
              <a:t>Tipo I (maratonistas)</a:t>
            </a:r>
          </a:p>
          <a:p>
            <a:pPr lvl="1" eaLnBrk="1" hangingPunct="1">
              <a:buFont typeface="Arial"/>
              <a:buChar char="•"/>
            </a:pPr>
            <a:r>
              <a:rPr lang="es-UY" sz="2800" noProof="0" dirty="0">
                <a:latin typeface="Comic Sans MS" charset="0"/>
                <a:ea typeface="MS PGothic" charset="0"/>
              </a:rPr>
              <a:t>Contracción lenta, alta oxidación</a:t>
            </a:r>
          </a:p>
          <a:p>
            <a:pPr lvl="1" eaLnBrk="1" hangingPunct="1">
              <a:buFont typeface="Arial"/>
              <a:buChar char="•"/>
            </a:pPr>
            <a:r>
              <a:rPr lang="es-UY" sz="2800" noProof="0" dirty="0">
                <a:latin typeface="Comic Sans MS" charset="0"/>
                <a:ea typeface="MS PGothic" charset="0"/>
              </a:rPr>
              <a:t>Resistentes a la fatiga</a:t>
            </a:r>
          </a:p>
          <a:p>
            <a:pPr lvl="1" eaLnBrk="1" hangingPunct="1">
              <a:lnSpc>
                <a:spcPct val="90000"/>
              </a:lnSpc>
              <a:buFont typeface="Arial"/>
              <a:buChar char="•"/>
            </a:pPr>
            <a:endParaRPr lang="es-UY" sz="3200" noProof="0" dirty="0">
              <a:latin typeface="Comic Sans MS" charset="0"/>
              <a:ea typeface="MS PGothic" charset="0"/>
            </a:endParaRPr>
          </a:p>
          <a:p>
            <a:pPr eaLnBrk="1" hangingPunct="1">
              <a:buFont typeface="Arial"/>
              <a:buChar char="•"/>
            </a:pPr>
            <a:r>
              <a:rPr lang="es-UY" noProof="0" dirty="0">
                <a:latin typeface="Comic Sans MS" charset="0"/>
                <a:ea typeface="MS PGothic" charset="0"/>
              </a:rPr>
              <a:t>Fibras Tipo II (</a:t>
            </a:r>
            <a:r>
              <a:rPr lang="es-UY" dirty="0">
                <a:latin typeface="Comic Sans MS" charset="0"/>
                <a:ea typeface="MS PGothic" charset="0"/>
              </a:rPr>
              <a:t>velocistas</a:t>
            </a:r>
            <a:r>
              <a:rPr lang="es-UY" noProof="0" dirty="0">
                <a:latin typeface="Comic Sans MS" charset="0"/>
                <a:ea typeface="MS PGothic" charset="0"/>
              </a:rPr>
              <a:t>)</a:t>
            </a:r>
          </a:p>
          <a:p>
            <a:pPr lvl="1" eaLnBrk="1" hangingPunct="1">
              <a:buFont typeface="Arial"/>
              <a:buChar char="•"/>
            </a:pPr>
            <a:r>
              <a:rPr lang="es-UY" sz="2800" dirty="0">
                <a:latin typeface="Comic Sans MS" charset="0"/>
                <a:ea typeface="MS PGothic" charset="0"/>
              </a:rPr>
              <a:t>Contracción rápida</a:t>
            </a:r>
            <a:r>
              <a:rPr lang="es-UY" sz="2800" noProof="0" dirty="0">
                <a:latin typeface="Comic Sans MS" charset="0"/>
                <a:ea typeface="MS PGothic" charset="0"/>
              </a:rPr>
              <a:t>, oxidación baja</a:t>
            </a:r>
          </a:p>
          <a:p>
            <a:pPr lvl="1" eaLnBrk="1" hangingPunct="1">
              <a:buFont typeface="Arial"/>
              <a:buChar char="•"/>
            </a:pPr>
            <a:r>
              <a:rPr lang="es-UY" sz="2800" noProof="0" dirty="0">
                <a:latin typeface="Comic Sans MS" charset="0"/>
                <a:ea typeface="MS PGothic" charset="0"/>
              </a:rPr>
              <a:t>Propensos a la fatiga</a:t>
            </a:r>
          </a:p>
          <a:p>
            <a:pPr lvl="1" eaLnBrk="1" hangingPunct="1">
              <a:buFont typeface="Arial"/>
              <a:buChar char="•"/>
            </a:pPr>
            <a:r>
              <a:rPr lang="es-UY" sz="2800" noProof="0" dirty="0">
                <a:latin typeface="Comic Sans MS" charset="0"/>
                <a:ea typeface="MS PGothic" charset="0"/>
              </a:rPr>
              <a:t>Menor eficiencia energética</a:t>
            </a:r>
            <a:endParaRPr lang="es-UY" noProof="0" dirty="0">
              <a:latin typeface="Comic Sans MS" charset="0"/>
              <a:ea typeface="MS PGothic"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503238"/>
            <a:ext cx="8229600" cy="914400"/>
          </a:xfrm>
        </p:spPr>
        <p:txBody>
          <a:bodyPr>
            <a:normAutofit/>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PORCENTAJE FIBRAS TIPO I</a:t>
            </a:r>
          </a:p>
        </p:txBody>
      </p:sp>
      <p:sp>
        <p:nvSpPr>
          <p:cNvPr id="65538" name="Rectangle 3"/>
          <p:cNvSpPr>
            <a:spLocks noGrp="1" noChangeArrowheads="1"/>
          </p:cNvSpPr>
          <p:nvPr>
            <p:ph idx="1"/>
          </p:nvPr>
        </p:nvSpPr>
        <p:spPr>
          <a:xfrm>
            <a:off x="304800" y="1676400"/>
            <a:ext cx="8610600" cy="4876800"/>
          </a:xfrm>
        </p:spPr>
        <p:txBody>
          <a:bodyPr>
            <a:normAutofit lnSpcReduction="10000"/>
          </a:bodyPr>
          <a:lstStyle/>
          <a:p>
            <a:pPr eaLnBrk="1" hangingPunct="1">
              <a:lnSpc>
                <a:spcPct val="90000"/>
              </a:lnSpc>
              <a:buFont typeface="Wingdings" charset="0"/>
              <a:buNone/>
            </a:pPr>
            <a:r>
              <a:rPr lang="es-UY" noProof="0" dirty="0">
                <a:latin typeface="Comic Sans MS" charset="0"/>
                <a:ea typeface="MS PGothic" charset="0"/>
              </a:rPr>
              <a:t>	</a:t>
            </a:r>
            <a:endParaRPr lang="es-UY" sz="3400" noProof="0" dirty="0">
              <a:latin typeface="Comic Sans MS" charset="0"/>
              <a:ea typeface="MS PGothic" charset="0"/>
            </a:endParaRPr>
          </a:p>
          <a:p>
            <a:pPr algn="ctr" eaLnBrk="1" hangingPunct="1">
              <a:lnSpc>
                <a:spcPct val="90000"/>
              </a:lnSpc>
              <a:buFont typeface="Wingdings 2" charset="0"/>
              <a:buNone/>
            </a:pPr>
            <a:endParaRPr lang="es-UY" sz="3400" noProof="0" dirty="0">
              <a:latin typeface="Comic Sans MS" charset="0"/>
              <a:ea typeface="MS PGothic" charset="0"/>
            </a:endParaRPr>
          </a:p>
          <a:p>
            <a:pPr algn="ctr" eaLnBrk="1" hangingPunct="1">
              <a:lnSpc>
                <a:spcPct val="90000"/>
              </a:lnSpc>
              <a:buFont typeface="Wingdings 2" charset="0"/>
              <a:buNone/>
            </a:pPr>
            <a:endParaRPr lang="es-UY" sz="3400" noProof="0" dirty="0">
              <a:latin typeface="Comic Sans MS" charset="0"/>
              <a:ea typeface="MS PGothic" charset="0"/>
            </a:endParaRPr>
          </a:p>
          <a:p>
            <a:pPr algn="ctr" eaLnBrk="1" hangingPunct="1">
              <a:lnSpc>
                <a:spcPct val="90000"/>
              </a:lnSpc>
              <a:buFont typeface="Wingdings 2" charset="0"/>
              <a:buNone/>
            </a:pPr>
            <a:endParaRPr lang="es-UY" sz="3400" noProof="0" dirty="0">
              <a:latin typeface="Comic Sans MS" charset="0"/>
              <a:ea typeface="MS PGothic" charset="0"/>
            </a:endParaRPr>
          </a:p>
          <a:p>
            <a:pPr algn="ctr" eaLnBrk="1" hangingPunct="1">
              <a:lnSpc>
                <a:spcPct val="90000"/>
              </a:lnSpc>
              <a:buFont typeface="Wingdings 2" charset="0"/>
              <a:buNone/>
            </a:pPr>
            <a:endParaRPr lang="es-UY" sz="3400" noProof="0" dirty="0">
              <a:latin typeface="Comic Sans MS" charset="0"/>
              <a:ea typeface="MS PGothic" charset="0"/>
            </a:endParaRPr>
          </a:p>
          <a:p>
            <a:pPr algn="ctr" eaLnBrk="1" hangingPunct="1">
              <a:lnSpc>
                <a:spcPct val="90000"/>
              </a:lnSpc>
              <a:buFont typeface="Wingdings 2" charset="0"/>
              <a:buNone/>
            </a:pPr>
            <a:endParaRPr lang="es-UY" sz="3400" noProof="0" dirty="0">
              <a:latin typeface="Comic Sans MS" charset="0"/>
              <a:ea typeface="MS PGothic" charset="0"/>
            </a:endParaRPr>
          </a:p>
          <a:p>
            <a:pPr algn="ctr" eaLnBrk="1" hangingPunct="1">
              <a:lnSpc>
                <a:spcPct val="90000"/>
              </a:lnSpc>
              <a:buFont typeface="Wingdings 2" charset="0"/>
              <a:buNone/>
            </a:pPr>
            <a:r>
              <a:rPr lang="es-UY" sz="3400" noProof="0" dirty="0">
                <a:latin typeface="Comic Sans MS" charset="0"/>
                <a:ea typeface="MS PGothic" charset="0"/>
              </a:rPr>
              <a:t>Fatiga temprana con </a:t>
            </a:r>
            <a:r>
              <a:rPr lang="es-UY" sz="3400" noProof="0" dirty="0">
                <a:latin typeface="Albertus Extra Bold" charset="0"/>
                <a:ea typeface="MS PGothic" charset="0"/>
              </a:rPr>
              <a:t>↑ </a:t>
            </a:r>
            <a:r>
              <a:rPr lang="es-UY" sz="3400" dirty="0">
                <a:latin typeface="Comic Sans MS" charset="0"/>
                <a:ea typeface="MS PGothic" charset="0"/>
              </a:rPr>
              <a:t>trabajo respiratorio</a:t>
            </a:r>
            <a:endParaRPr lang="es-UY" sz="3400" noProof="0" dirty="0">
              <a:latin typeface="Comic Sans MS" charset="0"/>
              <a:ea typeface="MS PGothic" charset="0"/>
            </a:endParaRPr>
          </a:p>
          <a:p>
            <a:pPr algn="ctr" eaLnBrk="1" hangingPunct="1">
              <a:lnSpc>
                <a:spcPct val="90000"/>
              </a:lnSpc>
              <a:buFont typeface="Wingdings 2" charset="0"/>
              <a:buNone/>
            </a:pPr>
            <a:r>
              <a:rPr lang="es-UY" sz="3400" noProof="0" dirty="0">
                <a:latin typeface="Comic Sans MS" charset="0"/>
                <a:ea typeface="MS PGothic" charset="0"/>
              </a:rPr>
              <a:t>		</a:t>
            </a:r>
            <a:r>
              <a:rPr lang="es-UY" sz="3200" noProof="0" dirty="0">
                <a:latin typeface="Comic Sans MS" charset="0"/>
                <a:ea typeface="MS PGothic" charset="0"/>
              </a:rPr>
              <a:t>intubación &amp; ventilación mecánica</a:t>
            </a:r>
          </a:p>
          <a:p>
            <a:pPr eaLnBrk="1" hangingPunct="1">
              <a:lnSpc>
                <a:spcPct val="90000"/>
              </a:lnSpc>
              <a:buFont typeface="Wingdings" charset="0"/>
              <a:buNone/>
            </a:pPr>
            <a:endParaRPr lang="es-UY" noProof="0" dirty="0">
              <a:latin typeface="Comic Sans MS" charset="0"/>
              <a:ea typeface="MS PGothic" charset="0"/>
            </a:endParaRPr>
          </a:p>
        </p:txBody>
      </p:sp>
      <p:sp>
        <p:nvSpPr>
          <p:cNvPr id="2" name="Right Arrow 1"/>
          <p:cNvSpPr/>
          <p:nvPr/>
        </p:nvSpPr>
        <p:spPr>
          <a:xfrm>
            <a:off x="762000" y="5867400"/>
            <a:ext cx="838200" cy="48463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618780308"/>
              </p:ext>
            </p:extLst>
          </p:nvPr>
        </p:nvGraphicFramePr>
        <p:xfrm>
          <a:off x="1447800" y="1752600"/>
          <a:ext cx="6096000" cy="2971800"/>
        </p:xfrm>
        <a:graphic>
          <a:graphicData uri="http://schemas.openxmlformats.org/drawingml/2006/table">
            <a:tbl>
              <a:tblPr firstRow="1" bandRow="1">
                <a:tableStyleId>{B301B821-A1FF-4177-AEE7-76D212191A09}</a:tableStyleId>
              </a:tblPr>
              <a:tblGrid>
                <a:gridCol w="1524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94360">
                <a:tc>
                  <a:txBody>
                    <a:bodyPr/>
                    <a:lstStyle/>
                    <a:p>
                      <a:r>
                        <a:rPr lang="en-US" dirty="0"/>
                        <a:t>EDAD</a:t>
                      </a:r>
                    </a:p>
                  </a:txBody>
                  <a:tcPr/>
                </a:tc>
                <a:tc>
                  <a:txBody>
                    <a:bodyPr/>
                    <a:lstStyle/>
                    <a:p>
                      <a:pPr algn="ctr"/>
                      <a:r>
                        <a:rPr lang="en-US" dirty="0"/>
                        <a:t>DIAFRAGMA (%)</a:t>
                      </a:r>
                    </a:p>
                  </a:txBody>
                  <a:tcPr/>
                </a:tc>
                <a:tc>
                  <a:txBody>
                    <a:bodyPr/>
                    <a:lstStyle/>
                    <a:p>
                      <a:pPr algn="ctr"/>
                      <a:r>
                        <a:rPr lang="en-US" dirty="0"/>
                        <a:t>INTERCOSTALES (%)</a:t>
                      </a:r>
                    </a:p>
                  </a:txBody>
                  <a:tcPr/>
                </a:tc>
                <a:extLst>
                  <a:ext uri="{0D108BD9-81ED-4DB2-BD59-A6C34878D82A}">
                    <a16:rowId xmlns:a16="http://schemas.microsoft.com/office/drawing/2014/main" val="10000"/>
                  </a:ext>
                </a:extLst>
              </a:tr>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noProof="0" dirty="0"/>
                        <a:t>Pre-Término</a:t>
                      </a:r>
                    </a:p>
                  </a:txBody>
                  <a:tcPr/>
                </a:tc>
                <a:tc>
                  <a:txBody>
                    <a:bodyPr/>
                    <a:lstStyle/>
                    <a:p>
                      <a:pPr algn="ctr"/>
                      <a:r>
                        <a:rPr lang="en-US" dirty="0"/>
                        <a:t>10</a:t>
                      </a:r>
                    </a:p>
                  </a:txBody>
                  <a:tcPr/>
                </a:tc>
                <a:tc>
                  <a:txBody>
                    <a:bodyPr/>
                    <a:lstStyle/>
                    <a:p>
                      <a:pPr algn="ctr"/>
                      <a:r>
                        <a:rPr lang="en-US" dirty="0"/>
                        <a:t>20</a:t>
                      </a:r>
                    </a:p>
                  </a:txBody>
                  <a:tcPr/>
                </a:tc>
                <a:extLst>
                  <a:ext uri="{0D108BD9-81ED-4DB2-BD59-A6C34878D82A}">
                    <a16:rowId xmlns:a16="http://schemas.microsoft.com/office/drawing/2014/main" val="10001"/>
                  </a:ext>
                </a:extLst>
              </a:tr>
              <a:tr h="594360">
                <a:tc>
                  <a:txBody>
                    <a:bodyPr/>
                    <a:lstStyle/>
                    <a:p>
                      <a:r>
                        <a:rPr lang="es-UY" noProof="0" dirty="0"/>
                        <a:t>Término</a:t>
                      </a:r>
                    </a:p>
                  </a:txBody>
                  <a:tcPr/>
                </a:tc>
                <a:tc>
                  <a:txBody>
                    <a:bodyPr/>
                    <a:lstStyle/>
                    <a:p>
                      <a:pPr algn="ctr"/>
                      <a:r>
                        <a:rPr lang="en-US" dirty="0"/>
                        <a:t>25</a:t>
                      </a:r>
                    </a:p>
                  </a:txBody>
                  <a:tcPr/>
                </a:tc>
                <a:tc>
                  <a:txBody>
                    <a:bodyPr/>
                    <a:lstStyle/>
                    <a:p>
                      <a:pPr algn="ctr"/>
                      <a:r>
                        <a:rPr lang="en-US" dirty="0"/>
                        <a:t>45</a:t>
                      </a:r>
                    </a:p>
                  </a:txBody>
                  <a:tcPr/>
                </a:tc>
                <a:extLst>
                  <a:ext uri="{0D108BD9-81ED-4DB2-BD59-A6C34878D82A}">
                    <a16:rowId xmlns:a16="http://schemas.microsoft.com/office/drawing/2014/main" val="10002"/>
                  </a:ext>
                </a:extLst>
              </a:tr>
              <a:tr h="594360">
                <a:tc>
                  <a:txBody>
                    <a:bodyPr/>
                    <a:lstStyle/>
                    <a:p>
                      <a:r>
                        <a:rPr lang="es-UY" noProof="0" dirty="0"/>
                        <a:t>1 año</a:t>
                      </a:r>
                    </a:p>
                  </a:txBody>
                  <a:tcPr/>
                </a:tc>
                <a:tc>
                  <a:txBody>
                    <a:bodyPr/>
                    <a:lstStyle/>
                    <a:p>
                      <a:pPr algn="ctr"/>
                      <a:r>
                        <a:rPr lang="en-US" dirty="0"/>
                        <a:t>55</a:t>
                      </a:r>
                    </a:p>
                  </a:txBody>
                  <a:tcPr/>
                </a:tc>
                <a:tc>
                  <a:txBody>
                    <a:bodyPr/>
                    <a:lstStyle/>
                    <a:p>
                      <a:pPr algn="ctr"/>
                      <a:r>
                        <a:rPr lang="en-US" dirty="0"/>
                        <a:t>65</a:t>
                      </a:r>
                    </a:p>
                  </a:txBody>
                  <a:tcPr/>
                </a:tc>
                <a:extLst>
                  <a:ext uri="{0D108BD9-81ED-4DB2-BD59-A6C34878D82A}">
                    <a16:rowId xmlns:a16="http://schemas.microsoft.com/office/drawing/2014/main" val="10003"/>
                  </a:ext>
                </a:extLst>
              </a:tr>
              <a:tr h="594360">
                <a:tc>
                  <a:txBody>
                    <a:bodyPr/>
                    <a:lstStyle/>
                    <a:p>
                      <a:r>
                        <a:rPr lang="es-UY" noProof="0" dirty="0"/>
                        <a:t>Adulto</a:t>
                      </a:r>
                    </a:p>
                  </a:txBody>
                  <a:tcPr/>
                </a:tc>
                <a:tc>
                  <a:txBody>
                    <a:bodyPr/>
                    <a:lstStyle/>
                    <a:p>
                      <a:pPr algn="ctr"/>
                      <a:r>
                        <a:rPr lang="en-US" dirty="0"/>
                        <a:t>55</a:t>
                      </a:r>
                    </a:p>
                  </a:txBody>
                  <a:tcPr/>
                </a:tc>
                <a:tc>
                  <a:txBody>
                    <a:bodyPr/>
                    <a:lstStyle/>
                    <a:p>
                      <a:pPr algn="ctr"/>
                      <a:r>
                        <a:rPr lang="en-US" dirty="0"/>
                        <a:t>65</a:t>
                      </a:r>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01074751"/>
              </p:ext>
            </p:extLst>
          </p:nvPr>
        </p:nvGraphicFramePr>
        <p:xfrm>
          <a:off x="381000" y="17526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6" name="TextBox 2"/>
          <p:cNvSpPr txBox="1">
            <a:spLocks noChangeArrowheads="1"/>
          </p:cNvSpPr>
          <p:nvPr/>
        </p:nvSpPr>
        <p:spPr bwMode="auto">
          <a:xfrm>
            <a:off x="3048000" y="762000"/>
            <a:ext cx="28472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3200" dirty="0"/>
              <a:t>ESPIRACION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marL="484632" indent="0" eaLnBrk="1" fontAlgn="auto" hangingPunct="1">
              <a:spcAft>
                <a:spcPts val="0"/>
              </a:spcAft>
              <a:defRPr/>
            </a:pPr>
            <a:r>
              <a:rPr lang="es-UY" noProof="0" dirty="0">
                <a:solidFill>
                  <a:schemeClr val="accent1">
                    <a:tint val="83000"/>
                    <a:satMod val="150000"/>
                  </a:schemeClr>
                </a:solidFill>
                <a:latin typeface="Comic Sans MS" charset="0"/>
                <a:ea typeface="+mj-ea"/>
                <a:cs typeface="+mj-cs"/>
              </a:rPr>
              <a:t>RELEVANCIA CLINICA</a:t>
            </a:r>
          </a:p>
        </p:txBody>
      </p:sp>
      <p:graphicFrame>
        <p:nvGraphicFramePr>
          <p:cNvPr id="3" name="Diagram 2"/>
          <p:cNvGraphicFramePr/>
          <p:nvPr>
            <p:extLst>
              <p:ext uri="{D42A27DB-BD31-4B8C-83A1-F6EECF244321}">
                <p14:modId xmlns:p14="http://schemas.microsoft.com/office/powerpoint/2010/main" val="3937455665"/>
              </p:ext>
            </p:extLst>
          </p:nvPr>
        </p:nvGraphicFramePr>
        <p:xfrm>
          <a:off x="304800" y="2362200"/>
          <a:ext cx="84582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5" name="TextBox 3"/>
          <p:cNvSpPr txBox="1">
            <a:spLocks noChangeArrowheads="1"/>
          </p:cNvSpPr>
          <p:nvPr/>
        </p:nvSpPr>
        <p:spPr bwMode="auto">
          <a:xfrm>
            <a:off x="0" y="1905000"/>
            <a:ext cx="81179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s-UY" dirty="0"/>
              <a:t>Todos los mecanismos para mantener la CRF se pierden </a:t>
            </a:r>
          </a:p>
          <a:p>
            <a:pPr algn="ctr"/>
            <a:r>
              <a:rPr lang="es-UY" dirty="0"/>
              <a:t>durante la anestesia</a:t>
            </a:r>
          </a:p>
        </p:txBody>
      </p:sp>
      <p:sp>
        <p:nvSpPr>
          <p:cNvPr id="61444" name="TextBox 4"/>
          <p:cNvSpPr txBox="1">
            <a:spLocks noChangeArrowheads="1"/>
          </p:cNvSpPr>
          <p:nvPr/>
        </p:nvSpPr>
        <p:spPr bwMode="auto">
          <a:xfrm>
            <a:off x="2438400" y="4572000"/>
            <a:ext cx="4724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lnSpc>
                <a:spcPct val="120000"/>
              </a:lnSpc>
            </a:pPr>
            <a:r>
              <a:rPr lang="es-UY" dirty="0"/>
              <a:t>Intubación y ventilación</a:t>
            </a:r>
          </a:p>
          <a:p>
            <a:pPr>
              <a:lnSpc>
                <a:spcPct val="120000"/>
              </a:lnSpc>
            </a:pPr>
            <a:r>
              <a:rPr lang="es-UY" dirty="0"/>
              <a:t>Considerar usar PEEP</a:t>
            </a:r>
          </a:p>
          <a:p>
            <a:pPr>
              <a:lnSpc>
                <a:spcPct val="120000"/>
              </a:lnSpc>
            </a:pPr>
            <a:r>
              <a:rPr lang="es-UY" dirty="0"/>
              <a:t>Revertir relajación muscular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p:cTn id="7" dur="500" fill="hold"/>
                                        <p:tgtEl>
                                          <p:spTgt spid="61444"/>
                                        </p:tgtEl>
                                        <p:attrNameLst>
                                          <p:attrName>ppt_w</p:attrName>
                                        </p:attrNameLst>
                                      </p:cBhvr>
                                      <p:tavLst>
                                        <p:tav tm="0">
                                          <p:val>
                                            <p:fltVal val="0"/>
                                          </p:val>
                                        </p:tav>
                                        <p:tav tm="100000">
                                          <p:val>
                                            <p:strVal val="#ppt_w"/>
                                          </p:val>
                                        </p:tav>
                                      </p:tavLst>
                                    </p:anim>
                                    <p:anim calcmode="lin" valueType="num">
                                      <p:cBhvr>
                                        <p:cTn id="8" dur="500" fill="hold"/>
                                        <p:tgtEl>
                                          <p:spTgt spid="61444"/>
                                        </p:tgtEl>
                                        <p:attrNameLst>
                                          <p:attrName>ppt_h</p:attrName>
                                        </p:attrNameLst>
                                      </p:cBhvr>
                                      <p:tavLst>
                                        <p:tav tm="0">
                                          <p:val>
                                            <p:fltVal val="0"/>
                                          </p:val>
                                        </p:tav>
                                        <p:tav tm="100000">
                                          <p:val>
                                            <p:strVal val="#ppt_h"/>
                                          </p:val>
                                        </p:tav>
                                      </p:tavLst>
                                    </p:anim>
                                    <p:animEffect transition="in" filter="fade">
                                      <p:cBhvr>
                                        <p:cTn id="9"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Oval 2"/>
          <p:cNvSpPr>
            <a:spLocks noChangeArrowheads="1"/>
          </p:cNvSpPr>
          <p:nvPr/>
        </p:nvSpPr>
        <p:spPr bwMode="auto">
          <a:xfrm>
            <a:off x="1219200" y="3657600"/>
            <a:ext cx="914400" cy="914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2" name="Line 3"/>
          <p:cNvSpPr>
            <a:spLocks noChangeShapeType="1"/>
          </p:cNvSpPr>
          <p:nvPr/>
        </p:nvSpPr>
        <p:spPr bwMode="auto">
          <a:xfrm>
            <a:off x="1524000" y="25908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3" name="Line 4"/>
          <p:cNvSpPr>
            <a:spLocks noChangeShapeType="1"/>
          </p:cNvSpPr>
          <p:nvPr/>
        </p:nvSpPr>
        <p:spPr bwMode="auto">
          <a:xfrm>
            <a:off x="1828800" y="25908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6" name="AutoShape 5"/>
          <p:cNvSpPr>
            <a:spLocks noChangeArrowheads="1"/>
          </p:cNvSpPr>
          <p:nvPr/>
        </p:nvSpPr>
        <p:spPr bwMode="auto">
          <a:xfrm>
            <a:off x="2514600" y="3429000"/>
            <a:ext cx="976313" cy="485775"/>
          </a:xfrm>
          <a:prstGeom prst="rightArrow">
            <a:avLst>
              <a:gd name="adj1" fmla="val 50000"/>
              <a:gd name="adj2" fmla="val 50245"/>
            </a:avLst>
          </a:prstGeom>
          <a:solidFill>
            <a:schemeClr val="accent1"/>
          </a:solidFill>
          <a:ln w="9525">
            <a:solidFill>
              <a:schemeClr val="accent1">
                <a:lumMod val="50000"/>
              </a:schemeClr>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71685" name="Oval 6"/>
          <p:cNvSpPr>
            <a:spLocks noChangeArrowheads="1"/>
          </p:cNvSpPr>
          <p:nvPr/>
        </p:nvSpPr>
        <p:spPr bwMode="auto">
          <a:xfrm rot="-2133644">
            <a:off x="4191000" y="3657600"/>
            <a:ext cx="914400" cy="914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6" name="Line 7"/>
          <p:cNvSpPr>
            <a:spLocks noChangeShapeType="1"/>
          </p:cNvSpPr>
          <p:nvPr/>
        </p:nvSpPr>
        <p:spPr bwMode="auto">
          <a:xfrm>
            <a:off x="4495800" y="25908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7" name="Line 8"/>
          <p:cNvSpPr>
            <a:spLocks noChangeShapeType="1"/>
          </p:cNvSpPr>
          <p:nvPr/>
        </p:nvSpPr>
        <p:spPr bwMode="auto">
          <a:xfrm>
            <a:off x="4800600" y="25908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71688" name="AutoShape 10"/>
          <p:cNvCxnSpPr>
            <a:cxnSpLocks noChangeShapeType="1"/>
            <a:stCxn id="71686" idx="1"/>
            <a:endCxn id="71686" idx="1"/>
          </p:cNvCxnSpPr>
          <p:nvPr/>
        </p:nvCxnSpPr>
        <p:spPr bwMode="auto">
          <a:xfrm>
            <a:off x="4495800" y="36576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689" name="AutoShape 11"/>
          <p:cNvCxnSpPr>
            <a:cxnSpLocks noChangeShapeType="1"/>
            <a:stCxn id="71686" idx="1"/>
            <a:endCxn id="71686" idx="1"/>
          </p:cNvCxnSpPr>
          <p:nvPr/>
        </p:nvCxnSpPr>
        <p:spPr bwMode="auto">
          <a:xfrm>
            <a:off x="4495800" y="36576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1690" name="Rectangle 12"/>
          <p:cNvSpPr>
            <a:spLocks noChangeArrowheads="1"/>
          </p:cNvSpPr>
          <p:nvPr/>
        </p:nvSpPr>
        <p:spPr bwMode="auto">
          <a:xfrm>
            <a:off x="4114800" y="4724400"/>
            <a:ext cx="1143000" cy="228600"/>
          </a:xfrm>
          <a:prstGeom prst="rect">
            <a:avLst/>
          </a:prstGeom>
          <a:gradFill rotWithShape="1">
            <a:gsLst>
              <a:gs pos="0">
                <a:srgbClr val="261FAD"/>
              </a:gs>
              <a:gs pos="100000">
                <a:srgbClr val="FE0000"/>
              </a:gs>
            </a:gsLst>
            <a:lin ang="0" scaled="1"/>
          </a:gradFill>
          <a:ln w="9525">
            <a:solidFill>
              <a:schemeClr val="tx1"/>
            </a:solidFill>
            <a:miter lim="800000"/>
            <a:headEnd/>
            <a:tailEnd/>
          </a:ln>
        </p:spPr>
        <p:txBody>
          <a:bodyPr wrap="none" anchor="ctr"/>
          <a:lstStyle/>
          <a:p>
            <a:endParaRPr lang="en-US"/>
          </a:p>
        </p:txBody>
      </p:sp>
      <p:sp>
        <p:nvSpPr>
          <p:cNvPr id="71691" name="Text Box 13"/>
          <p:cNvSpPr txBox="1">
            <a:spLocks noChangeArrowheads="1"/>
          </p:cNvSpPr>
          <p:nvPr/>
        </p:nvSpPr>
        <p:spPr bwMode="auto">
          <a:xfrm>
            <a:off x="4419600" y="38862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r>
              <a:rPr lang="en-US" sz="1600" b="1"/>
              <a:t>O</a:t>
            </a:r>
            <a:r>
              <a:rPr lang="en-US" sz="1600" b="1" baseline="-25000"/>
              <a:t>2</a:t>
            </a:r>
          </a:p>
        </p:txBody>
      </p:sp>
      <p:sp>
        <p:nvSpPr>
          <p:cNvPr id="71692" name="Line 14"/>
          <p:cNvSpPr>
            <a:spLocks noChangeShapeType="1"/>
          </p:cNvSpPr>
          <p:nvPr/>
        </p:nvSpPr>
        <p:spPr bwMode="auto">
          <a:xfrm>
            <a:off x="4648200" y="4419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5" name="AutoShape 15"/>
          <p:cNvSpPr>
            <a:spLocks noChangeArrowheads="1"/>
          </p:cNvSpPr>
          <p:nvPr/>
        </p:nvSpPr>
        <p:spPr bwMode="auto">
          <a:xfrm>
            <a:off x="5486400" y="3429000"/>
            <a:ext cx="976313" cy="485775"/>
          </a:xfrm>
          <a:prstGeom prst="rightArrow">
            <a:avLst>
              <a:gd name="adj1" fmla="val 50000"/>
              <a:gd name="adj2" fmla="val 50245"/>
            </a:avLst>
          </a:prstGeom>
          <a:solidFill>
            <a:schemeClr val="accent1"/>
          </a:solidFill>
          <a:ln w="9525">
            <a:solidFill>
              <a:schemeClr val="accent1">
                <a:lumMod val="50000"/>
              </a:schemeClr>
            </a:solidFill>
            <a:miter lim="800000"/>
            <a:headEnd/>
            <a:tailEnd/>
          </a:ln>
        </p:spPr>
        <p:txBody>
          <a:bodyPr wrap="none" anchor="ctr"/>
          <a:lstStyle/>
          <a:p>
            <a:pPr>
              <a:defRPr/>
            </a:pPr>
            <a:endParaRPr lang="en-US">
              <a:ea typeface="ＭＳ Ｐゴシック" charset="0"/>
              <a:cs typeface="ＭＳ Ｐゴシック" charset="0"/>
            </a:endParaRPr>
          </a:p>
        </p:txBody>
      </p:sp>
      <p:sp>
        <p:nvSpPr>
          <p:cNvPr id="71694" name="Oval 16" descr="Dark upward diagonal"/>
          <p:cNvSpPr>
            <a:spLocks noChangeArrowheads="1"/>
          </p:cNvSpPr>
          <p:nvPr/>
        </p:nvSpPr>
        <p:spPr bwMode="auto">
          <a:xfrm>
            <a:off x="6858000" y="3581400"/>
            <a:ext cx="914400" cy="914400"/>
          </a:xfrm>
          <a:prstGeom prst="ellipse">
            <a:avLst/>
          </a:prstGeom>
          <a:pattFill prst="dkUpDiag">
            <a:fgClr>
              <a:schemeClr val="accent1"/>
            </a:fgClr>
            <a:bgClr>
              <a:srgbClr val="FFFFFF"/>
            </a:bgClr>
          </a:pattFill>
          <a:ln w="9525">
            <a:solidFill>
              <a:schemeClr val="tx1"/>
            </a:solidFill>
            <a:round/>
            <a:headEnd/>
            <a:tailEnd/>
          </a:ln>
        </p:spPr>
        <p:txBody>
          <a:bodyPr wrap="none" anchor="ctr"/>
          <a:lstStyle/>
          <a:p>
            <a:endParaRPr lang="en-US"/>
          </a:p>
        </p:txBody>
      </p:sp>
      <p:sp>
        <p:nvSpPr>
          <p:cNvPr id="71695" name="Line 17"/>
          <p:cNvSpPr>
            <a:spLocks noChangeShapeType="1"/>
          </p:cNvSpPr>
          <p:nvPr/>
        </p:nvSpPr>
        <p:spPr bwMode="auto">
          <a:xfrm>
            <a:off x="7162800" y="2743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6" name="Line 18"/>
          <p:cNvSpPr>
            <a:spLocks noChangeShapeType="1"/>
          </p:cNvSpPr>
          <p:nvPr/>
        </p:nvSpPr>
        <p:spPr bwMode="auto">
          <a:xfrm>
            <a:off x="7467600" y="2743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7" name="Text Box 19"/>
          <p:cNvSpPr txBox="1">
            <a:spLocks noChangeArrowheads="1"/>
          </p:cNvSpPr>
          <p:nvPr/>
        </p:nvSpPr>
        <p:spPr bwMode="auto">
          <a:xfrm>
            <a:off x="1508125" y="3875088"/>
            <a:ext cx="43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r>
              <a:rPr lang="en-US" sz="1600" b="1"/>
              <a:t>O</a:t>
            </a:r>
            <a:r>
              <a:rPr lang="en-US" sz="1600" b="1" baseline="-25000"/>
              <a:t>2</a:t>
            </a:r>
          </a:p>
          <a:p>
            <a:endParaRPr lang="en-US"/>
          </a:p>
        </p:txBody>
      </p:sp>
      <p:sp>
        <p:nvSpPr>
          <p:cNvPr id="71698" name="Rectangle 20"/>
          <p:cNvSpPr>
            <a:spLocks noChangeArrowheads="1"/>
          </p:cNvSpPr>
          <p:nvPr/>
        </p:nvSpPr>
        <p:spPr bwMode="auto">
          <a:xfrm>
            <a:off x="1066800" y="4724400"/>
            <a:ext cx="1295400" cy="228600"/>
          </a:xfrm>
          <a:prstGeom prst="rect">
            <a:avLst/>
          </a:prstGeom>
          <a:gradFill rotWithShape="1">
            <a:gsLst>
              <a:gs pos="0">
                <a:srgbClr val="261FAD"/>
              </a:gs>
              <a:gs pos="100000">
                <a:srgbClr val="FE0000"/>
              </a:gs>
            </a:gsLst>
            <a:lin ang="0" scaled="1"/>
          </a:gradFill>
          <a:ln w="9525">
            <a:solidFill>
              <a:schemeClr val="tx1"/>
            </a:solidFill>
            <a:miter lim="800000"/>
            <a:headEnd/>
            <a:tailEnd/>
          </a:ln>
        </p:spPr>
        <p:txBody>
          <a:bodyPr wrap="none" anchor="ctr"/>
          <a:lstStyle/>
          <a:p>
            <a:endParaRPr lang="en-US"/>
          </a:p>
        </p:txBody>
      </p:sp>
      <p:sp>
        <p:nvSpPr>
          <p:cNvPr id="71699" name="Rectangle 21"/>
          <p:cNvSpPr>
            <a:spLocks noChangeArrowheads="1"/>
          </p:cNvSpPr>
          <p:nvPr/>
        </p:nvSpPr>
        <p:spPr bwMode="auto">
          <a:xfrm>
            <a:off x="6705600" y="4724400"/>
            <a:ext cx="1295400" cy="228600"/>
          </a:xfrm>
          <a:prstGeom prst="rect">
            <a:avLst/>
          </a:prstGeom>
          <a:solidFill>
            <a:srgbClr val="261FAD"/>
          </a:solidFill>
          <a:ln w="9525">
            <a:solidFill>
              <a:schemeClr val="tx1"/>
            </a:solidFill>
            <a:miter lim="800000"/>
            <a:headEnd/>
            <a:tailEnd/>
          </a:ln>
        </p:spPr>
        <p:txBody>
          <a:bodyPr wrap="none" anchor="ctr"/>
          <a:lstStyle/>
          <a:p>
            <a:endParaRPr lang="en-US"/>
          </a:p>
        </p:txBody>
      </p:sp>
      <p:sp>
        <p:nvSpPr>
          <p:cNvPr id="71700" name="Text Box 22"/>
          <p:cNvSpPr txBox="1">
            <a:spLocks noChangeArrowheads="1"/>
          </p:cNvSpPr>
          <p:nvPr/>
        </p:nvSpPr>
        <p:spPr bwMode="auto">
          <a:xfrm>
            <a:off x="1828800" y="884238"/>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endParaRPr lang="en-US"/>
          </a:p>
        </p:txBody>
      </p:sp>
      <p:sp>
        <p:nvSpPr>
          <p:cNvPr id="181271" name="Rectangle 23"/>
          <p:cNvSpPr>
            <a:spLocks noGrp="1" noRot="1" noChangeArrowheads="1"/>
          </p:cNvSpPr>
          <p:nvPr>
            <p:ph type="title"/>
          </p:nvPr>
        </p:nvSpPr>
        <p:spPr>
          <a:xfrm>
            <a:off x="152400" y="304800"/>
            <a:ext cx="8839200" cy="1600200"/>
          </a:xfrm>
        </p:spPr>
        <p:txBody>
          <a:bodyPr>
            <a:normAutofit/>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VOLUMEN DE CIERRE:</a:t>
            </a:r>
            <a:br>
              <a:rPr lang="es-UY" sz="4000" noProof="0" dirty="0">
                <a:solidFill>
                  <a:schemeClr val="accent1">
                    <a:tint val="83000"/>
                    <a:satMod val="150000"/>
                  </a:schemeClr>
                </a:solidFill>
                <a:latin typeface="Comic Sans MS" charset="0"/>
                <a:ea typeface="+mj-ea"/>
                <a:cs typeface="+mj-cs"/>
              </a:rPr>
            </a:br>
            <a:r>
              <a:rPr lang="es-UY" sz="3000" noProof="0" dirty="0">
                <a:solidFill>
                  <a:schemeClr val="accent1">
                    <a:tint val="83000"/>
                    <a:satMod val="150000"/>
                  </a:schemeClr>
                </a:solidFill>
                <a:latin typeface="Comic Sans MS" charset="0"/>
                <a:ea typeface="+mj-ea"/>
                <a:cs typeface="+mj-cs"/>
              </a:rPr>
              <a:t>Volumen al cual la pequeña vía aérea comienza a cerrase</a:t>
            </a:r>
          </a:p>
        </p:txBody>
      </p:sp>
      <p:sp>
        <p:nvSpPr>
          <p:cNvPr id="71702" name="Text Box 24"/>
          <p:cNvSpPr txBox="1">
            <a:spLocks noChangeArrowheads="1"/>
          </p:cNvSpPr>
          <p:nvPr/>
        </p:nvSpPr>
        <p:spPr bwMode="auto">
          <a:xfrm>
            <a:off x="6477000" y="5257800"/>
            <a:ext cx="19768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s-UY" dirty="0"/>
              <a:t>Absorción</a:t>
            </a:r>
          </a:p>
          <a:p>
            <a:r>
              <a:rPr lang="es-UY" dirty="0"/>
              <a:t>Atelectasias</a:t>
            </a:r>
          </a:p>
        </p:txBody>
      </p:sp>
      <p:sp>
        <p:nvSpPr>
          <p:cNvPr id="71703" name="Line 26"/>
          <p:cNvSpPr>
            <a:spLocks noChangeShapeType="1"/>
          </p:cNvSpPr>
          <p:nvPr/>
        </p:nvSpPr>
        <p:spPr bwMode="auto">
          <a:xfrm>
            <a:off x="7162800" y="2743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4" name="Line 27"/>
          <p:cNvSpPr>
            <a:spLocks noChangeShapeType="1"/>
          </p:cNvSpPr>
          <p:nvPr/>
        </p:nvSpPr>
        <p:spPr bwMode="auto">
          <a:xfrm>
            <a:off x="4495800" y="25908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3" name="Text Box 28"/>
          <p:cNvSpPr txBox="1">
            <a:spLocks noChangeArrowheads="1"/>
          </p:cNvSpPr>
          <p:nvPr/>
        </p:nvSpPr>
        <p:spPr bwMode="auto">
          <a:xfrm>
            <a:off x="3733800" y="6248400"/>
            <a:ext cx="5479385" cy="369332"/>
          </a:xfrm>
          <a:prstGeom prst="rect">
            <a:avLst/>
          </a:prstGeom>
          <a:solidFill>
            <a:schemeClr val="bg1"/>
          </a:solidFill>
          <a:ln>
            <a:noFill/>
          </a:ln>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defRPr/>
            </a:pPr>
            <a:r>
              <a:rPr lang="es-UY" sz="1800" b="1" dirty="0" err="1">
                <a:solidFill>
                  <a:schemeClr val="accent1">
                    <a:lumMod val="60000"/>
                    <a:lumOff val="40000"/>
                  </a:schemeClr>
                </a:solidFill>
              </a:rPr>
              <a:t>Shunt</a:t>
            </a:r>
            <a:r>
              <a:rPr lang="es-UY" sz="1800" b="1" dirty="0">
                <a:solidFill>
                  <a:schemeClr val="accent1">
                    <a:lumMod val="60000"/>
                    <a:lumOff val="40000"/>
                  </a:schemeClr>
                </a:solidFill>
              </a:rPr>
              <a:t> ocurre resultando in disminución de pO</a:t>
            </a:r>
            <a:r>
              <a:rPr lang="es-UY" sz="1800" b="1" baseline="-25000" dirty="0">
                <a:solidFill>
                  <a:schemeClr val="accent1">
                    <a:lumMod val="60000"/>
                    <a:lumOff val="40000"/>
                  </a:schemeClr>
                </a:solidFill>
              </a:rPr>
              <a:t>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458200" cy="6584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3730" name="Line 3"/>
          <p:cNvSpPr>
            <a:spLocks noChangeShapeType="1"/>
          </p:cNvSpPr>
          <p:nvPr/>
        </p:nvSpPr>
        <p:spPr bwMode="auto">
          <a:xfrm>
            <a:off x="2057400" y="4267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1" name="Line 4"/>
          <p:cNvSpPr>
            <a:spLocks noChangeShapeType="1"/>
          </p:cNvSpPr>
          <p:nvPr/>
        </p:nvSpPr>
        <p:spPr bwMode="auto">
          <a:xfrm>
            <a:off x="1676400" y="43434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0" name="Text Box 5"/>
          <p:cNvSpPr txBox="1">
            <a:spLocks noChangeArrowheads="1"/>
          </p:cNvSpPr>
          <p:nvPr/>
        </p:nvSpPr>
        <p:spPr bwMode="auto">
          <a:xfrm>
            <a:off x="1676400" y="4343400"/>
            <a:ext cx="114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defRPr/>
            </a:pPr>
            <a:r>
              <a:rPr lang="en-US" sz="1600" b="1" dirty="0">
                <a:solidFill>
                  <a:schemeClr val="accent1">
                    <a:lumMod val="50000"/>
                  </a:schemeClr>
                </a:solidFill>
              </a:rPr>
              <a:t>Volume de </a:t>
            </a:r>
            <a:r>
              <a:rPr lang="en-US" sz="1600" b="1" dirty="0" err="1">
                <a:solidFill>
                  <a:schemeClr val="accent1">
                    <a:lumMod val="50000"/>
                  </a:schemeClr>
                </a:solidFill>
              </a:rPr>
              <a:t>cierre</a:t>
            </a:r>
            <a:endParaRPr lang="en-US" sz="1600" b="1" dirty="0">
              <a:solidFill>
                <a:schemeClr val="accent1">
                  <a:lumMod val="50000"/>
                </a:schemeClr>
              </a:solidFill>
            </a:endParaRPr>
          </a:p>
        </p:txBody>
      </p:sp>
      <p:sp>
        <p:nvSpPr>
          <p:cNvPr id="73733" name="Line 6"/>
          <p:cNvSpPr>
            <a:spLocks noChangeShapeType="1"/>
          </p:cNvSpPr>
          <p:nvPr/>
        </p:nvSpPr>
        <p:spPr bwMode="auto">
          <a:xfrm flipV="1">
            <a:off x="2057400" y="4343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4" name="Text Box 7"/>
          <p:cNvSpPr txBox="1">
            <a:spLocks noChangeArrowheads="1"/>
          </p:cNvSpPr>
          <p:nvPr/>
        </p:nvSpPr>
        <p:spPr bwMode="auto">
          <a:xfrm>
            <a:off x="6019800" y="5334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endParaRPr lang="en-US" sz="1800"/>
          </a:p>
        </p:txBody>
      </p:sp>
      <p:sp>
        <p:nvSpPr>
          <p:cNvPr id="73735" name="Text Box 8"/>
          <p:cNvSpPr txBox="1">
            <a:spLocks noChangeArrowheads="1"/>
          </p:cNvSpPr>
          <p:nvPr/>
        </p:nvSpPr>
        <p:spPr bwMode="auto">
          <a:xfrm>
            <a:off x="5943600" y="533400"/>
            <a:ext cx="1266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2000" dirty="0">
                <a:solidFill>
                  <a:srgbClr val="756525"/>
                </a:solidFill>
              </a:rPr>
              <a:t>ADULTO</a:t>
            </a:r>
          </a:p>
        </p:txBody>
      </p:sp>
      <p:cxnSp>
        <p:nvCxnSpPr>
          <p:cNvPr id="73736" name="Straight Connector 17"/>
          <p:cNvCxnSpPr>
            <a:cxnSpLocks noChangeShapeType="1"/>
          </p:cNvCxnSpPr>
          <p:nvPr/>
        </p:nvCxnSpPr>
        <p:spPr bwMode="auto">
          <a:xfrm>
            <a:off x="1600200" y="4267200"/>
            <a:ext cx="838200" cy="0"/>
          </a:xfrm>
          <a:prstGeom prst="line">
            <a:avLst/>
          </a:prstGeom>
          <a:noFill/>
          <a:ln w="38100">
            <a:solidFill>
              <a:srgbClr val="756525"/>
            </a:solidFill>
            <a:round/>
            <a:headEnd/>
            <a:tailEnd/>
          </a:ln>
          <a:extLst>
            <a:ext uri="{909E8E84-426E-40DD-AFC4-6F175D3DCCD1}">
              <a14:hiddenFill xmlns:a14="http://schemas.microsoft.com/office/drawing/2010/main">
                <a:noFill/>
              </a14:hiddenFill>
            </a:ext>
          </a:extLst>
        </p:spPr>
      </p:cxnSp>
      <p:sp>
        <p:nvSpPr>
          <p:cNvPr id="73738" name="TextBox 1"/>
          <p:cNvSpPr txBox="1">
            <a:spLocks noChangeArrowheads="1"/>
          </p:cNvSpPr>
          <p:nvPr/>
        </p:nvSpPr>
        <p:spPr bwMode="auto">
          <a:xfrm>
            <a:off x="3962400" y="5410200"/>
            <a:ext cx="2778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s-UY" sz="1800" b="1" dirty="0">
                <a:solidFill>
                  <a:srgbClr val="756525"/>
                </a:solidFill>
              </a:rPr>
              <a:t>40años  CRF=VC supino</a:t>
            </a:r>
          </a:p>
          <a:p>
            <a:endParaRPr lang="es-UY" sz="1800" b="1" dirty="0">
              <a:solidFill>
                <a:srgbClr val="756525"/>
              </a:solidFill>
            </a:endParaRPr>
          </a:p>
          <a:p>
            <a:r>
              <a:rPr lang="es-UY" sz="1800" b="1" dirty="0">
                <a:solidFill>
                  <a:srgbClr val="756525"/>
                </a:solidFill>
              </a:rPr>
              <a:t>60años CRF=VC erecto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610600" cy="65849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5778" name="Line 3"/>
          <p:cNvSpPr>
            <a:spLocks noChangeShapeType="1"/>
          </p:cNvSpPr>
          <p:nvPr/>
        </p:nvSpPr>
        <p:spPr bwMode="auto">
          <a:xfrm>
            <a:off x="2057400" y="4267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79" name="Line 7"/>
          <p:cNvSpPr>
            <a:spLocks noChangeShapeType="1"/>
          </p:cNvSpPr>
          <p:nvPr/>
        </p:nvSpPr>
        <p:spPr bwMode="auto">
          <a:xfrm>
            <a:off x="1905000" y="4038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0" name="Text Box 8"/>
          <p:cNvSpPr txBox="1">
            <a:spLocks noChangeArrowheads="1"/>
          </p:cNvSpPr>
          <p:nvPr/>
        </p:nvSpPr>
        <p:spPr bwMode="auto">
          <a:xfrm>
            <a:off x="1676400" y="4191000"/>
            <a:ext cx="129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r>
              <a:rPr lang="en-US" sz="1600" b="1" dirty="0" err="1">
                <a:solidFill>
                  <a:srgbClr val="756525"/>
                </a:solidFill>
              </a:rPr>
              <a:t>Volumen</a:t>
            </a:r>
            <a:r>
              <a:rPr lang="en-US" sz="1600" b="1" dirty="0">
                <a:solidFill>
                  <a:srgbClr val="756525"/>
                </a:solidFill>
              </a:rPr>
              <a:t> de </a:t>
            </a:r>
            <a:r>
              <a:rPr lang="en-US" sz="1600" b="1" dirty="0" err="1">
                <a:solidFill>
                  <a:srgbClr val="756525"/>
                </a:solidFill>
              </a:rPr>
              <a:t>cierre</a:t>
            </a:r>
            <a:endParaRPr lang="en-US" sz="1600" b="1" dirty="0">
              <a:solidFill>
                <a:srgbClr val="756525"/>
              </a:solidFill>
            </a:endParaRPr>
          </a:p>
        </p:txBody>
      </p:sp>
      <p:sp>
        <p:nvSpPr>
          <p:cNvPr id="75781" name="Line 9"/>
          <p:cNvSpPr>
            <a:spLocks noChangeShapeType="1"/>
          </p:cNvSpPr>
          <p:nvPr/>
        </p:nvSpPr>
        <p:spPr bwMode="auto">
          <a:xfrm flipV="1">
            <a:off x="2133600" y="41148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2" name="Text Box 10"/>
          <p:cNvSpPr txBox="1">
            <a:spLocks noChangeArrowheads="1"/>
          </p:cNvSpPr>
          <p:nvPr/>
        </p:nvSpPr>
        <p:spPr bwMode="auto">
          <a:xfrm>
            <a:off x="1295400" y="5334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endParaRPr lang="en-US" sz="1800"/>
          </a:p>
        </p:txBody>
      </p:sp>
      <p:sp>
        <p:nvSpPr>
          <p:cNvPr id="75783" name="Text Box 11"/>
          <p:cNvSpPr txBox="1">
            <a:spLocks noChangeArrowheads="1"/>
          </p:cNvSpPr>
          <p:nvPr/>
        </p:nvSpPr>
        <p:spPr bwMode="auto">
          <a:xfrm>
            <a:off x="1143000" y="4876800"/>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r>
              <a:rPr lang="es-UY" sz="1600" b="1" dirty="0">
                <a:solidFill>
                  <a:srgbClr val="756525"/>
                </a:solidFill>
              </a:rPr>
              <a:t>Relevancia Clínica:</a:t>
            </a:r>
          </a:p>
          <a:p>
            <a:pPr>
              <a:spcBef>
                <a:spcPct val="50000"/>
              </a:spcBef>
            </a:pPr>
            <a:r>
              <a:rPr lang="es-UY" sz="1600" b="1" dirty="0">
                <a:solidFill>
                  <a:srgbClr val="756525"/>
                </a:solidFill>
              </a:rPr>
              <a:t>Alteración V/Q</a:t>
            </a:r>
          </a:p>
        </p:txBody>
      </p:sp>
      <p:sp>
        <p:nvSpPr>
          <p:cNvPr id="75784" name="Text Box 12"/>
          <p:cNvSpPr txBox="1">
            <a:spLocks noChangeArrowheads="1"/>
          </p:cNvSpPr>
          <p:nvPr/>
        </p:nvSpPr>
        <p:spPr bwMode="auto">
          <a:xfrm>
            <a:off x="6096000" y="5334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endParaRPr lang="en-US" sz="1800"/>
          </a:p>
        </p:txBody>
      </p:sp>
      <p:sp>
        <p:nvSpPr>
          <p:cNvPr id="75785" name="Text Box 13"/>
          <p:cNvSpPr txBox="1">
            <a:spLocks noChangeArrowheads="1"/>
          </p:cNvSpPr>
          <p:nvPr/>
        </p:nvSpPr>
        <p:spPr bwMode="auto">
          <a:xfrm>
            <a:off x="6096000" y="457200"/>
            <a:ext cx="160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pPr>
              <a:spcBef>
                <a:spcPct val="50000"/>
              </a:spcBef>
            </a:pPr>
            <a:r>
              <a:rPr lang="en-US" sz="2000" dirty="0">
                <a:solidFill>
                  <a:srgbClr val="756525"/>
                </a:solidFill>
              </a:rPr>
              <a:t>INFANTE</a:t>
            </a:r>
          </a:p>
        </p:txBody>
      </p:sp>
      <p:cxnSp>
        <p:nvCxnSpPr>
          <p:cNvPr id="75787" name="Straight Connector 19"/>
          <p:cNvCxnSpPr>
            <a:cxnSpLocks noChangeShapeType="1"/>
            <a:stCxn id="75779" idx="1"/>
            <a:endCxn id="75779" idx="1"/>
          </p:cNvCxnSpPr>
          <p:nvPr/>
        </p:nvCxnSpPr>
        <p:spPr bwMode="auto">
          <a:xfrm rot="5400000" flipH="1" flipV="1">
            <a:off x="2286000" y="4038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2236" name="Straight Connector 22"/>
          <p:cNvCxnSpPr>
            <a:cxnSpLocks noChangeShapeType="1"/>
          </p:cNvCxnSpPr>
          <p:nvPr/>
        </p:nvCxnSpPr>
        <p:spPr bwMode="auto">
          <a:xfrm>
            <a:off x="1676400" y="4038600"/>
            <a:ext cx="762000" cy="0"/>
          </a:xfrm>
          <a:prstGeom prst="line">
            <a:avLst/>
          </a:prstGeom>
          <a:noFill/>
          <a:ln w="38100" cmpd="sng">
            <a:solidFill>
              <a:schemeClr val="accent1">
                <a:lumMod val="50000"/>
                <a:alpha val="98038"/>
              </a:schemeClr>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152400"/>
            <a:ext cx="8229600" cy="1066800"/>
          </a:xfrm>
        </p:spPr>
        <p:txBody>
          <a:bodyPr>
            <a:normAutofit/>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VENTILACION ALVEOLAR </a:t>
            </a:r>
          </a:p>
        </p:txBody>
      </p:sp>
      <p:sp>
        <p:nvSpPr>
          <p:cNvPr id="77826" name="Rectangle 3"/>
          <p:cNvSpPr>
            <a:spLocks noGrp="1" noChangeArrowheads="1"/>
          </p:cNvSpPr>
          <p:nvPr>
            <p:ph idx="1"/>
          </p:nvPr>
        </p:nvSpPr>
        <p:spPr>
          <a:xfrm>
            <a:off x="457200" y="1371600"/>
            <a:ext cx="8382000" cy="5257800"/>
          </a:xfrm>
        </p:spPr>
        <p:txBody>
          <a:bodyPr>
            <a:normAutofit/>
          </a:bodyPr>
          <a:lstStyle/>
          <a:p>
            <a:pPr eaLnBrk="1" hangingPunct="1">
              <a:lnSpc>
                <a:spcPct val="120000"/>
              </a:lnSpc>
              <a:buFont typeface="Arial"/>
              <a:buChar char="•"/>
            </a:pPr>
            <a:r>
              <a:rPr lang="es-UY" noProof="0" dirty="0">
                <a:latin typeface="Wingdings" charset="0"/>
                <a:ea typeface="MS PGothic" charset="0"/>
                <a:sym typeface="Wingdings" charset="0"/>
              </a:rPr>
              <a:t></a:t>
            </a:r>
            <a:r>
              <a:rPr lang="es-UY" noProof="0" dirty="0">
                <a:latin typeface="Comic Sans MS" charset="0"/>
                <a:ea typeface="MS PGothic" charset="0"/>
              </a:rPr>
              <a:t> </a:t>
            </a:r>
            <a:r>
              <a:rPr lang="es-UY" dirty="0">
                <a:latin typeface="Comic Sans MS" charset="0"/>
                <a:ea typeface="MS PGothic" charset="0"/>
              </a:rPr>
              <a:t>Consumo de </a:t>
            </a:r>
            <a:r>
              <a:rPr lang="es-UY" noProof="0" dirty="0">
                <a:latin typeface="Comic Sans MS" charset="0"/>
                <a:ea typeface="MS PGothic" charset="0"/>
              </a:rPr>
              <a:t>O</a:t>
            </a:r>
            <a:r>
              <a:rPr lang="es-UY" baseline="-25000" noProof="0" dirty="0">
                <a:latin typeface="Comic Sans MS" charset="0"/>
                <a:ea typeface="MS PGothic" charset="0"/>
              </a:rPr>
              <a:t>2</a:t>
            </a:r>
            <a:r>
              <a:rPr lang="es-UY" noProof="0" dirty="0">
                <a:latin typeface="Comic Sans MS" charset="0"/>
                <a:ea typeface="MS PGothic" charset="0"/>
              </a:rPr>
              <a:t> </a:t>
            </a:r>
          </a:p>
          <a:p>
            <a:pPr lvl="1" eaLnBrk="1" hangingPunct="1">
              <a:lnSpc>
                <a:spcPct val="120000"/>
              </a:lnSpc>
              <a:buFont typeface="Arial"/>
              <a:buChar char="•"/>
            </a:pPr>
            <a:r>
              <a:rPr lang="es-UY" noProof="0" dirty="0">
                <a:latin typeface="Comic Sans MS" charset="0"/>
                <a:ea typeface="MS PGothic" charset="0"/>
              </a:rPr>
              <a:t>3x los valores del adulto en el pre término</a:t>
            </a:r>
          </a:p>
          <a:p>
            <a:pPr lvl="1" eaLnBrk="1" hangingPunct="1">
              <a:lnSpc>
                <a:spcPct val="120000"/>
              </a:lnSpc>
              <a:buFont typeface="Arial"/>
              <a:buChar char="•"/>
            </a:pPr>
            <a:r>
              <a:rPr lang="es-UY" noProof="0" dirty="0">
                <a:latin typeface="Comic Sans MS" charset="0"/>
                <a:ea typeface="MS PGothic" charset="0"/>
              </a:rPr>
              <a:t>2x los valores del adulto en infantes (6-7mL/kg/min)</a:t>
            </a:r>
          </a:p>
          <a:p>
            <a:pPr lvl="2">
              <a:lnSpc>
                <a:spcPct val="120000"/>
              </a:lnSpc>
              <a:buFont typeface="Arial"/>
              <a:buChar char="•"/>
            </a:pPr>
            <a:r>
              <a:rPr lang="es-UY" noProof="0" dirty="0">
                <a:latin typeface="Comic Sans MS" charset="0"/>
                <a:ea typeface="MS PGothic" charset="0"/>
              </a:rPr>
              <a:t>Relevancia Clínica: rápida </a:t>
            </a:r>
            <a:r>
              <a:rPr lang="es-UY" noProof="0" dirty="0" err="1">
                <a:latin typeface="Comic Sans MS" charset="0"/>
                <a:ea typeface="MS PGothic" charset="0"/>
              </a:rPr>
              <a:t>desaturación</a:t>
            </a:r>
            <a:r>
              <a:rPr lang="es-UY" noProof="0" dirty="0">
                <a:latin typeface="Comic Sans MS" charset="0"/>
                <a:ea typeface="MS PGothic" charset="0"/>
              </a:rPr>
              <a:t> durante la apnea</a:t>
            </a:r>
          </a:p>
          <a:p>
            <a:pPr eaLnBrk="1" hangingPunct="1">
              <a:lnSpc>
                <a:spcPct val="120000"/>
              </a:lnSpc>
              <a:buFont typeface="Arial"/>
              <a:buChar char="•"/>
            </a:pPr>
            <a:r>
              <a:rPr lang="es-UY" noProof="0" dirty="0">
                <a:latin typeface="Wingdings" charset="0"/>
                <a:ea typeface="MS PGothic" charset="0"/>
                <a:sym typeface="Wingdings" charset="0"/>
              </a:rPr>
              <a:t></a:t>
            </a:r>
            <a:r>
              <a:rPr lang="es-UY" noProof="0" dirty="0">
                <a:latin typeface="Comic Sans MS" charset="0"/>
                <a:ea typeface="MS PGothic" charset="0"/>
              </a:rPr>
              <a:t> Ventilación Alveolar</a:t>
            </a:r>
          </a:p>
          <a:p>
            <a:pPr lvl="1" eaLnBrk="1" hangingPunct="1">
              <a:lnSpc>
                <a:spcPct val="120000"/>
              </a:lnSpc>
              <a:buFont typeface="Arial"/>
              <a:buChar char="•"/>
            </a:pPr>
            <a:r>
              <a:rPr lang="es-UY" noProof="0" dirty="0">
                <a:latin typeface="Comic Sans MS" charset="0"/>
                <a:ea typeface="MS PGothic" charset="0"/>
              </a:rPr>
              <a:t>2-3x los valores del adulto</a:t>
            </a:r>
          </a:p>
          <a:p>
            <a:pPr lvl="1" eaLnBrk="1" hangingPunct="1">
              <a:lnSpc>
                <a:spcPct val="120000"/>
              </a:lnSpc>
              <a:buFont typeface="Arial"/>
              <a:buChar char="•"/>
            </a:pPr>
            <a:r>
              <a:rPr lang="es-UY" noProof="0" dirty="0">
                <a:latin typeface="Comic Sans MS" charset="0"/>
                <a:ea typeface="MS PGothic" charset="0"/>
              </a:rPr>
              <a:t>FR aumentada</a:t>
            </a:r>
          </a:p>
          <a:p>
            <a:pPr lvl="2">
              <a:lnSpc>
                <a:spcPct val="120000"/>
              </a:lnSpc>
              <a:buFont typeface="Arial"/>
              <a:buChar char="•"/>
            </a:pPr>
            <a:r>
              <a:rPr lang="es-UY" noProof="0" dirty="0">
                <a:latin typeface="Comic Sans MS" charset="0"/>
                <a:ea typeface="MS PGothic" charset="0"/>
              </a:rPr>
              <a:t>Relevancia Clínica: Mayor velocidad de inducción bajo máscara y despertar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V</a:t>
            </a:r>
            <a:r>
              <a:rPr lang="es-UY" sz="4000" baseline="-25000" noProof="0" dirty="0">
                <a:solidFill>
                  <a:schemeClr val="accent1">
                    <a:tint val="83000"/>
                    <a:satMod val="150000"/>
                  </a:schemeClr>
                </a:solidFill>
                <a:latin typeface="Comic Sans MS" charset="0"/>
                <a:ea typeface="+mj-ea"/>
                <a:cs typeface="+mj-cs"/>
              </a:rPr>
              <a:t>A </a:t>
            </a:r>
            <a:r>
              <a:rPr lang="es-UY" sz="4000" noProof="0" dirty="0">
                <a:solidFill>
                  <a:schemeClr val="accent1">
                    <a:tint val="83000"/>
                    <a:satMod val="150000"/>
                  </a:schemeClr>
                </a:solidFill>
                <a:latin typeface="Comic Sans MS" charset="0"/>
                <a:ea typeface="+mj-ea"/>
                <a:cs typeface="+mj-cs"/>
              </a:rPr>
              <a:t>/ CRF</a:t>
            </a:r>
          </a:p>
        </p:txBody>
      </p:sp>
      <p:sp>
        <p:nvSpPr>
          <p:cNvPr id="68610" name="Rectangle 3"/>
          <p:cNvSpPr>
            <a:spLocks noGrp="1" noChangeArrowheads="1"/>
          </p:cNvSpPr>
          <p:nvPr>
            <p:ph idx="1"/>
          </p:nvPr>
        </p:nvSpPr>
        <p:spPr>
          <a:xfrm>
            <a:off x="457200" y="1600200"/>
            <a:ext cx="8382000" cy="4953000"/>
          </a:xfrm>
        </p:spPr>
        <p:txBody>
          <a:bodyPr/>
          <a:lstStyle/>
          <a:p>
            <a:pPr eaLnBrk="1" hangingPunct="1">
              <a:lnSpc>
                <a:spcPct val="120000"/>
              </a:lnSpc>
              <a:buFont typeface="Arial"/>
              <a:buChar char="•"/>
              <a:defRPr/>
            </a:pPr>
            <a:r>
              <a:rPr lang="es-UY" altLang="en-US" sz="3600" noProof="0" dirty="0">
                <a:latin typeface="Comic Sans MS" pitchFamily="66" charset="0"/>
                <a:cs typeface="ＭＳ Ｐゴシック" charset="0"/>
              </a:rPr>
              <a:t>Mayor que adultos</a:t>
            </a:r>
          </a:p>
          <a:p>
            <a:pPr lvl="1" eaLnBrk="1" hangingPunct="1">
              <a:lnSpc>
                <a:spcPct val="120000"/>
              </a:lnSpc>
              <a:buFont typeface="Arial"/>
              <a:buChar char="•"/>
              <a:defRPr/>
            </a:pPr>
            <a:r>
              <a:rPr lang="es-UY" altLang="en-US" sz="3600" noProof="0" dirty="0">
                <a:latin typeface="Comic Sans MS" pitchFamily="66" charset="0"/>
                <a:cs typeface="+mn-cs"/>
              </a:rPr>
              <a:t>adultos:		1.5/1</a:t>
            </a:r>
          </a:p>
          <a:p>
            <a:pPr lvl="1" eaLnBrk="1" hangingPunct="1">
              <a:lnSpc>
                <a:spcPct val="120000"/>
              </a:lnSpc>
              <a:buFont typeface="Arial"/>
              <a:buChar char="•"/>
              <a:defRPr/>
            </a:pPr>
            <a:r>
              <a:rPr lang="es-UY" altLang="en-US" sz="3600" noProof="0" dirty="0">
                <a:latin typeface="Comic Sans MS" pitchFamily="66" charset="0"/>
                <a:cs typeface="+mn-cs"/>
              </a:rPr>
              <a:t>infantes:		5/1</a:t>
            </a:r>
          </a:p>
          <a:p>
            <a:pPr eaLnBrk="1" hangingPunct="1">
              <a:lnSpc>
                <a:spcPct val="120000"/>
              </a:lnSpc>
              <a:buFont typeface="Arial"/>
              <a:buChar char="•"/>
              <a:defRPr/>
            </a:pPr>
            <a:r>
              <a:rPr lang="es-UY" altLang="en-US" sz="3600" noProof="0" dirty="0">
                <a:latin typeface="Comic Sans MS" pitchFamily="66" charset="0"/>
                <a:cs typeface="ＭＳ Ｐゴシック" charset="0"/>
              </a:rPr>
              <a:t>Relevancia Clínica</a:t>
            </a:r>
            <a:endParaRPr lang="es-UY" altLang="en-US" sz="3600" i="1" noProof="0" dirty="0">
              <a:latin typeface="Comic Sans MS" pitchFamily="66" charset="0"/>
              <a:cs typeface="ＭＳ Ｐゴシック" charset="0"/>
            </a:endParaRPr>
          </a:p>
          <a:p>
            <a:pPr lvl="1" eaLnBrk="1" hangingPunct="1">
              <a:lnSpc>
                <a:spcPct val="120000"/>
              </a:lnSpc>
              <a:buFont typeface="Arial"/>
              <a:buChar char="•"/>
              <a:defRPr/>
            </a:pPr>
            <a:r>
              <a:rPr lang="es-UY" altLang="en-US" sz="4000" i="1" noProof="0" dirty="0">
                <a:solidFill>
                  <a:schemeClr val="accent1">
                    <a:lumMod val="60000"/>
                    <a:lumOff val="40000"/>
                  </a:schemeClr>
                </a:solidFill>
                <a:latin typeface="Comic Sans MS" pitchFamily="66" charset="0"/>
                <a:cs typeface="+mn-cs"/>
              </a:rPr>
              <a:t>Rápida inducción y despertar</a:t>
            </a:r>
            <a:endParaRPr lang="es-UY" altLang="en-US" sz="4400" noProof="0" dirty="0">
              <a:solidFill>
                <a:schemeClr val="accent1">
                  <a:lumMod val="60000"/>
                  <a:lumOff val="40000"/>
                </a:schemeClr>
              </a:solidFill>
              <a:latin typeface="Comic Sans MS" pitchFamily="66"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10">
                                            <p:txEl>
                                              <p:pRg st="4" end="4"/>
                                            </p:txEl>
                                          </p:spTgt>
                                        </p:tgtEl>
                                        <p:attrNameLst>
                                          <p:attrName>style.visibility</p:attrName>
                                        </p:attrNameLst>
                                      </p:cBhvr>
                                      <p:to>
                                        <p:strVal val="visible"/>
                                      </p:to>
                                    </p:set>
                                    <p:animEffect transition="in" filter="blinds(horizontal)">
                                      <p:cBhvr>
                                        <p:cTn id="7" dur="500"/>
                                        <p:tgtEl>
                                          <p:spTgt spid="686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Y" noProof="0" dirty="0"/>
              <a:t>OBJETIVOS</a:t>
            </a:r>
          </a:p>
        </p:txBody>
      </p:sp>
      <p:sp>
        <p:nvSpPr>
          <p:cNvPr id="29698" name="Content Placeholder 2"/>
          <p:cNvSpPr>
            <a:spLocks noGrp="1"/>
          </p:cNvSpPr>
          <p:nvPr>
            <p:ph idx="1"/>
          </p:nvPr>
        </p:nvSpPr>
        <p:spPr>
          <a:xfrm>
            <a:off x="457200" y="1882775"/>
            <a:ext cx="8229600" cy="4572000"/>
          </a:xfrm>
        </p:spPr>
        <p:txBody>
          <a:bodyPr/>
          <a:lstStyle/>
          <a:p>
            <a:pPr eaLnBrk="1" hangingPunct="1"/>
            <a:r>
              <a:rPr lang="es-UY" noProof="0" dirty="0">
                <a:latin typeface="Comic Sans MS" charset="0"/>
                <a:ea typeface="MS PGothic" charset="0"/>
                <a:cs typeface="Comic Sans MS" charset="0"/>
              </a:rPr>
              <a:t>Revisar las diferencias fisiológicas en el infante y el adulto.</a:t>
            </a:r>
            <a:endParaRPr lang="es-UY" sz="2800" noProof="0" dirty="0">
              <a:latin typeface="Comic Sans MS" charset="0"/>
              <a:ea typeface="MS PGothic" charset="0"/>
              <a:cs typeface="Comic Sans MS" charset="0"/>
            </a:endParaRPr>
          </a:p>
          <a:p>
            <a:pPr lvl="1" eaLnBrk="1" hangingPunct="1">
              <a:buSzTx/>
              <a:buFont typeface="Wingdings 2" charset="0"/>
              <a:buChar char=""/>
            </a:pPr>
            <a:r>
              <a:rPr lang="es-UY" noProof="0" dirty="0">
                <a:latin typeface="Comic Sans MS" charset="0"/>
                <a:ea typeface="ＭＳ Ｐゴシック" charset="0"/>
              </a:rPr>
              <a:t>Sistema Respiratorio</a:t>
            </a:r>
          </a:p>
          <a:p>
            <a:pPr lvl="1" eaLnBrk="1" hangingPunct="1">
              <a:buSzTx/>
              <a:buFont typeface="Wingdings 2" charset="0"/>
              <a:buChar char=""/>
            </a:pPr>
            <a:r>
              <a:rPr lang="es-UY" noProof="0" dirty="0">
                <a:latin typeface="Comic Sans MS" charset="0"/>
                <a:ea typeface="ＭＳ Ｐゴシック" charset="0"/>
              </a:rPr>
              <a:t>Sistema cardiaco</a:t>
            </a:r>
          </a:p>
          <a:p>
            <a:pPr eaLnBrk="1" hangingPunct="1"/>
            <a:endParaRPr lang="es-UY" sz="2800" noProof="0" dirty="0">
              <a:latin typeface="Comic Sans MS" charset="0"/>
              <a:ea typeface="MS PGothic" charset="0"/>
              <a:cs typeface="Comic Sans MS" charset="0"/>
            </a:endParaRPr>
          </a:p>
          <a:p>
            <a:pPr eaLnBrk="1" hangingPunct="1"/>
            <a:r>
              <a:rPr lang="es-UY" sz="2800" noProof="0" dirty="0">
                <a:latin typeface="Comic Sans MS" charset="0"/>
                <a:ea typeface="MS PGothic" charset="0"/>
                <a:cs typeface="Comic Sans MS" charset="0"/>
              </a:rPr>
              <a:t>Discutir las implicancias de estas diferencias en el manejo anestésico. </a:t>
            </a:r>
          </a:p>
          <a:p>
            <a:endParaRPr lang="es-UY" noProof="0" dirty="0">
              <a:latin typeface="Comic Sans MS" charset="0"/>
              <a:ea typeface="MS PGothic"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Rot="1" noChangeArrowheads="1"/>
          </p:cNvSpPr>
          <p:nvPr>
            <p:ph type="title"/>
          </p:nvPr>
        </p:nvSpPr>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V</a:t>
            </a:r>
            <a:r>
              <a:rPr lang="es-UY" sz="4000" baseline="-25000" noProof="0" dirty="0">
                <a:solidFill>
                  <a:schemeClr val="accent1">
                    <a:tint val="83000"/>
                    <a:satMod val="150000"/>
                  </a:schemeClr>
                </a:solidFill>
                <a:latin typeface="Comic Sans MS" charset="0"/>
                <a:ea typeface="+mj-ea"/>
                <a:cs typeface="+mj-cs"/>
              </a:rPr>
              <a:t>A</a:t>
            </a:r>
            <a:r>
              <a:rPr lang="es-UY" sz="4000" noProof="0" dirty="0">
                <a:solidFill>
                  <a:schemeClr val="accent1">
                    <a:tint val="83000"/>
                    <a:satMod val="150000"/>
                  </a:schemeClr>
                </a:solidFill>
                <a:latin typeface="Comic Sans MS" charset="0"/>
                <a:ea typeface="+mj-ea"/>
                <a:cs typeface="+mj-cs"/>
              </a:rPr>
              <a:t>/CRF </a:t>
            </a:r>
          </a:p>
        </p:txBody>
      </p:sp>
      <p:graphicFrame>
        <p:nvGraphicFramePr>
          <p:cNvPr id="51242" name="Group 42"/>
          <p:cNvGraphicFramePr>
            <a:graphicFrameLocks noGrp="1"/>
          </p:cNvGraphicFramePr>
          <p:nvPr>
            <p:ph type="tbl" idx="1"/>
            <p:extLst>
              <p:ext uri="{D42A27DB-BD31-4B8C-83A1-F6EECF244321}">
                <p14:modId xmlns:p14="http://schemas.microsoft.com/office/powerpoint/2010/main" val="1438758544"/>
              </p:ext>
            </p:extLst>
          </p:nvPr>
        </p:nvGraphicFramePr>
        <p:xfrm>
          <a:off x="152400" y="1447800"/>
          <a:ext cx="8839200" cy="4754564"/>
        </p:xfrm>
        <a:graphic>
          <a:graphicData uri="http://schemas.openxmlformats.org/drawingml/2006/table">
            <a:tbl>
              <a:tblPr/>
              <a:tblGrid>
                <a:gridCol w="1981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9575">
                  <a:extLst>
                    <a:ext uri="{9D8B030D-6E8A-4147-A177-3AD203B41FA5}">
                      <a16:colId xmlns:a16="http://schemas.microsoft.com/office/drawing/2014/main" val="20002"/>
                    </a:ext>
                  </a:extLst>
                </a:gridCol>
                <a:gridCol w="1751013">
                  <a:extLst>
                    <a:ext uri="{9D8B030D-6E8A-4147-A177-3AD203B41FA5}">
                      <a16:colId xmlns:a16="http://schemas.microsoft.com/office/drawing/2014/main" val="20003"/>
                    </a:ext>
                  </a:extLst>
                </a:gridCol>
                <a:gridCol w="1751012">
                  <a:extLst>
                    <a:ext uri="{9D8B030D-6E8A-4147-A177-3AD203B41FA5}">
                      <a16:colId xmlns:a16="http://schemas.microsoft.com/office/drawing/2014/main" val="20004"/>
                    </a:ext>
                  </a:extLst>
                </a:gridCol>
              </a:tblGrid>
              <a:tr h="10682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s-UY" sz="2800" b="0" i="0" u="none" strike="noStrike" cap="none" normalizeH="0" baseline="0" noProof="0" dirty="0">
                        <a:ln>
                          <a:noFill/>
                        </a:ln>
                        <a:solidFill>
                          <a:schemeClr val="tx1"/>
                        </a:solidFill>
                        <a:effectLst>
                          <a:outerShdw blurRad="38100" dist="38100" dir="2700000" algn="tl">
                            <a:srgbClr val="69676D"/>
                          </a:outerShdw>
                        </a:effectLst>
                        <a:latin typeface="Comic Sans MS" charset="0"/>
                        <a:ea typeface="MS PGothic" charset="0"/>
                        <a:cs typeface="MS PGothic"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s-UY" sz="2800" b="1" i="0" u="none" strike="noStrike" cap="none" normalizeH="0" baseline="0" noProof="0" dirty="0">
                          <a:ln>
                            <a:noFill/>
                          </a:ln>
                          <a:solidFill>
                            <a:schemeClr val="tx1"/>
                          </a:solidFill>
                          <a:effectLst>
                            <a:outerShdw blurRad="38100" dist="38100" dir="2700000" algn="tl">
                              <a:srgbClr val="69676D"/>
                            </a:outerShdw>
                          </a:effectLst>
                          <a:latin typeface="Comic Sans MS" charset="0"/>
                          <a:ea typeface="MS PGothic" charset="0"/>
                          <a:cs typeface="MS PGothic" charset="0"/>
                        </a:rPr>
                        <a:t>Infante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s-UY" sz="2800" b="1" i="0" u="none" strike="noStrike" cap="none" normalizeH="0" baseline="0" noProof="0" dirty="0">
                          <a:ln>
                            <a:noFill/>
                          </a:ln>
                          <a:solidFill>
                            <a:schemeClr val="tx1"/>
                          </a:solidFill>
                          <a:effectLst>
                            <a:outerShdw blurRad="38100" dist="38100" dir="2700000" algn="tl">
                              <a:srgbClr val="69676D"/>
                            </a:outerShdw>
                          </a:effectLst>
                          <a:latin typeface="Comic Sans MS" charset="0"/>
                          <a:ea typeface="MS PGothic" charset="0"/>
                          <a:cs typeface="MS PGothic" charset="0"/>
                        </a:rPr>
                        <a:t>(4 kg)</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s-UY" sz="2800" b="1" i="0" u="none" strike="noStrike" cap="none" normalizeH="0" baseline="0" noProof="0" dirty="0">
                          <a:ln>
                            <a:noFill/>
                          </a:ln>
                          <a:solidFill>
                            <a:schemeClr val="tx1"/>
                          </a:solidFill>
                          <a:effectLst>
                            <a:outerShdw blurRad="38100" dist="38100" dir="2700000" algn="tl">
                              <a:srgbClr val="69676D"/>
                            </a:outerShdw>
                          </a:effectLst>
                          <a:latin typeface="Comic Sans MS" charset="0"/>
                          <a:ea typeface="MS PGothic" charset="0"/>
                          <a:cs typeface="MS PGothic" charset="0"/>
                        </a:rPr>
                        <a:t>3 años</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s-UY" sz="2800" b="1" i="0" u="none" strike="noStrike" cap="none" normalizeH="0" baseline="0" noProof="0" dirty="0">
                          <a:ln>
                            <a:noFill/>
                          </a:ln>
                          <a:solidFill>
                            <a:schemeClr val="tx1"/>
                          </a:solidFill>
                          <a:effectLst>
                            <a:outerShdw blurRad="38100" dist="38100" dir="2700000" algn="tl">
                              <a:srgbClr val="69676D"/>
                            </a:outerShdw>
                          </a:effectLst>
                          <a:latin typeface="Comic Sans MS" charset="0"/>
                          <a:ea typeface="MS PGothic" charset="0"/>
                          <a:cs typeface="MS PGothic" charset="0"/>
                        </a:rPr>
                        <a:t>5 años</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s-UY" sz="2800" b="1" i="0" u="none" strike="noStrike" cap="none" normalizeH="0" baseline="0" noProof="0" dirty="0">
                          <a:ln>
                            <a:noFill/>
                          </a:ln>
                          <a:solidFill>
                            <a:schemeClr val="tx1"/>
                          </a:solidFill>
                          <a:effectLst>
                            <a:outerShdw blurRad="38100" dist="38100" dir="2700000" algn="tl">
                              <a:srgbClr val="69676D"/>
                            </a:outerShdw>
                          </a:effectLst>
                          <a:latin typeface="Comic Sans MS" charset="0"/>
                          <a:ea typeface="MS PGothic" charset="0"/>
                          <a:cs typeface="MS PGothic" charset="0"/>
                        </a:rPr>
                        <a:t>Adulto</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14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dirty="0">
                          <a:ln>
                            <a:noFill/>
                          </a:ln>
                          <a:solidFill>
                            <a:schemeClr val="tx1"/>
                          </a:solidFill>
                          <a:effectLst>
                            <a:outerShdw blurRad="38100" dist="38100" dir="2700000" algn="tl">
                              <a:srgbClr val="69676D"/>
                            </a:outerShdw>
                          </a:effectLst>
                          <a:latin typeface="Comic Sans MS" charset="0"/>
                          <a:ea typeface="MS PGothic" charset="0"/>
                          <a:cs typeface="MS PGothic" charset="0"/>
                        </a:rPr>
                        <a:t>V</a:t>
                      </a:r>
                      <a:r>
                        <a:rPr kumimoji="0" lang="en-US" sz="2800" b="1" i="0" u="none" strike="noStrike" cap="none" normalizeH="0" baseline="-25000" dirty="0">
                          <a:ln>
                            <a:noFill/>
                          </a:ln>
                          <a:solidFill>
                            <a:schemeClr val="tx1"/>
                          </a:solidFill>
                          <a:effectLst>
                            <a:outerShdw blurRad="38100" dist="38100" dir="2700000" algn="tl">
                              <a:srgbClr val="69676D"/>
                            </a:outerShdw>
                          </a:effectLst>
                          <a:latin typeface="Comic Sans MS" charset="0"/>
                          <a:ea typeface="MS PGothic" charset="0"/>
                          <a:cs typeface="MS PGothic" charset="0"/>
                        </a:rPr>
                        <a:t>A </a:t>
                      </a:r>
                      <a:r>
                        <a:rPr kumimoji="0" lang="en-US" sz="2800" b="1" i="0" u="none" strike="noStrike" cap="none" normalizeH="0" baseline="0" dirty="0">
                          <a:ln>
                            <a:noFill/>
                          </a:ln>
                          <a:solidFill>
                            <a:schemeClr val="tx1"/>
                          </a:solidFill>
                          <a:effectLst>
                            <a:outerShdw blurRad="38100" dist="38100" dir="2700000" algn="tl">
                              <a:srgbClr val="69676D"/>
                            </a:outerShdw>
                          </a:effectLst>
                          <a:latin typeface="Comic Sans MS" charset="0"/>
                          <a:ea typeface="MS PGothic" charset="0"/>
                          <a:cs typeface="MS PGothic" charset="0"/>
                        </a:rPr>
                        <a:t>(mL)</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600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150 mL/kg</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1760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117 mL/kg</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1800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100 mL/kg</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4200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60 ml/kg</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62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dirty="0">
                          <a:ln>
                            <a:noFill/>
                          </a:ln>
                          <a:solidFill>
                            <a:schemeClr val="tx1"/>
                          </a:solidFill>
                          <a:effectLst>
                            <a:outerShdw blurRad="38100" dist="38100" dir="2700000" algn="tl">
                              <a:srgbClr val="69676D"/>
                            </a:outerShdw>
                          </a:effectLst>
                          <a:latin typeface="Comic Sans MS" charset="0"/>
                          <a:ea typeface="MS PGothic" charset="0"/>
                          <a:cs typeface="MS PGothic" charset="0"/>
                        </a:rPr>
                        <a:t>CRF (mL)</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120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490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680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2800</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30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dirty="0">
                          <a:ln>
                            <a:noFill/>
                          </a:ln>
                          <a:solidFill>
                            <a:schemeClr val="accent1"/>
                          </a:solidFill>
                          <a:effectLst/>
                          <a:latin typeface="Comic Sans MS" charset="0"/>
                          <a:ea typeface="MS PGothic" charset="0"/>
                          <a:cs typeface="MS PGothic" charset="0"/>
                        </a:rPr>
                        <a:t>V</a:t>
                      </a:r>
                      <a:r>
                        <a:rPr kumimoji="0" lang="en-US" sz="2800" b="1" i="0" u="none" strike="noStrike" cap="none" normalizeH="0" baseline="-25000" dirty="0">
                          <a:ln>
                            <a:noFill/>
                          </a:ln>
                          <a:solidFill>
                            <a:schemeClr val="accent1"/>
                          </a:solidFill>
                          <a:effectLst/>
                          <a:latin typeface="Comic Sans MS" charset="0"/>
                          <a:ea typeface="MS PGothic" charset="0"/>
                          <a:cs typeface="MS PGothic" charset="0"/>
                        </a:rPr>
                        <a:t>A</a:t>
                      </a:r>
                      <a:r>
                        <a:rPr kumimoji="0" lang="en-US" sz="2800" b="1" i="0" u="none" strike="noStrike" cap="none" normalizeH="0" baseline="0" dirty="0">
                          <a:ln>
                            <a:noFill/>
                          </a:ln>
                          <a:solidFill>
                            <a:schemeClr val="accent1"/>
                          </a:solidFill>
                          <a:effectLst/>
                          <a:latin typeface="Comic Sans MS" charset="0"/>
                          <a:ea typeface="MS PGothic" charset="0"/>
                          <a:cs typeface="MS PGothic" charset="0"/>
                        </a:rPr>
                        <a:t>/CRF</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accent1"/>
                          </a:solidFill>
                          <a:effectLst/>
                          <a:latin typeface="Comic Sans MS"/>
                          <a:ea typeface="MS PGothic" charset="0"/>
                          <a:cs typeface="Comic Sans MS"/>
                        </a:rPr>
                        <a:t>5/1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accent1"/>
                          </a:solidFill>
                          <a:effectLst/>
                          <a:latin typeface="Comic Sans MS" charset="0"/>
                          <a:ea typeface="MS PGothic" charset="0"/>
                          <a:cs typeface="MS PGothic" charset="0"/>
                        </a:rPr>
                        <a:t>3.5/1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accent1"/>
                          </a:solidFill>
                          <a:effectLst/>
                          <a:latin typeface="Comic Sans MS" charset="0"/>
                          <a:ea typeface="MS PGothic" charset="0"/>
                          <a:cs typeface="MS PGothic" charset="0"/>
                        </a:rPr>
                        <a:t>2.6/1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accent1"/>
                          </a:solidFill>
                          <a:effectLst/>
                          <a:latin typeface="Comic Sans MS" charset="0"/>
                          <a:ea typeface="MS PGothic" charset="0"/>
                          <a:cs typeface="MS PGothic" charset="0"/>
                        </a:rPr>
                        <a:t>1.5/1</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54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dirty="0">
                          <a:ln>
                            <a:noFill/>
                          </a:ln>
                          <a:solidFill>
                            <a:schemeClr val="tx1"/>
                          </a:solidFill>
                          <a:effectLst>
                            <a:outerShdw blurRad="38100" dist="38100" dir="2700000" algn="tl">
                              <a:srgbClr val="69676D"/>
                            </a:outerShdw>
                          </a:effectLst>
                          <a:latin typeface="Comic Sans MS" charset="0"/>
                          <a:ea typeface="MS PGothic" charset="0"/>
                          <a:cs typeface="MS PGothic" charset="0"/>
                        </a:rPr>
                        <a:t>VO</a:t>
                      </a:r>
                      <a:r>
                        <a:rPr kumimoji="0" lang="en-US" sz="2800" b="1" i="0" u="none" strike="noStrike" cap="none" normalizeH="0" baseline="-25000" dirty="0">
                          <a:ln>
                            <a:noFill/>
                          </a:ln>
                          <a:solidFill>
                            <a:schemeClr val="tx1"/>
                          </a:solidFill>
                          <a:effectLst>
                            <a:outerShdw blurRad="38100" dist="38100" dir="2700000" algn="tl">
                              <a:srgbClr val="69676D"/>
                            </a:outerShdw>
                          </a:effectLst>
                          <a:latin typeface="Comic Sans MS" charset="0"/>
                          <a:ea typeface="MS PGothic" charset="0"/>
                          <a:cs typeface="MS PGothic" charset="0"/>
                        </a:rPr>
                        <a:t>2</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dirty="0">
                          <a:ln>
                            <a:noFill/>
                          </a:ln>
                          <a:solidFill>
                            <a:schemeClr val="tx1"/>
                          </a:solidFill>
                          <a:effectLst>
                            <a:outerShdw blurRad="38100" dist="38100" dir="2700000" algn="tl">
                              <a:srgbClr val="69676D"/>
                            </a:outerShdw>
                          </a:effectLst>
                          <a:latin typeface="Comic Sans MS" charset="0"/>
                          <a:ea typeface="MS PGothic" charset="0"/>
                          <a:cs typeface="MS PGothic" charset="0"/>
                        </a:rPr>
                        <a:t>mL/kg/min</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6-8</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4-6</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69676D"/>
                            </a:outerShdw>
                          </a:effectLst>
                          <a:latin typeface="Comic Sans MS" charset="0"/>
                          <a:ea typeface="MS PGothic" charset="0"/>
                          <a:cs typeface="MS PGothic" charset="0"/>
                        </a:rPr>
                        <a:t>4-6</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69676D"/>
                            </a:outerShdw>
                          </a:effectLst>
                          <a:latin typeface="Comic Sans MS" charset="0"/>
                          <a:ea typeface="MS PGothic" charset="0"/>
                          <a:cs typeface="MS PGothic" charset="0"/>
                        </a:rPr>
                        <a:t>2-3</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hangingPunct="1">
              <a:defRPr/>
            </a:pPr>
            <a:r>
              <a:rPr lang="es-UY" sz="4000" noProof="0" dirty="0">
                <a:latin typeface="Comic Sans MS"/>
                <a:ea typeface="ＭＳ Ｐゴシック" charset="0"/>
                <a:cs typeface="Comic Sans MS"/>
              </a:rPr>
              <a:t>SISTEMA RESPIRATORIO</a:t>
            </a:r>
          </a:p>
        </p:txBody>
      </p:sp>
      <p:sp>
        <p:nvSpPr>
          <p:cNvPr id="83970" name="Content Placeholder 4"/>
          <p:cNvSpPr>
            <a:spLocks noGrp="1"/>
          </p:cNvSpPr>
          <p:nvPr>
            <p:ph idx="1"/>
          </p:nvPr>
        </p:nvSpPr>
        <p:spPr>
          <a:xfrm>
            <a:off x="457200" y="1882775"/>
            <a:ext cx="8229600" cy="4572000"/>
          </a:xfrm>
        </p:spPr>
        <p:txBody>
          <a:bodyPr/>
          <a:lstStyle/>
          <a:p>
            <a:pPr marL="63500" indent="0" eaLnBrk="1" hangingPunct="1">
              <a:buFont typeface="Wingdings 2" charset="0"/>
              <a:buNone/>
            </a:pPr>
            <a:endParaRPr lang="es-UY" noProof="0" dirty="0">
              <a:latin typeface="Comic Sans MS" charset="0"/>
              <a:ea typeface="MS PGothic" charset="0"/>
            </a:endParaRPr>
          </a:p>
          <a:p>
            <a:pPr marL="63500" indent="0" eaLnBrk="1" hangingPunct="1">
              <a:buFont typeface="Wingdings 2" charset="0"/>
              <a:buNone/>
            </a:pPr>
            <a:endParaRPr lang="es-UY" noProof="0" dirty="0">
              <a:latin typeface="Comic Sans MS" charset="0"/>
              <a:ea typeface="MS PGothic" charset="0"/>
            </a:endParaRPr>
          </a:p>
          <a:p>
            <a:pPr marL="63500" indent="0" algn="ctr" eaLnBrk="1" hangingPunct="1">
              <a:buFont typeface="Wingdings 2" charset="0"/>
              <a:buNone/>
            </a:pPr>
            <a:r>
              <a:rPr lang="es-UY" sz="4000" noProof="0" dirty="0">
                <a:latin typeface="Comic Sans MS" charset="0"/>
                <a:ea typeface="MS PGothic" charset="0"/>
              </a:rPr>
              <a:t>CONTROL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pPr algn="l" eaLnBrk="1" hangingPunct="1">
              <a:defRPr/>
            </a:pPr>
            <a:r>
              <a:rPr lang="es-UY" b="0" noProof="0" dirty="0">
                <a:solidFill>
                  <a:schemeClr val="accent1">
                    <a:lumMod val="75000"/>
                  </a:schemeClr>
                </a:solidFill>
                <a:latin typeface="Comic Sans MS"/>
                <a:cs typeface="Comic Sans MS"/>
              </a:rPr>
              <a:t>PATRONES RESPIRATORIOS</a:t>
            </a:r>
          </a:p>
        </p:txBody>
      </p:sp>
      <p:sp>
        <p:nvSpPr>
          <p:cNvPr id="71682" name="Content Placeholder 2"/>
          <p:cNvSpPr>
            <a:spLocks noGrp="1"/>
          </p:cNvSpPr>
          <p:nvPr>
            <p:ph sz="half" idx="2"/>
          </p:nvPr>
        </p:nvSpPr>
        <p:spPr>
          <a:xfrm>
            <a:off x="533400" y="1066800"/>
            <a:ext cx="7204075" cy="2438400"/>
          </a:xfrm>
        </p:spPr>
        <p:txBody>
          <a:bodyPr/>
          <a:lstStyle/>
          <a:p>
            <a:pPr eaLnBrk="1" hangingPunct="1">
              <a:buFont typeface="Arial"/>
              <a:buChar char="•"/>
              <a:defRPr/>
            </a:pPr>
            <a:r>
              <a:rPr lang="es-UY" altLang="en-US" noProof="0" dirty="0">
                <a:latin typeface="Comic Sans MS"/>
                <a:cs typeface="Comic Sans MS"/>
              </a:rPr>
              <a:t>Respiración Periódica</a:t>
            </a:r>
          </a:p>
          <a:p>
            <a:pPr lvl="1" eaLnBrk="1" hangingPunct="1">
              <a:buFont typeface="Arial"/>
              <a:buChar char="•"/>
              <a:defRPr/>
            </a:pPr>
            <a:r>
              <a:rPr lang="es-UY" altLang="en-US" noProof="0" dirty="0">
                <a:latin typeface="Comic Sans MS"/>
                <a:cs typeface="Comic Sans MS"/>
              </a:rPr>
              <a:t>&lt; 10 segundos</a:t>
            </a:r>
          </a:p>
          <a:p>
            <a:pPr lvl="1">
              <a:buFont typeface="Arial"/>
              <a:buChar char="•"/>
              <a:defRPr/>
            </a:pPr>
            <a:r>
              <a:rPr lang="es-UY" altLang="en-US" b="1" dirty="0">
                <a:latin typeface="Comic Sans MS"/>
                <a:cs typeface="Comic Sans MS"/>
              </a:rPr>
              <a:t>SIN</a:t>
            </a:r>
            <a:r>
              <a:rPr lang="es-UY" altLang="en-US" noProof="0" dirty="0">
                <a:latin typeface="Comic Sans MS"/>
                <a:cs typeface="Comic Sans MS"/>
              </a:rPr>
              <a:t> </a:t>
            </a:r>
            <a:r>
              <a:rPr lang="es-UY" noProof="0" dirty="0">
                <a:latin typeface="Comic Sans MS"/>
                <a:ea typeface="Wingdings"/>
                <a:cs typeface="Comic Sans MS"/>
                <a:sym typeface="Wingdings"/>
              </a:rPr>
              <a:t></a:t>
            </a:r>
            <a:r>
              <a:rPr lang="es-UY" altLang="en-US" noProof="0" dirty="0">
                <a:latin typeface="Comic Sans MS"/>
                <a:cs typeface="Comic Sans MS"/>
              </a:rPr>
              <a:t> SpO</a:t>
            </a:r>
            <a:r>
              <a:rPr lang="es-UY" altLang="en-US" baseline="-25000" noProof="0" dirty="0">
                <a:latin typeface="Comic Sans MS"/>
                <a:cs typeface="Comic Sans MS"/>
              </a:rPr>
              <a:t>2</a:t>
            </a:r>
            <a:r>
              <a:rPr lang="es-UY" altLang="en-US" noProof="0" dirty="0">
                <a:latin typeface="Comic Sans MS"/>
                <a:cs typeface="Comic Sans MS"/>
              </a:rPr>
              <a:t> o FC</a:t>
            </a:r>
          </a:p>
          <a:p>
            <a:pPr lvl="1" eaLnBrk="1" hangingPunct="1">
              <a:buFont typeface="Arial"/>
              <a:buChar char="•"/>
              <a:defRPr/>
            </a:pPr>
            <a:r>
              <a:rPr lang="es-UY" altLang="en-US" noProof="0" dirty="0">
                <a:latin typeface="Comic Sans MS"/>
                <a:cs typeface="Comic Sans MS"/>
              </a:rPr>
              <a:t>Normal solo en el periodo neonatal (término)</a:t>
            </a:r>
          </a:p>
        </p:txBody>
      </p:sp>
      <p:sp>
        <p:nvSpPr>
          <p:cNvPr id="5" name="Content Placeholder 4"/>
          <p:cNvSpPr>
            <a:spLocks noGrp="1"/>
          </p:cNvSpPr>
          <p:nvPr>
            <p:ph sz="quarter" idx="4"/>
          </p:nvPr>
        </p:nvSpPr>
        <p:spPr>
          <a:xfrm>
            <a:off x="685800" y="3657600"/>
            <a:ext cx="7127875" cy="2787650"/>
          </a:xfrm>
        </p:spPr>
        <p:txBody>
          <a:bodyPr/>
          <a:lstStyle/>
          <a:p>
            <a:pPr eaLnBrk="1" hangingPunct="1">
              <a:buFont typeface="Arial"/>
              <a:buChar char="•"/>
              <a:defRPr/>
            </a:pPr>
            <a:r>
              <a:rPr lang="es-UY" altLang="en-US" noProof="0" dirty="0">
                <a:latin typeface="Comic Sans MS"/>
                <a:cs typeface="Comic Sans MS"/>
              </a:rPr>
              <a:t>Apnea Central </a:t>
            </a:r>
          </a:p>
          <a:p>
            <a:pPr lvl="1" eaLnBrk="1" hangingPunct="1">
              <a:buFont typeface="Arial"/>
              <a:buChar char="•"/>
              <a:defRPr/>
            </a:pPr>
            <a:r>
              <a:rPr lang="es-UY" altLang="en-US" noProof="0" dirty="0">
                <a:latin typeface="Comic Sans MS"/>
                <a:cs typeface="Comic Sans MS"/>
              </a:rPr>
              <a:t>&gt; 15 (20) segundos</a:t>
            </a:r>
          </a:p>
          <a:p>
            <a:pPr lvl="1" eaLnBrk="1" hangingPunct="1">
              <a:buFont typeface="Arial"/>
              <a:buChar char="•"/>
              <a:defRPr/>
            </a:pPr>
            <a:r>
              <a:rPr lang="es-UY" altLang="en-US" noProof="0" dirty="0">
                <a:latin typeface="Comic Sans MS"/>
                <a:cs typeface="Comic Sans MS"/>
              </a:rPr>
              <a:t>&lt; 15 (20) segundos </a:t>
            </a:r>
            <a:r>
              <a:rPr lang="es-UY" altLang="en-US" b="1" noProof="0" dirty="0">
                <a:solidFill>
                  <a:srgbClr val="000000"/>
                </a:solidFill>
                <a:latin typeface="Comic Sans MS"/>
                <a:cs typeface="Comic Sans MS"/>
              </a:rPr>
              <a:t>CON</a:t>
            </a:r>
            <a:r>
              <a:rPr lang="es-UY" altLang="en-US" noProof="0" dirty="0">
                <a:latin typeface="Comic Sans MS"/>
                <a:cs typeface="Comic Sans MS"/>
              </a:rPr>
              <a:t> </a:t>
            </a:r>
            <a:r>
              <a:rPr lang="es-UY" noProof="0" dirty="0">
                <a:latin typeface="Comic Sans MS"/>
                <a:ea typeface="Wingdings"/>
                <a:cs typeface="Comic Sans MS"/>
                <a:sym typeface="Wingdings"/>
              </a:rPr>
              <a:t></a:t>
            </a:r>
            <a:r>
              <a:rPr lang="es-UY" altLang="en-US" noProof="0" dirty="0">
                <a:latin typeface="Comic Sans MS"/>
                <a:cs typeface="Comic Sans MS"/>
              </a:rPr>
              <a:t> SpO</a:t>
            </a:r>
            <a:r>
              <a:rPr lang="es-UY" altLang="en-US" baseline="-25000" noProof="0" dirty="0">
                <a:latin typeface="Comic Sans MS"/>
                <a:cs typeface="Comic Sans MS"/>
              </a:rPr>
              <a:t>2</a:t>
            </a:r>
            <a:r>
              <a:rPr lang="es-UY" altLang="en-US" noProof="0" dirty="0">
                <a:latin typeface="Comic Sans MS"/>
                <a:cs typeface="Comic Sans MS"/>
              </a:rPr>
              <a:t> o FC</a:t>
            </a:r>
          </a:p>
          <a:p>
            <a:pPr>
              <a:buFont typeface="Wingdings 2" pitchFamily="18" charset="2"/>
              <a:buChar char=""/>
              <a:defRPr/>
            </a:pPr>
            <a:endParaRPr lang="es-UY" noProof="0" dirty="0">
              <a:latin typeface="Comic Sans MS"/>
              <a:cs typeface="Comic Sans MS"/>
            </a:endParaRP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39227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953000"/>
            <a:ext cx="39227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s-UY" sz="4000" noProof="0" dirty="0">
                <a:latin typeface="Comic Sans MS"/>
                <a:ea typeface="ＭＳ Ｐゴシック" charset="0"/>
                <a:cs typeface="Comic Sans MS"/>
              </a:rPr>
              <a:t>RESPUESTA RESPIRATORIA</a:t>
            </a:r>
          </a:p>
        </p:txBody>
      </p:sp>
      <p:sp>
        <p:nvSpPr>
          <p:cNvPr id="87042" name="Content Placeholder 2"/>
          <p:cNvSpPr>
            <a:spLocks noGrp="1"/>
          </p:cNvSpPr>
          <p:nvPr>
            <p:ph idx="1"/>
          </p:nvPr>
        </p:nvSpPr>
        <p:spPr>
          <a:xfrm>
            <a:off x="457200" y="1905000"/>
            <a:ext cx="8229600" cy="4495800"/>
          </a:xfrm>
        </p:spPr>
        <p:txBody>
          <a:bodyPr/>
          <a:lstStyle/>
          <a:p>
            <a:pPr eaLnBrk="1" hangingPunct="1">
              <a:lnSpc>
                <a:spcPct val="120000"/>
              </a:lnSpc>
              <a:buFont typeface="Arial"/>
              <a:buChar char="•"/>
            </a:pPr>
            <a:r>
              <a:rPr lang="es-UY" noProof="0" dirty="0">
                <a:latin typeface="Comic Sans MS" charset="0"/>
                <a:ea typeface="MS PGothic" charset="0"/>
              </a:rPr>
              <a:t>Respuesta de CO</a:t>
            </a:r>
            <a:r>
              <a:rPr lang="es-UY" baseline="-25000" noProof="0" dirty="0">
                <a:latin typeface="Comic Sans MS" charset="0"/>
                <a:ea typeface="MS PGothic" charset="0"/>
              </a:rPr>
              <a:t>2</a:t>
            </a:r>
            <a:r>
              <a:rPr lang="es-UY" noProof="0" dirty="0">
                <a:latin typeface="Comic Sans MS" charset="0"/>
                <a:ea typeface="MS PGothic" charset="0"/>
              </a:rPr>
              <a:t> abolida</a:t>
            </a:r>
          </a:p>
          <a:p>
            <a:pPr lvl="1" eaLnBrk="1" hangingPunct="1">
              <a:lnSpc>
                <a:spcPct val="120000"/>
              </a:lnSpc>
              <a:buFont typeface="Arial"/>
              <a:buChar char="•"/>
            </a:pPr>
            <a:r>
              <a:rPr lang="es-UY" noProof="0" dirty="0">
                <a:latin typeface="Comic Sans MS" charset="0"/>
                <a:ea typeface="MS PGothic" charset="0"/>
              </a:rPr>
              <a:t>Mejora con </a:t>
            </a:r>
            <a:r>
              <a:rPr lang="es-UY" noProof="0" dirty="0">
                <a:latin typeface="Wingdings" charset="0"/>
                <a:ea typeface="MS PGothic" charset="0"/>
                <a:sym typeface="Wingdings" charset="0"/>
              </a:rPr>
              <a:t></a:t>
            </a:r>
            <a:r>
              <a:rPr lang="es-UY" noProof="0" dirty="0">
                <a:latin typeface="Comic Sans MS" charset="0"/>
                <a:ea typeface="MS PGothic" charset="0"/>
                <a:sym typeface="Wingdings" charset="0"/>
              </a:rPr>
              <a:t> edad gestacional</a:t>
            </a:r>
          </a:p>
          <a:p>
            <a:pPr lvl="1" eaLnBrk="1" hangingPunct="1">
              <a:lnSpc>
                <a:spcPct val="120000"/>
              </a:lnSpc>
              <a:buFont typeface="Arial"/>
              <a:buChar char="•"/>
            </a:pPr>
            <a:r>
              <a:rPr lang="es-UY" noProof="0" dirty="0">
                <a:latin typeface="Comic Sans MS" charset="0"/>
                <a:ea typeface="MS PGothic" charset="0"/>
                <a:sym typeface="Wingdings" charset="0"/>
              </a:rPr>
              <a:t>Mejora con </a:t>
            </a:r>
            <a:r>
              <a:rPr lang="es-UY" noProof="0" dirty="0">
                <a:latin typeface="Wingdings" charset="0"/>
                <a:ea typeface="MS PGothic" charset="0"/>
                <a:sym typeface="Wingdings" charset="0"/>
              </a:rPr>
              <a:t></a:t>
            </a:r>
            <a:r>
              <a:rPr lang="es-UY" noProof="0" dirty="0">
                <a:latin typeface="Comic Sans MS" charset="0"/>
                <a:ea typeface="MS PGothic" charset="0"/>
                <a:sym typeface="Wingdings" charset="0"/>
              </a:rPr>
              <a:t> edad postnatal</a:t>
            </a:r>
          </a:p>
          <a:p>
            <a:pPr eaLnBrk="1" hangingPunct="1">
              <a:lnSpc>
                <a:spcPct val="120000"/>
              </a:lnSpc>
              <a:buFont typeface="Arial"/>
              <a:buChar char="•"/>
            </a:pPr>
            <a:r>
              <a:rPr lang="es-UY" noProof="0" dirty="0">
                <a:latin typeface="Comic Sans MS" charset="0"/>
                <a:ea typeface="MS PGothic" charset="0"/>
                <a:sym typeface="Wingdings" charset="0"/>
              </a:rPr>
              <a:t>Respuesta a Hipoxia</a:t>
            </a:r>
          </a:p>
          <a:p>
            <a:pPr lvl="1" eaLnBrk="1" hangingPunct="1">
              <a:lnSpc>
                <a:spcPct val="120000"/>
              </a:lnSpc>
              <a:buFont typeface="Arial"/>
              <a:buChar char="•"/>
            </a:pPr>
            <a:r>
              <a:rPr lang="es-UY" noProof="0" dirty="0">
                <a:latin typeface="Wingdings" charset="0"/>
                <a:ea typeface="MS PGothic" charset="0"/>
                <a:sym typeface="Wingdings" charset="0"/>
              </a:rPr>
              <a:t></a:t>
            </a:r>
            <a:r>
              <a:rPr lang="es-UY" noProof="0" dirty="0">
                <a:latin typeface="Comic Sans MS" charset="0"/>
                <a:ea typeface="MS PGothic" charset="0"/>
                <a:sym typeface="Wingdings" charset="0"/>
              </a:rPr>
              <a:t> FR x 1 minuto, luego apnea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s-UY" sz="4000" noProof="0" dirty="0">
                <a:latin typeface="Comic Sans MS"/>
                <a:ea typeface="ＭＳ Ｐゴシック" charset="0"/>
                <a:cs typeface="Comic Sans MS"/>
              </a:rPr>
              <a:t>RESPUESTA RESPIRATORIA</a:t>
            </a:r>
          </a:p>
        </p:txBody>
      </p:sp>
      <p:sp>
        <p:nvSpPr>
          <p:cNvPr id="89090" name="Content Placeholder 2"/>
          <p:cNvSpPr>
            <a:spLocks noGrp="1"/>
          </p:cNvSpPr>
          <p:nvPr>
            <p:ph idx="1"/>
          </p:nvPr>
        </p:nvSpPr>
        <p:spPr>
          <a:xfrm>
            <a:off x="457200" y="1882775"/>
            <a:ext cx="8229600" cy="4572000"/>
          </a:xfrm>
        </p:spPr>
        <p:txBody>
          <a:bodyPr/>
          <a:lstStyle/>
          <a:p>
            <a:pPr eaLnBrk="1" hangingPunct="1">
              <a:buFont typeface="Arial"/>
              <a:buChar char="•"/>
            </a:pPr>
            <a:r>
              <a:rPr lang="es-UY" noProof="0" dirty="0">
                <a:latin typeface="Wingdings" charset="0"/>
                <a:ea typeface="MS PGothic" charset="0"/>
                <a:sym typeface="Wingdings" charset="0"/>
              </a:rPr>
              <a:t></a:t>
            </a:r>
            <a:r>
              <a:rPr lang="es-UY" noProof="0" dirty="0">
                <a:latin typeface="Comic Sans MS" charset="0"/>
                <a:ea typeface="MS PGothic" charset="0"/>
                <a:sym typeface="Wingdings" charset="0"/>
              </a:rPr>
              <a:t> I</a:t>
            </a:r>
            <a:r>
              <a:rPr lang="es-UY" dirty="0" err="1">
                <a:latin typeface="Comic Sans MS" charset="0"/>
                <a:ea typeface="MS PGothic" charset="0"/>
                <a:sym typeface="Wingdings" charset="0"/>
              </a:rPr>
              <a:t>mpulso</a:t>
            </a:r>
            <a:r>
              <a:rPr lang="es-UY" noProof="0" dirty="0">
                <a:latin typeface="Comic Sans MS" charset="0"/>
                <a:ea typeface="MS PGothic" charset="0"/>
                <a:sym typeface="Wingdings" charset="0"/>
              </a:rPr>
              <a:t> </a:t>
            </a:r>
            <a:r>
              <a:rPr lang="es-UY" noProof="0" dirty="0">
                <a:latin typeface="Comic Sans MS" charset="0"/>
                <a:ea typeface="MS PGothic" charset="0"/>
              </a:rPr>
              <a:t>Ventilatorio (apnea)</a:t>
            </a:r>
          </a:p>
          <a:p>
            <a:pPr lvl="1" eaLnBrk="1" hangingPunct="1">
              <a:buFont typeface="Arial"/>
              <a:buChar char="•"/>
            </a:pPr>
            <a:r>
              <a:rPr lang="es-UY" noProof="0" dirty="0">
                <a:latin typeface="Comic Sans MS" charset="0"/>
                <a:ea typeface="MS PGothic" charset="0"/>
              </a:rPr>
              <a:t>anemia</a:t>
            </a:r>
          </a:p>
          <a:p>
            <a:pPr lvl="1" eaLnBrk="1" hangingPunct="1">
              <a:buFont typeface="Arial"/>
              <a:buChar char="•"/>
            </a:pPr>
            <a:r>
              <a:rPr lang="es-UY" noProof="0" dirty="0">
                <a:latin typeface="Comic Sans MS" charset="0"/>
                <a:ea typeface="MS PGothic" charset="0"/>
              </a:rPr>
              <a:t>hipoglicemia</a:t>
            </a:r>
          </a:p>
          <a:p>
            <a:pPr lvl="1" eaLnBrk="1" hangingPunct="1">
              <a:buFont typeface="Arial"/>
              <a:buChar char="•"/>
            </a:pPr>
            <a:r>
              <a:rPr lang="es-UY" noProof="0" dirty="0">
                <a:latin typeface="Comic Sans MS" charset="0"/>
                <a:ea typeface="MS PGothic" charset="0"/>
              </a:rPr>
              <a:t>hipocalcemia</a:t>
            </a:r>
          </a:p>
          <a:p>
            <a:pPr lvl="1" eaLnBrk="1" hangingPunct="1">
              <a:buFont typeface="Arial"/>
              <a:buChar char="•"/>
            </a:pPr>
            <a:r>
              <a:rPr lang="es-UY" noProof="0" dirty="0">
                <a:latin typeface="Comic Sans MS" charset="0"/>
                <a:ea typeface="MS PGothic" charset="0"/>
              </a:rPr>
              <a:t>hipotermia</a:t>
            </a:r>
          </a:p>
          <a:p>
            <a:pPr eaLnBrk="1" hangingPunct="1">
              <a:buFont typeface="Arial"/>
              <a:buChar char="•"/>
            </a:pPr>
            <a:r>
              <a:rPr lang="es-UY" noProof="0" dirty="0">
                <a:latin typeface="Comic Sans MS" charset="0"/>
                <a:ea typeface="MS PGothic" charset="0"/>
              </a:rPr>
              <a:t>Apnea</a:t>
            </a:r>
          </a:p>
          <a:p>
            <a:pPr lvl="1" eaLnBrk="1" hangingPunct="1">
              <a:buFont typeface="Arial"/>
              <a:buChar char="•"/>
            </a:pPr>
            <a:r>
              <a:rPr lang="es-UY" noProof="0" dirty="0">
                <a:latin typeface="Comic Sans MS" charset="0"/>
                <a:ea typeface="MS PGothic" charset="0"/>
              </a:rPr>
              <a:t>Reflejos de vía aérea mediados por el vago</a:t>
            </a:r>
          </a:p>
          <a:p>
            <a:pPr lvl="1" eaLnBrk="1" hangingPunct="1">
              <a:buFont typeface="Arial"/>
              <a:buChar char="•"/>
            </a:pPr>
            <a:r>
              <a:rPr lang="es-UY" noProof="0" dirty="0">
                <a:latin typeface="Comic Sans MS" charset="0"/>
                <a:ea typeface="MS PGothic" charset="0"/>
              </a:rPr>
              <a:t>Reflejo de </a:t>
            </a:r>
            <a:r>
              <a:rPr lang="es-UY" noProof="0" dirty="0" err="1">
                <a:latin typeface="Comic Sans MS" charset="0"/>
                <a:ea typeface="MS PGothic" charset="0"/>
              </a:rPr>
              <a:t>Hering-Breuer</a:t>
            </a:r>
            <a:r>
              <a:rPr lang="es-UY" noProof="0" dirty="0">
                <a:latin typeface="Comic Sans MS" charset="0"/>
                <a:ea typeface="MS PGothic" charset="0"/>
              </a:rPr>
              <a:t> (Distensión pulmonar)</a:t>
            </a:r>
          </a:p>
          <a:p>
            <a:pPr eaLnBrk="1" hangingPunct="1"/>
            <a:endParaRPr lang="es-UY" noProof="0" dirty="0">
              <a:latin typeface="Comic Sans MS" charset="0"/>
              <a:ea typeface="MS PGothic"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2362200"/>
            <a:ext cx="8229600" cy="1398587"/>
          </a:xfrm>
        </p:spPr>
        <p:txBody>
          <a:bodyPr>
            <a:normAutofit/>
          </a:bodyPr>
          <a:lstStyle/>
          <a:p>
            <a:pPr marL="484632" indent="0" eaLnBrk="1" fontAlgn="auto" hangingPunct="1">
              <a:spcAft>
                <a:spcPts val="0"/>
              </a:spcAft>
              <a:defRPr/>
            </a:pPr>
            <a:r>
              <a:rPr lang="es-UY" sz="4000" noProof="0" dirty="0">
                <a:latin typeface="Comic Sans MS" charset="0"/>
                <a:ea typeface="ＭＳ Ｐゴシック" charset="0"/>
                <a:cs typeface="ＭＳ Ｐゴシック" charset="0"/>
              </a:rPr>
              <a:t>SISTEMA CARDIOVASCULAR</a:t>
            </a:r>
            <a:br>
              <a:rPr lang="es-UY" sz="4000" noProof="0" dirty="0">
                <a:latin typeface="Comic Sans MS" charset="0"/>
                <a:ea typeface="ＭＳ Ｐゴシック" charset="0"/>
                <a:cs typeface="ＭＳ Ｐゴシック" charset="0"/>
              </a:rPr>
            </a:br>
            <a:endParaRPr lang="es-UY" noProof="0" dirty="0">
              <a:solidFill>
                <a:schemeClr val="accent1">
                  <a:tint val="83000"/>
                  <a:satMod val="150000"/>
                </a:schemeClr>
              </a:solidFill>
              <a:latin typeface="Comic Sans MS" charset="0"/>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57200" y="533400"/>
            <a:ext cx="8229600" cy="1066800"/>
          </a:xfrm>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GASTO CARDIACO</a:t>
            </a:r>
          </a:p>
        </p:txBody>
      </p:sp>
      <p:sp>
        <p:nvSpPr>
          <p:cNvPr id="92162" name="Rectangle 3"/>
          <p:cNvSpPr>
            <a:spLocks noGrp="1" noChangeArrowheads="1"/>
          </p:cNvSpPr>
          <p:nvPr>
            <p:ph idx="1"/>
          </p:nvPr>
        </p:nvSpPr>
        <p:spPr>
          <a:xfrm>
            <a:off x="457200" y="2057400"/>
            <a:ext cx="8229600" cy="4068763"/>
          </a:xfrm>
        </p:spPr>
        <p:txBody>
          <a:bodyPr>
            <a:normAutofit/>
          </a:bodyPr>
          <a:lstStyle/>
          <a:p>
            <a:pPr eaLnBrk="1" hangingPunct="1">
              <a:lnSpc>
                <a:spcPct val="90000"/>
              </a:lnSpc>
              <a:buFont typeface="Arial"/>
              <a:buChar char="•"/>
            </a:pPr>
            <a:r>
              <a:rPr lang="es-UY" sz="3600" noProof="0" dirty="0">
                <a:latin typeface="Comic Sans MS" charset="0"/>
                <a:ea typeface="MS PGothic" charset="0"/>
              </a:rPr>
              <a:t>Gasto Cardiaco</a:t>
            </a:r>
          </a:p>
          <a:p>
            <a:pPr lvl="1" eaLnBrk="1" hangingPunct="1">
              <a:lnSpc>
                <a:spcPct val="90000"/>
              </a:lnSpc>
              <a:buFont typeface="Arial"/>
              <a:buChar char="•"/>
            </a:pPr>
            <a:r>
              <a:rPr lang="es-UY" sz="3600" noProof="0" dirty="0">
                <a:latin typeface="Comic Sans MS" charset="0"/>
                <a:ea typeface="MS PGothic" charset="0"/>
              </a:rPr>
              <a:t>neonatos		350 </a:t>
            </a:r>
            <a:r>
              <a:rPr lang="es-UY" sz="3600" noProof="0" dirty="0" err="1">
                <a:latin typeface="Comic Sans MS" charset="0"/>
                <a:ea typeface="MS PGothic" charset="0"/>
              </a:rPr>
              <a:t>mL</a:t>
            </a:r>
            <a:r>
              <a:rPr lang="es-UY" sz="3600" noProof="0" dirty="0">
                <a:latin typeface="Comic Sans MS" charset="0"/>
                <a:ea typeface="MS PGothic" charset="0"/>
              </a:rPr>
              <a:t>/kg/min</a:t>
            </a:r>
          </a:p>
          <a:p>
            <a:pPr lvl="1" eaLnBrk="1" hangingPunct="1">
              <a:lnSpc>
                <a:spcPct val="90000"/>
              </a:lnSpc>
              <a:buFont typeface="Arial"/>
              <a:buChar char="•"/>
            </a:pPr>
            <a:r>
              <a:rPr lang="es-UY" sz="3600" noProof="0" dirty="0">
                <a:latin typeface="Comic Sans MS" charset="0"/>
                <a:ea typeface="MS PGothic" charset="0"/>
              </a:rPr>
              <a:t>infantes		150 </a:t>
            </a:r>
            <a:r>
              <a:rPr lang="es-UY" sz="3600" noProof="0" dirty="0" err="1">
                <a:latin typeface="Comic Sans MS" charset="0"/>
                <a:ea typeface="MS PGothic" charset="0"/>
              </a:rPr>
              <a:t>mL</a:t>
            </a:r>
            <a:r>
              <a:rPr lang="es-UY" sz="3600" noProof="0" dirty="0">
                <a:latin typeface="Comic Sans MS" charset="0"/>
                <a:ea typeface="MS PGothic" charset="0"/>
              </a:rPr>
              <a:t>/kg/min</a:t>
            </a:r>
          </a:p>
          <a:p>
            <a:pPr lvl="1" eaLnBrk="1" hangingPunct="1">
              <a:lnSpc>
                <a:spcPct val="90000"/>
              </a:lnSpc>
              <a:buFont typeface="Arial"/>
              <a:buChar char="•"/>
            </a:pPr>
            <a:r>
              <a:rPr lang="es-UY" sz="3600" noProof="0" dirty="0">
                <a:latin typeface="Comic Sans MS" charset="0"/>
                <a:ea typeface="MS PGothic" charset="0"/>
              </a:rPr>
              <a:t>adultos		75 </a:t>
            </a:r>
            <a:r>
              <a:rPr lang="es-UY" sz="3600" noProof="0" dirty="0" err="1">
                <a:latin typeface="Comic Sans MS" charset="0"/>
                <a:ea typeface="MS PGothic" charset="0"/>
              </a:rPr>
              <a:t>mL</a:t>
            </a:r>
            <a:r>
              <a:rPr lang="es-UY" sz="3600" noProof="0" dirty="0">
                <a:latin typeface="Comic Sans MS" charset="0"/>
                <a:ea typeface="MS PGothic" charset="0"/>
              </a:rPr>
              <a:t>/kg/min</a:t>
            </a:r>
          </a:p>
          <a:p>
            <a:pPr eaLnBrk="1" hangingPunct="1">
              <a:lnSpc>
                <a:spcPct val="120000"/>
              </a:lnSpc>
            </a:pPr>
            <a:endParaRPr lang="es-UY" sz="3600" noProof="0" dirty="0">
              <a:latin typeface="Comic Sans MS" charset="0"/>
              <a:ea typeface="MS PGothic" charset="0"/>
            </a:endParaRPr>
          </a:p>
          <a:p>
            <a:pPr eaLnBrk="1" hangingPunct="1">
              <a:lnSpc>
                <a:spcPct val="120000"/>
              </a:lnSpc>
            </a:pPr>
            <a:r>
              <a:rPr lang="es-UY" sz="3600" dirty="0">
                <a:latin typeface="Comic Sans MS" charset="0"/>
                <a:ea typeface="MS PGothic" charset="0"/>
              </a:rPr>
              <a:t>Cubrir</a:t>
            </a:r>
            <a:r>
              <a:rPr lang="es-UY" sz="3600" noProof="0" dirty="0">
                <a:latin typeface="Comic Sans MS" charset="0"/>
                <a:ea typeface="MS PGothic" charset="0"/>
              </a:rPr>
              <a:t> las demandas del </a:t>
            </a:r>
            <a:r>
              <a:rPr lang="es-UY" sz="3600" noProof="0" dirty="0">
                <a:latin typeface="Albertus Extra Bold" charset="0"/>
                <a:ea typeface="MS PGothic" charset="0"/>
              </a:rPr>
              <a:t>↑</a:t>
            </a:r>
            <a:r>
              <a:rPr lang="es-UY" sz="3600" noProof="0" dirty="0">
                <a:latin typeface="Comic Sans MS" charset="0"/>
                <a:ea typeface="MS PGothic" charset="0"/>
              </a:rPr>
              <a:t>VO</a:t>
            </a:r>
            <a:r>
              <a:rPr lang="es-UY" sz="3600" baseline="-25000" noProof="0" dirty="0">
                <a:latin typeface="Comic Sans MS" charset="0"/>
                <a:ea typeface="MS PGothic" charset="0"/>
              </a:rPr>
              <a:t>2</a:t>
            </a:r>
            <a:endParaRPr lang="es-UY" sz="3600" noProof="0" dirty="0">
              <a:latin typeface="Comic Sans MS" charset="0"/>
              <a:ea typeface="MS PGothic"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152400" y="304800"/>
            <a:ext cx="8763000" cy="1143000"/>
          </a:xfrm>
        </p:spPr>
        <p:txBody>
          <a:bodyPr>
            <a:normAutofit fontScale="90000"/>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DETERMINANTES DEL G.C.: VS x FC</a:t>
            </a:r>
          </a:p>
        </p:txBody>
      </p:sp>
      <p:sp>
        <p:nvSpPr>
          <p:cNvPr id="76802" name="Rectangle 3"/>
          <p:cNvSpPr>
            <a:spLocks noGrp="1" noChangeArrowheads="1"/>
          </p:cNvSpPr>
          <p:nvPr>
            <p:ph idx="1"/>
          </p:nvPr>
        </p:nvSpPr>
        <p:spPr>
          <a:xfrm>
            <a:off x="304800" y="1447800"/>
            <a:ext cx="8458200" cy="5257800"/>
          </a:xfrm>
        </p:spPr>
        <p:txBody>
          <a:bodyPr>
            <a:normAutofit/>
          </a:bodyPr>
          <a:lstStyle/>
          <a:p>
            <a:pPr eaLnBrk="1" hangingPunct="1">
              <a:defRPr/>
            </a:pPr>
            <a:r>
              <a:rPr lang="es-UY" altLang="en-US" sz="2800" noProof="0" dirty="0">
                <a:latin typeface="Comic Sans MS" pitchFamily="66" charset="0"/>
                <a:cs typeface="ＭＳ Ｐゴシック" charset="0"/>
              </a:rPr>
              <a:t>Habilidad limitada para </a:t>
            </a:r>
            <a:r>
              <a:rPr lang="es-UY" altLang="en-US" sz="2800" noProof="0" dirty="0">
                <a:latin typeface="Wingdings" pitchFamily="2" charset="2"/>
                <a:cs typeface="ＭＳ Ｐゴシック" charset="0"/>
                <a:sym typeface="Wingdings" pitchFamily="2" charset="2"/>
              </a:rPr>
              <a:t></a:t>
            </a:r>
            <a:r>
              <a:rPr lang="es-UY" altLang="en-US" sz="2800" noProof="0" dirty="0">
                <a:latin typeface="Comic Sans MS" pitchFamily="66" charset="0"/>
                <a:cs typeface="ＭＳ Ｐゴシック" charset="0"/>
                <a:sym typeface="Wingdings" pitchFamily="2" charset="2"/>
              </a:rPr>
              <a:t> </a:t>
            </a:r>
            <a:r>
              <a:rPr lang="es-UY" altLang="en-US" sz="2800" noProof="0" dirty="0">
                <a:latin typeface="Comic Sans MS" pitchFamily="66" charset="0"/>
                <a:cs typeface="ＭＳ Ｐゴシック" charset="0"/>
              </a:rPr>
              <a:t>VS en respuesta a cambios en precarga y </a:t>
            </a:r>
            <a:r>
              <a:rPr lang="es-UY" altLang="en-US" sz="2800" noProof="0" dirty="0" err="1">
                <a:latin typeface="Comic Sans MS" pitchFamily="66" charset="0"/>
                <a:cs typeface="ＭＳ Ｐゴシック" charset="0"/>
              </a:rPr>
              <a:t>postcarga</a:t>
            </a:r>
            <a:endParaRPr lang="es-UY" altLang="en-US" sz="2800" i="1" noProof="0" dirty="0">
              <a:latin typeface="Comic Sans MS" pitchFamily="66" charset="0"/>
              <a:cs typeface="ＭＳ Ｐゴシック" charset="0"/>
            </a:endParaRPr>
          </a:p>
          <a:p>
            <a:pPr lvl="1" eaLnBrk="1" hangingPunct="1">
              <a:defRPr/>
            </a:pPr>
            <a:r>
              <a:rPr lang="es-UY" altLang="en-US" sz="2600" noProof="0" dirty="0">
                <a:latin typeface="Comic Sans MS" pitchFamily="66" charset="0"/>
                <a:cs typeface="+mn-cs"/>
              </a:rPr>
              <a:t>Miocardio no-complaciente </a:t>
            </a:r>
          </a:p>
          <a:p>
            <a:pPr lvl="3" eaLnBrk="1" hangingPunct="1">
              <a:lnSpc>
                <a:spcPct val="110000"/>
              </a:lnSpc>
              <a:defRPr/>
            </a:pPr>
            <a:r>
              <a:rPr lang="es-UY" altLang="en-US" sz="2400" noProof="0" dirty="0">
                <a:latin typeface="Comic Sans MS" pitchFamily="66" charset="0"/>
                <a:cs typeface="+mn-cs"/>
              </a:rPr>
              <a:t>Mas tejido conectivo</a:t>
            </a:r>
          </a:p>
          <a:p>
            <a:pPr lvl="3" eaLnBrk="1" hangingPunct="1">
              <a:lnSpc>
                <a:spcPct val="110000"/>
              </a:lnSpc>
              <a:defRPr/>
            </a:pPr>
            <a:r>
              <a:rPr lang="es-UY" altLang="en-US" sz="2400" noProof="0" dirty="0" err="1">
                <a:latin typeface="Comic Sans MS" pitchFamily="66" charset="0"/>
                <a:cs typeface="+mn-cs"/>
              </a:rPr>
              <a:t>Miocitos</a:t>
            </a:r>
            <a:r>
              <a:rPr lang="es-UY" altLang="en-US" sz="2400" noProof="0" dirty="0">
                <a:latin typeface="Comic Sans MS" pitchFamily="66" charset="0"/>
                <a:cs typeface="+mn-cs"/>
              </a:rPr>
              <a:t> inmaduros (30% vs. 60%)</a:t>
            </a:r>
          </a:p>
          <a:p>
            <a:pPr lvl="1" eaLnBrk="1" hangingPunct="1">
              <a:lnSpc>
                <a:spcPct val="110000"/>
              </a:lnSpc>
              <a:defRPr/>
            </a:pPr>
            <a:r>
              <a:rPr lang="es-UY" altLang="en-US" noProof="0" dirty="0">
                <a:latin typeface="Comic Sans MS" pitchFamily="66" charset="0"/>
                <a:cs typeface="+mn-cs"/>
              </a:rPr>
              <a:t>El volumen de eyección máximo a menor PDFVI (presión diastólica final del ventrículo izquierdo)</a:t>
            </a:r>
          </a:p>
          <a:p>
            <a:pPr eaLnBrk="1" hangingPunct="1">
              <a:lnSpc>
                <a:spcPct val="110000"/>
              </a:lnSpc>
              <a:defRPr/>
            </a:pPr>
            <a:r>
              <a:rPr lang="es-UY" altLang="en-US" sz="2800" noProof="0" dirty="0">
                <a:latin typeface="Comic Sans MS" pitchFamily="66" charset="0"/>
                <a:cs typeface="ＭＳ Ｐゴシック" charset="0"/>
              </a:rPr>
              <a:t>G.C. </a:t>
            </a:r>
            <a:r>
              <a:rPr lang="es-UY" altLang="en-US" dirty="0">
                <a:latin typeface="Comic Sans MS" pitchFamily="66" charset="0"/>
                <a:cs typeface="ＭＳ Ｐゴシック" charset="0"/>
              </a:rPr>
              <a:t>es dependiente de la </a:t>
            </a:r>
            <a:r>
              <a:rPr lang="es-UY" altLang="en-US" sz="2800" i="1" noProof="0" dirty="0">
                <a:solidFill>
                  <a:schemeClr val="accent1">
                    <a:lumMod val="60000"/>
                    <a:lumOff val="40000"/>
                  </a:schemeClr>
                </a:solidFill>
                <a:latin typeface="Comic Sans MS" pitchFamily="66" charset="0"/>
                <a:cs typeface="ＭＳ Ｐゴシック" charset="0"/>
              </a:rPr>
              <a:t>frecuencia cardiaca</a:t>
            </a:r>
            <a:endParaRPr lang="es-UY" altLang="en-US" sz="2800" noProof="0" dirty="0">
              <a:latin typeface="Comic Sans MS" pitchFamily="66" charset="0"/>
              <a:cs typeface="ＭＳ Ｐゴシック" charset="0"/>
            </a:endParaRPr>
          </a:p>
          <a:p>
            <a:pPr eaLnBrk="1" hangingPunct="1">
              <a:lnSpc>
                <a:spcPct val="120000"/>
              </a:lnSpc>
              <a:defRPr/>
            </a:pPr>
            <a:r>
              <a:rPr lang="es-UY" altLang="en-US" sz="2800" noProof="0" dirty="0">
                <a:latin typeface="Comic Sans MS" pitchFamily="66" charset="0"/>
                <a:cs typeface="ＭＳ Ｐゴシック" charset="0"/>
              </a:rPr>
              <a:t>Bradicardia NO es bien tolerada</a:t>
            </a:r>
          </a:p>
          <a:p>
            <a:pPr eaLnBrk="1" hangingPunct="1">
              <a:lnSpc>
                <a:spcPct val="120000"/>
              </a:lnSpc>
              <a:defRPr/>
            </a:pPr>
            <a:r>
              <a:rPr lang="es-UY" altLang="en-US" sz="2800" noProof="0" dirty="0">
                <a:latin typeface="Comic Sans MS" pitchFamily="66" charset="0"/>
                <a:cs typeface="ＭＳ Ｐゴシック" charset="0"/>
              </a:rPr>
              <a:t>Taquicardia (&gt; 180) resultará en </a:t>
            </a:r>
            <a:r>
              <a:rPr lang="es-UY" altLang="en-US" sz="2800" noProof="0" dirty="0">
                <a:latin typeface="Wingdings" pitchFamily="2" charset="2"/>
                <a:cs typeface="ＭＳ Ｐゴシック" charset="0"/>
                <a:sym typeface="Wingdings" pitchFamily="2" charset="2"/>
              </a:rPr>
              <a:t></a:t>
            </a:r>
            <a:r>
              <a:rPr lang="es-UY" altLang="en-US" sz="2800" noProof="0" dirty="0">
                <a:latin typeface="Comic Sans MS" pitchFamily="66" charset="0"/>
                <a:cs typeface="ＭＳ Ｐゴシック" charset="0"/>
                <a:sym typeface="Wingdings" pitchFamily="2" charset="2"/>
              </a:rPr>
              <a:t> GC</a:t>
            </a:r>
            <a:endParaRPr lang="es-UY" altLang="en-US" sz="2800" noProof="0" dirty="0">
              <a:latin typeface="Comic Sans MS" pitchFamily="66" charset="0"/>
              <a:cs typeface="ＭＳ Ｐゴシック" charset="0"/>
            </a:endParaRPr>
          </a:p>
          <a:p>
            <a:pPr lvl="1" eaLnBrk="1" hangingPunct="1">
              <a:lnSpc>
                <a:spcPct val="120000"/>
              </a:lnSpc>
              <a:buFont typeface="Verdana" pitchFamily="34" charset="0"/>
              <a:buChar char="›"/>
              <a:defRPr/>
            </a:pPr>
            <a:endParaRPr lang="es-UY" altLang="en-US" noProof="0" dirty="0">
              <a:latin typeface="Comic Sans MS" pitchFamily="66" charset="0"/>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s-UY" noProof="0" dirty="0">
                <a:ea typeface="ＭＳ Ｐゴシック" charset="0"/>
                <a:cs typeface="ＭＳ Ｐゴシック" charset="0"/>
              </a:rPr>
              <a:t>GASTO CARDIACO</a:t>
            </a:r>
          </a:p>
        </p:txBody>
      </p:sp>
      <p:sp>
        <p:nvSpPr>
          <p:cNvPr id="77826" name="Content Placeholder 2"/>
          <p:cNvSpPr>
            <a:spLocks noGrp="1"/>
          </p:cNvSpPr>
          <p:nvPr>
            <p:ph idx="1"/>
          </p:nvPr>
        </p:nvSpPr>
        <p:spPr>
          <a:xfrm>
            <a:off x="457200" y="1882775"/>
            <a:ext cx="8229600" cy="4572000"/>
          </a:xfrm>
        </p:spPr>
        <p:txBody>
          <a:bodyPr/>
          <a:lstStyle/>
          <a:p>
            <a:pPr>
              <a:lnSpc>
                <a:spcPct val="120000"/>
              </a:lnSpc>
              <a:defRPr/>
            </a:pPr>
            <a:r>
              <a:rPr lang="es-UY" altLang="en-US" dirty="0">
                <a:latin typeface="Comic Sans MS" pitchFamily="66" charset="0"/>
                <a:cs typeface="ＭＳ Ｐゴシック" charset="0"/>
                <a:sym typeface="Wingdings" pitchFamily="2" charset="2"/>
              </a:rPr>
              <a:t>Manejo de </a:t>
            </a:r>
            <a:r>
              <a:rPr lang="es-UY" altLang="en-US" noProof="0" dirty="0">
                <a:latin typeface="Wingdings" pitchFamily="2" charset="2"/>
                <a:cs typeface="ＭＳ Ｐゴシック" charset="0"/>
                <a:sym typeface="Wingdings" pitchFamily="2" charset="2"/>
              </a:rPr>
              <a:t></a:t>
            </a:r>
            <a:r>
              <a:rPr lang="es-UY" altLang="en-US" noProof="0" dirty="0">
                <a:latin typeface="Comic Sans MS" pitchFamily="66" charset="0"/>
                <a:cs typeface="ＭＳ Ｐゴシック" charset="0"/>
                <a:sym typeface="Wingdings" pitchFamily="2" charset="2"/>
              </a:rPr>
              <a:t> GC</a:t>
            </a:r>
          </a:p>
          <a:p>
            <a:pPr lvl="1" eaLnBrk="1" hangingPunct="1">
              <a:lnSpc>
                <a:spcPct val="120000"/>
              </a:lnSpc>
              <a:defRPr/>
            </a:pPr>
            <a:r>
              <a:rPr lang="es-UY" altLang="en-US" noProof="0" dirty="0">
                <a:latin typeface="Comic Sans MS" pitchFamily="66" charset="0"/>
                <a:cs typeface="+mn-cs"/>
                <a:sym typeface="Wingdings" pitchFamily="2" charset="2"/>
              </a:rPr>
              <a:t>optimizar volumen y hemoglobina</a:t>
            </a:r>
          </a:p>
          <a:p>
            <a:pPr lvl="1" eaLnBrk="1" hangingPunct="1">
              <a:lnSpc>
                <a:spcPct val="120000"/>
              </a:lnSpc>
              <a:defRPr/>
            </a:pPr>
            <a:r>
              <a:rPr lang="es-UY" altLang="en-US" noProof="0" dirty="0">
                <a:latin typeface="Comic Sans MS" pitchFamily="66" charset="0"/>
                <a:cs typeface="+mn-cs"/>
                <a:sym typeface="Wingdings" pitchFamily="2" charset="2"/>
              </a:rPr>
              <a:t>Catecolaminas más útiles</a:t>
            </a:r>
          </a:p>
          <a:p>
            <a:pPr lvl="1" eaLnBrk="1" hangingPunct="1">
              <a:lnSpc>
                <a:spcPct val="120000"/>
              </a:lnSpc>
              <a:defRPr/>
            </a:pPr>
            <a:r>
              <a:rPr lang="es-UY" altLang="en-US" noProof="0" dirty="0">
                <a:latin typeface="Comic Sans MS" pitchFamily="66" charset="0"/>
                <a:cs typeface="+mn-cs"/>
                <a:sym typeface="Wingdings" pitchFamily="2" charset="2"/>
              </a:rPr>
              <a:t>drogas que </a:t>
            </a:r>
            <a:r>
              <a:rPr lang="es-UY" altLang="en-US" noProof="0" dirty="0">
                <a:latin typeface="Wingdings" pitchFamily="2" charset="2"/>
                <a:cs typeface="+mn-cs"/>
                <a:sym typeface="Wingdings" pitchFamily="2" charset="2"/>
              </a:rPr>
              <a:t></a:t>
            </a:r>
            <a:r>
              <a:rPr lang="es-UY" altLang="en-US" noProof="0" dirty="0">
                <a:latin typeface="Comic Sans MS" pitchFamily="66" charset="0"/>
                <a:cs typeface="+mn-cs"/>
                <a:sym typeface="Wingdings" pitchFamily="2" charset="2"/>
              </a:rPr>
              <a:t> RVS solamente </a:t>
            </a:r>
            <a:r>
              <a:rPr lang="es-UY" altLang="en-US" noProof="0" dirty="0">
                <a:solidFill>
                  <a:schemeClr val="accent1">
                    <a:lumMod val="60000"/>
                    <a:lumOff val="40000"/>
                  </a:schemeClr>
                </a:solidFill>
                <a:latin typeface="Comic Sans MS" pitchFamily="66" charset="0"/>
                <a:cs typeface="+mn-cs"/>
                <a:sym typeface="Wingdings" pitchFamily="2" charset="2"/>
              </a:rPr>
              <a:t>NO </a:t>
            </a:r>
            <a:r>
              <a:rPr lang="es-UY" altLang="en-US" noProof="0" dirty="0">
                <a:latin typeface="Comic Sans MS" pitchFamily="66" charset="0"/>
                <a:cs typeface="+mn-cs"/>
                <a:sym typeface="Wingdings" pitchFamily="2" charset="2"/>
              </a:rPr>
              <a:t>son útiles</a:t>
            </a:r>
          </a:p>
          <a:p>
            <a:pPr lvl="1" eaLnBrk="1" hangingPunct="1">
              <a:lnSpc>
                <a:spcPct val="120000"/>
              </a:lnSpc>
              <a:defRPr/>
            </a:pPr>
            <a:r>
              <a:rPr lang="es-UY" altLang="en-US" noProof="0" dirty="0">
                <a:latin typeface="Comic Sans MS" pitchFamily="66" charset="0"/>
                <a:cs typeface="+mn-cs"/>
                <a:sym typeface="Wingdings" pitchFamily="2" charset="2"/>
              </a:rPr>
              <a:t>usar drogas que </a:t>
            </a:r>
            <a:r>
              <a:rPr lang="es-UY" altLang="en-US" noProof="0" dirty="0">
                <a:latin typeface="Wingdings" pitchFamily="2" charset="2"/>
                <a:cs typeface="+mn-cs"/>
                <a:sym typeface="Wingdings" pitchFamily="2" charset="2"/>
              </a:rPr>
              <a:t></a:t>
            </a:r>
            <a:r>
              <a:rPr lang="es-UY" altLang="en-US" noProof="0" dirty="0">
                <a:latin typeface="Comic Sans MS" pitchFamily="66" charset="0"/>
                <a:cs typeface="+mn-cs"/>
                <a:sym typeface="Wingdings" pitchFamily="2" charset="2"/>
              </a:rPr>
              <a:t> FC y contractilidad</a:t>
            </a:r>
          </a:p>
          <a:p>
            <a:pPr lvl="1" eaLnBrk="1" hangingPunct="1">
              <a:buFont typeface="Verdana" pitchFamily="34" charset="0"/>
              <a:buChar char="›"/>
              <a:defRPr/>
            </a:pPr>
            <a:endParaRPr lang="es-UY" altLang="en-US" noProof="0" dirty="0">
              <a:latin typeface="Comic Sans MS" pitchFamily="66" charset="0"/>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81000" y="457200"/>
            <a:ext cx="8229600" cy="990600"/>
          </a:xfrm>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CONTROL NEURAL</a:t>
            </a:r>
          </a:p>
        </p:txBody>
      </p:sp>
      <p:sp>
        <p:nvSpPr>
          <p:cNvPr id="59394" name="Rectangle 3"/>
          <p:cNvSpPr>
            <a:spLocks noGrp="1" noChangeArrowheads="1"/>
          </p:cNvSpPr>
          <p:nvPr>
            <p:ph idx="1"/>
          </p:nvPr>
        </p:nvSpPr>
        <p:spPr>
          <a:xfrm>
            <a:off x="228600" y="1676400"/>
            <a:ext cx="8483600" cy="4953000"/>
          </a:xfrm>
        </p:spPr>
        <p:txBody>
          <a:bodyPr>
            <a:normAutofit/>
          </a:bodyPr>
          <a:lstStyle/>
          <a:p>
            <a:pPr marL="609600" indent="-609600" eaLnBrk="1" hangingPunct="1">
              <a:defRPr/>
            </a:pPr>
            <a:r>
              <a:rPr lang="es-UY" sz="2800" noProof="0" dirty="0" err="1">
                <a:latin typeface="Comic Sans MS" charset="0"/>
                <a:ea typeface="ＭＳ Ｐゴシック" charset="0"/>
                <a:cs typeface="ＭＳ Ｐゴシック" charset="0"/>
              </a:rPr>
              <a:t>Vagotónico</a:t>
            </a:r>
            <a:endParaRPr lang="es-UY" sz="2800" noProof="0" dirty="0">
              <a:latin typeface="Comic Sans MS" charset="0"/>
              <a:ea typeface="ＭＳ Ｐゴシック" charset="0"/>
              <a:cs typeface="ＭＳ Ｐゴシック" charset="0"/>
            </a:endParaRPr>
          </a:p>
          <a:p>
            <a:pPr marL="990600" lvl="1" indent="-533400" eaLnBrk="1" hangingPunct="1">
              <a:defRPr/>
            </a:pPr>
            <a:r>
              <a:rPr lang="es-UY" noProof="0" dirty="0">
                <a:latin typeface="Comic Sans MS" charset="0"/>
                <a:ea typeface="ＭＳ Ｐゴシック" charset="0"/>
                <a:cs typeface="+mn-cs"/>
              </a:rPr>
              <a:t>Inervación simpática inmadura</a:t>
            </a:r>
          </a:p>
          <a:p>
            <a:pPr marL="990600" lvl="1" indent="-533400" eaLnBrk="1" hangingPunct="1">
              <a:defRPr/>
            </a:pPr>
            <a:r>
              <a:rPr lang="es-UY" sz="2400" noProof="0" dirty="0">
                <a:latin typeface="Comic Sans MS" charset="0"/>
                <a:ea typeface="ＭＳ Ｐゴシック" charset="0"/>
                <a:cs typeface="+mn-cs"/>
              </a:rPr>
              <a:t>Altos niveles de catecolaminas al nacimiento</a:t>
            </a:r>
          </a:p>
          <a:p>
            <a:pPr marL="1273175" lvl="2" indent="-533400" eaLnBrk="1" hangingPunct="1">
              <a:defRPr/>
            </a:pPr>
            <a:r>
              <a:rPr lang="es-UY" sz="2200" noProof="0" dirty="0">
                <a:latin typeface="Comic Sans MS" charset="0"/>
                <a:ea typeface="ＭＳ Ｐゴシック" charset="0"/>
                <a:cs typeface="+mn-cs"/>
              </a:rPr>
              <a:t>Estimulación adrenérgica máxima de los </a:t>
            </a:r>
            <a:r>
              <a:rPr lang="es-UY" sz="2200" noProof="0" dirty="0" err="1">
                <a:latin typeface="Comic Sans MS" charset="0"/>
                <a:ea typeface="ＭＳ Ｐゴシック" charset="0"/>
                <a:cs typeface="+mn-cs"/>
              </a:rPr>
              <a:t>miocitos</a:t>
            </a:r>
            <a:endParaRPr lang="es-UY" sz="2200" noProof="0" dirty="0">
              <a:latin typeface="Comic Sans MS" charset="0"/>
              <a:ea typeface="ＭＳ Ｐゴシック" charset="0"/>
              <a:cs typeface="+mn-cs"/>
            </a:endParaRPr>
          </a:p>
          <a:p>
            <a:pPr marL="1273175" lvl="2" indent="-533400" eaLnBrk="1" hangingPunct="1">
              <a:defRPr/>
            </a:pPr>
            <a:r>
              <a:rPr lang="es-UY" sz="2200" noProof="0" dirty="0">
                <a:latin typeface="Wingdings"/>
                <a:ea typeface="Wingdings"/>
                <a:cs typeface="Wingdings"/>
                <a:sym typeface="Wingdings"/>
              </a:rPr>
              <a:t></a:t>
            </a:r>
            <a:r>
              <a:rPr lang="es-UY" sz="2200" noProof="0" dirty="0">
                <a:latin typeface="Comic Sans MS" charset="0"/>
                <a:ea typeface="ＭＳ Ｐゴシック" charset="0"/>
                <a:cs typeface="+mn-cs"/>
                <a:sym typeface="Wingdings"/>
              </a:rPr>
              <a:t> reserva funcional</a:t>
            </a:r>
            <a:endParaRPr lang="es-UY" sz="2200" noProof="0" dirty="0">
              <a:latin typeface="Comic Sans MS" charset="0"/>
              <a:ea typeface="ＭＳ Ｐゴシック" charset="0"/>
              <a:cs typeface="+mn-cs"/>
            </a:endParaRPr>
          </a:p>
          <a:p>
            <a:pPr marL="609600" indent="-609600" eaLnBrk="1" hangingPunct="1">
              <a:lnSpc>
                <a:spcPct val="110000"/>
              </a:lnSpc>
              <a:defRPr/>
            </a:pPr>
            <a:r>
              <a:rPr lang="es-UY" sz="2800" noProof="0" dirty="0">
                <a:latin typeface="Comic Sans MS" charset="0"/>
                <a:ea typeface="ＭＳ Ｐゴシック" charset="0"/>
                <a:cs typeface="ＭＳ Ｐゴシック" charset="0"/>
              </a:rPr>
              <a:t>Relevancia Clínica:</a:t>
            </a:r>
          </a:p>
          <a:p>
            <a:pPr marL="990600" lvl="1" indent="-533400" eaLnBrk="1" hangingPunct="1">
              <a:lnSpc>
                <a:spcPct val="120000"/>
              </a:lnSpc>
              <a:defRPr/>
            </a:pPr>
            <a:r>
              <a:rPr lang="es-UY" noProof="0" dirty="0">
                <a:latin typeface="Comic Sans MS" charset="0"/>
                <a:ea typeface="ＭＳ Ｐゴシック" charset="0"/>
                <a:cs typeface="+mn-cs"/>
              </a:rPr>
              <a:t>bradicardia es la respuesta inicial a varios insultos</a:t>
            </a:r>
          </a:p>
          <a:p>
            <a:pPr marL="1371600" lvl="2" indent="-457200" eaLnBrk="1" hangingPunct="1">
              <a:lnSpc>
                <a:spcPct val="120000"/>
              </a:lnSpc>
              <a:defRPr/>
            </a:pPr>
            <a:r>
              <a:rPr lang="es-UY" noProof="0" dirty="0">
                <a:latin typeface="Comic Sans MS" charset="0"/>
                <a:ea typeface="ＭＳ Ｐゴシック" charset="0"/>
                <a:cs typeface="+mn-cs"/>
              </a:rPr>
              <a:t>hipoxemia</a:t>
            </a:r>
          </a:p>
          <a:p>
            <a:pPr marL="1371600" lvl="2" indent="-457200" eaLnBrk="1" hangingPunct="1">
              <a:lnSpc>
                <a:spcPct val="120000"/>
              </a:lnSpc>
              <a:defRPr/>
            </a:pPr>
            <a:r>
              <a:rPr lang="es-UY" noProof="0" dirty="0">
                <a:latin typeface="Comic Sans MS" charset="0"/>
                <a:ea typeface="ＭＳ Ｐゴシック" charset="0"/>
                <a:cs typeface="+mn-cs"/>
              </a:rPr>
              <a:t>intubación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457200" y="350838"/>
            <a:ext cx="8229600" cy="990600"/>
          </a:xfrm>
        </p:spPr>
        <p:txBody>
          <a:bodyPr>
            <a:normAutofit/>
          </a:bodyPr>
          <a:lstStyle/>
          <a:p>
            <a:pPr marL="484632" indent="0" algn="ctr" eaLnBrk="1" fontAlgn="auto" hangingPunct="1">
              <a:spcAft>
                <a:spcPts val="0"/>
              </a:spcAft>
              <a:defRPr/>
            </a:pPr>
            <a:r>
              <a:rPr lang="es-UY" sz="4000" noProof="0" dirty="0">
                <a:solidFill>
                  <a:schemeClr val="accent1">
                    <a:tint val="83000"/>
                    <a:satMod val="150000"/>
                  </a:schemeClr>
                </a:solidFill>
                <a:latin typeface="Comic Sans MS" charset="0"/>
              </a:rPr>
              <a:t>SISTEMA </a:t>
            </a:r>
            <a:r>
              <a:rPr lang="es-UY" sz="4000" noProof="0" dirty="0">
                <a:solidFill>
                  <a:schemeClr val="accent1">
                    <a:tint val="83000"/>
                    <a:satMod val="150000"/>
                  </a:schemeClr>
                </a:solidFill>
                <a:latin typeface="Comic Sans MS" charset="0"/>
                <a:ea typeface="+mj-ea"/>
                <a:cs typeface="+mj-cs"/>
              </a:rPr>
              <a:t>RESPIRATORIO</a:t>
            </a:r>
          </a:p>
        </p:txBody>
      </p:sp>
      <p:sp>
        <p:nvSpPr>
          <p:cNvPr id="177155" name="Rectangle 3"/>
          <p:cNvSpPr>
            <a:spLocks noGrp="1" noChangeArrowheads="1"/>
          </p:cNvSpPr>
          <p:nvPr>
            <p:ph idx="1"/>
          </p:nvPr>
        </p:nvSpPr>
        <p:spPr>
          <a:xfrm>
            <a:off x="685800" y="1524000"/>
            <a:ext cx="7772400" cy="4724400"/>
          </a:xfrm>
        </p:spPr>
        <p:txBody>
          <a:bodyPr>
            <a:normAutofit/>
          </a:bodyPr>
          <a:lstStyle/>
          <a:p>
            <a:pPr marL="448056" indent="-384048" eaLnBrk="1" fontAlgn="auto" hangingPunct="1">
              <a:lnSpc>
                <a:spcPct val="130000"/>
              </a:lnSpc>
              <a:spcAft>
                <a:spcPts val="0"/>
              </a:spcAft>
              <a:buFont typeface="Wingdings 2"/>
              <a:buChar char=""/>
              <a:defRPr/>
            </a:pPr>
            <a:endParaRPr lang="es-UY" sz="2800" noProof="0" dirty="0">
              <a:latin typeface="Comic Sans MS" charset="0"/>
              <a:ea typeface="+mn-ea"/>
              <a:cs typeface="+mn-cs"/>
            </a:endParaRPr>
          </a:p>
          <a:p>
            <a:pPr marL="64008" indent="0" algn="ctr" eaLnBrk="1" fontAlgn="auto" hangingPunct="1">
              <a:lnSpc>
                <a:spcPct val="130000"/>
              </a:lnSpc>
              <a:spcAft>
                <a:spcPts val="0"/>
              </a:spcAft>
              <a:buFont typeface="Wingdings 2"/>
              <a:buNone/>
              <a:defRPr/>
            </a:pPr>
            <a:endParaRPr lang="es-UY" sz="4000" noProof="0" dirty="0">
              <a:latin typeface="Comic Sans MS" charset="0"/>
              <a:ea typeface="+mn-ea"/>
              <a:cs typeface="+mn-cs"/>
            </a:endParaRPr>
          </a:p>
          <a:p>
            <a:pPr marL="64008" indent="0" algn="ctr" eaLnBrk="1" fontAlgn="auto" hangingPunct="1">
              <a:lnSpc>
                <a:spcPct val="130000"/>
              </a:lnSpc>
              <a:spcAft>
                <a:spcPts val="0"/>
              </a:spcAft>
              <a:buFont typeface="Wingdings 2"/>
              <a:buNone/>
              <a:defRPr/>
            </a:pPr>
            <a:r>
              <a:rPr lang="es-UY" sz="3600" noProof="0" dirty="0">
                <a:latin typeface="Comic Sans MS" charset="0"/>
              </a:rPr>
              <a:t>Consideraciones </a:t>
            </a:r>
            <a:r>
              <a:rPr lang="es-UY" sz="3600" noProof="0" dirty="0">
                <a:latin typeface="Comic Sans MS" charset="0"/>
                <a:ea typeface="+mn-ea"/>
                <a:cs typeface="+mn-cs"/>
              </a:rPr>
              <a:t>Anatómicas</a:t>
            </a:r>
          </a:p>
          <a:p>
            <a:pPr marL="448056" indent="-384048" eaLnBrk="1" fontAlgn="auto" hangingPunct="1">
              <a:lnSpc>
                <a:spcPct val="130000"/>
              </a:lnSpc>
              <a:spcAft>
                <a:spcPts val="0"/>
              </a:spcAft>
              <a:buFont typeface="Wingdings 2"/>
              <a:buChar char=""/>
              <a:defRPr/>
            </a:pPr>
            <a:endParaRPr lang="es-UY" sz="2800" noProof="0" dirty="0">
              <a:latin typeface="Comic Sans MS" charset="0"/>
              <a:ea typeface="+mn-ea"/>
              <a:cs typeface="+mn-cs"/>
            </a:endParaRPr>
          </a:p>
          <a:p>
            <a:pPr marL="448056" indent="-384048" eaLnBrk="1" fontAlgn="auto" hangingPunct="1">
              <a:lnSpc>
                <a:spcPct val="130000"/>
              </a:lnSpc>
              <a:spcAft>
                <a:spcPts val="0"/>
              </a:spcAft>
              <a:buFont typeface="Wingdings 2"/>
              <a:buChar char=""/>
              <a:defRPr/>
            </a:pPr>
            <a:endParaRPr lang="es-UY" sz="2800" noProof="0" dirty="0">
              <a:latin typeface="Comic Sans MS" charset="0"/>
              <a:ea typeface="+mn-ea"/>
              <a:cs typeface="+mn-cs"/>
            </a:endParaRPr>
          </a:p>
          <a:p>
            <a:pPr marL="822960" lvl="1" eaLnBrk="1" fontAlgn="auto" hangingPunct="1">
              <a:lnSpc>
                <a:spcPct val="110000"/>
              </a:lnSpc>
              <a:spcAft>
                <a:spcPts val="0"/>
              </a:spcAft>
              <a:buFont typeface="Wingdings" charset="0"/>
              <a:buNone/>
              <a:defRPr/>
            </a:pPr>
            <a:endParaRPr lang="es-UY" sz="2400" noProof="0" dirty="0">
              <a:latin typeface="Comic Sans MS" charset="0"/>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381000" y="609600"/>
            <a:ext cx="8331200" cy="1219200"/>
          </a:xfrm>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PREMED ANTICOLINERGICA</a:t>
            </a:r>
          </a:p>
        </p:txBody>
      </p:sp>
      <p:sp>
        <p:nvSpPr>
          <p:cNvPr id="100354" name="Rectangle 3"/>
          <p:cNvSpPr>
            <a:spLocks noGrp="1" noChangeArrowheads="1"/>
          </p:cNvSpPr>
          <p:nvPr>
            <p:ph idx="1"/>
          </p:nvPr>
        </p:nvSpPr>
        <p:spPr>
          <a:xfrm>
            <a:off x="381000" y="2133600"/>
            <a:ext cx="8264525" cy="4495800"/>
          </a:xfrm>
        </p:spPr>
        <p:txBody>
          <a:bodyPr/>
          <a:lstStyle/>
          <a:p>
            <a:pPr eaLnBrk="1" hangingPunct="1">
              <a:lnSpc>
                <a:spcPct val="120000"/>
              </a:lnSpc>
            </a:pPr>
            <a:r>
              <a:rPr lang="es-UY" noProof="0" dirty="0" err="1">
                <a:latin typeface="Comic Sans MS" charset="0"/>
                <a:ea typeface="MS PGothic" charset="0"/>
              </a:rPr>
              <a:t>Vagotónico</a:t>
            </a:r>
            <a:endParaRPr lang="es-UY" noProof="0" dirty="0">
              <a:latin typeface="Comic Sans MS" charset="0"/>
              <a:ea typeface="MS PGothic" charset="0"/>
            </a:endParaRPr>
          </a:p>
          <a:p>
            <a:pPr lvl="1" eaLnBrk="1" hangingPunct="1">
              <a:lnSpc>
                <a:spcPct val="120000"/>
              </a:lnSpc>
            </a:pPr>
            <a:r>
              <a:rPr lang="es-UY" noProof="0" dirty="0">
                <a:latin typeface="Comic Sans MS" charset="0"/>
                <a:ea typeface="MS PGothic" charset="0"/>
              </a:rPr>
              <a:t>instrumentación de la vía aérea</a:t>
            </a:r>
          </a:p>
          <a:p>
            <a:pPr eaLnBrk="1" hangingPunct="1">
              <a:lnSpc>
                <a:spcPct val="120000"/>
              </a:lnSpc>
            </a:pPr>
            <a:r>
              <a:rPr lang="es-UY" noProof="0" dirty="0">
                <a:latin typeface="Comic Sans MS" charset="0"/>
                <a:ea typeface="MS PGothic" charset="0"/>
              </a:rPr>
              <a:t>GC es dependiente de la frecuencia </a:t>
            </a:r>
            <a:r>
              <a:rPr lang="es-UY" dirty="0">
                <a:latin typeface="Comic Sans MS" charset="0"/>
                <a:ea typeface="MS PGothic" charset="0"/>
              </a:rPr>
              <a:t>cardiaca</a:t>
            </a:r>
            <a:endParaRPr lang="es-UY" noProof="0" dirty="0">
              <a:latin typeface="Comic Sans MS" charset="0"/>
              <a:ea typeface="MS PGothic" charset="0"/>
            </a:endParaRPr>
          </a:p>
          <a:p>
            <a:pPr lvl="1" eaLnBrk="1" hangingPunct="1">
              <a:lnSpc>
                <a:spcPct val="120000"/>
              </a:lnSpc>
            </a:pPr>
            <a:r>
              <a:rPr lang="es-UY" noProof="0" dirty="0">
                <a:latin typeface="Comic Sans MS" charset="0"/>
                <a:ea typeface="MS PGothic" charset="0"/>
              </a:rPr>
              <a:t>bradicardia con </a:t>
            </a:r>
            <a:r>
              <a:rPr lang="es-UY" noProof="0" dirty="0" err="1">
                <a:latin typeface="Comic Sans MS" charset="0"/>
                <a:ea typeface="MS PGothic" charset="0"/>
              </a:rPr>
              <a:t>halotano</a:t>
            </a:r>
            <a:endParaRPr lang="es-UY" noProof="0" dirty="0">
              <a:latin typeface="Comic Sans MS" charset="0"/>
              <a:ea typeface="MS PGothic" charset="0"/>
            </a:endParaRPr>
          </a:p>
          <a:p>
            <a:pPr lvl="1" eaLnBrk="1" hangingPunct="1">
              <a:lnSpc>
                <a:spcPct val="120000"/>
              </a:lnSpc>
            </a:pPr>
            <a:r>
              <a:rPr lang="es-UY" noProof="0" dirty="0">
                <a:latin typeface="Comic Sans MS" charset="0"/>
                <a:ea typeface="MS PGothic" charset="0"/>
              </a:rPr>
              <a:t>bradicardia luego de una dosis de </a:t>
            </a:r>
            <a:r>
              <a:rPr lang="es-UY" noProof="0" dirty="0" err="1">
                <a:latin typeface="Comic Sans MS" charset="0"/>
                <a:ea typeface="MS PGothic" charset="0"/>
              </a:rPr>
              <a:t>succinilcolina</a:t>
            </a:r>
            <a:endParaRPr lang="es-UY" noProof="0" dirty="0">
              <a:latin typeface="Comic Sans MS" charset="0"/>
              <a:ea typeface="MS PGothic"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8305800" cy="1325563"/>
          </a:xfrm>
        </p:spPr>
        <p:txBody>
          <a:bodyPr>
            <a:normAutofit/>
          </a:bodyPr>
          <a:lstStyle/>
          <a:p>
            <a:r>
              <a:rPr lang="es-UY" noProof="0" dirty="0">
                <a:solidFill>
                  <a:schemeClr val="accent1">
                    <a:tint val="83000"/>
                    <a:satMod val="150000"/>
                  </a:schemeClr>
                </a:solidFill>
                <a:latin typeface="Comic Sans MS" charset="0"/>
              </a:rPr>
              <a:t>PREMED ANTICOLINERGICA</a:t>
            </a:r>
            <a:endParaRPr lang="es-UY" noProof="0" dirty="0"/>
          </a:p>
        </p:txBody>
      </p:sp>
      <p:sp>
        <p:nvSpPr>
          <p:cNvPr id="6" name="Rectangle 4"/>
          <p:cNvSpPr txBox="1">
            <a:spLocks noRot="1" noChangeArrowheads="1"/>
          </p:cNvSpPr>
          <p:nvPr/>
        </p:nvSpPr>
        <p:spPr>
          <a:xfrm>
            <a:off x="381000" y="1905000"/>
            <a:ext cx="4219576" cy="706437"/>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u="sng" dirty="0">
                <a:ea typeface="+mn-ea"/>
                <a:cs typeface="+mn-cs"/>
              </a:rPr>
              <a:t>PROS	</a:t>
            </a:r>
            <a:r>
              <a:rPr lang="en-US" sz="3600" dirty="0"/>
              <a:t>				</a:t>
            </a:r>
          </a:p>
        </p:txBody>
      </p:sp>
      <p:sp>
        <p:nvSpPr>
          <p:cNvPr id="7" name="Rectangle 5"/>
          <p:cNvSpPr txBox="1">
            <a:spLocks noChangeArrowheads="1"/>
          </p:cNvSpPr>
          <p:nvPr/>
        </p:nvSpPr>
        <p:spPr>
          <a:xfrm>
            <a:off x="180976" y="2590800"/>
            <a:ext cx="4038600" cy="3525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s-UY" sz="1800" dirty="0"/>
              <a:t>Membranas mucosas secas ventaja para inducción inhalatoria</a:t>
            </a:r>
          </a:p>
          <a:p>
            <a:pPr>
              <a:lnSpc>
                <a:spcPct val="80000"/>
              </a:lnSpc>
            </a:pPr>
            <a:r>
              <a:rPr lang="es-UY" sz="1800" dirty="0"/>
              <a:t>Vago tónico y dependiente de frecuencia cardiaca</a:t>
            </a:r>
          </a:p>
          <a:p>
            <a:pPr>
              <a:lnSpc>
                <a:spcPct val="80000"/>
              </a:lnSpc>
            </a:pPr>
            <a:r>
              <a:rPr lang="es-UY" sz="1800" dirty="0"/>
              <a:t>Frente a bradicardia, inicio de </a:t>
            </a:r>
            <a:r>
              <a:rPr lang="es-UY" sz="1800" dirty="0" err="1"/>
              <a:t>accion</a:t>
            </a:r>
            <a:r>
              <a:rPr lang="es-UY" sz="1800" dirty="0"/>
              <a:t> retrasado</a:t>
            </a:r>
            <a:endParaRPr lang="es-UY" dirty="0"/>
          </a:p>
        </p:txBody>
      </p:sp>
      <p:sp>
        <p:nvSpPr>
          <p:cNvPr id="8" name="Rectangle 6"/>
          <p:cNvSpPr txBox="1">
            <a:spLocks noChangeArrowheads="1"/>
          </p:cNvSpPr>
          <p:nvPr/>
        </p:nvSpPr>
        <p:spPr>
          <a:xfrm>
            <a:off x="4829176" y="2590800"/>
            <a:ext cx="4038600" cy="35258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s-UY" sz="1800" dirty="0"/>
              <a:t>Membranas mucosas secas y el bloqueo de los reflejos </a:t>
            </a:r>
            <a:r>
              <a:rPr lang="es-UY" sz="1800" dirty="0" err="1"/>
              <a:t>vagales</a:t>
            </a:r>
            <a:r>
              <a:rPr lang="es-UY" sz="1800" dirty="0"/>
              <a:t> no es necesario con los agentes inhalatorios modernos</a:t>
            </a:r>
          </a:p>
          <a:p>
            <a:pPr>
              <a:lnSpc>
                <a:spcPct val="80000"/>
              </a:lnSpc>
            </a:pPr>
            <a:r>
              <a:rPr lang="es-UY" sz="1800" dirty="0" err="1"/>
              <a:t>Sevofluorano</a:t>
            </a:r>
            <a:r>
              <a:rPr lang="es-UY" sz="1800" dirty="0"/>
              <a:t> promueve taquicardia</a:t>
            </a:r>
          </a:p>
          <a:p>
            <a:pPr>
              <a:lnSpc>
                <a:spcPct val="80000"/>
              </a:lnSpc>
            </a:pPr>
            <a:r>
              <a:rPr lang="es-UY" sz="1800" dirty="0" err="1"/>
              <a:t>Disconfort</a:t>
            </a:r>
            <a:r>
              <a:rPr lang="es-UY" sz="1800" dirty="0"/>
              <a:t> del paciente por boca seca</a:t>
            </a:r>
          </a:p>
          <a:p>
            <a:pPr>
              <a:lnSpc>
                <a:spcPct val="80000"/>
              </a:lnSpc>
            </a:pPr>
            <a:r>
              <a:rPr lang="es-UY" sz="1800" dirty="0"/>
              <a:t>membranas mucosas friables</a:t>
            </a:r>
          </a:p>
          <a:p>
            <a:pPr>
              <a:lnSpc>
                <a:spcPct val="80000"/>
              </a:lnSpc>
            </a:pPr>
            <a:r>
              <a:rPr lang="es-UY" sz="1800" dirty="0"/>
              <a:t>Disminución de la función </a:t>
            </a:r>
            <a:r>
              <a:rPr lang="es-UY" sz="1800" dirty="0" err="1"/>
              <a:t>mucociliar</a:t>
            </a:r>
            <a:r>
              <a:rPr lang="es-UY" sz="1800" dirty="0"/>
              <a:t> – secreciones espesas</a:t>
            </a:r>
          </a:p>
          <a:p>
            <a:pPr>
              <a:lnSpc>
                <a:spcPct val="80000"/>
              </a:lnSpc>
            </a:pPr>
            <a:r>
              <a:rPr lang="es-UY" sz="1800" dirty="0"/>
              <a:t>Interfiere con la regulación de la temperatura</a:t>
            </a:r>
          </a:p>
          <a:p>
            <a:pPr>
              <a:lnSpc>
                <a:spcPct val="80000"/>
              </a:lnSpc>
            </a:pPr>
            <a:r>
              <a:rPr lang="es-UY" sz="1800" dirty="0"/>
              <a:t>Reduce la presión del esfínter esofágico inferior</a:t>
            </a:r>
          </a:p>
          <a:p>
            <a:pPr>
              <a:lnSpc>
                <a:spcPct val="80000"/>
              </a:lnSpc>
            </a:pPr>
            <a:r>
              <a:rPr lang="es-UY" sz="1800" dirty="0"/>
              <a:t>Síndrome anticolinérgico central</a:t>
            </a:r>
          </a:p>
        </p:txBody>
      </p:sp>
      <p:sp>
        <p:nvSpPr>
          <p:cNvPr id="4" name="TextBox 3"/>
          <p:cNvSpPr txBox="1"/>
          <p:nvPr/>
        </p:nvSpPr>
        <p:spPr>
          <a:xfrm>
            <a:off x="5029200" y="1905000"/>
            <a:ext cx="1269963" cy="677108"/>
          </a:xfrm>
          <a:prstGeom prst="rect">
            <a:avLst/>
          </a:prstGeom>
          <a:noFill/>
        </p:spPr>
        <p:txBody>
          <a:bodyPr wrap="none" rtlCol="0">
            <a:spAutoFit/>
          </a:bodyPr>
          <a:lstStyle/>
          <a:p>
            <a:r>
              <a:rPr lang="en-US" sz="3800" b="1" u="sng" dirty="0">
                <a:latin typeface="+mj-lt"/>
              </a:rPr>
              <a:t>CONS</a:t>
            </a:r>
          </a:p>
        </p:txBody>
      </p:sp>
    </p:spTree>
    <p:extLst>
      <p:ext uri="{BB962C8B-B14F-4D97-AF65-F5344CB8AC3E}">
        <p14:creationId xmlns:p14="http://schemas.microsoft.com/office/powerpoint/2010/main" val="605709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381000" y="533400"/>
            <a:ext cx="7696200"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EFECTO DEL PRE-TRATAMIENTO CON ATROPINA INTRAVENOSA O GLICOPIRROLATO EN ARRITMIAS CARDIACAS DURANTE ANESTESIA CON HALOTANO PARA ADENOIDECTOMIA EN NINOS</a:t>
            </a:r>
          </a:p>
        </p:txBody>
      </p:sp>
      <p:sp>
        <p:nvSpPr>
          <p:cNvPr id="7" name="Rectangle 3"/>
          <p:cNvSpPr txBox="1">
            <a:spLocks noChangeArrowheads="1"/>
          </p:cNvSpPr>
          <p:nvPr/>
        </p:nvSpPr>
        <p:spPr>
          <a:xfrm>
            <a:off x="457200" y="2088444"/>
            <a:ext cx="79248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UY" sz="2400" dirty="0"/>
              <a:t>77 pacientes, </a:t>
            </a:r>
            <a:r>
              <a:rPr lang="es-UY" sz="2400" dirty="0" err="1"/>
              <a:t>adenoidectomia</a:t>
            </a:r>
            <a:endParaRPr lang="es-UY" sz="2400" dirty="0"/>
          </a:p>
          <a:p>
            <a:r>
              <a:rPr lang="es-UY" sz="2400" dirty="0"/>
              <a:t> Atropina, </a:t>
            </a:r>
            <a:r>
              <a:rPr lang="es-UY" sz="2400" dirty="0" err="1"/>
              <a:t>glicopirrolato</a:t>
            </a:r>
            <a:r>
              <a:rPr lang="es-UY" sz="2400" dirty="0"/>
              <a:t>, o suero salino</a:t>
            </a:r>
          </a:p>
          <a:p>
            <a:pPr lvl="1">
              <a:buFont typeface="Wingdings 2" charset="0"/>
              <a:buChar char=""/>
            </a:pPr>
            <a:r>
              <a:rPr lang="es-UY" sz="2000" dirty="0"/>
              <a:t>no diferencia en incidencia de arritmias ventriculares</a:t>
            </a:r>
          </a:p>
          <a:p>
            <a:pPr lvl="1">
              <a:buFont typeface="Wingdings 2" charset="0"/>
              <a:buChar char=""/>
            </a:pPr>
            <a:r>
              <a:rPr lang="es-UY" sz="2000" dirty="0"/>
              <a:t>bradicardia en el grupo de suero salino, pero resolvió sin tratamiento</a:t>
            </a:r>
          </a:p>
          <a:p>
            <a:pPr lvl="1">
              <a:buFont typeface="Wingdings 2" charset="0"/>
              <a:buChar char=""/>
            </a:pPr>
            <a:r>
              <a:rPr lang="es-UY" sz="2000" dirty="0"/>
              <a:t>atropina causo taquicardia </a:t>
            </a:r>
            <a:r>
              <a:rPr lang="es-UY" sz="2000" dirty="0" err="1"/>
              <a:t>sinusal</a:t>
            </a:r>
            <a:r>
              <a:rPr lang="es-UY" sz="2000" dirty="0"/>
              <a:t> persistente</a:t>
            </a:r>
          </a:p>
          <a:p>
            <a:r>
              <a:rPr lang="es-UY" sz="2400" dirty="0"/>
              <a:t>Pretratamiento de rutina No es necesario en niños sometidos a </a:t>
            </a:r>
            <a:r>
              <a:rPr lang="es-UY" sz="2400" dirty="0" err="1"/>
              <a:t>adenoidectomia</a:t>
            </a:r>
            <a:r>
              <a:rPr lang="es-UY" sz="2400" dirty="0"/>
              <a:t> bajo anestesia con </a:t>
            </a:r>
            <a:r>
              <a:rPr lang="es-UY" sz="2400" dirty="0" err="1"/>
              <a:t>halotano</a:t>
            </a:r>
            <a:endParaRPr lang="es-UY" sz="2400" dirty="0"/>
          </a:p>
          <a:p>
            <a:pPr>
              <a:buFont typeface="Wingdings 2" charset="0"/>
              <a:buNone/>
            </a:pPr>
            <a:endParaRPr lang="es-UY" sz="1200" i="1" dirty="0">
              <a:effectLst>
                <a:outerShdw blurRad="38100" dist="38100" dir="2700000" algn="tl">
                  <a:srgbClr val="04617B"/>
                </a:outerShdw>
              </a:effectLst>
            </a:endParaRPr>
          </a:p>
          <a:p>
            <a:pPr>
              <a:buFont typeface="Wingdings 2" charset="0"/>
              <a:buNone/>
            </a:pPr>
            <a:r>
              <a:rPr lang="es-UY" sz="1200" i="1" dirty="0">
                <a:effectLst>
                  <a:outerShdw blurRad="38100" dist="38100" dir="2700000" algn="tl">
                    <a:srgbClr val="04617B"/>
                  </a:outerShdw>
                </a:effectLst>
              </a:rPr>
              <a:t>	</a:t>
            </a:r>
            <a:r>
              <a:rPr lang="es-UY" sz="1200" i="1" dirty="0" err="1">
                <a:effectLst>
                  <a:outerShdw blurRad="38100" dist="38100" dir="2700000" algn="tl">
                    <a:srgbClr val="04617B"/>
                  </a:outerShdw>
                </a:effectLst>
              </a:rPr>
              <a:t>Annila</a:t>
            </a:r>
            <a:r>
              <a:rPr lang="es-UY" sz="1200" i="1" dirty="0">
                <a:effectLst>
                  <a:outerShdw blurRad="38100" dist="38100" dir="2700000" algn="tl">
                    <a:srgbClr val="04617B"/>
                  </a:outerShdw>
                </a:effectLst>
              </a:rPr>
              <a:t> et al: BJ </a:t>
            </a:r>
            <a:r>
              <a:rPr lang="es-UY" sz="1200" i="1" dirty="0" err="1">
                <a:effectLst>
                  <a:outerShdw blurRad="38100" dist="38100" dir="2700000" algn="tl">
                    <a:srgbClr val="04617B"/>
                  </a:outerShdw>
                </a:effectLst>
              </a:rPr>
              <a:t>Anaesth</a:t>
            </a:r>
            <a:r>
              <a:rPr lang="es-UY" sz="1200" i="1" dirty="0">
                <a:effectLst>
                  <a:outerShdw blurRad="38100" dist="38100" dir="2700000" algn="tl">
                    <a:srgbClr val="04617B"/>
                  </a:outerShdw>
                </a:effectLst>
              </a:rPr>
              <a:t> 80:756-760, 1998</a:t>
            </a:r>
          </a:p>
        </p:txBody>
      </p:sp>
    </p:spTree>
    <p:extLst>
      <p:ext uri="{BB962C8B-B14F-4D97-AF65-F5344CB8AC3E}">
        <p14:creationId xmlns:p14="http://schemas.microsoft.com/office/powerpoint/2010/main" val="3562345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a:xfrm>
            <a:off x="76200" y="381000"/>
            <a:ext cx="8991600" cy="1143000"/>
          </a:xfrm>
        </p:spPr>
        <p:txBody>
          <a:bodyPr>
            <a:normAutofit fontScale="90000"/>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PROFILAXIS ANTICOLINERGICA</a:t>
            </a:r>
          </a:p>
        </p:txBody>
      </p:sp>
      <p:sp>
        <p:nvSpPr>
          <p:cNvPr id="102402" name="Rectangle 3"/>
          <p:cNvSpPr>
            <a:spLocks noGrp="1" noChangeArrowheads="1"/>
          </p:cNvSpPr>
          <p:nvPr>
            <p:ph idx="1"/>
          </p:nvPr>
        </p:nvSpPr>
        <p:spPr>
          <a:xfrm>
            <a:off x="381000" y="1828800"/>
            <a:ext cx="8534400" cy="4495800"/>
          </a:xfrm>
        </p:spPr>
        <p:txBody>
          <a:bodyPr/>
          <a:lstStyle/>
          <a:p>
            <a:pPr algn="ctr" eaLnBrk="1" hangingPunct="1">
              <a:buFont typeface="Wingdings" charset="0"/>
              <a:buNone/>
            </a:pPr>
            <a:endParaRPr lang="es-UY" noProof="0" dirty="0">
              <a:latin typeface="Comic Sans MS" charset="0"/>
              <a:ea typeface="MS PGothic" charset="0"/>
            </a:endParaRPr>
          </a:p>
          <a:p>
            <a:pPr algn="ctr" eaLnBrk="1" hangingPunct="1">
              <a:buFont typeface="Wingdings" charset="0"/>
              <a:buNone/>
            </a:pPr>
            <a:endParaRPr lang="es-UY" noProof="0" dirty="0">
              <a:latin typeface="Comic Sans MS" charset="0"/>
              <a:ea typeface="MS PGothic" charset="0"/>
            </a:endParaRPr>
          </a:p>
          <a:p>
            <a:pPr eaLnBrk="1" hangingPunct="1">
              <a:buFont typeface="Wingdings" charset="0"/>
              <a:buNone/>
            </a:pPr>
            <a:r>
              <a:rPr lang="es-UY" sz="3600" dirty="0">
                <a:latin typeface="Comic Sans MS" charset="0"/>
                <a:ea typeface="MS PGothic" charset="0"/>
              </a:rPr>
              <a:t>DEBE SER ADMINISTRADA DE RUTINA?</a:t>
            </a:r>
            <a:endParaRPr lang="es-UY" sz="3600" noProof="0" dirty="0">
              <a:latin typeface="Comic Sans MS" charset="0"/>
              <a:ea typeface="MS PGothic"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TENDENCIA ACTUAL</a:t>
            </a:r>
          </a:p>
        </p:txBody>
      </p:sp>
      <p:sp>
        <p:nvSpPr>
          <p:cNvPr id="104450" name="Rectangle 3"/>
          <p:cNvSpPr>
            <a:spLocks noGrp="1" noChangeArrowheads="1"/>
          </p:cNvSpPr>
          <p:nvPr>
            <p:ph idx="1"/>
          </p:nvPr>
        </p:nvSpPr>
        <p:spPr>
          <a:xfrm>
            <a:off x="381000" y="1828800"/>
            <a:ext cx="8610600" cy="4876800"/>
          </a:xfrm>
        </p:spPr>
        <p:txBody>
          <a:bodyPr/>
          <a:lstStyle/>
          <a:p>
            <a:pPr eaLnBrk="1" hangingPunct="1"/>
            <a:r>
              <a:rPr lang="es-UY" noProof="0" dirty="0">
                <a:latin typeface="Comic Sans MS" charset="0"/>
                <a:ea typeface="MS PGothic" charset="0"/>
              </a:rPr>
              <a:t>El uso de rutina ha disminuido </a:t>
            </a:r>
            <a:r>
              <a:rPr lang="es-UY" dirty="0">
                <a:latin typeface="Comic Sans MS" charset="0"/>
                <a:ea typeface="MS PGothic" charset="0"/>
              </a:rPr>
              <a:t>de forma importante</a:t>
            </a:r>
            <a:endParaRPr lang="es-UY" noProof="0" dirty="0">
              <a:latin typeface="Comic Sans MS" charset="0"/>
              <a:ea typeface="MS PGothic" charset="0"/>
            </a:endParaRPr>
          </a:p>
          <a:p>
            <a:pPr lvl="1" eaLnBrk="1" hangingPunct="1"/>
            <a:r>
              <a:rPr lang="es-UY" noProof="0" dirty="0">
                <a:latin typeface="Comic Sans MS" charset="0"/>
                <a:ea typeface="MS PGothic" charset="0"/>
              </a:rPr>
              <a:t>Menos secreciones con anestésicos modernos</a:t>
            </a:r>
          </a:p>
          <a:p>
            <a:pPr lvl="1" eaLnBrk="1" hangingPunct="1"/>
            <a:r>
              <a:rPr lang="es-UY" noProof="0" dirty="0">
                <a:latin typeface="Comic Sans MS" charset="0"/>
                <a:ea typeface="MS PGothic" charset="0"/>
              </a:rPr>
              <a:t>Disminución del uso de </a:t>
            </a:r>
            <a:r>
              <a:rPr lang="es-UY" noProof="0" dirty="0" err="1">
                <a:latin typeface="Comic Sans MS" charset="0"/>
                <a:ea typeface="MS PGothic" charset="0"/>
              </a:rPr>
              <a:t>halotano</a:t>
            </a:r>
            <a:r>
              <a:rPr lang="es-UY" noProof="0" dirty="0">
                <a:latin typeface="Comic Sans MS" charset="0"/>
                <a:ea typeface="MS PGothic" charset="0"/>
              </a:rPr>
              <a:t> y </a:t>
            </a:r>
            <a:r>
              <a:rPr lang="es-UY" noProof="0" dirty="0" err="1">
                <a:latin typeface="Comic Sans MS" charset="0"/>
                <a:ea typeface="MS PGothic" charset="0"/>
              </a:rPr>
              <a:t>succinilcolina</a:t>
            </a:r>
            <a:endParaRPr lang="es-UY" noProof="0" dirty="0">
              <a:latin typeface="Comic Sans MS" charset="0"/>
              <a:ea typeface="MS PGothic" charset="0"/>
            </a:endParaRPr>
          </a:p>
          <a:p>
            <a:pPr lvl="1" eaLnBrk="1" hangingPunct="1"/>
            <a:r>
              <a:rPr lang="es-UY" noProof="0" dirty="0" err="1">
                <a:latin typeface="Comic Sans MS" charset="0"/>
                <a:ea typeface="MS PGothic" charset="0"/>
              </a:rPr>
              <a:t>Disconfort</a:t>
            </a:r>
            <a:r>
              <a:rPr lang="es-UY" noProof="0" dirty="0">
                <a:latin typeface="Comic Sans MS" charset="0"/>
                <a:ea typeface="MS PGothic" charset="0"/>
              </a:rPr>
              <a:t> postoperatorio</a:t>
            </a:r>
          </a:p>
          <a:p>
            <a:pPr lvl="1" eaLnBrk="1" hangingPunct="1"/>
            <a:r>
              <a:rPr lang="es-UY" noProof="0" dirty="0">
                <a:latin typeface="Comic Sans MS" charset="0"/>
                <a:ea typeface="MS PGothic" charset="0"/>
              </a:rPr>
              <a:t>Síndrome anticolinérgico central</a:t>
            </a:r>
          </a:p>
          <a:p>
            <a:pPr lvl="1" eaLnBrk="1" hangingPunct="1"/>
            <a:r>
              <a:rPr lang="es-UY" noProof="0" dirty="0">
                <a:latin typeface="Comic Sans MS" charset="0"/>
                <a:ea typeface="MS PGothic" charset="0"/>
              </a:rPr>
              <a:t>Altera la regulación de la temperatura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57200" y="152400"/>
            <a:ext cx="8229600" cy="1143000"/>
          </a:xfrm>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INDICACIONES</a:t>
            </a:r>
          </a:p>
        </p:txBody>
      </p:sp>
      <p:sp>
        <p:nvSpPr>
          <p:cNvPr id="106498" name="Rectangle 3"/>
          <p:cNvSpPr>
            <a:spLocks noGrp="1" noChangeArrowheads="1"/>
          </p:cNvSpPr>
          <p:nvPr>
            <p:ph idx="1"/>
          </p:nvPr>
        </p:nvSpPr>
        <p:spPr>
          <a:xfrm>
            <a:off x="228600" y="1600200"/>
            <a:ext cx="8610600" cy="4648200"/>
          </a:xfrm>
        </p:spPr>
        <p:txBody>
          <a:bodyPr>
            <a:normAutofit/>
          </a:bodyPr>
          <a:lstStyle/>
          <a:p>
            <a:pPr eaLnBrk="1" hangingPunct="1"/>
            <a:r>
              <a:rPr lang="es-UY" sz="2400" noProof="0" dirty="0">
                <a:latin typeface="Comic Sans MS" charset="0"/>
                <a:ea typeface="MS PGothic" charset="0"/>
              </a:rPr>
              <a:t>Relacionado con la edad: &lt; 6 meses; &lt; 1 ano</a:t>
            </a:r>
          </a:p>
          <a:p>
            <a:pPr eaLnBrk="1" hangingPunct="1"/>
            <a:r>
              <a:rPr lang="es-UY" sz="2400" noProof="0" dirty="0">
                <a:latin typeface="Comic Sans MS" charset="0"/>
                <a:ea typeface="MS PGothic" charset="0"/>
              </a:rPr>
              <a:t>Desarrollo de bradicardia</a:t>
            </a:r>
          </a:p>
          <a:p>
            <a:r>
              <a:rPr lang="es-UY" sz="2400" noProof="0" dirty="0">
                <a:latin typeface="Comic Sans MS" charset="0"/>
                <a:ea typeface="MS PGothic" charset="0"/>
              </a:rPr>
              <a:t>Historia de bradicardia durante </a:t>
            </a:r>
            <a:r>
              <a:rPr lang="es-UY" sz="2400" dirty="0">
                <a:latin typeface="Comic Sans MS" charset="0"/>
                <a:ea typeface="MS PGothic" charset="0"/>
              </a:rPr>
              <a:t>intubación/inducción</a:t>
            </a:r>
            <a:endParaRPr lang="es-UY" sz="2400" noProof="0" dirty="0">
              <a:latin typeface="Comic Sans MS" charset="0"/>
              <a:ea typeface="MS PGothic" charset="0"/>
            </a:endParaRPr>
          </a:p>
          <a:p>
            <a:pPr eaLnBrk="1" hangingPunct="1"/>
            <a:r>
              <a:rPr lang="es-UY" sz="2400" noProof="0" dirty="0">
                <a:latin typeface="Comic Sans MS" charset="0"/>
                <a:ea typeface="MS PGothic" charset="0"/>
              </a:rPr>
              <a:t>Procedimientos que inducen reflejos </a:t>
            </a:r>
            <a:r>
              <a:rPr lang="es-UY" sz="2400" noProof="0" dirty="0" err="1">
                <a:latin typeface="Comic Sans MS" charset="0"/>
                <a:ea typeface="MS PGothic" charset="0"/>
              </a:rPr>
              <a:t>vagales</a:t>
            </a:r>
            <a:endParaRPr lang="es-UY" sz="2400" noProof="0" dirty="0">
              <a:latin typeface="Comic Sans MS" charset="0"/>
              <a:ea typeface="MS PGothic" charset="0"/>
            </a:endParaRPr>
          </a:p>
          <a:p>
            <a:pPr lvl="1" eaLnBrk="1" hangingPunct="1"/>
            <a:r>
              <a:rPr lang="es-UY" sz="2400" noProof="0" dirty="0">
                <a:latin typeface="Comic Sans MS" charset="0"/>
                <a:ea typeface="MS PGothic" charset="0"/>
              </a:rPr>
              <a:t>Reflejo </a:t>
            </a:r>
            <a:r>
              <a:rPr lang="es-UY" sz="2400" noProof="0" dirty="0" err="1">
                <a:latin typeface="Comic Sans MS" charset="0"/>
                <a:ea typeface="MS PGothic" charset="0"/>
              </a:rPr>
              <a:t>oculocardiaco</a:t>
            </a:r>
            <a:endParaRPr lang="es-UY" sz="2400" noProof="0" dirty="0">
              <a:latin typeface="Comic Sans MS" charset="0"/>
              <a:ea typeface="MS PGothic" charset="0"/>
            </a:endParaRPr>
          </a:p>
          <a:p>
            <a:pPr eaLnBrk="1" hangingPunct="1"/>
            <a:r>
              <a:rPr lang="es-UY" sz="2400" noProof="0" dirty="0" err="1">
                <a:latin typeface="Comic Sans MS" charset="0"/>
                <a:ea typeface="MS PGothic" charset="0"/>
              </a:rPr>
              <a:t>Succinilcolina</a:t>
            </a:r>
            <a:r>
              <a:rPr lang="es-UY" sz="2400" noProof="0" dirty="0">
                <a:latin typeface="Comic Sans MS" charset="0"/>
                <a:ea typeface="MS PGothic" charset="0"/>
              </a:rPr>
              <a:t>/Altas dosis de opiáceos</a:t>
            </a:r>
          </a:p>
          <a:p>
            <a:pPr eaLnBrk="1" hangingPunct="1"/>
            <a:r>
              <a:rPr lang="es-UY" sz="2400" noProof="0" dirty="0" err="1">
                <a:latin typeface="Comic Sans MS" charset="0"/>
                <a:ea typeface="MS PGothic" charset="0"/>
              </a:rPr>
              <a:t>Ketamina</a:t>
            </a:r>
            <a:endParaRPr lang="es-UY" sz="2400" noProof="0" dirty="0">
              <a:latin typeface="Comic Sans MS" charset="0"/>
              <a:ea typeface="MS PGothic" charset="0"/>
            </a:endParaRPr>
          </a:p>
          <a:p>
            <a:pPr eaLnBrk="1" hangingPunct="1"/>
            <a:r>
              <a:rPr lang="es-UY" sz="2400" noProof="0" dirty="0">
                <a:latin typeface="Comic Sans MS" charset="0"/>
                <a:ea typeface="MS PGothic" charset="0"/>
              </a:rPr>
              <a:t>Secreciones excesivas</a:t>
            </a:r>
          </a:p>
          <a:p>
            <a:pPr eaLnBrk="1" hangingPunct="1"/>
            <a:r>
              <a:rPr lang="es-UY" sz="2400" noProof="0" dirty="0">
                <a:latin typeface="Comic Sans MS" charset="0"/>
                <a:ea typeface="MS PGothic" charset="0"/>
              </a:rPr>
              <a:t>Cirugía Oral</a:t>
            </a:r>
          </a:p>
          <a:p>
            <a:pPr eaLnBrk="1" hangingPunct="1"/>
            <a:r>
              <a:rPr lang="es-UY" sz="2400" noProof="0" dirty="0">
                <a:latin typeface="Comic Sans MS" charset="0"/>
                <a:ea typeface="MS PGothic" charset="0"/>
              </a:rPr>
              <a:t>Otra posición que la supina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DOSIS DE ATROPINA</a:t>
            </a:r>
          </a:p>
        </p:txBody>
      </p:sp>
      <p:sp>
        <p:nvSpPr>
          <p:cNvPr id="108546" name="Rectangle 3"/>
          <p:cNvSpPr>
            <a:spLocks noGrp="1" noChangeArrowheads="1"/>
          </p:cNvSpPr>
          <p:nvPr>
            <p:ph idx="1"/>
          </p:nvPr>
        </p:nvSpPr>
        <p:spPr>
          <a:xfrm>
            <a:off x="457200" y="1882775"/>
            <a:ext cx="8229600" cy="4572000"/>
          </a:xfrm>
        </p:spPr>
        <p:txBody>
          <a:bodyPr/>
          <a:lstStyle/>
          <a:p>
            <a:pPr eaLnBrk="1" hangingPunct="1">
              <a:lnSpc>
                <a:spcPct val="130000"/>
              </a:lnSpc>
            </a:pPr>
            <a:r>
              <a:rPr lang="es-UY" noProof="0" dirty="0">
                <a:latin typeface="Comic Sans MS" charset="0"/>
                <a:ea typeface="MS PGothic" charset="0"/>
              </a:rPr>
              <a:t>20 </a:t>
            </a:r>
            <a:r>
              <a:rPr lang="es-UY" noProof="0" dirty="0" err="1">
                <a:latin typeface="Comic Sans MS" charset="0"/>
                <a:ea typeface="MS PGothic" charset="0"/>
              </a:rPr>
              <a:t>mcg</a:t>
            </a:r>
            <a:r>
              <a:rPr lang="es-UY" noProof="0" dirty="0">
                <a:latin typeface="Comic Sans MS" charset="0"/>
                <a:ea typeface="MS PGothic" charset="0"/>
              </a:rPr>
              <a:t>/kg</a:t>
            </a:r>
          </a:p>
          <a:p>
            <a:pPr eaLnBrk="1" hangingPunct="1">
              <a:lnSpc>
                <a:spcPct val="130000"/>
              </a:lnSpc>
            </a:pPr>
            <a:r>
              <a:rPr lang="es-UY" dirty="0">
                <a:latin typeface="Comic Sans MS" charset="0"/>
                <a:ea typeface="MS PGothic" charset="0"/>
              </a:rPr>
              <a:t>GUIAS PALS </a:t>
            </a:r>
            <a:r>
              <a:rPr lang="es-UY" noProof="0" dirty="0">
                <a:latin typeface="Comic Sans MS" charset="0"/>
                <a:ea typeface="MS PGothic" charset="0"/>
              </a:rPr>
              <a:t>AHA 2015</a:t>
            </a:r>
          </a:p>
          <a:p>
            <a:pPr lvl="1">
              <a:lnSpc>
                <a:spcPct val="130000"/>
              </a:lnSpc>
            </a:pPr>
            <a:r>
              <a:rPr lang="es-UY" noProof="0" dirty="0">
                <a:latin typeface="Comic Sans MS" charset="0"/>
                <a:ea typeface="MS PGothic" charset="0"/>
              </a:rPr>
              <a:t>Dosis mínima (0.1 mg) no es requerida</a:t>
            </a:r>
          </a:p>
          <a:p>
            <a:endParaRPr lang="es-UY" noProof="0" dirty="0">
              <a:latin typeface="Comic Sans MS" charset="0"/>
              <a:ea typeface="MS PGothic" charset="0"/>
            </a:endParaRPr>
          </a:p>
          <a:p>
            <a:pPr lvl="1" eaLnBrk="1" hangingPunct="1">
              <a:buFont typeface="Wingdings" charset="0"/>
              <a:buNone/>
            </a:pPr>
            <a:endParaRPr lang="es-UY" noProof="0" dirty="0">
              <a:latin typeface="Comic Sans MS" charset="0"/>
              <a:ea typeface="MS PGothic" charset="0"/>
            </a:endParaRPr>
          </a:p>
          <a:p>
            <a:pPr eaLnBrk="1" hangingPunct="1">
              <a:buFont typeface="Wingdings" charset="0"/>
              <a:buNone/>
            </a:pPr>
            <a:endParaRPr lang="es-UY" noProof="0" dirty="0">
              <a:latin typeface="Comic Sans MS" charset="0"/>
              <a:ea typeface="MS PGothic"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RESUMEN</a:t>
            </a:r>
          </a:p>
        </p:txBody>
      </p:sp>
      <p:sp>
        <p:nvSpPr>
          <p:cNvPr id="110594" name="Rectangle 3"/>
          <p:cNvSpPr>
            <a:spLocks noGrp="1" noChangeArrowheads="1"/>
          </p:cNvSpPr>
          <p:nvPr>
            <p:ph idx="1"/>
          </p:nvPr>
        </p:nvSpPr>
        <p:spPr>
          <a:xfrm>
            <a:off x="304800" y="1600200"/>
            <a:ext cx="8534400" cy="4572000"/>
          </a:xfrm>
        </p:spPr>
        <p:txBody>
          <a:bodyPr/>
          <a:lstStyle/>
          <a:p>
            <a:pPr eaLnBrk="1" hangingPunct="1"/>
            <a:r>
              <a:rPr lang="es-UY" noProof="0" dirty="0">
                <a:latin typeface="Comic Sans MS" charset="0"/>
                <a:ea typeface="MS PGothic" charset="0"/>
              </a:rPr>
              <a:t>Los pacientes Pediátricos no son adultos pequeños</a:t>
            </a:r>
          </a:p>
          <a:p>
            <a:pPr eaLnBrk="1" hangingPunct="1"/>
            <a:r>
              <a:rPr lang="es-UY" noProof="0" dirty="0">
                <a:latin typeface="Comic Sans MS" charset="0"/>
                <a:ea typeface="MS PGothic" charset="0"/>
              </a:rPr>
              <a:t>Entender las diferencias anatómicas y fisiológicas permite un abordaje mas inteligente en el cuidado de estos pacientes durante la anestesia y cirugía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84632" indent="0" eaLnBrk="1" fontAlgn="auto" hangingPunct="1">
              <a:spcAft>
                <a:spcPts val="0"/>
              </a:spcAft>
              <a:defRPr/>
            </a:pPr>
            <a:r>
              <a:rPr lang="es-UY" sz="4000" noProof="0" dirty="0">
                <a:solidFill>
                  <a:schemeClr val="accent1">
                    <a:tint val="83000"/>
                    <a:satMod val="150000"/>
                  </a:schemeClr>
                </a:solidFill>
                <a:effectLst/>
                <a:latin typeface="Comic Sans MS" charset="0"/>
                <a:ea typeface="+mj-ea"/>
                <a:cs typeface="+mj-cs"/>
              </a:rPr>
              <a:t>OCCIPUCIO</a:t>
            </a:r>
          </a:p>
        </p:txBody>
      </p:sp>
      <p:sp>
        <p:nvSpPr>
          <p:cNvPr id="31746" name="Rectangle 3"/>
          <p:cNvSpPr>
            <a:spLocks noGrp="1" noChangeArrowheads="1"/>
          </p:cNvSpPr>
          <p:nvPr>
            <p:ph idx="1"/>
          </p:nvPr>
        </p:nvSpPr>
        <p:spPr>
          <a:xfrm>
            <a:off x="457200" y="1882775"/>
            <a:ext cx="8229600" cy="4572000"/>
          </a:xfrm>
        </p:spPr>
        <p:txBody>
          <a:bodyPr/>
          <a:lstStyle/>
          <a:p>
            <a:pPr eaLnBrk="1" hangingPunct="1"/>
            <a:r>
              <a:rPr lang="es-UY" noProof="0" dirty="0">
                <a:latin typeface="Comic Sans MS" charset="0"/>
                <a:ea typeface="MS PGothic" charset="0"/>
              </a:rPr>
              <a:t>El occipucio prominente tiende a </a:t>
            </a:r>
            <a:r>
              <a:rPr lang="es-UY" noProof="0" dirty="0" err="1">
                <a:latin typeface="Comic Sans MS" charset="0"/>
                <a:ea typeface="MS PGothic" charset="0"/>
              </a:rPr>
              <a:t>hiperflexionar</a:t>
            </a:r>
            <a:r>
              <a:rPr lang="es-UY" noProof="0" dirty="0">
                <a:latin typeface="Comic Sans MS" charset="0"/>
                <a:ea typeface="MS PGothic" charset="0"/>
              </a:rPr>
              <a:t> el cuello.</a:t>
            </a:r>
          </a:p>
          <a:p>
            <a:pPr eaLnBrk="1" hangingPunct="1"/>
            <a:endParaRPr lang="es-UY" noProof="0" dirty="0">
              <a:latin typeface="Comic Sans MS" charset="0"/>
              <a:ea typeface="MS PGothic" charset="0"/>
            </a:endParaRPr>
          </a:p>
          <a:p>
            <a:pPr eaLnBrk="1" hangingPunct="1"/>
            <a:r>
              <a:rPr lang="es-UY" noProof="0" dirty="0">
                <a:latin typeface="Comic Sans MS" charset="0"/>
                <a:ea typeface="MS PGothic" charset="0"/>
              </a:rPr>
              <a:t>Relevancia clínica  </a:t>
            </a:r>
          </a:p>
          <a:p>
            <a:pPr lvl="1" eaLnBrk="1" hangingPunct="1"/>
            <a:r>
              <a:rPr lang="es-UY" noProof="0" dirty="0">
                <a:latin typeface="Comic Sans MS" charset="0"/>
                <a:ea typeface="MS PGothic" charset="0"/>
              </a:rPr>
              <a:t>Rollo bajo los hombros para optimizar el posicionamiento </a:t>
            </a:r>
          </a:p>
          <a:p>
            <a:pPr lvl="1" eaLnBrk="1" hangingPunct="1"/>
            <a:r>
              <a:rPr lang="es-UY" noProof="0" dirty="0">
                <a:latin typeface="Comic Sans MS" charset="0"/>
                <a:ea typeface="MS PGothic" charset="0"/>
              </a:rPr>
              <a:t>Posicionamiento luego de </a:t>
            </a:r>
            <a:r>
              <a:rPr lang="es-UY" noProof="0" dirty="0" err="1">
                <a:latin typeface="Comic Sans MS" charset="0"/>
                <a:ea typeface="MS PGothic" charset="0"/>
              </a:rPr>
              <a:t>extubación</a:t>
            </a:r>
            <a:endParaRPr lang="es-UY" noProof="0" dirty="0">
              <a:latin typeface="Comic Sans MS" charset="0"/>
              <a:ea typeface="MS PGothic"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304800"/>
            <a:ext cx="8229600" cy="990600"/>
          </a:xfrm>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LENGUA</a:t>
            </a:r>
          </a:p>
        </p:txBody>
      </p:sp>
      <p:sp>
        <p:nvSpPr>
          <p:cNvPr id="33794" name="Rectangle 3"/>
          <p:cNvSpPr>
            <a:spLocks noGrp="1" noChangeArrowheads="1"/>
          </p:cNvSpPr>
          <p:nvPr>
            <p:ph idx="1"/>
          </p:nvPr>
        </p:nvSpPr>
        <p:spPr>
          <a:xfrm>
            <a:off x="533400" y="1524000"/>
            <a:ext cx="8458200" cy="5181600"/>
          </a:xfrm>
        </p:spPr>
        <p:txBody>
          <a:bodyPr/>
          <a:lstStyle/>
          <a:p>
            <a:pPr eaLnBrk="1" hangingPunct="1"/>
            <a:r>
              <a:rPr lang="es-UY" sz="2400" noProof="0" dirty="0">
                <a:latin typeface="Comic Sans MS" charset="0"/>
                <a:ea typeface="MS PGothic" charset="0"/>
              </a:rPr>
              <a:t>Relativamente grande</a:t>
            </a:r>
          </a:p>
          <a:p>
            <a:pPr eaLnBrk="1" hangingPunct="1"/>
            <a:endParaRPr lang="es-UY" sz="2400" noProof="0" dirty="0">
              <a:latin typeface="Comic Sans MS" charset="0"/>
              <a:ea typeface="MS PGothic" charset="0"/>
            </a:endParaRPr>
          </a:p>
          <a:p>
            <a:pPr eaLnBrk="1" hangingPunct="1">
              <a:lnSpc>
                <a:spcPct val="130000"/>
              </a:lnSpc>
            </a:pPr>
            <a:r>
              <a:rPr lang="es-UY" sz="2400" noProof="0" dirty="0">
                <a:latin typeface="Comic Sans MS" charset="0"/>
                <a:ea typeface="MS PGothic" charset="0"/>
              </a:rPr>
              <a:t>Relevancia clínica </a:t>
            </a:r>
          </a:p>
          <a:p>
            <a:pPr lvl="1" eaLnBrk="1" hangingPunct="1">
              <a:lnSpc>
                <a:spcPct val="130000"/>
              </a:lnSpc>
            </a:pPr>
            <a:r>
              <a:rPr lang="es-UY" sz="2400" noProof="0" dirty="0">
                <a:latin typeface="Comic Sans MS" charset="0"/>
                <a:ea typeface="MS PGothic" charset="0"/>
              </a:rPr>
              <a:t>Más propensos a obstrucción de vía aérea. </a:t>
            </a:r>
          </a:p>
          <a:p>
            <a:pPr lvl="2" eaLnBrk="1" hangingPunct="1">
              <a:lnSpc>
                <a:spcPct val="130000"/>
              </a:lnSpc>
            </a:pPr>
            <a:r>
              <a:rPr lang="es-UY" noProof="0" dirty="0">
                <a:latin typeface="Comic Sans MS" charset="0"/>
                <a:ea typeface="MS PGothic" charset="0"/>
              </a:rPr>
              <a:t>Ventilación bajo mascara puede ser difícil. </a:t>
            </a:r>
          </a:p>
          <a:p>
            <a:pPr lvl="1" eaLnBrk="1" hangingPunct="1">
              <a:lnSpc>
                <a:spcPct val="130000"/>
              </a:lnSpc>
            </a:pPr>
            <a:r>
              <a:rPr lang="es-UY" sz="2400" noProof="0" dirty="0">
                <a:latin typeface="Comic Sans MS" charset="0"/>
                <a:ea typeface="MS PGothic" charset="0"/>
              </a:rPr>
              <a:t>Dificultad durante la laringoscopia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Y" noProof="0" dirty="0"/>
              <a:t>POSITION OF THE LARYNX</a:t>
            </a:r>
          </a:p>
        </p:txBody>
      </p:sp>
      <p:sp>
        <p:nvSpPr>
          <p:cNvPr id="35842" name="Content Placeholder 3"/>
          <p:cNvSpPr>
            <a:spLocks noGrp="1"/>
          </p:cNvSpPr>
          <p:nvPr>
            <p:ph sz="half" idx="1"/>
          </p:nvPr>
        </p:nvSpPr>
        <p:spPr>
          <a:xfrm>
            <a:off x="457200" y="1722438"/>
            <a:ext cx="3048000" cy="4525962"/>
          </a:xfrm>
        </p:spPr>
        <p:txBody>
          <a:bodyPr/>
          <a:lstStyle/>
          <a:p>
            <a:endParaRPr lang="en-US">
              <a:latin typeface="Comic Sans MS" charset="0"/>
              <a:ea typeface="MS PGothic" charset="0"/>
            </a:endParaRPr>
          </a:p>
        </p:txBody>
      </p:sp>
      <p:sp>
        <p:nvSpPr>
          <p:cNvPr id="35843" name="Content Placeholder 4"/>
          <p:cNvSpPr>
            <a:spLocks noGrp="1"/>
          </p:cNvSpPr>
          <p:nvPr>
            <p:ph sz="half" idx="2"/>
          </p:nvPr>
        </p:nvSpPr>
        <p:spPr>
          <a:xfrm>
            <a:off x="3505200" y="1752600"/>
            <a:ext cx="5181600" cy="4495800"/>
          </a:xfrm>
        </p:spPr>
        <p:txBody>
          <a:bodyPr/>
          <a:lstStyle/>
          <a:p>
            <a:r>
              <a:rPr lang="es-UY" noProof="0" dirty="0">
                <a:latin typeface="Comic Sans MS" charset="0"/>
                <a:ea typeface="MS PGothic" charset="0"/>
              </a:rPr>
              <a:t>Relevancia Clínica </a:t>
            </a:r>
          </a:p>
          <a:p>
            <a:pPr lvl="1"/>
            <a:r>
              <a:rPr lang="es-UY" noProof="0" dirty="0">
                <a:latin typeface="Comic Sans MS" charset="0"/>
                <a:ea typeface="MS PGothic" charset="0"/>
              </a:rPr>
              <a:t>Mayor angulación aguda entre la lengua y glotis</a:t>
            </a:r>
          </a:p>
          <a:p>
            <a:pPr lvl="1"/>
            <a:r>
              <a:rPr lang="es-UY" noProof="0" dirty="0">
                <a:latin typeface="Comic Sans MS" charset="0"/>
                <a:ea typeface="MS PGothic" charset="0"/>
              </a:rPr>
              <a:t>Pala recta de laringoscopia es preferible </a:t>
            </a:r>
          </a:p>
          <a:p>
            <a:pPr lvl="1"/>
            <a:r>
              <a:rPr lang="es-UY" noProof="0" dirty="0">
                <a:latin typeface="Comic Sans MS" charset="0"/>
                <a:ea typeface="MS PGothic" charset="0"/>
              </a:rPr>
              <a:t>La angulación </a:t>
            </a:r>
            <a:r>
              <a:rPr lang="es-UY" dirty="0">
                <a:latin typeface="Comic Sans MS" charset="0"/>
                <a:ea typeface="MS PGothic" charset="0"/>
              </a:rPr>
              <a:t>se ve exacerbada con hipoplasia mandibular o medio-facial. </a:t>
            </a:r>
            <a:endParaRPr lang="es-UY" noProof="0" dirty="0">
              <a:latin typeface="Comic Sans MS" charset="0"/>
              <a:ea typeface="MS PGothic" charset="0"/>
            </a:endParaRPr>
          </a:p>
        </p:txBody>
      </p:sp>
      <p:pic>
        <p:nvPicPr>
          <p:cNvPr id="35844" name="Picture 2" descr="Screen Shot 2014-06-29 at 2.54.2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3048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2"/>
          <p:cNvSpPr txBox="1">
            <a:spLocks noChangeArrowheads="1"/>
          </p:cNvSpPr>
          <p:nvPr/>
        </p:nvSpPr>
        <p:spPr bwMode="auto">
          <a:xfrm>
            <a:off x="533400" y="6400800"/>
            <a:ext cx="6287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200" dirty="0"/>
              <a:t>Cote, et al (</a:t>
            </a:r>
            <a:r>
              <a:rPr lang="en-US" sz="1200" dirty="0" err="1"/>
              <a:t>editores</a:t>
            </a:r>
            <a:r>
              <a:rPr lang="en-US" sz="1200" dirty="0"/>
              <a:t>) A Practice of Anesthesia for Infants and Children, 2013, p 238</a:t>
            </a:r>
          </a:p>
        </p:txBody>
      </p:sp>
      <p:sp>
        <p:nvSpPr>
          <p:cNvPr id="3" name="TextBox 2"/>
          <p:cNvSpPr txBox="1"/>
          <p:nvPr/>
        </p:nvSpPr>
        <p:spPr>
          <a:xfrm>
            <a:off x="-1752600" y="1752600"/>
            <a:ext cx="2590800" cy="523220"/>
          </a:xfrm>
          <a:prstGeom prst="rect">
            <a:avLst/>
          </a:prstGeom>
          <a:noFill/>
        </p:spPr>
        <p:txBody>
          <a:bodyPr wrap="square" rtlCol="0">
            <a:spAutoFit/>
          </a:bodyPr>
          <a:lstStyle/>
          <a:p>
            <a:r>
              <a:rPr lang="es-UY" sz="1400" dirty="0"/>
              <a:t>Apertura glótica en relación a columna vertebral cervical</a:t>
            </a:r>
          </a:p>
        </p:txBody>
      </p:sp>
      <p:sp>
        <p:nvSpPr>
          <p:cNvPr id="4" name="TextBox 3"/>
          <p:cNvSpPr txBox="1"/>
          <p:nvPr/>
        </p:nvSpPr>
        <p:spPr>
          <a:xfrm>
            <a:off x="-304800" y="2650903"/>
            <a:ext cx="1752600" cy="307777"/>
          </a:xfrm>
          <a:prstGeom prst="rect">
            <a:avLst/>
          </a:prstGeom>
          <a:noFill/>
        </p:spPr>
        <p:txBody>
          <a:bodyPr wrap="square" rtlCol="0">
            <a:spAutoFit/>
          </a:bodyPr>
          <a:lstStyle/>
          <a:p>
            <a:r>
              <a:rPr lang="en-US" sz="1400" dirty="0"/>
              <a:t>Base de </a:t>
            </a:r>
            <a:r>
              <a:rPr lang="es-UY" sz="1400" dirty="0"/>
              <a:t>cráneo</a:t>
            </a:r>
          </a:p>
        </p:txBody>
      </p:sp>
      <p:sp>
        <p:nvSpPr>
          <p:cNvPr id="5" name="TextBox 4"/>
          <p:cNvSpPr txBox="1"/>
          <p:nvPr/>
        </p:nvSpPr>
        <p:spPr>
          <a:xfrm>
            <a:off x="2286000" y="3962400"/>
            <a:ext cx="1143000" cy="307777"/>
          </a:xfrm>
          <a:prstGeom prst="rect">
            <a:avLst/>
          </a:prstGeom>
          <a:noFill/>
        </p:spPr>
        <p:txBody>
          <a:bodyPr wrap="square" rtlCol="0">
            <a:spAutoFit/>
          </a:bodyPr>
          <a:lstStyle/>
          <a:p>
            <a:r>
              <a:rPr lang="es-UY" sz="1400" dirty="0">
                <a:latin typeface="Tahoma" charset="0"/>
                <a:ea typeface="MS PGothic" charset="0"/>
              </a:rPr>
              <a:t>pre-término</a:t>
            </a:r>
            <a:endParaRPr lang="en-US" sz="1400" dirty="0"/>
          </a:p>
        </p:txBody>
      </p:sp>
      <p:sp>
        <p:nvSpPr>
          <p:cNvPr id="7" name="TextBox 6"/>
          <p:cNvSpPr txBox="1"/>
          <p:nvPr/>
        </p:nvSpPr>
        <p:spPr>
          <a:xfrm>
            <a:off x="2376268" y="4688040"/>
            <a:ext cx="1143000" cy="307777"/>
          </a:xfrm>
          <a:prstGeom prst="rect">
            <a:avLst/>
          </a:prstGeom>
          <a:noFill/>
        </p:spPr>
        <p:txBody>
          <a:bodyPr wrap="square" rtlCol="0">
            <a:spAutoFit/>
          </a:bodyPr>
          <a:lstStyle/>
          <a:p>
            <a:r>
              <a:rPr lang="en-US" sz="1400" dirty="0" err="1"/>
              <a:t>término</a:t>
            </a:r>
            <a:endParaRPr lang="en-US" sz="1400" dirty="0"/>
          </a:p>
        </p:txBody>
      </p:sp>
      <p:sp>
        <p:nvSpPr>
          <p:cNvPr id="8" name="TextBox 7"/>
          <p:cNvSpPr txBox="1"/>
          <p:nvPr/>
        </p:nvSpPr>
        <p:spPr>
          <a:xfrm>
            <a:off x="2300068" y="5181600"/>
            <a:ext cx="1052732" cy="307777"/>
          </a:xfrm>
          <a:prstGeom prst="rect">
            <a:avLst/>
          </a:prstGeom>
          <a:noFill/>
        </p:spPr>
        <p:txBody>
          <a:bodyPr wrap="square" rtlCol="0">
            <a:spAutoFit/>
          </a:bodyPr>
          <a:lstStyle/>
          <a:p>
            <a:r>
              <a:rPr lang="en-US" sz="1400" dirty="0" err="1"/>
              <a:t>Adulto</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Y" noProof="0" dirty="0"/>
              <a:t>EPIGLOTIS</a:t>
            </a:r>
          </a:p>
        </p:txBody>
      </p:sp>
      <p:pic>
        <p:nvPicPr>
          <p:cNvPr id="37890" name="Picture 2" descr="Screen Shot 2014-06-29 at 5.14.0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971800"/>
            <a:ext cx="40878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Screen Shot 2014-06-29 at 5.13.5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4038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4"/>
          <p:cNvSpPr txBox="1">
            <a:spLocks noChangeArrowheads="1"/>
          </p:cNvSpPr>
          <p:nvPr/>
        </p:nvSpPr>
        <p:spPr bwMode="auto">
          <a:xfrm>
            <a:off x="609600" y="1524000"/>
            <a:ext cx="3174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s-UY" sz="1800" dirty="0"/>
              <a:t>	ADULTO</a:t>
            </a:r>
          </a:p>
          <a:p>
            <a:r>
              <a:rPr lang="es-UY" sz="1800" dirty="0"/>
              <a:t>Ancha y aplanada</a:t>
            </a:r>
          </a:p>
          <a:p>
            <a:r>
              <a:rPr lang="es-UY" sz="1800" dirty="0"/>
              <a:t>Paralela al eje de la tráquea</a:t>
            </a:r>
          </a:p>
          <a:p>
            <a:r>
              <a:rPr lang="es-UY" sz="1800" dirty="0"/>
              <a:t>Pala curva o recta</a:t>
            </a:r>
          </a:p>
        </p:txBody>
      </p:sp>
      <p:sp>
        <p:nvSpPr>
          <p:cNvPr id="37893" name="TextBox 5"/>
          <p:cNvSpPr txBox="1">
            <a:spLocks noChangeArrowheads="1"/>
          </p:cNvSpPr>
          <p:nvPr/>
        </p:nvSpPr>
        <p:spPr bwMode="auto">
          <a:xfrm>
            <a:off x="4549302" y="1524000"/>
            <a:ext cx="467089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s-UY" sz="1800" dirty="0"/>
              <a:t>		INFANTE</a:t>
            </a:r>
          </a:p>
          <a:p>
            <a:r>
              <a:rPr lang="es-UY" sz="1600" dirty="0"/>
              <a:t>Forma en Omega</a:t>
            </a:r>
          </a:p>
          <a:p>
            <a:r>
              <a:rPr lang="es-UY" sz="1600" dirty="0"/>
              <a:t>Angulación hacia afuera del eje de la tráquea (flexible)</a:t>
            </a:r>
          </a:p>
          <a:p>
            <a:r>
              <a:rPr lang="es-UY" sz="1600" dirty="0"/>
              <a:t>Pala recta para levantar epiglotis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828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Rot="1" noChangeArrowheads="1"/>
          </p:cNvSpPr>
          <p:nvPr>
            <p:ph type="title"/>
          </p:nvPr>
        </p:nvSpPr>
        <p:spPr/>
        <p:txBody>
          <a:bodyPr/>
          <a:lstStyle/>
          <a:p>
            <a:pPr marL="484632" indent="0" eaLnBrk="1" fontAlgn="auto" hangingPunct="1">
              <a:spcAft>
                <a:spcPts val="0"/>
              </a:spcAft>
              <a:defRPr/>
            </a:pPr>
            <a:r>
              <a:rPr lang="es-UY" sz="4000" noProof="0" dirty="0">
                <a:solidFill>
                  <a:schemeClr val="accent1">
                    <a:tint val="83000"/>
                    <a:satMod val="150000"/>
                  </a:schemeClr>
                </a:solidFill>
                <a:latin typeface="Comic Sans MS" charset="0"/>
                <a:ea typeface="+mj-ea"/>
                <a:cs typeface="+mj-cs"/>
              </a:rPr>
              <a:t>CUERDAS VOCALES</a:t>
            </a:r>
          </a:p>
        </p:txBody>
      </p:sp>
      <p:sp>
        <p:nvSpPr>
          <p:cNvPr id="2" name="TextBox 1"/>
          <p:cNvSpPr txBox="1"/>
          <p:nvPr/>
        </p:nvSpPr>
        <p:spPr>
          <a:xfrm>
            <a:off x="4114800" y="5638800"/>
            <a:ext cx="4913313" cy="1274195"/>
          </a:xfrm>
          <a:prstGeom prst="rect">
            <a:avLst/>
          </a:prstGeom>
          <a:noFill/>
        </p:spPr>
        <p:txBody>
          <a:bodyPr>
            <a:spAutoFit/>
          </a:bodyPr>
          <a:lstStyle/>
          <a:p>
            <a:pPr>
              <a:lnSpc>
                <a:spcPct val="80000"/>
              </a:lnSpc>
              <a:defRPr/>
            </a:pPr>
            <a:r>
              <a:rPr lang="es-UY" sz="1600" b="1" dirty="0">
                <a:solidFill>
                  <a:schemeClr val="accent1">
                    <a:lumMod val="50000"/>
                  </a:schemeClr>
                </a:solidFill>
                <a:ea typeface="ＭＳ Ｐゴシック" charset="0"/>
                <a:cs typeface="ＭＳ Ｐゴシック" charset="0"/>
              </a:rPr>
              <a:t>Relevancia Clínica:</a:t>
            </a:r>
          </a:p>
          <a:p>
            <a:pPr marL="285750" indent="-285750">
              <a:lnSpc>
                <a:spcPct val="80000"/>
              </a:lnSpc>
              <a:buFont typeface="Arial"/>
              <a:buChar char="•"/>
              <a:defRPr/>
            </a:pPr>
            <a:r>
              <a:rPr lang="es-UY" sz="1600" b="1" dirty="0">
                <a:solidFill>
                  <a:schemeClr val="accent1">
                    <a:lumMod val="50000"/>
                  </a:schemeClr>
                </a:solidFill>
                <a:ea typeface="ＭＳ Ｐゴシック" charset="0"/>
                <a:cs typeface="ＭＳ Ｐゴシック" charset="0"/>
              </a:rPr>
              <a:t>Tubo </a:t>
            </a:r>
            <a:r>
              <a:rPr lang="es-UY" sz="1600" b="1" dirty="0" err="1">
                <a:solidFill>
                  <a:schemeClr val="accent1">
                    <a:lumMod val="50000"/>
                  </a:schemeClr>
                </a:solidFill>
                <a:ea typeface="ＭＳ Ｐゴシック" charset="0"/>
                <a:cs typeface="ＭＳ Ｐゴシック" charset="0"/>
              </a:rPr>
              <a:t>endotraqueal</a:t>
            </a:r>
            <a:r>
              <a:rPr lang="es-UY" sz="1600" b="1" dirty="0">
                <a:solidFill>
                  <a:schemeClr val="accent1">
                    <a:lumMod val="50000"/>
                  </a:schemeClr>
                </a:solidFill>
                <a:ea typeface="ＭＳ Ｐゴシック" charset="0"/>
                <a:cs typeface="ＭＳ Ｐゴシック" charset="0"/>
              </a:rPr>
              <a:t> (TET) puede atascarse en la comisura anterior. </a:t>
            </a:r>
          </a:p>
          <a:p>
            <a:pPr marL="285750" indent="-285750">
              <a:lnSpc>
                <a:spcPct val="80000"/>
              </a:lnSpc>
              <a:buFont typeface="Arial"/>
              <a:buChar char="•"/>
              <a:defRPr/>
            </a:pPr>
            <a:r>
              <a:rPr lang="es-UY" sz="1600" b="1" dirty="0">
                <a:solidFill>
                  <a:schemeClr val="accent1">
                    <a:lumMod val="50000"/>
                  </a:schemeClr>
                </a:solidFill>
                <a:ea typeface="ＭＳ Ｐゴシック" charset="0"/>
                <a:cs typeface="ＭＳ Ｐゴシック" charset="0"/>
              </a:rPr>
              <a:t>Pasar TET por la porción posterior de las cuerdas vocales</a:t>
            </a:r>
          </a:p>
          <a:p>
            <a:pPr marL="285750" indent="-285750">
              <a:lnSpc>
                <a:spcPct val="80000"/>
              </a:lnSpc>
              <a:buFont typeface="Arial"/>
              <a:buChar char="•"/>
              <a:defRPr/>
            </a:pPr>
            <a:r>
              <a:rPr lang="es-UY" sz="1600" b="1" dirty="0">
                <a:solidFill>
                  <a:schemeClr val="accent1">
                    <a:lumMod val="50000"/>
                  </a:schemeClr>
                </a:solidFill>
                <a:ea typeface="ＭＳ Ｐゴシック" charset="0"/>
                <a:cs typeface="ＭＳ Ｐゴシック" charset="0"/>
              </a:rPr>
              <a:t>Problema en particular con intubación nasal </a:t>
            </a:r>
          </a:p>
        </p:txBody>
      </p:sp>
      <p:sp>
        <p:nvSpPr>
          <p:cNvPr id="3" name="TextBox 2"/>
          <p:cNvSpPr txBox="1"/>
          <p:nvPr/>
        </p:nvSpPr>
        <p:spPr>
          <a:xfrm>
            <a:off x="457200" y="2057400"/>
            <a:ext cx="1371600" cy="307777"/>
          </a:xfrm>
          <a:prstGeom prst="rect">
            <a:avLst/>
          </a:prstGeom>
          <a:noFill/>
        </p:spPr>
        <p:txBody>
          <a:bodyPr wrap="square" rtlCol="0">
            <a:spAutoFit/>
          </a:bodyPr>
          <a:lstStyle/>
          <a:p>
            <a:r>
              <a:rPr lang="en-US" sz="1400" dirty="0"/>
              <a:t>ADULTO</a:t>
            </a:r>
          </a:p>
        </p:txBody>
      </p:sp>
      <p:sp>
        <p:nvSpPr>
          <p:cNvPr id="4" name="TextBox 3"/>
          <p:cNvSpPr txBox="1"/>
          <p:nvPr/>
        </p:nvSpPr>
        <p:spPr>
          <a:xfrm>
            <a:off x="304800" y="3000940"/>
            <a:ext cx="685800" cy="276999"/>
          </a:xfrm>
          <a:prstGeom prst="rect">
            <a:avLst/>
          </a:prstGeom>
          <a:noFill/>
        </p:spPr>
        <p:txBody>
          <a:bodyPr wrap="square" rtlCol="0">
            <a:spAutoFit/>
          </a:bodyPr>
          <a:lstStyle/>
          <a:p>
            <a:r>
              <a:rPr lang="en-US" sz="1200" dirty="0" err="1"/>
              <a:t>Cabeza</a:t>
            </a:r>
            <a:endParaRPr lang="en-US" sz="1200" dirty="0"/>
          </a:p>
        </p:txBody>
      </p:sp>
      <p:sp>
        <p:nvSpPr>
          <p:cNvPr id="5" name="TextBox 4"/>
          <p:cNvSpPr txBox="1"/>
          <p:nvPr/>
        </p:nvSpPr>
        <p:spPr>
          <a:xfrm>
            <a:off x="6324600" y="2971800"/>
            <a:ext cx="914400" cy="276999"/>
          </a:xfrm>
          <a:prstGeom prst="rect">
            <a:avLst/>
          </a:prstGeom>
          <a:noFill/>
        </p:spPr>
        <p:txBody>
          <a:bodyPr wrap="square" rtlCol="0">
            <a:spAutoFit/>
          </a:bodyPr>
          <a:lstStyle/>
          <a:p>
            <a:r>
              <a:rPr lang="en-US" sz="1200" dirty="0" err="1"/>
              <a:t>Pulmones</a:t>
            </a:r>
            <a:endParaRPr lang="en-US" sz="1200" dirty="0"/>
          </a:p>
        </p:txBody>
      </p:sp>
      <p:sp>
        <p:nvSpPr>
          <p:cNvPr id="6" name="TextBox 5"/>
          <p:cNvSpPr txBox="1"/>
          <p:nvPr/>
        </p:nvSpPr>
        <p:spPr>
          <a:xfrm>
            <a:off x="3733800" y="3505200"/>
            <a:ext cx="838200" cy="461665"/>
          </a:xfrm>
          <a:prstGeom prst="rect">
            <a:avLst/>
          </a:prstGeom>
          <a:noFill/>
        </p:spPr>
        <p:txBody>
          <a:bodyPr wrap="square" rtlCol="0">
            <a:spAutoFit/>
          </a:bodyPr>
          <a:lstStyle/>
          <a:p>
            <a:r>
              <a:rPr lang="en-US" sz="1200" dirty="0" err="1"/>
              <a:t>Cuerdas</a:t>
            </a:r>
            <a:r>
              <a:rPr lang="en-US" sz="1200" dirty="0"/>
              <a:t> </a:t>
            </a:r>
            <a:r>
              <a:rPr lang="en-US" sz="1200" dirty="0" err="1"/>
              <a:t>vocales</a:t>
            </a:r>
            <a:endParaRPr lang="en-US" sz="1200" dirty="0"/>
          </a:p>
        </p:txBody>
      </p:sp>
      <p:sp>
        <p:nvSpPr>
          <p:cNvPr id="7" name="TextBox 6"/>
          <p:cNvSpPr txBox="1"/>
          <p:nvPr/>
        </p:nvSpPr>
        <p:spPr>
          <a:xfrm>
            <a:off x="533400" y="4188023"/>
            <a:ext cx="1143000" cy="307777"/>
          </a:xfrm>
          <a:prstGeom prst="rect">
            <a:avLst/>
          </a:prstGeom>
          <a:noFill/>
        </p:spPr>
        <p:txBody>
          <a:bodyPr wrap="square" rtlCol="0">
            <a:spAutoFit/>
          </a:bodyPr>
          <a:lstStyle/>
          <a:p>
            <a:r>
              <a:rPr lang="en-US" sz="1400" dirty="0"/>
              <a:t>INFANTE</a:t>
            </a:r>
          </a:p>
        </p:txBody>
      </p:sp>
      <p:sp>
        <p:nvSpPr>
          <p:cNvPr id="10" name="TextBox 9"/>
          <p:cNvSpPr txBox="1"/>
          <p:nvPr/>
        </p:nvSpPr>
        <p:spPr>
          <a:xfrm>
            <a:off x="303628" y="5029200"/>
            <a:ext cx="685800" cy="276999"/>
          </a:xfrm>
          <a:prstGeom prst="rect">
            <a:avLst/>
          </a:prstGeom>
          <a:noFill/>
        </p:spPr>
        <p:txBody>
          <a:bodyPr wrap="square" rtlCol="0">
            <a:spAutoFit/>
          </a:bodyPr>
          <a:lstStyle/>
          <a:p>
            <a:r>
              <a:rPr lang="en-US" sz="1200" dirty="0" err="1"/>
              <a:t>Cabeza</a:t>
            </a:r>
            <a:endParaRPr lang="en-US" sz="1200" dirty="0"/>
          </a:p>
        </p:txBody>
      </p:sp>
      <p:sp>
        <p:nvSpPr>
          <p:cNvPr id="11" name="TextBox 10"/>
          <p:cNvSpPr txBox="1"/>
          <p:nvPr/>
        </p:nvSpPr>
        <p:spPr>
          <a:xfrm>
            <a:off x="6172200" y="4953000"/>
            <a:ext cx="914400" cy="276999"/>
          </a:xfrm>
          <a:prstGeom prst="rect">
            <a:avLst/>
          </a:prstGeom>
          <a:noFill/>
        </p:spPr>
        <p:txBody>
          <a:bodyPr wrap="square" rtlCol="0">
            <a:spAutoFit/>
          </a:bodyPr>
          <a:lstStyle/>
          <a:p>
            <a:r>
              <a:rPr lang="en-US" sz="1200" dirty="0" err="1"/>
              <a:t>Pulmones</a:t>
            </a:r>
            <a:endParaRPr lang="en-US" sz="1200" dirty="0"/>
          </a:p>
        </p:txBody>
      </p:sp>
      <p:sp>
        <p:nvSpPr>
          <p:cNvPr id="12" name="TextBox 11"/>
          <p:cNvSpPr txBox="1"/>
          <p:nvPr/>
        </p:nvSpPr>
        <p:spPr>
          <a:xfrm>
            <a:off x="2667000" y="5666601"/>
            <a:ext cx="1371600" cy="276999"/>
          </a:xfrm>
          <a:prstGeom prst="rect">
            <a:avLst/>
          </a:prstGeom>
          <a:noFill/>
        </p:spPr>
        <p:txBody>
          <a:bodyPr wrap="square" rtlCol="0">
            <a:spAutoFit/>
          </a:bodyPr>
          <a:lstStyle/>
          <a:p>
            <a:r>
              <a:rPr lang="en-US" sz="1200" dirty="0" err="1"/>
              <a:t>Cuerdas</a:t>
            </a:r>
            <a:r>
              <a:rPr lang="en-US" sz="1200" dirty="0"/>
              <a:t> </a:t>
            </a:r>
            <a:r>
              <a:rPr lang="en-US" sz="1200" dirty="0" err="1"/>
              <a:t>vocales</a:t>
            </a:r>
            <a:endParaRPr lang="en-US" sz="1200" dirty="0"/>
          </a:p>
        </p:txBody>
      </p:sp>
    </p:spTree>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IES template" id="{08E77739-BA49-7541-9F01-AB17D13A949B}" vid="{B8AF7D1D-38EE-6947-9E86-D4BE6FA9EB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SPACIES template.potx</Template>
  <TotalTime>915</TotalTime>
  <Words>5489</Words>
  <Application>Microsoft Macintosh PowerPoint</Application>
  <PresentationFormat>On-screen Show (4:3)</PresentationFormat>
  <Paragraphs>545</Paragraphs>
  <Slides>47</Slides>
  <Notes>40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MS PGothic</vt:lpstr>
      <vt:lpstr>MS PGothic</vt:lpstr>
      <vt:lpstr>Albertus Extra Bold</vt:lpstr>
      <vt:lpstr>Arial</vt:lpstr>
      <vt:lpstr>Calibri</vt:lpstr>
      <vt:lpstr>Calibri Light</vt:lpstr>
      <vt:lpstr>Comic Sans MS</vt:lpstr>
      <vt:lpstr>Tahoma</vt:lpstr>
      <vt:lpstr>Times New Roman</vt:lpstr>
      <vt:lpstr>Verdana</vt:lpstr>
      <vt:lpstr>Wingdings</vt:lpstr>
      <vt:lpstr>Wingdings 2</vt:lpstr>
      <vt:lpstr>SPACIES</vt:lpstr>
      <vt:lpstr>Fisiología Pediátrica: Implicancia en Anestesia</vt:lpstr>
      <vt:lpstr>DECLARACIONES</vt:lpstr>
      <vt:lpstr>OBJETIVOS</vt:lpstr>
      <vt:lpstr>SISTEMA RESPIRATORIO</vt:lpstr>
      <vt:lpstr>OCCIPUCIO</vt:lpstr>
      <vt:lpstr>LENGUA</vt:lpstr>
      <vt:lpstr>POSITION OF THE LARYNX</vt:lpstr>
      <vt:lpstr>EPIGLOTIS</vt:lpstr>
      <vt:lpstr>CUERDAS VOCALES</vt:lpstr>
      <vt:lpstr>AREA ESTRECHA LARINGEA</vt:lpstr>
      <vt:lpstr>COMPROMISO VIA AEREA</vt:lpstr>
      <vt:lpstr>COMPROMISO VIA AEREA</vt:lpstr>
      <vt:lpstr>ENSENANZA TRADICIONAL</vt:lpstr>
      <vt:lpstr>TET SIN MANGUITO: VENTAJAS/DESVENTAJAS</vt:lpstr>
      <vt:lpstr>TET CON MANGUITO: VENTAJAS/DESVENTAJAS</vt:lpstr>
      <vt:lpstr>TAMAÑO  TET</vt:lpstr>
      <vt:lpstr>SISTEMA RESPIRATORIO</vt:lpstr>
      <vt:lpstr>VOLUMENES PULMONARES</vt:lpstr>
      <vt:lpstr>RESISTENCIA VIA AEREA</vt:lpstr>
      <vt:lpstr>COMPLIANCIA PULMONAR</vt:lpstr>
      <vt:lpstr>DIAFRAGMA &amp; MUSCULOS INTERCOSTALES</vt:lpstr>
      <vt:lpstr>PORCENTAJE FIBRAS TIPO I</vt:lpstr>
      <vt:lpstr>PowerPoint Presentation</vt:lpstr>
      <vt:lpstr>RELEVANCIA CLINICA</vt:lpstr>
      <vt:lpstr>VOLUMEN DE CIERRE: Volumen al cual la pequeña vía aérea comienza a cerrase</vt:lpstr>
      <vt:lpstr>PowerPoint Presentation</vt:lpstr>
      <vt:lpstr>PowerPoint Presentation</vt:lpstr>
      <vt:lpstr>VENTILACION ALVEOLAR </vt:lpstr>
      <vt:lpstr>VA / CRF</vt:lpstr>
      <vt:lpstr>VA/CRF </vt:lpstr>
      <vt:lpstr>SISTEMA RESPIRATORIO</vt:lpstr>
      <vt:lpstr>PATRONES RESPIRATORIOS</vt:lpstr>
      <vt:lpstr>RESPUESTA RESPIRATORIA</vt:lpstr>
      <vt:lpstr>RESPUESTA RESPIRATORIA</vt:lpstr>
      <vt:lpstr>SISTEMA CARDIOVASCULAR </vt:lpstr>
      <vt:lpstr>GASTO CARDIACO</vt:lpstr>
      <vt:lpstr>DETERMINANTES DEL G.C.: VS x FC</vt:lpstr>
      <vt:lpstr>GASTO CARDIACO</vt:lpstr>
      <vt:lpstr>CONTROL NEURAL</vt:lpstr>
      <vt:lpstr>PREMED ANTICOLINERGICA</vt:lpstr>
      <vt:lpstr>PREMED ANTICOLINERGICA</vt:lpstr>
      <vt:lpstr>PowerPoint Presentation</vt:lpstr>
      <vt:lpstr>PROFILAXIS ANTICOLINERGICA</vt:lpstr>
      <vt:lpstr>TENDENCIA ACTUAL</vt:lpstr>
      <vt:lpstr>INDICACIONES</vt:lpstr>
      <vt:lpstr>DOSIS DE ATROPINA</vt:lpstr>
      <vt:lpstr>RESUMEN</vt:lpstr>
    </vt:vector>
  </TitlesOfParts>
  <Company>Vanderbilt University Medical Center</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kynesjm</dc:creator>
  <cp:lastModifiedBy>J. Matthew Kynes</cp:lastModifiedBy>
  <cp:revision>93</cp:revision>
  <dcterms:created xsi:type="dcterms:W3CDTF">2016-03-21T13:58:44Z</dcterms:created>
  <dcterms:modified xsi:type="dcterms:W3CDTF">2018-07-05T17:33:13Z</dcterms:modified>
</cp:coreProperties>
</file>