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2"/>
  </p:notesMasterIdLst>
  <p:sldIdLst>
    <p:sldId id="258" r:id="rId2"/>
    <p:sldId id="257" r:id="rId3"/>
    <p:sldId id="259" r:id="rId4"/>
    <p:sldId id="289" r:id="rId5"/>
    <p:sldId id="290" r:id="rId6"/>
    <p:sldId id="311" r:id="rId7"/>
    <p:sldId id="291" r:id="rId8"/>
    <p:sldId id="314" r:id="rId9"/>
    <p:sldId id="300" r:id="rId10"/>
    <p:sldId id="292" r:id="rId11"/>
    <p:sldId id="308" r:id="rId12"/>
    <p:sldId id="302" r:id="rId13"/>
    <p:sldId id="315" r:id="rId14"/>
    <p:sldId id="294" r:id="rId15"/>
    <p:sldId id="296" r:id="rId16"/>
    <p:sldId id="317" r:id="rId17"/>
    <p:sldId id="303" r:id="rId18"/>
    <p:sldId id="316" r:id="rId19"/>
    <p:sldId id="318" r:id="rId20"/>
    <p:sldId id="319" r:id="rId21"/>
    <p:sldId id="297" r:id="rId22"/>
    <p:sldId id="310" r:id="rId23"/>
    <p:sldId id="320" r:id="rId24"/>
    <p:sldId id="312" r:id="rId25"/>
    <p:sldId id="313" r:id="rId26"/>
    <p:sldId id="298" r:id="rId27"/>
    <p:sldId id="295" r:id="rId28"/>
    <p:sldId id="286" r:id="rId29"/>
    <p:sldId id="287" r:id="rId30"/>
    <p:sldId id="288"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40000"/>
    <a:srgbClr val="AA0000"/>
    <a:srgbClr val="00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158" autoAdjust="0"/>
    <p:restoredTop sz="71771" autoAdjust="0"/>
  </p:normalViewPr>
  <p:slideViewPr>
    <p:cSldViewPr>
      <p:cViewPr varScale="1">
        <p:scale>
          <a:sx n="92" d="100"/>
          <a:sy n="92" d="100"/>
        </p:scale>
        <p:origin x="1560" y="176"/>
      </p:cViewPr>
      <p:guideLst>
        <p:guide orient="horz" pos="2160"/>
        <p:guide pos="2880"/>
      </p:guideLst>
    </p:cSldViewPr>
  </p:slideViewPr>
  <p:outlineViewPr>
    <p:cViewPr>
      <p:scale>
        <a:sx n="33" d="100"/>
        <a:sy n="33" d="100"/>
      </p:scale>
      <p:origin x="8"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title>
      <c:overlay val="0"/>
    </c:title>
    <c:autoTitleDeleted val="0"/>
    <c:plotArea>
      <c:layout/>
      <c:pieChart>
        <c:varyColors val="1"/>
        <c:ser>
          <c:idx val="0"/>
          <c:order val="0"/>
          <c:tx>
            <c:strRef>
              <c:f>Sheet1!$B$1</c:f>
              <c:strCache>
                <c:ptCount val="1"/>
                <c:pt idx="0">
                  <c:v>Intracranial contents</c:v>
                </c:pt>
              </c:strCache>
            </c:strRef>
          </c:tx>
          <c:dPt>
            <c:idx val="0"/>
            <c:bubble3D val="0"/>
            <c:spPr>
              <a:solidFill>
                <a:schemeClr val="accent1">
                  <a:lumMod val="50000"/>
                </a:schemeClr>
              </a:solidFill>
            </c:spPr>
            <c:extLst>
              <c:ext xmlns:c16="http://schemas.microsoft.com/office/drawing/2014/chart" uri="{C3380CC4-5D6E-409C-BE32-E72D297353CC}">
                <c16:uniqueId val="{00000001-CB1D-C54A-B4CD-AB39AE4AB1BD}"/>
              </c:ext>
            </c:extLst>
          </c:dPt>
          <c:dPt>
            <c:idx val="1"/>
            <c:bubble3D val="0"/>
            <c:spPr>
              <a:solidFill>
                <a:schemeClr val="accent4">
                  <a:lumMod val="40000"/>
                  <a:lumOff val="60000"/>
                </a:schemeClr>
              </a:solidFill>
            </c:spPr>
            <c:extLst>
              <c:ext xmlns:c16="http://schemas.microsoft.com/office/drawing/2014/chart" uri="{C3380CC4-5D6E-409C-BE32-E72D297353CC}">
                <c16:uniqueId val="{00000003-CB1D-C54A-B4CD-AB39AE4AB1BD}"/>
              </c:ext>
            </c:extLst>
          </c:dPt>
          <c:dPt>
            <c:idx val="2"/>
            <c:bubble3D val="0"/>
            <c:spPr>
              <a:solidFill>
                <a:srgbClr val="C40000"/>
              </a:solidFill>
            </c:spPr>
            <c:extLst>
              <c:ext xmlns:c16="http://schemas.microsoft.com/office/drawing/2014/chart" uri="{C3380CC4-5D6E-409C-BE32-E72D297353CC}">
                <c16:uniqueId val="{00000005-CB1D-C54A-B4CD-AB39AE4AB1BD}"/>
              </c:ext>
            </c:extLst>
          </c:dPt>
          <c:dLbls>
            <c:spPr>
              <a:noFill/>
              <a:ln>
                <a:noFill/>
              </a:ln>
              <a:effectLst/>
            </c:spPr>
            <c:showLegendKey val="0"/>
            <c:showVal val="0"/>
            <c:showCatName val="0"/>
            <c:showSerName val="0"/>
            <c:showPercent val="1"/>
            <c:showBubbleSize val="0"/>
            <c:showLeaderLines val="1"/>
            <c:extLst>
              <c:ext xmlns:c15="http://schemas.microsoft.com/office/drawing/2012/chart" uri="{CE6537A1-D6FC-4f65-9D91-7224C49458BB}"/>
            </c:extLst>
          </c:dLbls>
          <c:cat>
            <c:strRef>
              <c:f>Sheet1!$A$2:$A$4</c:f>
              <c:strCache>
                <c:ptCount val="3"/>
                <c:pt idx="0">
                  <c:v>Brain tissue</c:v>
                </c:pt>
                <c:pt idx="1">
                  <c:v>CSF</c:v>
                </c:pt>
                <c:pt idx="2">
                  <c:v>Blood</c:v>
                </c:pt>
              </c:strCache>
            </c:strRef>
          </c:cat>
          <c:val>
            <c:numRef>
              <c:f>Sheet1!$B$2:$B$4</c:f>
              <c:numCache>
                <c:formatCode>General</c:formatCode>
                <c:ptCount val="3"/>
                <c:pt idx="0" formatCode="#,##0">
                  <c:v>8</c:v>
                </c:pt>
                <c:pt idx="1">
                  <c:v>1</c:v>
                </c:pt>
                <c:pt idx="2">
                  <c:v>1</c:v>
                </c:pt>
              </c:numCache>
            </c:numRef>
          </c:val>
          <c:extLst>
            <c:ext xmlns:c16="http://schemas.microsoft.com/office/drawing/2014/chart" uri="{C3380CC4-5D6E-409C-BE32-E72D297353CC}">
              <c16:uniqueId val="{00000006-CB1D-C54A-B4CD-AB39AE4AB1BD}"/>
            </c:ext>
          </c:extLst>
        </c:ser>
        <c:dLbls>
          <c:showLegendKey val="0"/>
          <c:showVal val="0"/>
          <c:showCatName val="0"/>
          <c:showSerName val="0"/>
          <c:showPercent val="1"/>
          <c:showBubbleSize val="0"/>
          <c:showLeaderLines val="1"/>
        </c:dLbls>
        <c:firstSliceAng val="0"/>
      </c:pieChart>
    </c:plotArea>
    <c:legend>
      <c:legendPos val="t"/>
      <c:overlay val="0"/>
    </c:legend>
    <c:plotVisOnly val="1"/>
    <c:dispBlanksAs val="gap"/>
    <c:showDLblsOverMax val="0"/>
  </c:chart>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798BD2E-72FA-3E4E-9065-9E7D0C25DAA1}" type="doc">
      <dgm:prSet loTypeId="urn:microsoft.com/office/officeart/2005/8/layout/chevron2" loCatId="" qsTypeId="urn:microsoft.com/office/officeart/2005/8/quickstyle/simple4" qsCatId="simple" csTypeId="urn:microsoft.com/office/officeart/2005/8/colors/accent1_2" csCatId="accent1" phldr="1"/>
      <dgm:spPr/>
    </dgm:pt>
    <dgm:pt modelId="{97E9985E-8E12-C04A-AE0E-53CD2A2BB4B5}">
      <dgm:prSet/>
      <dgm:spPr>
        <a:solidFill>
          <a:schemeClr val="accent1">
            <a:lumMod val="50000"/>
          </a:schemeClr>
        </a:solidFill>
      </dgm:spPr>
      <dgm:t>
        <a:bodyPr/>
        <a:lstStyle/>
        <a:p>
          <a:r>
            <a:rPr lang="en-US" dirty="0"/>
            <a:t>1920s</a:t>
          </a:r>
        </a:p>
      </dgm:t>
    </dgm:pt>
    <dgm:pt modelId="{008548B2-A74D-C440-ACC7-CE611F6F4CB8}" type="parTrans" cxnId="{49986B56-7E94-2847-8C87-1D97F08A6BFA}">
      <dgm:prSet/>
      <dgm:spPr/>
      <dgm:t>
        <a:bodyPr/>
        <a:lstStyle/>
        <a:p>
          <a:endParaRPr lang="en-US"/>
        </a:p>
      </dgm:t>
    </dgm:pt>
    <dgm:pt modelId="{6CA8ED28-F3D5-7F4C-9516-3527249A729A}" type="sibTrans" cxnId="{49986B56-7E94-2847-8C87-1D97F08A6BFA}">
      <dgm:prSet/>
      <dgm:spPr/>
      <dgm:t>
        <a:bodyPr/>
        <a:lstStyle/>
        <a:p>
          <a:endParaRPr lang="en-US"/>
        </a:p>
      </dgm:t>
    </dgm:pt>
    <dgm:pt modelId="{46871BB0-7A30-BB46-A759-4E4873FF0DDF}">
      <dgm:prSet custT="1"/>
      <dgm:spPr/>
      <dgm:t>
        <a:bodyPr/>
        <a:lstStyle/>
        <a:p>
          <a:r>
            <a:rPr lang="en-US" sz="1800" dirty="0"/>
            <a:t>Bier conducts the first spinal anesthetic using cocaine. When his subjects experience the symptoms of PDPH, he becomes the first to describe it.</a:t>
          </a:r>
          <a:r>
            <a:rPr lang="en-US" sz="1800" baseline="30000" dirty="0"/>
            <a:t>29</a:t>
          </a:r>
          <a:r>
            <a:rPr lang="en-US" sz="1800" dirty="0"/>
            <a:t> </a:t>
          </a:r>
        </a:p>
      </dgm:t>
    </dgm:pt>
    <dgm:pt modelId="{1A7DC035-D5B7-9249-920C-C25761BCCE1A}" type="parTrans" cxnId="{F3209714-7D09-3344-B8A0-0055DC380879}">
      <dgm:prSet/>
      <dgm:spPr/>
      <dgm:t>
        <a:bodyPr/>
        <a:lstStyle/>
        <a:p>
          <a:endParaRPr lang="en-US"/>
        </a:p>
      </dgm:t>
    </dgm:pt>
    <dgm:pt modelId="{E5CB4B87-E6AC-6649-9245-AA3A3DB74A0B}" type="sibTrans" cxnId="{F3209714-7D09-3344-B8A0-0055DC380879}">
      <dgm:prSet/>
      <dgm:spPr/>
      <dgm:t>
        <a:bodyPr/>
        <a:lstStyle/>
        <a:p>
          <a:endParaRPr lang="en-US"/>
        </a:p>
      </dgm:t>
    </dgm:pt>
    <dgm:pt modelId="{56C8E76E-4711-3D4A-BD57-FC5E9FECB275}">
      <dgm:prSet/>
      <dgm:spPr/>
      <dgm:t>
        <a:bodyPr/>
        <a:lstStyle/>
        <a:p>
          <a:r>
            <a:rPr lang="en-US" dirty="0"/>
            <a:t>Needles with smooth, rounded tips are developed and improved upon in later years by Whitacre and Hart (1951), Sprotte (1987), and others. </a:t>
          </a:r>
        </a:p>
      </dgm:t>
    </dgm:pt>
    <dgm:pt modelId="{37991024-B101-154C-96B5-C29D4DEA645D}" type="parTrans" cxnId="{002C3B7B-C19B-3543-9F24-3C626246B516}">
      <dgm:prSet/>
      <dgm:spPr/>
      <dgm:t>
        <a:bodyPr/>
        <a:lstStyle/>
        <a:p>
          <a:endParaRPr lang="en-US"/>
        </a:p>
      </dgm:t>
    </dgm:pt>
    <dgm:pt modelId="{8F3C3215-BCC5-5846-81D7-7E025EA28F99}" type="sibTrans" cxnId="{002C3B7B-C19B-3543-9F24-3C626246B516}">
      <dgm:prSet/>
      <dgm:spPr/>
      <dgm:t>
        <a:bodyPr/>
        <a:lstStyle/>
        <a:p>
          <a:endParaRPr lang="en-US"/>
        </a:p>
      </dgm:t>
    </dgm:pt>
    <dgm:pt modelId="{B44F8AA8-878C-784C-9687-6E4165EA6A6B}">
      <dgm:prSet phldrT="[Text]"/>
      <dgm:spPr>
        <a:solidFill>
          <a:schemeClr val="accent1">
            <a:lumMod val="50000"/>
          </a:schemeClr>
        </a:solidFill>
      </dgm:spPr>
      <dgm:t>
        <a:bodyPr/>
        <a:lstStyle/>
        <a:p>
          <a:r>
            <a:rPr lang="en-US" dirty="0"/>
            <a:t>1898</a:t>
          </a:r>
        </a:p>
      </dgm:t>
    </dgm:pt>
    <dgm:pt modelId="{4C2E0CE2-A787-5E4A-BDB2-7BD23C2D3AD2}" type="parTrans" cxnId="{8C60B52D-5443-2546-88A1-21A089724739}">
      <dgm:prSet/>
      <dgm:spPr/>
      <dgm:t>
        <a:bodyPr/>
        <a:lstStyle/>
        <a:p>
          <a:endParaRPr lang="en-US"/>
        </a:p>
      </dgm:t>
    </dgm:pt>
    <dgm:pt modelId="{AACC16F4-DC4F-DF49-8FD7-108432C65B9D}" type="sibTrans" cxnId="{8C60B52D-5443-2546-88A1-21A089724739}">
      <dgm:prSet/>
      <dgm:spPr/>
      <dgm:t>
        <a:bodyPr/>
        <a:lstStyle/>
        <a:p>
          <a:endParaRPr lang="en-US"/>
        </a:p>
      </dgm:t>
    </dgm:pt>
    <dgm:pt modelId="{A2BC84A1-4D87-8B44-8E21-A35648D2F4B6}">
      <dgm:prSet phldrT="[Text]"/>
      <dgm:spPr>
        <a:solidFill>
          <a:schemeClr val="accent1">
            <a:lumMod val="50000"/>
          </a:schemeClr>
        </a:solidFill>
      </dgm:spPr>
      <dgm:t>
        <a:bodyPr/>
        <a:lstStyle/>
        <a:p>
          <a:r>
            <a:rPr lang="en-US" dirty="0"/>
            <a:t>1891</a:t>
          </a:r>
        </a:p>
      </dgm:t>
    </dgm:pt>
    <dgm:pt modelId="{2E1177D8-9B60-BD4E-852F-4ED657E46960}" type="parTrans" cxnId="{7C128748-CEB2-5449-92A4-7D1FB5491F5A}">
      <dgm:prSet/>
      <dgm:spPr/>
      <dgm:t>
        <a:bodyPr/>
        <a:lstStyle/>
        <a:p>
          <a:endParaRPr lang="en-US"/>
        </a:p>
      </dgm:t>
    </dgm:pt>
    <dgm:pt modelId="{D654E5EB-6C38-394A-A1F2-172046AEB296}" type="sibTrans" cxnId="{7C128748-CEB2-5449-92A4-7D1FB5491F5A}">
      <dgm:prSet/>
      <dgm:spPr/>
      <dgm:t>
        <a:bodyPr/>
        <a:lstStyle/>
        <a:p>
          <a:endParaRPr lang="en-US"/>
        </a:p>
      </dgm:t>
    </dgm:pt>
    <dgm:pt modelId="{EEBC067C-6E5B-7644-B248-9ACFFE41D56E}">
      <dgm:prSet custT="1"/>
      <dgm:spPr/>
      <dgm:t>
        <a:bodyPr/>
        <a:lstStyle/>
        <a:p>
          <a:r>
            <a:rPr lang="en-US" sz="1800" dirty="0"/>
            <a:t>Quincke uses a needle with a sharp, bevelled tip to aspirate CSF from the subarachnoid space for the treatment of intracranial hypertension</a:t>
          </a:r>
        </a:p>
      </dgm:t>
    </dgm:pt>
    <dgm:pt modelId="{6368A510-C4DF-5944-8F6C-B88234A60760}" type="parTrans" cxnId="{9673AD6B-C8E4-D84F-8737-23243E1E521B}">
      <dgm:prSet/>
      <dgm:spPr/>
      <dgm:t>
        <a:bodyPr/>
        <a:lstStyle/>
        <a:p>
          <a:endParaRPr lang="en-US"/>
        </a:p>
      </dgm:t>
    </dgm:pt>
    <dgm:pt modelId="{E37F9E3B-EE07-2242-BDD2-DD90CFB5D411}" type="sibTrans" cxnId="{9673AD6B-C8E4-D84F-8737-23243E1E521B}">
      <dgm:prSet/>
      <dgm:spPr/>
      <dgm:t>
        <a:bodyPr/>
        <a:lstStyle/>
        <a:p>
          <a:endParaRPr lang="en-US"/>
        </a:p>
      </dgm:t>
    </dgm:pt>
    <dgm:pt modelId="{D4E4845A-9542-154E-BA12-8F459DD34F36}">
      <dgm:prSet phldrT="[Text]"/>
      <dgm:spPr>
        <a:solidFill>
          <a:schemeClr val="accent1">
            <a:lumMod val="50000"/>
          </a:schemeClr>
        </a:solidFill>
      </dgm:spPr>
      <dgm:t>
        <a:bodyPr/>
        <a:lstStyle/>
        <a:p>
          <a:r>
            <a:rPr lang="en-US" dirty="0"/>
            <a:t>1885</a:t>
          </a:r>
        </a:p>
      </dgm:t>
    </dgm:pt>
    <dgm:pt modelId="{7A4A491D-35C3-9747-8F86-74C2BEA3A040}" type="parTrans" cxnId="{1D44DA4C-AB69-5B45-9613-F9F6D84C7808}">
      <dgm:prSet/>
      <dgm:spPr/>
      <dgm:t>
        <a:bodyPr/>
        <a:lstStyle/>
        <a:p>
          <a:endParaRPr lang="en-US"/>
        </a:p>
      </dgm:t>
    </dgm:pt>
    <dgm:pt modelId="{87345B70-5E2B-D34E-9D98-37EEE9FBC068}" type="sibTrans" cxnId="{1D44DA4C-AB69-5B45-9613-F9F6D84C7808}">
      <dgm:prSet/>
      <dgm:spPr/>
      <dgm:t>
        <a:bodyPr/>
        <a:lstStyle/>
        <a:p>
          <a:endParaRPr lang="en-US"/>
        </a:p>
      </dgm:t>
    </dgm:pt>
    <dgm:pt modelId="{06246822-0F10-9648-81CF-1F13608E0B16}">
      <dgm:prSet custT="1"/>
      <dgm:spPr/>
      <dgm:t>
        <a:bodyPr/>
        <a:lstStyle/>
        <a:p>
          <a:r>
            <a:rPr lang="en-US" sz="1800" dirty="0"/>
            <a:t>Corning injects cocaine between the spinous processes of the lower lumbar vertebrae in a healthy man, likely the first neuraxial anesthetic</a:t>
          </a:r>
        </a:p>
      </dgm:t>
    </dgm:pt>
    <dgm:pt modelId="{03A4AE1E-3159-5D4E-8D1F-C69264D60112}" type="sibTrans" cxnId="{E3572CAF-6E82-514D-9943-4034B91C3791}">
      <dgm:prSet/>
      <dgm:spPr/>
      <dgm:t>
        <a:bodyPr/>
        <a:lstStyle/>
        <a:p>
          <a:endParaRPr lang="en-US"/>
        </a:p>
      </dgm:t>
    </dgm:pt>
    <dgm:pt modelId="{ECAE5F18-DE21-9042-B890-8C572AC653AA}" type="parTrans" cxnId="{E3572CAF-6E82-514D-9943-4034B91C3791}">
      <dgm:prSet/>
      <dgm:spPr/>
      <dgm:t>
        <a:bodyPr/>
        <a:lstStyle/>
        <a:p>
          <a:endParaRPr lang="en-US"/>
        </a:p>
      </dgm:t>
    </dgm:pt>
    <dgm:pt modelId="{6EBA5FF5-2B06-0C43-B017-C59AB7F62DD5}" type="pres">
      <dgm:prSet presAssocID="{D798BD2E-72FA-3E4E-9065-9E7D0C25DAA1}" presName="linearFlow" presStyleCnt="0">
        <dgm:presLayoutVars>
          <dgm:dir/>
          <dgm:animLvl val="lvl"/>
          <dgm:resizeHandles val="exact"/>
        </dgm:presLayoutVars>
      </dgm:prSet>
      <dgm:spPr/>
    </dgm:pt>
    <dgm:pt modelId="{F5B92EBB-1439-F640-948B-D6421ECF06AE}" type="pres">
      <dgm:prSet presAssocID="{D4E4845A-9542-154E-BA12-8F459DD34F36}" presName="composite" presStyleCnt="0"/>
      <dgm:spPr/>
    </dgm:pt>
    <dgm:pt modelId="{51A7F604-6660-E24E-A15D-6F80ADA43B59}" type="pres">
      <dgm:prSet presAssocID="{D4E4845A-9542-154E-BA12-8F459DD34F36}" presName="parentText" presStyleLbl="alignNode1" presStyleIdx="0" presStyleCnt="4">
        <dgm:presLayoutVars>
          <dgm:chMax val="1"/>
          <dgm:bulletEnabled val="1"/>
        </dgm:presLayoutVars>
      </dgm:prSet>
      <dgm:spPr/>
    </dgm:pt>
    <dgm:pt modelId="{E8C8FF65-CD7C-914B-801A-08655A865198}" type="pres">
      <dgm:prSet presAssocID="{D4E4845A-9542-154E-BA12-8F459DD34F36}" presName="descendantText" presStyleLbl="alignAcc1" presStyleIdx="0" presStyleCnt="4">
        <dgm:presLayoutVars>
          <dgm:bulletEnabled val="1"/>
        </dgm:presLayoutVars>
      </dgm:prSet>
      <dgm:spPr/>
    </dgm:pt>
    <dgm:pt modelId="{6A027679-BA26-DE4B-9BC3-1B12410CAF25}" type="pres">
      <dgm:prSet presAssocID="{87345B70-5E2B-D34E-9D98-37EEE9FBC068}" presName="sp" presStyleCnt="0"/>
      <dgm:spPr/>
    </dgm:pt>
    <dgm:pt modelId="{9DDC84B1-6BB7-9445-87A5-89D694E3CB53}" type="pres">
      <dgm:prSet presAssocID="{A2BC84A1-4D87-8B44-8E21-A35648D2F4B6}" presName="composite" presStyleCnt="0"/>
      <dgm:spPr/>
    </dgm:pt>
    <dgm:pt modelId="{1C852B9A-56E0-114E-BE7B-648DC49623EB}" type="pres">
      <dgm:prSet presAssocID="{A2BC84A1-4D87-8B44-8E21-A35648D2F4B6}" presName="parentText" presStyleLbl="alignNode1" presStyleIdx="1" presStyleCnt="4">
        <dgm:presLayoutVars>
          <dgm:chMax val="1"/>
          <dgm:bulletEnabled val="1"/>
        </dgm:presLayoutVars>
      </dgm:prSet>
      <dgm:spPr/>
    </dgm:pt>
    <dgm:pt modelId="{67855B2E-AB2D-A144-8854-EE4E25CE366B}" type="pres">
      <dgm:prSet presAssocID="{A2BC84A1-4D87-8B44-8E21-A35648D2F4B6}" presName="descendantText" presStyleLbl="alignAcc1" presStyleIdx="1" presStyleCnt="4">
        <dgm:presLayoutVars>
          <dgm:bulletEnabled val="1"/>
        </dgm:presLayoutVars>
      </dgm:prSet>
      <dgm:spPr/>
    </dgm:pt>
    <dgm:pt modelId="{9636A0B5-206B-F249-B099-7B64A9A775DA}" type="pres">
      <dgm:prSet presAssocID="{D654E5EB-6C38-394A-A1F2-172046AEB296}" presName="sp" presStyleCnt="0"/>
      <dgm:spPr/>
    </dgm:pt>
    <dgm:pt modelId="{C6060A96-2400-6549-92CA-BBEB157CBA30}" type="pres">
      <dgm:prSet presAssocID="{B44F8AA8-878C-784C-9687-6E4165EA6A6B}" presName="composite" presStyleCnt="0"/>
      <dgm:spPr/>
    </dgm:pt>
    <dgm:pt modelId="{53D76DAB-A6E6-5A4D-8E1D-FE52E6A82647}" type="pres">
      <dgm:prSet presAssocID="{B44F8AA8-878C-784C-9687-6E4165EA6A6B}" presName="parentText" presStyleLbl="alignNode1" presStyleIdx="2" presStyleCnt="4">
        <dgm:presLayoutVars>
          <dgm:chMax val="1"/>
          <dgm:bulletEnabled val="1"/>
        </dgm:presLayoutVars>
      </dgm:prSet>
      <dgm:spPr/>
    </dgm:pt>
    <dgm:pt modelId="{9AF03F10-0780-4442-AA6F-F6070A6CA6E2}" type="pres">
      <dgm:prSet presAssocID="{B44F8AA8-878C-784C-9687-6E4165EA6A6B}" presName="descendantText" presStyleLbl="alignAcc1" presStyleIdx="2" presStyleCnt="4">
        <dgm:presLayoutVars>
          <dgm:bulletEnabled val="1"/>
        </dgm:presLayoutVars>
      </dgm:prSet>
      <dgm:spPr/>
    </dgm:pt>
    <dgm:pt modelId="{600ADC3F-FBE7-CF41-A6C5-E1B2F3980D07}" type="pres">
      <dgm:prSet presAssocID="{AACC16F4-DC4F-DF49-8FD7-108432C65B9D}" presName="sp" presStyleCnt="0"/>
      <dgm:spPr/>
    </dgm:pt>
    <dgm:pt modelId="{4415E155-9FEC-A04F-939E-848565414195}" type="pres">
      <dgm:prSet presAssocID="{97E9985E-8E12-C04A-AE0E-53CD2A2BB4B5}" presName="composite" presStyleCnt="0"/>
      <dgm:spPr/>
    </dgm:pt>
    <dgm:pt modelId="{696A07A9-7CE1-A847-9926-E4096624D112}" type="pres">
      <dgm:prSet presAssocID="{97E9985E-8E12-C04A-AE0E-53CD2A2BB4B5}" presName="parentText" presStyleLbl="alignNode1" presStyleIdx="3" presStyleCnt="4">
        <dgm:presLayoutVars>
          <dgm:chMax val="1"/>
          <dgm:bulletEnabled val="1"/>
        </dgm:presLayoutVars>
      </dgm:prSet>
      <dgm:spPr/>
    </dgm:pt>
    <dgm:pt modelId="{FF08065C-1E41-D744-84DA-B2298A463ACD}" type="pres">
      <dgm:prSet presAssocID="{97E9985E-8E12-C04A-AE0E-53CD2A2BB4B5}" presName="descendantText" presStyleLbl="alignAcc1" presStyleIdx="3" presStyleCnt="4">
        <dgm:presLayoutVars>
          <dgm:bulletEnabled val="1"/>
        </dgm:presLayoutVars>
      </dgm:prSet>
      <dgm:spPr/>
    </dgm:pt>
  </dgm:ptLst>
  <dgm:cxnLst>
    <dgm:cxn modelId="{D1761D00-1E17-B347-95E5-83A0E4CD896D}" type="presOf" srcId="{46871BB0-7A30-BB46-A759-4E4873FF0DDF}" destId="{9AF03F10-0780-4442-AA6F-F6070A6CA6E2}" srcOrd="0" destOrd="0" presId="urn:microsoft.com/office/officeart/2005/8/layout/chevron2"/>
    <dgm:cxn modelId="{F3209714-7D09-3344-B8A0-0055DC380879}" srcId="{B44F8AA8-878C-784C-9687-6E4165EA6A6B}" destId="{46871BB0-7A30-BB46-A759-4E4873FF0DDF}" srcOrd="0" destOrd="0" parTransId="{1A7DC035-D5B7-9249-920C-C25761BCCE1A}" sibTransId="{E5CB4B87-E6AC-6649-9245-AA3A3DB74A0B}"/>
    <dgm:cxn modelId="{324A8A1C-0595-7C48-95EB-BC3A4AA8E2D1}" type="presOf" srcId="{D798BD2E-72FA-3E4E-9065-9E7D0C25DAA1}" destId="{6EBA5FF5-2B06-0C43-B017-C59AB7F62DD5}" srcOrd="0" destOrd="0" presId="urn:microsoft.com/office/officeart/2005/8/layout/chevron2"/>
    <dgm:cxn modelId="{8C60B52D-5443-2546-88A1-21A089724739}" srcId="{D798BD2E-72FA-3E4E-9065-9E7D0C25DAA1}" destId="{B44F8AA8-878C-784C-9687-6E4165EA6A6B}" srcOrd="2" destOrd="0" parTransId="{4C2E0CE2-A787-5E4A-BDB2-7BD23C2D3AD2}" sibTransId="{AACC16F4-DC4F-DF49-8FD7-108432C65B9D}"/>
    <dgm:cxn modelId="{1229D72D-8F07-3444-88B0-3A01CA1D6C9C}" type="presOf" srcId="{97E9985E-8E12-C04A-AE0E-53CD2A2BB4B5}" destId="{696A07A9-7CE1-A847-9926-E4096624D112}" srcOrd="0" destOrd="0" presId="urn:microsoft.com/office/officeart/2005/8/layout/chevron2"/>
    <dgm:cxn modelId="{7C128748-CEB2-5449-92A4-7D1FB5491F5A}" srcId="{D798BD2E-72FA-3E4E-9065-9E7D0C25DAA1}" destId="{A2BC84A1-4D87-8B44-8E21-A35648D2F4B6}" srcOrd="1" destOrd="0" parTransId="{2E1177D8-9B60-BD4E-852F-4ED657E46960}" sibTransId="{D654E5EB-6C38-394A-A1F2-172046AEB296}"/>
    <dgm:cxn modelId="{1D44DA4C-AB69-5B45-9613-F9F6D84C7808}" srcId="{D798BD2E-72FA-3E4E-9065-9E7D0C25DAA1}" destId="{D4E4845A-9542-154E-BA12-8F459DD34F36}" srcOrd="0" destOrd="0" parTransId="{7A4A491D-35C3-9747-8F86-74C2BEA3A040}" sibTransId="{87345B70-5E2B-D34E-9D98-37EEE9FBC068}"/>
    <dgm:cxn modelId="{49986B56-7E94-2847-8C87-1D97F08A6BFA}" srcId="{D798BD2E-72FA-3E4E-9065-9E7D0C25DAA1}" destId="{97E9985E-8E12-C04A-AE0E-53CD2A2BB4B5}" srcOrd="3" destOrd="0" parTransId="{008548B2-A74D-C440-ACC7-CE611F6F4CB8}" sibTransId="{6CA8ED28-F3D5-7F4C-9516-3527249A729A}"/>
    <dgm:cxn modelId="{37066464-7E5B-1648-BAE4-93E1BAD650F0}" type="presOf" srcId="{D4E4845A-9542-154E-BA12-8F459DD34F36}" destId="{51A7F604-6660-E24E-A15D-6F80ADA43B59}" srcOrd="0" destOrd="0" presId="urn:microsoft.com/office/officeart/2005/8/layout/chevron2"/>
    <dgm:cxn modelId="{9673AD6B-C8E4-D84F-8737-23243E1E521B}" srcId="{A2BC84A1-4D87-8B44-8E21-A35648D2F4B6}" destId="{EEBC067C-6E5B-7644-B248-9ACFFE41D56E}" srcOrd="0" destOrd="0" parTransId="{6368A510-C4DF-5944-8F6C-B88234A60760}" sibTransId="{E37F9E3B-EE07-2242-BDD2-DD90CFB5D411}"/>
    <dgm:cxn modelId="{78A4FD79-ED8B-BE4F-9207-FA7C97936B0B}" type="presOf" srcId="{EEBC067C-6E5B-7644-B248-9ACFFE41D56E}" destId="{67855B2E-AB2D-A144-8854-EE4E25CE366B}" srcOrd="0" destOrd="0" presId="urn:microsoft.com/office/officeart/2005/8/layout/chevron2"/>
    <dgm:cxn modelId="{002C3B7B-C19B-3543-9F24-3C626246B516}" srcId="{97E9985E-8E12-C04A-AE0E-53CD2A2BB4B5}" destId="{56C8E76E-4711-3D4A-BD57-FC5E9FECB275}" srcOrd="0" destOrd="0" parTransId="{37991024-B101-154C-96B5-C29D4DEA645D}" sibTransId="{8F3C3215-BCC5-5846-81D7-7E025EA28F99}"/>
    <dgm:cxn modelId="{794C047D-7983-3F4C-96CB-8ACA075BFB75}" type="presOf" srcId="{06246822-0F10-9648-81CF-1F13608E0B16}" destId="{E8C8FF65-CD7C-914B-801A-08655A865198}" srcOrd="0" destOrd="0" presId="urn:microsoft.com/office/officeart/2005/8/layout/chevron2"/>
    <dgm:cxn modelId="{9EE0A1A8-8231-7E43-B7C9-1AD28F317FE0}" type="presOf" srcId="{B44F8AA8-878C-784C-9687-6E4165EA6A6B}" destId="{53D76DAB-A6E6-5A4D-8E1D-FE52E6A82647}" srcOrd="0" destOrd="0" presId="urn:microsoft.com/office/officeart/2005/8/layout/chevron2"/>
    <dgm:cxn modelId="{E3572CAF-6E82-514D-9943-4034B91C3791}" srcId="{D4E4845A-9542-154E-BA12-8F459DD34F36}" destId="{06246822-0F10-9648-81CF-1F13608E0B16}" srcOrd="0" destOrd="0" parTransId="{ECAE5F18-DE21-9042-B890-8C572AC653AA}" sibTransId="{03A4AE1E-3159-5D4E-8D1F-C69264D60112}"/>
    <dgm:cxn modelId="{A5FDDCB9-EC50-E84C-912B-B427148715D2}" type="presOf" srcId="{56C8E76E-4711-3D4A-BD57-FC5E9FECB275}" destId="{FF08065C-1E41-D744-84DA-B2298A463ACD}" srcOrd="0" destOrd="0" presId="urn:microsoft.com/office/officeart/2005/8/layout/chevron2"/>
    <dgm:cxn modelId="{7F1541CC-CA16-EA4F-889C-0E53B4E4EB5E}" type="presOf" srcId="{A2BC84A1-4D87-8B44-8E21-A35648D2F4B6}" destId="{1C852B9A-56E0-114E-BE7B-648DC49623EB}" srcOrd="0" destOrd="0" presId="urn:microsoft.com/office/officeart/2005/8/layout/chevron2"/>
    <dgm:cxn modelId="{2D15C2C6-F0D3-9542-9109-658EB6D809F9}" type="presParOf" srcId="{6EBA5FF5-2B06-0C43-B017-C59AB7F62DD5}" destId="{F5B92EBB-1439-F640-948B-D6421ECF06AE}" srcOrd="0" destOrd="0" presId="urn:microsoft.com/office/officeart/2005/8/layout/chevron2"/>
    <dgm:cxn modelId="{DC420806-B8D5-6D41-AC19-6FB598BE1512}" type="presParOf" srcId="{F5B92EBB-1439-F640-948B-D6421ECF06AE}" destId="{51A7F604-6660-E24E-A15D-6F80ADA43B59}" srcOrd="0" destOrd="0" presId="urn:microsoft.com/office/officeart/2005/8/layout/chevron2"/>
    <dgm:cxn modelId="{DAB0074E-D34E-7542-9193-07A2D7FD62FA}" type="presParOf" srcId="{F5B92EBB-1439-F640-948B-D6421ECF06AE}" destId="{E8C8FF65-CD7C-914B-801A-08655A865198}" srcOrd="1" destOrd="0" presId="urn:microsoft.com/office/officeart/2005/8/layout/chevron2"/>
    <dgm:cxn modelId="{6067CC4A-685D-D149-ACB5-88A6D1171DF3}" type="presParOf" srcId="{6EBA5FF5-2B06-0C43-B017-C59AB7F62DD5}" destId="{6A027679-BA26-DE4B-9BC3-1B12410CAF25}" srcOrd="1" destOrd="0" presId="urn:microsoft.com/office/officeart/2005/8/layout/chevron2"/>
    <dgm:cxn modelId="{FF76EF21-478D-8641-9900-8DDFCE0A1FDD}" type="presParOf" srcId="{6EBA5FF5-2B06-0C43-B017-C59AB7F62DD5}" destId="{9DDC84B1-6BB7-9445-87A5-89D694E3CB53}" srcOrd="2" destOrd="0" presId="urn:microsoft.com/office/officeart/2005/8/layout/chevron2"/>
    <dgm:cxn modelId="{185A866C-AF53-8140-A03C-7C9F9967940F}" type="presParOf" srcId="{9DDC84B1-6BB7-9445-87A5-89D694E3CB53}" destId="{1C852B9A-56E0-114E-BE7B-648DC49623EB}" srcOrd="0" destOrd="0" presId="urn:microsoft.com/office/officeart/2005/8/layout/chevron2"/>
    <dgm:cxn modelId="{D73AD2E1-D04A-E946-9927-02F212032E4F}" type="presParOf" srcId="{9DDC84B1-6BB7-9445-87A5-89D694E3CB53}" destId="{67855B2E-AB2D-A144-8854-EE4E25CE366B}" srcOrd="1" destOrd="0" presId="urn:microsoft.com/office/officeart/2005/8/layout/chevron2"/>
    <dgm:cxn modelId="{E5486F2B-45E4-414D-9141-F649E1CC27F3}" type="presParOf" srcId="{6EBA5FF5-2B06-0C43-B017-C59AB7F62DD5}" destId="{9636A0B5-206B-F249-B099-7B64A9A775DA}" srcOrd="3" destOrd="0" presId="urn:microsoft.com/office/officeart/2005/8/layout/chevron2"/>
    <dgm:cxn modelId="{280459CB-55D3-594B-8905-F3E268372476}" type="presParOf" srcId="{6EBA5FF5-2B06-0C43-B017-C59AB7F62DD5}" destId="{C6060A96-2400-6549-92CA-BBEB157CBA30}" srcOrd="4" destOrd="0" presId="urn:microsoft.com/office/officeart/2005/8/layout/chevron2"/>
    <dgm:cxn modelId="{9ABC74F3-7C62-544E-9A55-6C8878FD5BA9}" type="presParOf" srcId="{C6060A96-2400-6549-92CA-BBEB157CBA30}" destId="{53D76DAB-A6E6-5A4D-8E1D-FE52E6A82647}" srcOrd="0" destOrd="0" presId="urn:microsoft.com/office/officeart/2005/8/layout/chevron2"/>
    <dgm:cxn modelId="{34A2E5F4-E176-1940-AE6E-4CDA3E9EE77F}" type="presParOf" srcId="{C6060A96-2400-6549-92CA-BBEB157CBA30}" destId="{9AF03F10-0780-4442-AA6F-F6070A6CA6E2}" srcOrd="1" destOrd="0" presId="urn:microsoft.com/office/officeart/2005/8/layout/chevron2"/>
    <dgm:cxn modelId="{667214AD-B083-EB4A-BF6B-63E8DC48CF5D}" type="presParOf" srcId="{6EBA5FF5-2B06-0C43-B017-C59AB7F62DD5}" destId="{600ADC3F-FBE7-CF41-A6C5-E1B2F3980D07}" srcOrd="5" destOrd="0" presId="urn:microsoft.com/office/officeart/2005/8/layout/chevron2"/>
    <dgm:cxn modelId="{542D1FC7-137F-9543-AB46-B3D5EE376C4B}" type="presParOf" srcId="{6EBA5FF5-2B06-0C43-B017-C59AB7F62DD5}" destId="{4415E155-9FEC-A04F-939E-848565414195}" srcOrd="6" destOrd="0" presId="urn:microsoft.com/office/officeart/2005/8/layout/chevron2"/>
    <dgm:cxn modelId="{3F64E2F2-CA31-C340-BADD-ACDDACFF82E6}" type="presParOf" srcId="{4415E155-9FEC-A04F-939E-848565414195}" destId="{696A07A9-7CE1-A847-9926-E4096624D112}" srcOrd="0" destOrd="0" presId="urn:microsoft.com/office/officeart/2005/8/layout/chevron2"/>
    <dgm:cxn modelId="{9488C900-95CD-1349-9523-F944968F0FE8}" type="presParOf" srcId="{4415E155-9FEC-A04F-939E-848565414195}" destId="{FF08065C-1E41-D744-84DA-B2298A463ACD}" srcOrd="1" destOrd="0" presId="urn:microsoft.com/office/officeart/2005/8/layout/chevron2"/>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7830A18-F313-1541-821B-8F8DD15D48CE}" type="doc">
      <dgm:prSet loTypeId="urn:microsoft.com/office/officeart/2005/8/layout/hProcess4" loCatId="" qsTypeId="urn:microsoft.com/office/officeart/2005/8/quickstyle/simple4" qsCatId="simple" csTypeId="urn:microsoft.com/office/officeart/2005/8/colors/accent1_2" csCatId="accent1" phldr="1"/>
      <dgm:spPr/>
      <dgm:t>
        <a:bodyPr/>
        <a:lstStyle/>
        <a:p>
          <a:endParaRPr lang="en-US"/>
        </a:p>
      </dgm:t>
    </dgm:pt>
    <dgm:pt modelId="{078047C5-0464-2745-BD0F-B6432C6EE2B1}">
      <dgm:prSet phldrT="[Text]" custT="1"/>
      <dgm:spPr/>
      <dgm:t>
        <a:bodyPr/>
        <a:lstStyle/>
        <a:p>
          <a:r>
            <a:rPr lang="en-US" sz="2000" dirty="0"/>
            <a:t>Procedure performed</a:t>
          </a:r>
        </a:p>
      </dgm:t>
    </dgm:pt>
    <dgm:pt modelId="{3218229E-25D9-DB47-934D-3F4775108901}" type="parTrans" cxnId="{00C92082-00E9-114E-BAA1-3CDB18390D4A}">
      <dgm:prSet/>
      <dgm:spPr/>
      <dgm:t>
        <a:bodyPr/>
        <a:lstStyle/>
        <a:p>
          <a:endParaRPr lang="en-US"/>
        </a:p>
      </dgm:t>
    </dgm:pt>
    <dgm:pt modelId="{D28935C8-399F-A44C-86C0-C8DC89C366BE}" type="sibTrans" cxnId="{00C92082-00E9-114E-BAA1-3CDB18390D4A}">
      <dgm:prSet/>
      <dgm:spPr/>
      <dgm:t>
        <a:bodyPr/>
        <a:lstStyle/>
        <a:p>
          <a:endParaRPr lang="en-US"/>
        </a:p>
      </dgm:t>
    </dgm:pt>
    <dgm:pt modelId="{35BCE62D-28E6-7C42-A70D-13F7472F470F}">
      <dgm:prSet phldrT="[Text]" custT="1"/>
      <dgm:spPr/>
      <dgm:t>
        <a:bodyPr/>
        <a:lstStyle/>
        <a:p>
          <a:r>
            <a:rPr lang="en-US" sz="1800" dirty="0"/>
            <a:t>Lumbar puncture</a:t>
          </a:r>
        </a:p>
      </dgm:t>
    </dgm:pt>
    <dgm:pt modelId="{00FDD1A4-47B9-0F4D-BB98-40F6A01C88F6}" type="parTrans" cxnId="{48557C0A-D0D2-7C46-88AE-1576BF37ADEE}">
      <dgm:prSet/>
      <dgm:spPr/>
      <dgm:t>
        <a:bodyPr/>
        <a:lstStyle/>
        <a:p>
          <a:endParaRPr lang="en-US"/>
        </a:p>
      </dgm:t>
    </dgm:pt>
    <dgm:pt modelId="{4B178031-0C4A-6F4E-9009-9B449FE354B0}" type="sibTrans" cxnId="{48557C0A-D0D2-7C46-88AE-1576BF37ADEE}">
      <dgm:prSet/>
      <dgm:spPr/>
      <dgm:t>
        <a:bodyPr/>
        <a:lstStyle/>
        <a:p>
          <a:endParaRPr lang="en-US"/>
        </a:p>
      </dgm:t>
    </dgm:pt>
    <dgm:pt modelId="{5FFF865B-B168-7E4B-9FDA-CAE08651EBF4}">
      <dgm:prSet phldrT="[Text]" custT="1"/>
      <dgm:spPr/>
      <dgm:t>
        <a:bodyPr/>
        <a:lstStyle/>
        <a:p>
          <a:r>
            <a:rPr lang="en-US" sz="2000" dirty="0"/>
            <a:t>24 to 72 hours later</a:t>
          </a:r>
        </a:p>
      </dgm:t>
    </dgm:pt>
    <dgm:pt modelId="{2402C361-647E-4C47-80EA-C14D53680F94}" type="parTrans" cxnId="{92D82BE2-5827-5C4D-9848-8EEA71AA32A0}">
      <dgm:prSet/>
      <dgm:spPr/>
      <dgm:t>
        <a:bodyPr/>
        <a:lstStyle/>
        <a:p>
          <a:endParaRPr lang="en-US"/>
        </a:p>
      </dgm:t>
    </dgm:pt>
    <dgm:pt modelId="{EAB1F1CE-A8E3-764D-BF3B-1EF4B7DB3890}" type="sibTrans" cxnId="{92D82BE2-5827-5C4D-9848-8EEA71AA32A0}">
      <dgm:prSet/>
      <dgm:spPr/>
      <dgm:t>
        <a:bodyPr/>
        <a:lstStyle/>
        <a:p>
          <a:endParaRPr lang="en-US"/>
        </a:p>
      </dgm:t>
    </dgm:pt>
    <dgm:pt modelId="{2FB88B6A-20AF-BA46-A304-985795BD3FF7}">
      <dgm:prSet phldrT="[Text]" custT="1"/>
      <dgm:spPr/>
      <dgm:t>
        <a:bodyPr/>
        <a:lstStyle/>
        <a:p>
          <a:r>
            <a:rPr lang="en-US" sz="1800" dirty="0"/>
            <a:t>Onset of PDPH is typically 24 to 48 hours after dural puncture, with 90% beginning by 72 hours</a:t>
          </a:r>
          <a:r>
            <a:rPr lang="en-US" sz="1800" baseline="30000" dirty="0"/>
            <a:t>4,29</a:t>
          </a:r>
          <a:r>
            <a:rPr lang="en-US" sz="1800" dirty="0"/>
            <a:t> </a:t>
          </a:r>
        </a:p>
      </dgm:t>
    </dgm:pt>
    <dgm:pt modelId="{8577B98F-F38B-FB46-A57B-AEC6D9516309}" type="parTrans" cxnId="{C10180D1-B717-A24C-A618-51AD3D01DEE1}">
      <dgm:prSet/>
      <dgm:spPr/>
      <dgm:t>
        <a:bodyPr/>
        <a:lstStyle/>
        <a:p>
          <a:endParaRPr lang="en-US"/>
        </a:p>
      </dgm:t>
    </dgm:pt>
    <dgm:pt modelId="{475BCBEB-BB0B-1C41-9838-0AC14E1346CB}" type="sibTrans" cxnId="{C10180D1-B717-A24C-A618-51AD3D01DEE1}">
      <dgm:prSet/>
      <dgm:spPr/>
      <dgm:t>
        <a:bodyPr/>
        <a:lstStyle/>
        <a:p>
          <a:endParaRPr lang="en-US"/>
        </a:p>
      </dgm:t>
    </dgm:pt>
    <dgm:pt modelId="{392542B0-FBAC-FC40-8587-7C91BCE75ADF}">
      <dgm:prSet phldrT="[Text]" custT="1"/>
      <dgm:spPr/>
      <dgm:t>
        <a:bodyPr/>
        <a:lstStyle/>
        <a:p>
          <a:r>
            <a:rPr lang="en-US" sz="2000" dirty="0"/>
            <a:t>3 to 7 days later</a:t>
          </a:r>
        </a:p>
      </dgm:t>
    </dgm:pt>
    <dgm:pt modelId="{3FA8F200-2D63-4048-9018-F8A4B3EE5699}" type="parTrans" cxnId="{A22615ED-4A47-114E-A123-D32D56F9E415}">
      <dgm:prSet/>
      <dgm:spPr/>
      <dgm:t>
        <a:bodyPr/>
        <a:lstStyle/>
        <a:p>
          <a:endParaRPr lang="en-US"/>
        </a:p>
      </dgm:t>
    </dgm:pt>
    <dgm:pt modelId="{96D1FA2C-7F79-1844-A447-DE671CB00823}" type="sibTrans" cxnId="{A22615ED-4A47-114E-A123-D32D56F9E415}">
      <dgm:prSet/>
      <dgm:spPr/>
      <dgm:t>
        <a:bodyPr/>
        <a:lstStyle/>
        <a:p>
          <a:endParaRPr lang="en-US"/>
        </a:p>
      </dgm:t>
    </dgm:pt>
    <dgm:pt modelId="{23DDEFE2-91DD-284D-AD44-7DD660623EB5}">
      <dgm:prSet phldrT="[Text]" custT="1"/>
      <dgm:spPr/>
      <dgm:t>
        <a:bodyPr/>
        <a:lstStyle/>
        <a:p>
          <a:r>
            <a:rPr lang="en-US" sz="1800" dirty="0"/>
            <a:t>PDPH most often resolves in 3 to 7 days with conservative measures</a:t>
          </a:r>
          <a:r>
            <a:rPr lang="en-US" sz="1800" baseline="30000" dirty="0"/>
            <a:t>28</a:t>
          </a:r>
          <a:endParaRPr lang="en-US" sz="1800" dirty="0"/>
        </a:p>
      </dgm:t>
    </dgm:pt>
    <dgm:pt modelId="{AB40C887-55DB-1F49-AA75-3806091F9EE6}" type="parTrans" cxnId="{EE8EC997-98DD-B04B-8E02-430F7010336F}">
      <dgm:prSet/>
      <dgm:spPr/>
      <dgm:t>
        <a:bodyPr/>
        <a:lstStyle/>
        <a:p>
          <a:endParaRPr lang="en-US"/>
        </a:p>
      </dgm:t>
    </dgm:pt>
    <dgm:pt modelId="{F562C3A5-EAB8-7F41-AA01-05943D709C8C}" type="sibTrans" cxnId="{EE8EC997-98DD-B04B-8E02-430F7010336F}">
      <dgm:prSet/>
      <dgm:spPr/>
      <dgm:t>
        <a:bodyPr/>
        <a:lstStyle/>
        <a:p>
          <a:endParaRPr lang="en-US"/>
        </a:p>
      </dgm:t>
    </dgm:pt>
    <dgm:pt modelId="{957D63D7-93A7-164D-9788-D0A41549A1DA}" type="pres">
      <dgm:prSet presAssocID="{37830A18-F313-1541-821B-8F8DD15D48CE}" presName="Name0" presStyleCnt="0">
        <dgm:presLayoutVars>
          <dgm:dir/>
          <dgm:animLvl val="lvl"/>
          <dgm:resizeHandles val="exact"/>
        </dgm:presLayoutVars>
      </dgm:prSet>
      <dgm:spPr/>
    </dgm:pt>
    <dgm:pt modelId="{BF7758CA-C6D3-D543-A603-C0045CD87152}" type="pres">
      <dgm:prSet presAssocID="{37830A18-F313-1541-821B-8F8DD15D48CE}" presName="tSp" presStyleCnt="0"/>
      <dgm:spPr/>
    </dgm:pt>
    <dgm:pt modelId="{1C4F54BB-EF74-C34A-B65B-A37E90CCD840}" type="pres">
      <dgm:prSet presAssocID="{37830A18-F313-1541-821B-8F8DD15D48CE}" presName="bSp" presStyleCnt="0"/>
      <dgm:spPr/>
    </dgm:pt>
    <dgm:pt modelId="{E37A7112-5B21-8846-B199-99DA8321F503}" type="pres">
      <dgm:prSet presAssocID="{37830A18-F313-1541-821B-8F8DD15D48CE}" presName="process" presStyleCnt="0"/>
      <dgm:spPr/>
    </dgm:pt>
    <dgm:pt modelId="{8701C1A6-53F3-4145-B691-5113C2CC0FF7}" type="pres">
      <dgm:prSet presAssocID="{078047C5-0464-2745-BD0F-B6432C6EE2B1}" presName="composite1" presStyleCnt="0"/>
      <dgm:spPr/>
    </dgm:pt>
    <dgm:pt modelId="{C2FFBC48-CED8-2B45-9FB6-5CFF21D28BA1}" type="pres">
      <dgm:prSet presAssocID="{078047C5-0464-2745-BD0F-B6432C6EE2B1}" presName="dummyNode1" presStyleLbl="node1" presStyleIdx="0" presStyleCnt="3"/>
      <dgm:spPr/>
    </dgm:pt>
    <dgm:pt modelId="{E042E095-2E80-2A47-813D-72A593DFCF4F}" type="pres">
      <dgm:prSet presAssocID="{078047C5-0464-2745-BD0F-B6432C6EE2B1}" presName="childNode1" presStyleLbl="bgAcc1" presStyleIdx="0" presStyleCnt="3" custScaleY="57910" custLinFactNeighborY="-14887">
        <dgm:presLayoutVars>
          <dgm:bulletEnabled val="1"/>
        </dgm:presLayoutVars>
      </dgm:prSet>
      <dgm:spPr/>
    </dgm:pt>
    <dgm:pt modelId="{8AEB880E-D651-BA4D-AA56-A832F6062033}" type="pres">
      <dgm:prSet presAssocID="{078047C5-0464-2745-BD0F-B6432C6EE2B1}" presName="childNode1tx" presStyleLbl="bgAcc1" presStyleIdx="0" presStyleCnt="3">
        <dgm:presLayoutVars>
          <dgm:bulletEnabled val="1"/>
        </dgm:presLayoutVars>
      </dgm:prSet>
      <dgm:spPr/>
    </dgm:pt>
    <dgm:pt modelId="{10C761AD-51E1-F448-90EE-AACA7670F029}" type="pres">
      <dgm:prSet presAssocID="{078047C5-0464-2745-BD0F-B6432C6EE2B1}" presName="parentNode1" presStyleLbl="node1" presStyleIdx="0" presStyleCnt="3" custScaleX="136673" custLinFactNeighborX="4160" custLinFactNeighborY="-47773">
        <dgm:presLayoutVars>
          <dgm:chMax val="1"/>
          <dgm:bulletEnabled val="1"/>
        </dgm:presLayoutVars>
      </dgm:prSet>
      <dgm:spPr/>
    </dgm:pt>
    <dgm:pt modelId="{B0EB19CD-78FA-7643-A189-EC633AF479B7}" type="pres">
      <dgm:prSet presAssocID="{078047C5-0464-2745-BD0F-B6432C6EE2B1}" presName="connSite1" presStyleCnt="0"/>
      <dgm:spPr/>
    </dgm:pt>
    <dgm:pt modelId="{50F7E972-EB4B-E648-98B5-EC5F5C8FF6CD}" type="pres">
      <dgm:prSet presAssocID="{D28935C8-399F-A44C-86C0-C8DC89C366BE}" presName="Name9" presStyleLbl="sibTrans2D1" presStyleIdx="0" presStyleCnt="2" custAng="873347" custScaleX="67846" custLinFactNeighborX="-3382" custLinFactNeighborY="4738"/>
      <dgm:spPr/>
    </dgm:pt>
    <dgm:pt modelId="{F9660EB1-9FC5-4642-9D58-A64B9E12B4D0}" type="pres">
      <dgm:prSet presAssocID="{5FFF865B-B168-7E4B-9FDA-CAE08651EBF4}" presName="composite2" presStyleCnt="0"/>
      <dgm:spPr/>
    </dgm:pt>
    <dgm:pt modelId="{5D3F1B04-D949-FF42-9F8D-BAA21F35F2AF}" type="pres">
      <dgm:prSet presAssocID="{5FFF865B-B168-7E4B-9FDA-CAE08651EBF4}" presName="dummyNode2" presStyleLbl="node1" presStyleIdx="0" presStyleCnt="3"/>
      <dgm:spPr/>
    </dgm:pt>
    <dgm:pt modelId="{471EF95B-EAEC-AE41-9B7E-2818606E3655}" type="pres">
      <dgm:prSet presAssocID="{5FFF865B-B168-7E4B-9FDA-CAE08651EBF4}" presName="childNode2" presStyleLbl="bgAcc1" presStyleIdx="1" presStyleCnt="3" custScaleX="136031" custScaleY="160678" custLinFactNeighborY="8154">
        <dgm:presLayoutVars>
          <dgm:bulletEnabled val="1"/>
        </dgm:presLayoutVars>
      </dgm:prSet>
      <dgm:spPr/>
    </dgm:pt>
    <dgm:pt modelId="{8168636B-28D5-894B-8FEE-A1255720A353}" type="pres">
      <dgm:prSet presAssocID="{5FFF865B-B168-7E4B-9FDA-CAE08651EBF4}" presName="childNode2tx" presStyleLbl="bgAcc1" presStyleIdx="1" presStyleCnt="3">
        <dgm:presLayoutVars>
          <dgm:bulletEnabled val="1"/>
        </dgm:presLayoutVars>
      </dgm:prSet>
      <dgm:spPr/>
    </dgm:pt>
    <dgm:pt modelId="{550AAAD9-D862-B349-A5E3-EF22D755CD20}" type="pres">
      <dgm:prSet presAssocID="{5FFF865B-B168-7E4B-9FDA-CAE08651EBF4}" presName="parentNode2" presStyleLbl="node1" presStyleIdx="1" presStyleCnt="3" custScaleX="161640" custLinFactNeighborX="3284" custLinFactNeighborY="-9965">
        <dgm:presLayoutVars>
          <dgm:chMax val="0"/>
          <dgm:bulletEnabled val="1"/>
        </dgm:presLayoutVars>
      </dgm:prSet>
      <dgm:spPr/>
    </dgm:pt>
    <dgm:pt modelId="{A11D3198-FFA4-BC4C-81ED-4AD1BF155C59}" type="pres">
      <dgm:prSet presAssocID="{5FFF865B-B168-7E4B-9FDA-CAE08651EBF4}" presName="connSite2" presStyleCnt="0"/>
      <dgm:spPr/>
    </dgm:pt>
    <dgm:pt modelId="{5D15EC5C-982C-3F4E-B33B-9AC2B5D0E754}" type="pres">
      <dgm:prSet presAssocID="{EAB1F1CE-A8E3-764D-BF3B-1EF4B7DB3890}" presName="Name18" presStyleLbl="sibTrans2D1" presStyleIdx="1" presStyleCnt="2" custAng="21325516" custScaleX="85541" custScaleY="108030" custLinFactNeighborX="3206" custLinFactNeighborY="5861"/>
      <dgm:spPr/>
    </dgm:pt>
    <dgm:pt modelId="{6A15FF6D-2FF8-884D-8CA1-13E15EE7D646}" type="pres">
      <dgm:prSet presAssocID="{392542B0-FBAC-FC40-8587-7C91BCE75ADF}" presName="composite1" presStyleCnt="0"/>
      <dgm:spPr/>
    </dgm:pt>
    <dgm:pt modelId="{9791A076-591C-5448-BCD0-D66EC0D16B99}" type="pres">
      <dgm:prSet presAssocID="{392542B0-FBAC-FC40-8587-7C91BCE75ADF}" presName="dummyNode1" presStyleLbl="node1" presStyleIdx="1" presStyleCnt="3"/>
      <dgm:spPr/>
    </dgm:pt>
    <dgm:pt modelId="{82F56DD9-3FF6-0E48-B550-2EC33C58F5BA}" type="pres">
      <dgm:prSet presAssocID="{392542B0-FBAC-FC40-8587-7C91BCE75ADF}" presName="childNode1" presStyleLbl="bgAcc1" presStyleIdx="2" presStyleCnt="3" custScaleX="132638" custScaleY="120090" custLinFactNeighborY="8711">
        <dgm:presLayoutVars>
          <dgm:bulletEnabled val="1"/>
        </dgm:presLayoutVars>
      </dgm:prSet>
      <dgm:spPr/>
    </dgm:pt>
    <dgm:pt modelId="{F433ACD3-F0EB-3F48-BBC4-B859A377DCF2}" type="pres">
      <dgm:prSet presAssocID="{392542B0-FBAC-FC40-8587-7C91BCE75ADF}" presName="childNode1tx" presStyleLbl="bgAcc1" presStyleIdx="2" presStyleCnt="3">
        <dgm:presLayoutVars>
          <dgm:bulletEnabled val="1"/>
        </dgm:presLayoutVars>
      </dgm:prSet>
      <dgm:spPr/>
    </dgm:pt>
    <dgm:pt modelId="{E71A3293-3559-F344-B68F-A19A264875AA}" type="pres">
      <dgm:prSet presAssocID="{392542B0-FBAC-FC40-8587-7C91BCE75ADF}" presName="parentNode1" presStyleLbl="node1" presStyleIdx="2" presStyleCnt="3" custScaleX="158551" custLinFactNeighborX="199" custLinFactNeighborY="80094">
        <dgm:presLayoutVars>
          <dgm:chMax val="1"/>
          <dgm:bulletEnabled val="1"/>
        </dgm:presLayoutVars>
      </dgm:prSet>
      <dgm:spPr/>
    </dgm:pt>
    <dgm:pt modelId="{820F6218-5713-FB49-A68C-BBB2F6B2343E}" type="pres">
      <dgm:prSet presAssocID="{392542B0-FBAC-FC40-8587-7C91BCE75ADF}" presName="connSite1" presStyleCnt="0"/>
      <dgm:spPr/>
    </dgm:pt>
  </dgm:ptLst>
  <dgm:cxnLst>
    <dgm:cxn modelId="{48557C0A-D0D2-7C46-88AE-1576BF37ADEE}" srcId="{078047C5-0464-2745-BD0F-B6432C6EE2B1}" destId="{35BCE62D-28E6-7C42-A70D-13F7472F470F}" srcOrd="0" destOrd="0" parTransId="{00FDD1A4-47B9-0F4D-BB98-40F6A01C88F6}" sibTransId="{4B178031-0C4A-6F4E-9009-9B449FE354B0}"/>
    <dgm:cxn modelId="{22596324-DD04-C545-8A41-25AFCCEC1BE9}" type="presOf" srcId="{EAB1F1CE-A8E3-764D-BF3B-1EF4B7DB3890}" destId="{5D15EC5C-982C-3F4E-B33B-9AC2B5D0E754}" srcOrd="0" destOrd="0" presId="urn:microsoft.com/office/officeart/2005/8/layout/hProcess4"/>
    <dgm:cxn modelId="{80772231-2B7F-994C-B43E-A0033047C847}" type="presOf" srcId="{2FB88B6A-20AF-BA46-A304-985795BD3FF7}" destId="{8168636B-28D5-894B-8FEE-A1255720A353}" srcOrd="1" destOrd="0" presId="urn:microsoft.com/office/officeart/2005/8/layout/hProcess4"/>
    <dgm:cxn modelId="{E6297133-B91A-9346-B496-19776C31FA2F}" type="presOf" srcId="{392542B0-FBAC-FC40-8587-7C91BCE75ADF}" destId="{E71A3293-3559-F344-B68F-A19A264875AA}" srcOrd="0" destOrd="0" presId="urn:microsoft.com/office/officeart/2005/8/layout/hProcess4"/>
    <dgm:cxn modelId="{9BA2353B-6AF5-8F48-AA85-70930DCC56E0}" type="presOf" srcId="{35BCE62D-28E6-7C42-A70D-13F7472F470F}" destId="{E042E095-2E80-2A47-813D-72A593DFCF4F}" srcOrd="0" destOrd="0" presId="urn:microsoft.com/office/officeart/2005/8/layout/hProcess4"/>
    <dgm:cxn modelId="{9150A13E-9149-1C49-996D-74428932E3F2}" type="presOf" srcId="{35BCE62D-28E6-7C42-A70D-13F7472F470F}" destId="{8AEB880E-D651-BA4D-AA56-A832F6062033}" srcOrd="1" destOrd="0" presId="urn:microsoft.com/office/officeart/2005/8/layout/hProcess4"/>
    <dgm:cxn modelId="{5B7EF64C-2446-EC4D-B150-D90FD611E1AE}" type="presOf" srcId="{2FB88B6A-20AF-BA46-A304-985795BD3FF7}" destId="{471EF95B-EAEC-AE41-9B7E-2818606E3655}" srcOrd="0" destOrd="0" presId="urn:microsoft.com/office/officeart/2005/8/layout/hProcess4"/>
    <dgm:cxn modelId="{0E592F57-F818-3949-90B3-4FF17C6AC26D}" type="presOf" srcId="{5FFF865B-B168-7E4B-9FDA-CAE08651EBF4}" destId="{550AAAD9-D862-B349-A5E3-EF22D755CD20}" srcOrd="0" destOrd="0" presId="urn:microsoft.com/office/officeart/2005/8/layout/hProcess4"/>
    <dgm:cxn modelId="{F1837A68-9232-8A43-B802-82EEB8249CAF}" type="presOf" srcId="{37830A18-F313-1541-821B-8F8DD15D48CE}" destId="{957D63D7-93A7-164D-9788-D0A41549A1DA}" srcOrd="0" destOrd="0" presId="urn:microsoft.com/office/officeart/2005/8/layout/hProcess4"/>
    <dgm:cxn modelId="{00C92082-00E9-114E-BAA1-3CDB18390D4A}" srcId="{37830A18-F313-1541-821B-8F8DD15D48CE}" destId="{078047C5-0464-2745-BD0F-B6432C6EE2B1}" srcOrd="0" destOrd="0" parTransId="{3218229E-25D9-DB47-934D-3F4775108901}" sibTransId="{D28935C8-399F-A44C-86C0-C8DC89C366BE}"/>
    <dgm:cxn modelId="{36508794-3676-0840-B7EC-D51D95305B86}" type="presOf" srcId="{23DDEFE2-91DD-284D-AD44-7DD660623EB5}" destId="{F433ACD3-F0EB-3F48-BBC4-B859A377DCF2}" srcOrd="1" destOrd="0" presId="urn:microsoft.com/office/officeart/2005/8/layout/hProcess4"/>
    <dgm:cxn modelId="{EE8EC997-98DD-B04B-8E02-430F7010336F}" srcId="{392542B0-FBAC-FC40-8587-7C91BCE75ADF}" destId="{23DDEFE2-91DD-284D-AD44-7DD660623EB5}" srcOrd="0" destOrd="0" parTransId="{AB40C887-55DB-1F49-AA75-3806091F9EE6}" sibTransId="{F562C3A5-EAB8-7F41-AA01-05943D709C8C}"/>
    <dgm:cxn modelId="{96B821A9-D96B-4A48-AB08-951DE1106FC9}" type="presOf" srcId="{D28935C8-399F-A44C-86C0-C8DC89C366BE}" destId="{50F7E972-EB4B-E648-98B5-EC5F5C8FF6CD}" srcOrd="0" destOrd="0" presId="urn:microsoft.com/office/officeart/2005/8/layout/hProcess4"/>
    <dgm:cxn modelId="{C10180D1-B717-A24C-A618-51AD3D01DEE1}" srcId="{5FFF865B-B168-7E4B-9FDA-CAE08651EBF4}" destId="{2FB88B6A-20AF-BA46-A304-985795BD3FF7}" srcOrd="0" destOrd="0" parTransId="{8577B98F-F38B-FB46-A57B-AEC6D9516309}" sibTransId="{475BCBEB-BB0B-1C41-9838-0AC14E1346CB}"/>
    <dgm:cxn modelId="{032F08E0-E5A1-A549-849F-EEF773837D9F}" type="presOf" srcId="{23DDEFE2-91DD-284D-AD44-7DD660623EB5}" destId="{82F56DD9-3FF6-0E48-B550-2EC33C58F5BA}" srcOrd="0" destOrd="0" presId="urn:microsoft.com/office/officeart/2005/8/layout/hProcess4"/>
    <dgm:cxn modelId="{92D82BE2-5827-5C4D-9848-8EEA71AA32A0}" srcId="{37830A18-F313-1541-821B-8F8DD15D48CE}" destId="{5FFF865B-B168-7E4B-9FDA-CAE08651EBF4}" srcOrd="1" destOrd="0" parTransId="{2402C361-647E-4C47-80EA-C14D53680F94}" sibTransId="{EAB1F1CE-A8E3-764D-BF3B-1EF4B7DB3890}"/>
    <dgm:cxn modelId="{F6B9EDE7-D196-714F-83FD-8EC90CE4F7EE}" type="presOf" srcId="{078047C5-0464-2745-BD0F-B6432C6EE2B1}" destId="{10C761AD-51E1-F448-90EE-AACA7670F029}" srcOrd="0" destOrd="0" presId="urn:microsoft.com/office/officeart/2005/8/layout/hProcess4"/>
    <dgm:cxn modelId="{A22615ED-4A47-114E-A123-D32D56F9E415}" srcId="{37830A18-F313-1541-821B-8F8DD15D48CE}" destId="{392542B0-FBAC-FC40-8587-7C91BCE75ADF}" srcOrd="2" destOrd="0" parTransId="{3FA8F200-2D63-4048-9018-F8A4B3EE5699}" sibTransId="{96D1FA2C-7F79-1844-A447-DE671CB00823}"/>
    <dgm:cxn modelId="{A12D42FB-A19B-0140-AE23-AF2392A2E13E}" type="presParOf" srcId="{957D63D7-93A7-164D-9788-D0A41549A1DA}" destId="{BF7758CA-C6D3-D543-A603-C0045CD87152}" srcOrd="0" destOrd="0" presId="urn:microsoft.com/office/officeart/2005/8/layout/hProcess4"/>
    <dgm:cxn modelId="{6E4AF80F-10D7-EF44-BDC8-36BD33514252}" type="presParOf" srcId="{957D63D7-93A7-164D-9788-D0A41549A1DA}" destId="{1C4F54BB-EF74-C34A-B65B-A37E90CCD840}" srcOrd="1" destOrd="0" presId="urn:microsoft.com/office/officeart/2005/8/layout/hProcess4"/>
    <dgm:cxn modelId="{C175A7CE-D1B5-1648-A862-EBEED908F38E}" type="presParOf" srcId="{957D63D7-93A7-164D-9788-D0A41549A1DA}" destId="{E37A7112-5B21-8846-B199-99DA8321F503}" srcOrd="2" destOrd="0" presId="urn:microsoft.com/office/officeart/2005/8/layout/hProcess4"/>
    <dgm:cxn modelId="{4D97908A-2A3B-0A4A-97EB-7C7F7661F352}" type="presParOf" srcId="{E37A7112-5B21-8846-B199-99DA8321F503}" destId="{8701C1A6-53F3-4145-B691-5113C2CC0FF7}" srcOrd="0" destOrd="0" presId="urn:microsoft.com/office/officeart/2005/8/layout/hProcess4"/>
    <dgm:cxn modelId="{4470BE75-C1F7-CD4C-8CC9-97B807466DEF}" type="presParOf" srcId="{8701C1A6-53F3-4145-B691-5113C2CC0FF7}" destId="{C2FFBC48-CED8-2B45-9FB6-5CFF21D28BA1}" srcOrd="0" destOrd="0" presId="urn:microsoft.com/office/officeart/2005/8/layout/hProcess4"/>
    <dgm:cxn modelId="{3C323281-3B7C-5244-A26C-964B78F12BBA}" type="presParOf" srcId="{8701C1A6-53F3-4145-B691-5113C2CC0FF7}" destId="{E042E095-2E80-2A47-813D-72A593DFCF4F}" srcOrd="1" destOrd="0" presId="urn:microsoft.com/office/officeart/2005/8/layout/hProcess4"/>
    <dgm:cxn modelId="{AAE01214-72CA-BD4A-B86C-0F5ADC764860}" type="presParOf" srcId="{8701C1A6-53F3-4145-B691-5113C2CC0FF7}" destId="{8AEB880E-D651-BA4D-AA56-A832F6062033}" srcOrd="2" destOrd="0" presId="urn:microsoft.com/office/officeart/2005/8/layout/hProcess4"/>
    <dgm:cxn modelId="{648417FB-FE9C-3B45-897F-EF754A94A613}" type="presParOf" srcId="{8701C1A6-53F3-4145-B691-5113C2CC0FF7}" destId="{10C761AD-51E1-F448-90EE-AACA7670F029}" srcOrd="3" destOrd="0" presId="urn:microsoft.com/office/officeart/2005/8/layout/hProcess4"/>
    <dgm:cxn modelId="{A37541BA-01B9-4E40-9BC0-91B10C09FAB6}" type="presParOf" srcId="{8701C1A6-53F3-4145-B691-5113C2CC0FF7}" destId="{B0EB19CD-78FA-7643-A189-EC633AF479B7}" srcOrd="4" destOrd="0" presId="urn:microsoft.com/office/officeart/2005/8/layout/hProcess4"/>
    <dgm:cxn modelId="{A11233FF-093B-BC40-9294-07CDA84B410D}" type="presParOf" srcId="{E37A7112-5B21-8846-B199-99DA8321F503}" destId="{50F7E972-EB4B-E648-98B5-EC5F5C8FF6CD}" srcOrd="1" destOrd="0" presId="urn:microsoft.com/office/officeart/2005/8/layout/hProcess4"/>
    <dgm:cxn modelId="{45FB3684-EAEA-6F41-9B03-24D72F07F6BC}" type="presParOf" srcId="{E37A7112-5B21-8846-B199-99DA8321F503}" destId="{F9660EB1-9FC5-4642-9D58-A64B9E12B4D0}" srcOrd="2" destOrd="0" presId="urn:microsoft.com/office/officeart/2005/8/layout/hProcess4"/>
    <dgm:cxn modelId="{DD4E8B88-4D59-1F4F-9807-CAE30D29F292}" type="presParOf" srcId="{F9660EB1-9FC5-4642-9D58-A64B9E12B4D0}" destId="{5D3F1B04-D949-FF42-9F8D-BAA21F35F2AF}" srcOrd="0" destOrd="0" presId="urn:microsoft.com/office/officeart/2005/8/layout/hProcess4"/>
    <dgm:cxn modelId="{2EAD0FCA-C3A7-824C-93F5-A9515D33DE36}" type="presParOf" srcId="{F9660EB1-9FC5-4642-9D58-A64B9E12B4D0}" destId="{471EF95B-EAEC-AE41-9B7E-2818606E3655}" srcOrd="1" destOrd="0" presId="urn:microsoft.com/office/officeart/2005/8/layout/hProcess4"/>
    <dgm:cxn modelId="{E0206FC1-AD13-3B44-84CC-DAB0B1327B72}" type="presParOf" srcId="{F9660EB1-9FC5-4642-9D58-A64B9E12B4D0}" destId="{8168636B-28D5-894B-8FEE-A1255720A353}" srcOrd="2" destOrd="0" presId="urn:microsoft.com/office/officeart/2005/8/layout/hProcess4"/>
    <dgm:cxn modelId="{D264F7FB-30F7-CF4B-A346-279BDC9DC53F}" type="presParOf" srcId="{F9660EB1-9FC5-4642-9D58-A64B9E12B4D0}" destId="{550AAAD9-D862-B349-A5E3-EF22D755CD20}" srcOrd="3" destOrd="0" presId="urn:microsoft.com/office/officeart/2005/8/layout/hProcess4"/>
    <dgm:cxn modelId="{9CC6145C-4ECA-F44A-913B-3EBF2F88F057}" type="presParOf" srcId="{F9660EB1-9FC5-4642-9D58-A64B9E12B4D0}" destId="{A11D3198-FFA4-BC4C-81ED-4AD1BF155C59}" srcOrd="4" destOrd="0" presId="urn:microsoft.com/office/officeart/2005/8/layout/hProcess4"/>
    <dgm:cxn modelId="{FCF9A867-0982-A840-9D73-F17619D669A3}" type="presParOf" srcId="{E37A7112-5B21-8846-B199-99DA8321F503}" destId="{5D15EC5C-982C-3F4E-B33B-9AC2B5D0E754}" srcOrd="3" destOrd="0" presId="urn:microsoft.com/office/officeart/2005/8/layout/hProcess4"/>
    <dgm:cxn modelId="{5C0CEAC3-3727-CF4A-BFE0-26698018774A}" type="presParOf" srcId="{E37A7112-5B21-8846-B199-99DA8321F503}" destId="{6A15FF6D-2FF8-884D-8CA1-13E15EE7D646}" srcOrd="4" destOrd="0" presId="urn:microsoft.com/office/officeart/2005/8/layout/hProcess4"/>
    <dgm:cxn modelId="{D5EF8344-0C27-CF47-B7FF-6C0B3BFA9C30}" type="presParOf" srcId="{6A15FF6D-2FF8-884D-8CA1-13E15EE7D646}" destId="{9791A076-591C-5448-BCD0-D66EC0D16B99}" srcOrd="0" destOrd="0" presId="urn:microsoft.com/office/officeart/2005/8/layout/hProcess4"/>
    <dgm:cxn modelId="{3E4D2288-F894-F147-810A-E8E5FB95EC10}" type="presParOf" srcId="{6A15FF6D-2FF8-884D-8CA1-13E15EE7D646}" destId="{82F56DD9-3FF6-0E48-B550-2EC33C58F5BA}" srcOrd="1" destOrd="0" presId="urn:microsoft.com/office/officeart/2005/8/layout/hProcess4"/>
    <dgm:cxn modelId="{2E7A5945-C22E-3543-B05E-2F74688ECE97}" type="presParOf" srcId="{6A15FF6D-2FF8-884D-8CA1-13E15EE7D646}" destId="{F433ACD3-F0EB-3F48-BBC4-B859A377DCF2}" srcOrd="2" destOrd="0" presId="urn:microsoft.com/office/officeart/2005/8/layout/hProcess4"/>
    <dgm:cxn modelId="{A66248FC-BC97-8342-AD1B-6460827CBA0B}" type="presParOf" srcId="{6A15FF6D-2FF8-884D-8CA1-13E15EE7D646}" destId="{E71A3293-3559-F344-B68F-A19A264875AA}" srcOrd="3" destOrd="0" presId="urn:microsoft.com/office/officeart/2005/8/layout/hProcess4"/>
    <dgm:cxn modelId="{77584650-3CB4-D548-AC27-57C9E12F2BF0}" type="presParOf" srcId="{6A15FF6D-2FF8-884D-8CA1-13E15EE7D646}" destId="{820F6218-5713-FB49-A68C-BBB2F6B2343E}" srcOrd="4" destOrd="0" presId="urn:microsoft.com/office/officeart/2005/8/layout/h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13C4DF8-B87D-2F46-938C-6AE87B0885A9}" type="doc">
      <dgm:prSet loTypeId="urn:microsoft.com/office/officeart/2009/layout/CircleArrowProcess" loCatId="" qsTypeId="urn:microsoft.com/office/officeart/2005/8/quickstyle/simple4" qsCatId="simple" csTypeId="urn:microsoft.com/office/officeart/2005/8/colors/accent1_2" csCatId="accent1" phldr="1"/>
      <dgm:spPr/>
      <dgm:t>
        <a:bodyPr/>
        <a:lstStyle/>
        <a:p>
          <a:endParaRPr lang="en-US"/>
        </a:p>
      </dgm:t>
    </dgm:pt>
    <dgm:pt modelId="{9330DE72-AF4C-E64C-AD42-18733C507D8E}">
      <dgm:prSet phldrT="[Text]" custT="1"/>
      <dgm:spPr/>
      <dgm:t>
        <a:bodyPr/>
        <a:lstStyle/>
        <a:p>
          <a:r>
            <a:rPr lang="en-US" sz="1600" dirty="0"/>
            <a:t>Injected blood increases epidural pressure</a:t>
          </a:r>
        </a:p>
      </dgm:t>
    </dgm:pt>
    <dgm:pt modelId="{EA0F3F12-4F33-624D-8380-ED4557483347}" type="parTrans" cxnId="{0A83E74F-E14C-A947-B933-65D72F864217}">
      <dgm:prSet/>
      <dgm:spPr/>
      <dgm:t>
        <a:bodyPr/>
        <a:lstStyle/>
        <a:p>
          <a:endParaRPr lang="en-US"/>
        </a:p>
      </dgm:t>
    </dgm:pt>
    <dgm:pt modelId="{9367CCEC-BDD4-FA48-801A-80E386F0990B}" type="sibTrans" cxnId="{0A83E74F-E14C-A947-B933-65D72F864217}">
      <dgm:prSet/>
      <dgm:spPr/>
      <dgm:t>
        <a:bodyPr/>
        <a:lstStyle/>
        <a:p>
          <a:endParaRPr lang="en-US"/>
        </a:p>
      </dgm:t>
    </dgm:pt>
    <dgm:pt modelId="{506B19BA-D1AA-F648-9418-72A265133374}">
      <dgm:prSet phldrT="[Text]" custT="1"/>
      <dgm:spPr/>
      <dgm:t>
        <a:bodyPr/>
        <a:lstStyle/>
        <a:p>
          <a:r>
            <a:rPr lang="en-US" sz="1600" dirty="0"/>
            <a:t>Compresses the dura and displaces CSF upward  into  the cranium</a:t>
          </a:r>
        </a:p>
      </dgm:t>
    </dgm:pt>
    <dgm:pt modelId="{FD9935D5-1B4A-7A4D-89F5-607258805C91}" type="parTrans" cxnId="{B7097C7D-5E02-B547-9694-37AC4AB9009F}">
      <dgm:prSet/>
      <dgm:spPr/>
      <dgm:t>
        <a:bodyPr/>
        <a:lstStyle/>
        <a:p>
          <a:endParaRPr lang="en-US"/>
        </a:p>
      </dgm:t>
    </dgm:pt>
    <dgm:pt modelId="{13595586-39A3-5649-ACBD-D533256A2E0F}" type="sibTrans" cxnId="{B7097C7D-5E02-B547-9694-37AC4AB9009F}">
      <dgm:prSet/>
      <dgm:spPr/>
      <dgm:t>
        <a:bodyPr/>
        <a:lstStyle/>
        <a:p>
          <a:endParaRPr lang="en-US"/>
        </a:p>
      </dgm:t>
    </dgm:pt>
    <dgm:pt modelId="{612C5EF1-4D01-D140-885E-E44BE295BB13}">
      <dgm:prSet phldrT="[Text]"/>
      <dgm:spPr/>
      <dgm:t>
        <a:bodyPr/>
        <a:lstStyle/>
        <a:p>
          <a:endParaRPr lang="en-US" dirty="0"/>
        </a:p>
      </dgm:t>
    </dgm:pt>
    <dgm:pt modelId="{207FF0B3-D323-7740-8439-F8515037BBF5}" type="parTrans" cxnId="{381A1E19-8EA5-3345-BF49-6B906DE9E845}">
      <dgm:prSet/>
      <dgm:spPr/>
      <dgm:t>
        <a:bodyPr/>
        <a:lstStyle/>
        <a:p>
          <a:endParaRPr lang="en-US"/>
        </a:p>
      </dgm:t>
    </dgm:pt>
    <dgm:pt modelId="{33557405-7422-304F-81A3-FD14B6EE8D4C}" type="sibTrans" cxnId="{381A1E19-8EA5-3345-BF49-6B906DE9E845}">
      <dgm:prSet/>
      <dgm:spPr/>
      <dgm:t>
        <a:bodyPr/>
        <a:lstStyle/>
        <a:p>
          <a:endParaRPr lang="en-US"/>
        </a:p>
      </dgm:t>
    </dgm:pt>
    <dgm:pt modelId="{C8808620-1C4B-F745-93EE-70FD6252FBDF}" type="pres">
      <dgm:prSet presAssocID="{013C4DF8-B87D-2F46-938C-6AE87B0885A9}" presName="Name0" presStyleCnt="0">
        <dgm:presLayoutVars>
          <dgm:chMax val="7"/>
          <dgm:chPref val="7"/>
          <dgm:dir/>
          <dgm:animLvl val="lvl"/>
        </dgm:presLayoutVars>
      </dgm:prSet>
      <dgm:spPr/>
    </dgm:pt>
    <dgm:pt modelId="{C7371073-6B48-DE4D-9BC1-9801B6AD8E81}" type="pres">
      <dgm:prSet presAssocID="{9330DE72-AF4C-E64C-AD42-18733C507D8E}" presName="Accent1" presStyleCnt="0"/>
      <dgm:spPr/>
    </dgm:pt>
    <dgm:pt modelId="{D5F74190-6917-1842-8DC6-C81AB852A868}" type="pres">
      <dgm:prSet presAssocID="{9330DE72-AF4C-E64C-AD42-18733C507D8E}" presName="Accent" presStyleLbl="node1" presStyleIdx="0" presStyleCnt="3" custScaleX="86618" custScaleY="88844" custLinFactX="-34139" custLinFactNeighborX="-100000" custLinFactNeighborY="-4112"/>
      <dgm:spPr/>
    </dgm:pt>
    <dgm:pt modelId="{9C7C26F3-F2D9-F347-A2C6-6D003BC046E3}" type="pres">
      <dgm:prSet presAssocID="{9330DE72-AF4C-E64C-AD42-18733C507D8E}" presName="Parent1" presStyleLbl="revTx" presStyleIdx="0" presStyleCnt="3" custLinFactX="-100000" custLinFactNeighborX="-139679" custLinFactNeighborY="-25255">
        <dgm:presLayoutVars>
          <dgm:chMax val="1"/>
          <dgm:chPref val="1"/>
          <dgm:bulletEnabled val="1"/>
        </dgm:presLayoutVars>
      </dgm:prSet>
      <dgm:spPr/>
    </dgm:pt>
    <dgm:pt modelId="{128EFF05-EFEE-DC48-BF31-83B078E30B1F}" type="pres">
      <dgm:prSet presAssocID="{506B19BA-D1AA-F648-9418-72A265133374}" presName="Accent2" presStyleCnt="0"/>
      <dgm:spPr/>
    </dgm:pt>
    <dgm:pt modelId="{600CD755-1703-3049-8603-0ECEE464953A}" type="pres">
      <dgm:prSet presAssocID="{506B19BA-D1AA-F648-9418-72A265133374}" presName="Accent" presStyleLbl="node1" presStyleIdx="1" presStyleCnt="3" custScaleX="79928" custScaleY="87212" custLinFactX="-36833" custLinFactNeighborX="-100000" custLinFactNeighborY="-4447"/>
      <dgm:spPr/>
    </dgm:pt>
    <dgm:pt modelId="{2470E0F3-1B91-2D44-9B04-0697624DB0F3}" type="pres">
      <dgm:prSet presAssocID="{506B19BA-D1AA-F648-9418-72A265133374}" presName="Parent2" presStyleLbl="revTx" presStyleIdx="1" presStyleCnt="3" custScaleY="200900" custLinFactX="-100000" custLinFactNeighborX="-138061" custLinFactNeighborY="-18829">
        <dgm:presLayoutVars>
          <dgm:chMax val="1"/>
          <dgm:chPref val="1"/>
          <dgm:bulletEnabled val="1"/>
        </dgm:presLayoutVars>
      </dgm:prSet>
      <dgm:spPr/>
    </dgm:pt>
    <dgm:pt modelId="{8A809914-D6C4-2149-B7FA-DFDB71335659}" type="pres">
      <dgm:prSet presAssocID="{612C5EF1-4D01-D140-885E-E44BE295BB13}" presName="Accent3" presStyleCnt="0"/>
      <dgm:spPr/>
    </dgm:pt>
    <dgm:pt modelId="{47D04A30-455E-7E4B-85E7-B5D65CA0F3C7}" type="pres">
      <dgm:prSet presAssocID="{612C5EF1-4D01-D140-885E-E44BE295BB13}" presName="Accent" presStyleLbl="node1" presStyleIdx="2" presStyleCnt="3" custScaleX="80529" custScaleY="85532" custLinFactX="-57046" custLinFactNeighborX="-100000" custLinFactNeighborY="2469"/>
      <dgm:spPr/>
    </dgm:pt>
    <dgm:pt modelId="{FDE51E85-027E-404F-B4F1-901FCE63AA50}" type="pres">
      <dgm:prSet presAssocID="{612C5EF1-4D01-D140-885E-E44BE295BB13}" presName="Parent3" presStyleLbl="revTx" presStyleIdx="2" presStyleCnt="3">
        <dgm:presLayoutVars>
          <dgm:chMax val="1"/>
          <dgm:chPref val="1"/>
          <dgm:bulletEnabled val="1"/>
        </dgm:presLayoutVars>
      </dgm:prSet>
      <dgm:spPr/>
    </dgm:pt>
  </dgm:ptLst>
  <dgm:cxnLst>
    <dgm:cxn modelId="{356A3206-7589-6142-AE95-0637A8BF8F8B}" type="presOf" srcId="{013C4DF8-B87D-2F46-938C-6AE87B0885A9}" destId="{C8808620-1C4B-F745-93EE-70FD6252FBDF}" srcOrd="0" destOrd="0" presId="urn:microsoft.com/office/officeart/2009/layout/CircleArrowProcess"/>
    <dgm:cxn modelId="{381A1E19-8EA5-3345-BF49-6B906DE9E845}" srcId="{013C4DF8-B87D-2F46-938C-6AE87B0885A9}" destId="{612C5EF1-4D01-D140-885E-E44BE295BB13}" srcOrd="2" destOrd="0" parTransId="{207FF0B3-D323-7740-8439-F8515037BBF5}" sibTransId="{33557405-7422-304F-81A3-FD14B6EE8D4C}"/>
    <dgm:cxn modelId="{0A83E74F-E14C-A947-B933-65D72F864217}" srcId="{013C4DF8-B87D-2F46-938C-6AE87B0885A9}" destId="{9330DE72-AF4C-E64C-AD42-18733C507D8E}" srcOrd="0" destOrd="0" parTransId="{EA0F3F12-4F33-624D-8380-ED4557483347}" sibTransId="{9367CCEC-BDD4-FA48-801A-80E386F0990B}"/>
    <dgm:cxn modelId="{B7097C7D-5E02-B547-9694-37AC4AB9009F}" srcId="{013C4DF8-B87D-2F46-938C-6AE87B0885A9}" destId="{506B19BA-D1AA-F648-9418-72A265133374}" srcOrd="1" destOrd="0" parTransId="{FD9935D5-1B4A-7A4D-89F5-607258805C91}" sibTransId="{13595586-39A3-5649-ACBD-D533256A2E0F}"/>
    <dgm:cxn modelId="{85A51CD5-063E-0340-B383-FC4E85380E15}" type="presOf" srcId="{9330DE72-AF4C-E64C-AD42-18733C507D8E}" destId="{9C7C26F3-F2D9-F347-A2C6-6D003BC046E3}" srcOrd="0" destOrd="0" presId="urn:microsoft.com/office/officeart/2009/layout/CircleArrowProcess"/>
    <dgm:cxn modelId="{7AD18ED7-E17E-2E49-8F59-BE7BB7DB708C}" type="presOf" srcId="{506B19BA-D1AA-F648-9418-72A265133374}" destId="{2470E0F3-1B91-2D44-9B04-0697624DB0F3}" srcOrd="0" destOrd="0" presId="urn:microsoft.com/office/officeart/2009/layout/CircleArrowProcess"/>
    <dgm:cxn modelId="{174584F4-6262-B649-86D3-DEFECF2DC9DC}" type="presOf" srcId="{612C5EF1-4D01-D140-885E-E44BE295BB13}" destId="{FDE51E85-027E-404F-B4F1-901FCE63AA50}" srcOrd="0" destOrd="0" presId="urn:microsoft.com/office/officeart/2009/layout/CircleArrowProcess"/>
    <dgm:cxn modelId="{44FF568E-D22C-0A44-972A-BBC7A8BF6593}" type="presParOf" srcId="{C8808620-1C4B-F745-93EE-70FD6252FBDF}" destId="{C7371073-6B48-DE4D-9BC1-9801B6AD8E81}" srcOrd="0" destOrd="0" presId="urn:microsoft.com/office/officeart/2009/layout/CircleArrowProcess"/>
    <dgm:cxn modelId="{80D4B16A-9EBA-2A4E-9D78-64AD1FC36D89}" type="presParOf" srcId="{C7371073-6B48-DE4D-9BC1-9801B6AD8E81}" destId="{D5F74190-6917-1842-8DC6-C81AB852A868}" srcOrd="0" destOrd="0" presId="urn:microsoft.com/office/officeart/2009/layout/CircleArrowProcess"/>
    <dgm:cxn modelId="{0B7D4669-DD0F-8B4C-B502-9085BEAB7AD1}" type="presParOf" srcId="{C8808620-1C4B-F745-93EE-70FD6252FBDF}" destId="{9C7C26F3-F2D9-F347-A2C6-6D003BC046E3}" srcOrd="1" destOrd="0" presId="urn:microsoft.com/office/officeart/2009/layout/CircleArrowProcess"/>
    <dgm:cxn modelId="{BEB1FE74-712F-7544-8763-1D27A1CC9489}" type="presParOf" srcId="{C8808620-1C4B-F745-93EE-70FD6252FBDF}" destId="{128EFF05-EFEE-DC48-BF31-83B078E30B1F}" srcOrd="2" destOrd="0" presId="urn:microsoft.com/office/officeart/2009/layout/CircleArrowProcess"/>
    <dgm:cxn modelId="{858EBC1C-ABF4-0342-AC6C-E406C66E1E04}" type="presParOf" srcId="{128EFF05-EFEE-DC48-BF31-83B078E30B1F}" destId="{600CD755-1703-3049-8603-0ECEE464953A}" srcOrd="0" destOrd="0" presId="urn:microsoft.com/office/officeart/2009/layout/CircleArrowProcess"/>
    <dgm:cxn modelId="{CE2497CA-29F8-E943-9512-1B1BDDE7E6FE}" type="presParOf" srcId="{C8808620-1C4B-F745-93EE-70FD6252FBDF}" destId="{2470E0F3-1B91-2D44-9B04-0697624DB0F3}" srcOrd="3" destOrd="0" presId="urn:microsoft.com/office/officeart/2009/layout/CircleArrowProcess"/>
    <dgm:cxn modelId="{C2A9D9CE-DB0E-8F4C-878B-F6C3B08F57F6}" type="presParOf" srcId="{C8808620-1C4B-F745-93EE-70FD6252FBDF}" destId="{8A809914-D6C4-2149-B7FA-DFDB71335659}" srcOrd="4" destOrd="0" presId="urn:microsoft.com/office/officeart/2009/layout/CircleArrowProcess"/>
    <dgm:cxn modelId="{F27BFFA2-F235-CA42-AB09-72125ED31C2C}" type="presParOf" srcId="{8A809914-D6C4-2149-B7FA-DFDB71335659}" destId="{47D04A30-455E-7E4B-85E7-B5D65CA0F3C7}" srcOrd="0" destOrd="0" presId="urn:microsoft.com/office/officeart/2009/layout/CircleArrowProcess"/>
    <dgm:cxn modelId="{F1086D9A-C0D4-524E-829A-58AD6145313C}" type="presParOf" srcId="{C8808620-1C4B-F745-93EE-70FD6252FBDF}" destId="{FDE51E85-027E-404F-B4F1-901FCE63AA50}" srcOrd="5" destOrd="0" presId="urn:microsoft.com/office/officeart/2009/layout/CircleArrow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A7F604-6660-E24E-A15D-6F80ADA43B59}">
      <dsp:nvSpPr>
        <dsp:cNvPr id="0" name=""/>
        <dsp:cNvSpPr/>
      </dsp:nvSpPr>
      <dsp:spPr>
        <a:xfrm rot="5400000">
          <a:off x="-193428" y="195905"/>
          <a:ext cx="1289521" cy="902664"/>
        </a:xfrm>
        <a:prstGeom prst="chevron">
          <a:avLst/>
        </a:prstGeom>
        <a:solidFill>
          <a:schemeClr val="accent1">
            <a:lumMod val="5000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en-US" sz="2500" kern="1200" dirty="0"/>
            <a:t>1885</a:t>
          </a:r>
        </a:p>
      </dsp:txBody>
      <dsp:txXfrm rot="-5400000">
        <a:off x="1" y="453808"/>
        <a:ext cx="902664" cy="386857"/>
      </dsp:txXfrm>
    </dsp:sp>
    <dsp:sp modelId="{E8C8FF65-CD7C-914B-801A-08655A865198}">
      <dsp:nvSpPr>
        <dsp:cNvPr id="0" name=""/>
        <dsp:cNvSpPr/>
      </dsp:nvSpPr>
      <dsp:spPr>
        <a:xfrm rot="5400000">
          <a:off x="4070838" y="-3165695"/>
          <a:ext cx="838188" cy="7174535"/>
        </a:xfrm>
        <a:prstGeom prst="round2Same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a:t>Corning injects cocaine between the spinous processes of the lower lumbar vertebrae in a healthy man, likely the first neuraxial anesthetic</a:t>
          </a:r>
        </a:p>
      </dsp:txBody>
      <dsp:txXfrm rot="-5400000">
        <a:off x="902665" y="43395"/>
        <a:ext cx="7133618" cy="756354"/>
      </dsp:txXfrm>
    </dsp:sp>
    <dsp:sp modelId="{1C852B9A-56E0-114E-BE7B-648DC49623EB}">
      <dsp:nvSpPr>
        <dsp:cNvPr id="0" name=""/>
        <dsp:cNvSpPr/>
      </dsp:nvSpPr>
      <dsp:spPr>
        <a:xfrm rot="5400000">
          <a:off x="-193428" y="1339213"/>
          <a:ext cx="1289521" cy="902664"/>
        </a:xfrm>
        <a:prstGeom prst="chevron">
          <a:avLst/>
        </a:prstGeom>
        <a:solidFill>
          <a:schemeClr val="accent1">
            <a:lumMod val="5000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en-US" sz="2500" kern="1200" dirty="0"/>
            <a:t>1891</a:t>
          </a:r>
        </a:p>
      </dsp:txBody>
      <dsp:txXfrm rot="-5400000">
        <a:off x="1" y="1597116"/>
        <a:ext cx="902664" cy="386857"/>
      </dsp:txXfrm>
    </dsp:sp>
    <dsp:sp modelId="{67855B2E-AB2D-A144-8854-EE4E25CE366B}">
      <dsp:nvSpPr>
        <dsp:cNvPr id="0" name=""/>
        <dsp:cNvSpPr/>
      </dsp:nvSpPr>
      <dsp:spPr>
        <a:xfrm rot="5400000">
          <a:off x="4070838" y="-2022387"/>
          <a:ext cx="838188" cy="7174535"/>
        </a:xfrm>
        <a:prstGeom prst="round2Same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a:t>Quincke uses a needle with a sharp, bevelled tip to aspirate CSF from the subarachnoid space for the treatment of intracranial hypertension</a:t>
          </a:r>
        </a:p>
      </dsp:txBody>
      <dsp:txXfrm rot="-5400000">
        <a:off x="902665" y="1186703"/>
        <a:ext cx="7133618" cy="756354"/>
      </dsp:txXfrm>
    </dsp:sp>
    <dsp:sp modelId="{53D76DAB-A6E6-5A4D-8E1D-FE52E6A82647}">
      <dsp:nvSpPr>
        <dsp:cNvPr id="0" name=""/>
        <dsp:cNvSpPr/>
      </dsp:nvSpPr>
      <dsp:spPr>
        <a:xfrm rot="5400000">
          <a:off x="-193428" y="2482521"/>
          <a:ext cx="1289521" cy="902664"/>
        </a:xfrm>
        <a:prstGeom prst="chevron">
          <a:avLst/>
        </a:prstGeom>
        <a:solidFill>
          <a:schemeClr val="accent1">
            <a:lumMod val="5000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en-US" sz="2500" kern="1200" dirty="0"/>
            <a:t>1898</a:t>
          </a:r>
        </a:p>
      </dsp:txBody>
      <dsp:txXfrm rot="-5400000">
        <a:off x="1" y="2740424"/>
        <a:ext cx="902664" cy="386857"/>
      </dsp:txXfrm>
    </dsp:sp>
    <dsp:sp modelId="{9AF03F10-0780-4442-AA6F-F6070A6CA6E2}">
      <dsp:nvSpPr>
        <dsp:cNvPr id="0" name=""/>
        <dsp:cNvSpPr/>
      </dsp:nvSpPr>
      <dsp:spPr>
        <a:xfrm rot="5400000">
          <a:off x="4070838" y="-879079"/>
          <a:ext cx="838188" cy="7174535"/>
        </a:xfrm>
        <a:prstGeom prst="round2Same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a:t>Bier conducts the first spinal anesthetic using cocaine. When his subjects experience the symptoms of PDPH, he becomes the first to describe it.</a:t>
          </a:r>
          <a:r>
            <a:rPr lang="en-US" sz="1800" kern="1200" baseline="30000" dirty="0"/>
            <a:t>29</a:t>
          </a:r>
          <a:r>
            <a:rPr lang="en-US" sz="1800" kern="1200" dirty="0"/>
            <a:t> </a:t>
          </a:r>
        </a:p>
      </dsp:txBody>
      <dsp:txXfrm rot="-5400000">
        <a:off x="902665" y="2330011"/>
        <a:ext cx="7133618" cy="756354"/>
      </dsp:txXfrm>
    </dsp:sp>
    <dsp:sp modelId="{696A07A9-7CE1-A847-9926-E4096624D112}">
      <dsp:nvSpPr>
        <dsp:cNvPr id="0" name=""/>
        <dsp:cNvSpPr/>
      </dsp:nvSpPr>
      <dsp:spPr>
        <a:xfrm rot="5400000">
          <a:off x="-193428" y="3625829"/>
          <a:ext cx="1289521" cy="902664"/>
        </a:xfrm>
        <a:prstGeom prst="chevron">
          <a:avLst/>
        </a:prstGeom>
        <a:solidFill>
          <a:schemeClr val="accent1">
            <a:lumMod val="5000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en-US" sz="2500" kern="1200" dirty="0"/>
            <a:t>1920s</a:t>
          </a:r>
        </a:p>
      </dsp:txBody>
      <dsp:txXfrm rot="-5400000">
        <a:off x="1" y="3883732"/>
        <a:ext cx="902664" cy="386857"/>
      </dsp:txXfrm>
    </dsp:sp>
    <dsp:sp modelId="{FF08065C-1E41-D744-84DA-B2298A463ACD}">
      <dsp:nvSpPr>
        <dsp:cNvPr id="0" name=""/>
        <dsp:cNvSpPr/>
      </dsp:nvSpPr>
      <dsp:spPr>
        <a:xfrm rot="5400000">
          <a:off x="4070838" y="264228"/>
          <a:ext cx="838188" cy="7174535"/>
        </a:xfrm>
        <a:prstGeom prst="round2Same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a:t>Needles with smooth, rounded tips are developed and improved upon in later years by Whitacre and Hart (1951), Sprotte (1987), and others. </a:t>
          </a:r>
        </a:p>
      </dsp:txBody>
      <dsp:txXfrm rot="-5400000">
        <a:off x="902665" y="3473319"/>
        <a:ext cx="7133618" cy="75635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42E095-2E80-2A47-813D-72A593DFCF4F}">
      <dsp:nvSpPr>
        <dsp:cNvPr id="0" name=""/>
        <dsp:cNvSpPr/>
      </dsp:nvSpPr>
      <dsp:spPr>
        <a:xfrm>
          <a:off x="2824" y="1074128"/>
          <a:ext cx="1598988" cy="763734"/>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71450" lvl="1" indent="-171450" algn="l" defTabSz="800100">
            <a:lnSpc>
              <a:spcPct val="90000"/>
            </a:lnSpc>
            <a:spcBef>
              <a:spcPct val="0"/>
            </a:spcBef>
            <a:spcAft>
              <a:spcPct val="15000"/>
            </a:spcAft>
            <a:buChar char="•"/>
          </a:pPr>
          <a:r>
            <a:rPr lang="en-US" sz="1800" kern="1200" dirty="0"/>
            <a:t>Lumbar puncture</a:t>
          </a:r>
        </a:p>
      </dsp:txBody>
      <dsp:txXfrm>
        <a:off x="20400" y="1091704"/>
        <a:ext cx="1563836" cy="564925"/>
      </dsp:txXfrm>
    </dsp:sp>
    <dsp:sp modelId="{50F7E972-EB4B-E648-98B5-EC5F5C8FF6CD}">
      <dsp:nvSpPr>
        <dsp:cNvPr id="0" name=""/>
        <dsp:cNvSpPr/>
      </dsp:nvSpPr>
      <dsp:spPr>
        <a:xfrm rot="873347">
          <a:off x="1307603" y="853162"/>
          <a:ext cx="1656741" cy="2441914"/>
        </a:xfrm>
        <a:prstGeom prst="leftCircularArrow">
          <a:avLst>
            <a:gd name="adj1" fmla="val 2669"/>
            <a:gd name="adj2" fmla="val 324683"/>
            <a:gd name="adj3" fmla="val 2762880"/>
            <a:gd name="adj4" fmla="val 9687176"/>
            <a:gd name="adj5" fmla="val 3113"/>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10C761AD-51E1-F448-90EE-AACA7670F029}">
      <dsp:nvSpPr>
        <dsp:cNvPr id="0" name=""/>
        <dsp:cNvSpPr/>
      </dsp:nvSpPr>
      <dsp:spPr>
        <a:xfrm>
          <a:off x="156661" y="1759119"/>
          <a:ext cx="1942564" cy="565213"/>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en-US" sz="2000" kern="1200" dirty="0"/>
            <a:t>Procedure performed</a:t>
          </a:r>
        </a:p>
      </dsp:txBody>
      <dsp:txXfrm>
        <a:off x="173216" y="1775674"/>
        <a:ext cx="1909454" cy="532103"/>
      </dsp:txXfrm>
    </dsp:sp>
    <dsp:sp modelId="{471EF95B-EAEC-AE41-9B7E-2818606E3655}">
      <dsp:nvSpPr>
        <dsp:cNvPr id="0" name=""/>
        <dsp:cNvSpPr/>
      </dsp:nvSpPr>
      <dsp:spPr>
        <a:xfrm>
          <a:off x="2350405" y="700332"/>
          <a:ext cx="2175119" cy="2119070"/>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71450" lvl="1" indent="-171450" algn="l" defTabSz="800100">
            <a:lnSpc>
              <a:spcPct val="90000"/>
            </a:lnSpc>
            <a:spcBef>
              <a:spcPct val="0"/>
            </a:spcBef>
            <a:spcAft>
              <a:spcPct val="15000"/>
            </a:spcAft>
            <a:buChar char="•"/>
          </a:pPr>
          <a:r>
            <a:rPr lang="en-US" sz="1800" kern="1200" dirty="0"/>
            <a:t>Onset of PDPH is typically 24 to 48 hours after dural puncture, with 90% beginning by 72 hours</a:t>
          </a:r>
          <a:r>
            <a:rPr lang="en-US" sz="1800" kern="1200" baseline="30000" dirty="0"/>
            <a:t>4,29</a:t>
          </a:r>
          <a:r>
            <a:rPr lang="en-US" sz="1800" kern="1200" dirty="0"/>
            <a:t> </a:t>
          </a:r>
        </a:p>
      </dsp:txBody>
      <dsp:txXfrm>
        <a:off x="2399171" y="1203185"/>
        <a:ext cx="2077587" cy="1567452"/>
      </dsp:txXfrm>
    </dsp:sp>
    <dsp:sp modelId="{5D15EC5C-982C-3F4E-B33B-9AC2B5D0E754}">
      <dsp:nvSpPr>
        <dsp:cNvPr id="0" name=""/>
        <dsp:cNvSpPr/>
      </dsp:nvSpPr>
      <dsp:spPr>
        <a:xfrm rot="21325516">
          <a:off x="3747774" y="45971"/>
          <a:ext cx="2393443" cy="3022687"/>
        </a:xfrm>
        <a:prstGeom prst="circularArrow">
          <a:avLst>
            <a:gd name="adj1" fmla="val 2329"/>
            <a:gd name="adj2" fmla="val 281140"/>
            <a:gd name="adj3" fmla="val 19796931"/>
            <a:gd name="adj4" fmla="val 12829092"/>
            <a:gd name="adj5" fmla="val 2717"/>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550AAAD9-D862-B349-A5E3-EF22D755CD20}">
      <dsp:nvSpPr>
        <dsp:cNvPr id="0" name=""/>
        <dsp:cNvSpPr/>
      </dsp:nvSpPr>
      <dsp:spPr>
        <a:xfrm>
          <a:off x="2602426" y="653984"/>
          <a:ext cx="2297426" cy="565213"/>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en-US" sz="2000" kern="1200" dirty="0"/>
            <a:t>24 to 72 hours later</a:t>
          </a:r>
        </a:p>
      </dsp:txBody>
      <dsp:txXfrm>
        <a:off x="2618981" y="670539"/>
        <a:ext cx="2264316" cy="532103"/>
      </dsp:txXfrm>
    </dsp:sp>
    <dsp:sp modelId="{82F56DD9-3FF6-0E48-B550-2EC33C58F5BA}">
      <dsp:nvSpPr>
        <dsp:cNvPr id="0" name=""/>
        <dsp:cNvSpPr/>
      </dsp:nvSpPr>
      <dsp:spPr>
        <a:xfrm>
          <a:off x="5163483" y="976268"/>
          <a:ext cx="2120865" cy="1583783"/>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71450" lvl="1" indent="-171450" algn="l" defTabSz="800100">
            <a:lnSpc>
              <a:spcPct val="90000"/>
            </a:lnSpc>
            <a:spcBef>
              <a:spcPct val="0"/>
            </a:spcBef>
            <a:spcAft>
              <a:spcPct val="15000"/>
            </a:spcAft>
            <a:buChar char="•"/>
          </a:pPr>
          <a:r>
            <a:rPr lang="en-US" sz="1800" kern="1200" dirty="0"/>
            <a:t>PDPH most often resolves in 3 to 7 days with conservative measures</a:t>
          </a:r>
          <a:r>
            <a:rPr lang="en-US" sz="1800" kern="1200" baseline="30000" dirty="0"/>
            <a:t>28</a:t>
          </a:r>
          <a:endParaRPr lang="en-US" sz="1800" kern="1200" dirty="0"/>
        </a:p>
      </dsp:txBody>
      <dsp:txXfrm>
        <a:off x="5199930" y="1012715"/>
        <a:ext cx="2047971" cy="1171507"/>
      </dsp:txXfrm>
    </dsp:sp>
    <dsp:sp modelId="{E71A3293-3559-F344-B68F-A19A264875AA}">
      <dsp:nvSpPr>
        <dsp:cNvPr id="0" name=""/>
        <dsp:cNvSpPr/>
      </dsp:nvSpPr>
      <dsp:spPr>
        <a:xfrm>
          <a:off x="5366478" y="2482787"/>
          <a:ext cx="2253521" cy="565213"/>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en-US" sz="2000" kern="1200" dirty="0"/>
            <a:t>3 to 7 days later</a:t>
          </a:r>
        </a:p>
      </dsp:txBody>
      <dsp:txXfrm>
        <a:off x="5383033" y="2499342"/>
        <a:ext cx="2220411" cy="53210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F74190-6917-1842-8DC6-C81AB852A868}">
      <dsp:nvSpPr>
        <dsp:cNvPr id="0" name=""/>
        <dsp:cNvSpPr/>
      </dsp:nvSpPr>
      <dsp:spPr>
        <a:xfrm>
          <a:off x="179667" y="40672"/>
          <a:ext cx="1972985" cy="2023997"/>
        </a:xfrm>
        <a:prstGeom prst="circularArrow">
          <a:avLst>
            <a:gd name="adj1" fmla="val 10980"/>
            <a:gd name="adj2" fmla="val 1142322"/>
            <a:gd name="adj3" fmla="val 4500000"/>
            <a:gd name="adj4" fmla="val 10800000"/>
            <a:gd name="adj5" fmla="val 125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9C7C26F3-F2D9-F347-A2C6-6D003BC046E3}">
      <dsp:nvSpPr>
        <dsp:cNvPr id="0" name=""/>
        <dsp:cNvSpPr/>
      </dsp:nvSpPr>
      <dsp:spPr>
        <a:xfrm>
          <a:off x="552458" y="669963"/>
          <a:ext cx="1265730" cy="6327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Injected blood increases epidural pressure</a:t>
          </a:r>
        </a:p>
      </dsp:txBody>
      <dsp:txXfrm>
        <a:off x="552458" y="669963"/>
        <a:ext cx="1265730" cy="632713"/>
      </dsp:txXfrm>
    </dsp:sp>
    <dsp:sp modelId="{600CD755-1703-3049-8603-0ECEE464953A}">
      <dsp:nvSpPr>
        <dsp:cNvPr id="0" name=""/>
        <dsp:cNvSpPr/>
      </dsp:nvSpPr>
      <dsp:spPr>
        <a:xfrm>
          <a:off x="-438155" y="1360595"/>
          <a:ext cx="1820600" cy="1986818"/>
        </a:xfrm>
        <a:prstGeom prst="leftCircularArrow">
          <a:avLst>
            <a:gd name="adj1" fmla="val 10980"/>
            <a:gd name="adj2" fmla="val 1142322"/>
            <a:gd name="adj3" fmla="val 6300000"/>
            <a:gd name="adj4" fmla="val 18900000"/>
            <a:gd name="adj5" fmla="val 125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2470E0F3-1B91-2D44-9B04-0697624DB0F3}">
      <dsp:nvSpPr>
        <dsp:cNvPr id="0" name=""/>
        <dsp:cNvSpPr/>
      </dsp:nvSpPr>
      <dsp:spPr>
        <a:xfrm>
          <a:off x="0" y="1707954"/>
          <a:ext cx="1265730" cy="12711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Compresses the dura and displaces CSF upward  into  the cranium</a:t>
          </a:r>
        </a:p>
      </dsp:txBody>
      <dsp:txXfrm>
        <a:off x="0" y="1707954"/>
        <a:ext cx="1265730" cy="1271121"/>
      </dsp:txXfrm>
    </dsp:sp>
    <dsp:sp modelId="{47D04A30-455E-7E4B-85E7-B5D65CA0F3C7}">
      <dsp:nvSpPr>
        <dsp:cNvPr id="0" name=""/>
        <dsp:cNvSpPr/>
      </dsp:nvSpPr>
      <dsp:spPr>
        <a:xfrm>
          <a:off x="361955" y="2971806"/>
          <a:ext cx="1575939" cy="1674518"/>
        </a:xfrm>
        <a:prstGeom prst="blockArc">
          <a:avLst>
            <a:gd name="adj1" fmla="val 13500000"/>
            <a:gd name="adj2" fmla="val 10800000"/>
            <a:gd name="adj3" fmla="val 1274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FDE51E85-027E-404F-B4F1-901FCE63AA50}">
      <dsp:nvSpPr>
        <dsp:cNvPr id="0" name=""/>
        <dsp:cNvSpPr/>
      </dsp:nvSpPr>
      <dsp:spPr>
        <a:xfrm>
          <a:off x="3589142" y="3464721"/>
          <a:ext cx="1265730" cy="6327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035" tIns="26035" rIns="26035" bIns="26035" numCol="1" spcCol="1270" anchor="ctr" anchorCtr="0">
          <a:noAutofit/>
        </a:bodyPr>
        <a:lstStyle/>
        <a:p>
          <a:pPr marL="0" lvl="0" indent="0" algn="ctr" defTabSz="1822450">
            <a:lnSpc>
              <a:spcPct val="90000"/>
            </a:lnSpc>
            <a:spcBef>
              <a:spcPct val="0"/>
            </a:spcBef>
            <a:spcAft>
              <a:spcPct val="35000"/>
            </a:spcAft>
            <a:buNone/>
          </a:pPr>
          <a:endParaRPr lang="en-US" sz="4100" kern="1200" dirty="0"/>
        </a:p>
      </dsp:txBody>
      <dsp:txXfrm>
        <a:off x="3589142" y="3464721"/>
        <a:ext cx="1265730" cy="632713"/>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CED530-B197-8F4F-9AC3-AD6103F8EE2F}" type="datetimeFigureOut">
              <a:rPr lang="en-US" smtClean="0"/>
              <a:t>8/20/18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47CCEF-94B1-4D41-BBDE-9C25F80A6164}" type="slidenum">
              <a:rPr lang="en-US" smtClean="0"/>
              <a:t>‹#›</a:t>
            </a:fld>
            <a:endParaRPr lang="en-US" dirty="0"/>
          </a:p>
        </p:txBody>
      </p:sp>
    </p:spTree>
    <p:extLst>
      <p:ext uri="{BB962C8B-B14F-4D97-AF65-F5344CB8AC3E}">
        <p14:creationId xmlns:p14="http://schemas.microsoft.com/office/powerpoint/2010/main" val="210769434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30000" dirty="0"/>
              <a:t>1  </a:t>
            </a:r>
            <a:r>
              <a:rPr lang="en-US" baseline="0" dirty="0"/>
              <a:t>Resident Physician</a:t>
            </a:r>
            <a:endParaRPr lang="en-US" baseline="30000" dirty="0"/>
          </a:p>
          <a:p>
            <a:r>
              <a:rPr lang="en-US" baseline="30000" dirty="0"/>
              <a:t> </a:t>
            </a:r>
            <a:r>
              <a:rPr lang="en-US" baseline="0" dirty="0"/>
              <a:t>  Department of Anesthesiology and Perioperative Care</a:t>
            </a:r>
            <a:r>
              <a:rPr lang="en-US" baseline="30000" dirty="0"/>
              <a:t>	</a:t>
            </a:r>
          </a:p>
          <a:p>
            <a:r>
              <a:rPr lang="en-US" baseline="30000" dirty="0"/>
              <a:t>  </a:t>
            </a:r>
            <a:r>
              <a:rPr lang="en-US" baseline="0" dirty="0"/>
              <a:t> University of California, San Francisco</a:t>
            </a:r>
          </a:p>
          <a:p>
            <a:r>
              <a:rPr lang="en-US" baseline="0" dirty="0"/>
              <a:t>  </a:t>
            </a:r>
          </a:p>
          <a:p>
            <a:pPr marL="0" indent="0">
              <a:buNone/>
            </a:pPr>
            <a:r>
              <a:rPr lang="en-US" baseline="30000" dirty="0"/>
              <a:t>2 </a:t>
            </a:r>
            <a:r>
              <a:rPr lang="en-US" baseline="0" dirty="0"/>
              <a:t>Associate Professor</a:t>
            </a:r>
          </a:p>
          <a:p>
            <a:r>
              <a:rPr lang="en-US" baseline="0" dirty="0"/>
              <a:t>  Department of Anesthesiology and Perioperative Care</a:t>
            </a:r>
            <a:r>
              <a:rPr lang="en-US" baseline="30000" dirty="0"/>
              <a:t>	</a:t>
            </a:r>
          </a:p>
          <a:p>
            <a:r>
              <a:rPr lang="en-US" baseline="30000" dirty="0"/>
              <a:t>  </a:t>
            </a:r>
            <a:r>
              <a:rPr lang="en-US" baseline="0" dirty="0"/>
              <a:t>University of California, San Francisco</a:t>
            </a:r>
          </a:p>
          <a:p>
            <a:r>
              <a:rPr lang="en-US" baseline="0" dirty="0"/>
              <a:t>  </a:t>
            </a:r>
          </a:p>
          <a:p>
            <a:pPr marL="0" indent="0">
              <a:buNone/>
            </a:pPr>
            <a:endParaRPr lang="en-US" baseline="0" dirty="0"/>
          </a:p>
          <a:p>
            <a:pPr marL="228600" indent="-228600">
              <a:buAutoNum type="arabicPlain" startAt="2"/>
            </a:pPr>
            <a:endParaRPr lang="en-US" baseline="0" dirty="0"/>
          </a:p>
        </p:txBody>
      </p:sp>
      <p:sp>
        <p:nvSpPr>
          <p:cNvPr id="4" name="Slide Number Placeholder 3"/>
          <p:cNvSpPr>
            <a:spLocks noGrp="1"/>
          </p:cNvSpPr>
          <p:nvPr>
            <p:ph type="sldNum" sz="quarter" idx="10"/>
          </p:nvPr>
        </p:nvSpPr>
        <p:spPr/>
        <p:txBody>
          <a:bodyPr/>
          <a:lstStyle/>
          <a:p>
            <a:fld id="{7047CCEF-94B1-4D41-BBDE-9C25F80A6164}" type="slidenum">
              <a:rPr lang="en-US" smtClean="0"/>
              <a:t>1</a:t>
            </a:fld>
            <a:endParaRPr lang="en-US" dirty="0"/>
          </a:p>
        </p:txBody>
      </p:sp>
    </p:spTree>
    <p:extLst>
      <p:ext uri="{BB962C8B-B14F-4D97-AF65-F5344CB8AC3E}">
        <p14:creationId xmlns:p14="http://schemas.microsoft.com/office/powerpoint/2010/main" val="20001555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Although</a:t>
            </a:r>
            <a:r>
              <a:rPr lang="en-US" baseline="0" dirty="0"/>
              <a:t> the International Headache Society definition includes onset of headache within 5 days of dural puncture, most PDPH occurs 24 to 48 hours after puncture.</a:t>
            </a:r>
            <a:r>
              <a:rPr lang="en-US" baseline="30000" dirty="0"/>
              <a:t>28</a:t>
            </a:r>
            <a:r>
              <a:rPr lang="en-US" baseline="0" dirty="0"/>
              <a:t> It has been reported that 66% begin with 48 hours and 90% within 72 hours.</a:t>
            </a:r>
            <a:r>
              <a:rPr lang="en-US" baseline="30000" dirty="0"/>
              <a:t>4,29</a:t>
            </a:r>
            <a:endParaRPr lang="en-US" dirty="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a:p>
            <a:pPr marL="0" marR="0" indent="0" algn="l" defTabSz="457200" rtl="0" eaLnBrk="1" fontAlgn="auto" latinLnBrk="0" hangingPunct="1">
              <a:lnSpc>
                <a:spcPct val="100000"/>
              </a:lnSpc>
              <a:spcBef>
                <a:spcPts val="0"/>
              </a:spcBef>
              <a:spcAft>
                <a:spcPts val="0"/>
              </a:spcAft>
              <a:buClrTx/>
              <a:buSzTx/>
              <a:buFontTx/>
              <a:buNone/>
              <a:tabLst/>
              <a:defRPr/>
            </a:pPr>
            <a:r>
              <a:rPr lang="en-US" dirty="0"/>
              <a:t>PDPH most often resolves spontaneously in 3 to 7 days with conservative treatment</a:t>
            </a:r>
            <a:r>
              <a:rPr lang="en-US" baseline="0" dirty="0"/>
              <a:t>.</a:t>
            </a:r>
            <a:r>
              <a:rPr lang="en-US" baseline="30000" dirty="0"/>
              <a:t>28</a:t>
            </a:r>
            <a:r>
              <a:rPr lang="en-US" baseline="0" dirty="0"/>
              <a:t> The largest follow-up of PDPH was performed by Vandam and Dripps in 1956 and found that 72% of headaches resolved within 7 days and 87% within 6 months. Of note, this study was conducted before the advent of the epidural blood patch. </a:t>
            </a:r>
            <a:endParaRPr lang="en-US" dirty="0"/>
          </a:p>
        </p:txBody>
      </p:sp>
      <p:sp>
        <p:nvSpPr>
          <p:cNvPr id="4" name="Slide Number Placeholder 3"/>
          <p:cNvSpPr>
            <a:spLocks noGrp="1"/>
          </p:cNvSpPr>
          <p:nvPr>
            <p:ph type="sldNum" sz="quarter" idx="10"/>
          </p:nvPr>
        </p:nvSpPr>
        <p:spPr/>
        <p:txBody>
          <a:bodyPr/>
          <a:lstStyle/>
          <a:p>
            <a:fld id="{7047CCEF-94B1-4D41-BBDE-9C25F80A6164}" type="slidenum">
              <a:rPr lang="en-US" smtClean="0"/>
              <a:t>11</a:t>
            </a:fld>
            <a:endParaRPr lang="en-US" dirty="0"/>
          </a:p>
        </p:txBody>
      </p:sp>
    </p:spTree>
    <p:extLst>
      <p:ext uri="{BB962C8B-B14F-4D97-AF65-F5344CB8AC3E}">
        <p14:creationId xmlns:p14="http://schemas.microsoft.com/office/powerpoint/2010/main" val="13356935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a number of modifiable risk factors for PDPH. These</a:t>
            </a:r>
            <a:r>
              <a:rPr lang="en-US" baseline="0" dirty="0"/>
              <a:t> include equipment-related factors, such as needle size and shape/type, procedure-related factors, such as needle orientation and stylet reinsertion, and operator experience.</a:t>
            </a:r>
          </a:p>
          <a:p>
            <a:endParaRPr lang="en-US" baseline="0" dirty="0"/>
          </a:p>
          <a:p>
            <a:r>
              <a:rPr lang="en-US" dirty="0"/>
              <a:t>Needle diameter</a:t>
            </a:r>
            <a:r>
              <a:rPr lang="en-US" baseline="0" dirty="0"/>
              <a:t> </a:t>
            </a:r>
            <a:r>
              <a:rPr lang="en-US" dirty="0"/>
              <a:t>is likely the most important</a:t>
            </a:r>
            <a:r>
              <a:rPr lang="en-US" baseline="0" dirty="0"/>
              <a:t> risk factor for PDPH with a higher incidence with larger gauge needle use. Larger needles likely leave larger holes, allowing for more CSF loss. The smallest needle appropriate for the procedure should be used when possible. </a:t>
            </a:r>
          </a:p>
          <a:p>
            <a:endParaRPr lang="en-US" baseline="0" dirty="0"/>
          </a:p>
          <a:p>
            <a:r>
              <a:rPr lang="en-US" baseline="0" dirty="0"/>
              <a:t>Needle shape is also an equipment-related risk factor. Cutting needles, such as Quincke needles, are more likely to result in PDPH than atraumatic, or Whitacre and Sprotte, needles. These atraumatic needles are designed to separate elastic dural fibers, whereas the cutting needles may tear them. With atraumatic needles, the fibers return to their original positions more easily, minimizing damage to the dura. </a:t>
            </a:r>
          </a:p>
          <a:p>
            <a:endParaRPr lang="en-US" baseline="0" dirty="0"/>
          </a:p>
          <a:p>
            <a:r>
              <a:rPr lang="en-US" baseline="0" dirty="0"/>
              <a:t>Image from Turnbull JH, Aleshi P. Spinal and Epidural Anesthesia. In: Sikka P, Beaman S, Street J (eds) Basica Clinical Anesthesia. Springer, New York, NY. </a:t>
            </a:r>
            <a:endParaRPr lang="en-US" dirty="0"/>
          </a:p>
        </p:txBody>
      </p:sp>
      <p:sp>
        <p:nvSpPr>
          <p:cNvPr id="4" name="Slide Number Placeholder 3"/>
          <p:cNvSpPr>
            <a:spLocks noGrp="1"/>
          </p:cNvSpPr>
          <p:nvPr>
            <p:ph type="sldNum" sz="quarter" idx="10"/>
          </p:nvPr>
        </p:nvSpPr>
        <p:spPr/>
        <p:txBody>
          <a:bodyPr/>
          <a:lstStyle/>
          <a:p>
            <a:fld id="{7047CCEF-94B1-4D41-BBDE-9C25F80A6164}" type="slidenum">
              <a:rPr lang="en-US" smtClean="0"/>
              <a:t>12</a:t>
            </a:fld>
            <a:endParaRPr lang="en-US" dirty="0"/>
          </a:p>
        </p:txBody>
      </p:sp>
    </p:spTree>
    <p:extLst>
      <p:ext uri="{BB962C8B-B14F-4D97-AF65-F5344CB8AC3E}">
        <p14:creationId xmlns:p14="http://schemas.microsoft.com/office/powerpoint/2010/main" val="8024780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3" indent="0" algn="l" defTabSz="457200" rtl="0" eaLnBrk="1" fontAlgn="auto" latinLnBrk="0" hangingPunct="1">
              <a:lnSpc>
                <a:spcPct val="100000"/>
              </a:lnSpc>
              <a:spcBef>
                <a:spcPts val="0"/>
              </a:spcBef>
              <a:spcAft>
                <a:spcPts val="0"/>
              </a:spcAft>
              <a:buClrTx/>
              <a:buSzTx/>
              <a:buFontTx/>
              <a:buNone/>
              <a:tabLst/>
              <a:defRPr/>
            </a:pPr>
            <a:r>
              <a:rPr lang="en-US" dirty="0"/>
              <a:t>Needle orientation is a procedure-related risk factor. There is less risk of PDPH when bevel of traumatic needle is oriented parallel to the long axis of the spine, likely due</a:t>
            </a:r>
            <a:r>
              <a:rPr lang="en-US" baseline="0" dirty="0"/>
              <a:t> to less trauma to elastic fibers and a smaller dural opening. Some studies have also found a reduction in PDPH when the stylet was reinserted before removal of the needle. This is thought to be due to prevention of a strand of arachnoid matter from escaping when withdrawing the needle. Other possible procedure-related risk-factors include angle of needle insertion and number of punctures.</a:t>
            </a:r>
            <a:r>
              <a:rPr lang="en-US" baseline="30000" dirty="0"/>
              <a:t>3,10</a:t>
            </a:r>
          </a:p>
          <a:p>
            <a:pPr marL="0" marR="0" lvl="3" indent="0" algn="l" defTabSz="457200" rtl="0" eaLnBrk="1" fontAlgn="auto" latinLnBrk="0" hangingPunct="1">
              <a:lnSpc>
                <a:spcPct val="100000"/>
              </a:lnSpc>
              <a:spcBef>
                <a:spcPts val="0"/>
              </a:spcBef>
              <a:spcAft>
                <a:spcPts val="0"/>
              </a:spcAft>
              <a:buClrTx/>
              <a:buSzTx/>
              <a:buFontTx/>
              <a:buNone/>
              <a:tabLst/>
              <a:defRPr/>
            </a:pPr>
            <a:endParaRPr lang="en-US" baseline="30000" dirty="0"/>
          </a:p>
          <a:p>
            <a:pPr marL="0" marR="0" lvl="3" indent="0" algn="l" defTabSz="457200" rtl="0" eaLnBrk="1" fontAlgn="auto" latinLnBrk="0" hangingPunct="1">
              <a:lnSpc>
                <a:spcPct val="100000"/>
              </a:lnSpc>
              <a:spcBef>
                <a:spcPts val="0"/>
              </a:spcBef>
              <a:spcAft>
                <a:spcPts val="0"/>
              </a:spcAft>
              <a:buClrTx/>
              <a:buSzTx/>
              <a:buFontTx/>
              <a:buNone/>
              <a:tabLst/>
              <a:defRPr/>
            </a:pPr>
            <a:r>
              <a:rPr lang="en-US" baseline="0" dirty="0"/>
              <a:t>Image from Mihic DN. Post spinal headache and relationship of needle bevel to longitudinal dural fibers. </a:t>
            </a:r>
            <a:r>
              <a:rPr lang="en-US" i="1" baseline="0" dirty="0"/>
              <a:t>Regional Anesthesia and Pain Medicine</a:t>
            </a:r>
            <a:r>
              <a:rPr lang="en-US" i="0" baseline="0" dirty="0"/>
              <a:t>. 1985;10(2): 76-81.</a:t>
            </a:r>
            <a:endParaRPr lang="en-US" baseline="30000" dirty="0"/>
          </a:p>
        </p:txBody>
      </p:sp>
      <p:sp>
        <p:nvSpPr>
          <p:cNvPr id="4" name="Slide Number Placeholder 3"/>
          <p:cNvSpPr>
            <a:spLocks noGrp="1"/>
          </p:cNvSpPr>
          <p:nvPr>
            <p:ph type="sldNum" sz="quarter" idx="10"/>
          </p:nvPr>
        </p:nvSpPr>
        <p:spPr/>
        <p:txBody>
          <a:bodyPr/>
          <a:lstStyle/>
          <a:p>
            <a:fld id="{7047CCEF-94B1-4D41-BBDE-9C25F80A6164}" type="slidenum">
              <a:rPr lang="en-US" smtClean="0"/>
              <a:t>13</a:t>
            </a:fld>
            <a:endParaRPr lang="en-US" dirty="0"/>
          </a:p>
        </p:txBody>
      </p:sp>
    </p:spTree>
    <p:extLst>
      <p:ext uri="{BB962C8B-B14F-4D97-AF65-F5344CB8AC3E}">
        <p14:creationId xmlns:p14="http://schemas.microsoft.com/office/powerpoint/2010/main" val="8024780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a:t>
            </a:r>
            <a:r>
              <a:rPr lang="en-US" baseline="0" dirty="0"/>
              <a:t> are a number of nonmodifiable risk factors for PDPH, including age, female gender, low body mass index (BMI), history of prior PDPH, and history of chronic headache.</a:t>
            </a:r>
          </a:p>
          <a:p>
            <a:endParaRPr lang="en-US" baseline="0" dirty="0"/>
          </a:p>
          <a:p>
            <a:r>
              <a:rPr lang="en-US" dirty="0"/>
              <a:t>Incidence of PDPH begins to decrease after</a:t>
            </a:r>
            <a:r>
              <a:rPr lang="en-US" baseline="0" dirty="0"/>
              <a:t> roughly age 40. Incidence is highest from ages 20 to 30. In children, incidence related to age is controversial. Some studies have found that in children incidence is not age-related.</a:t>
            </a:r>
            <a:r>
              <a:rPr lang="en-US" baseline="30000" dirty="0"/>
              <a:t>15</a:t>
            </a:r>
            <a:r>
              <a:rPr lang="en-US" baseline="0" dirty="0"/>
              <a:t> It is suggested that incidence in young children is underreported because of the inability of this population to report symptoms and failure of providers to documents signs of changes associated with PDPH. Other studies have found very low incidence in young children and similar incidence in adolescents as compared to adults. The reasons for age-related differences are not well-understood. </a:t>
            </a:r>
          </a:p>
          <a:p>
            <a:endParaRPr lang="en-US" baseline="0" dirty="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a:t>Women have almost twice the risk of developing PDPH as compared to men.</a:t>
            </a:r>
            <a:r>
              <a:rPr lang="en-US" baseline="30000" dirty="0"/>
              <a:t>10</a:t>
            </a:r>
            <a:endParaRPr lang="en-US" baseline="0" dirty="0"/>
          </a:p>
          <a:p>
            <a:endParaRPr lang="en-US" baseline="0" dirty="0"/>
          </a:p>
          <a:p>
            <a:r>
              <a:rPr lang="en-US" baseline="0" dirty="0"/>
              <a:t>Previous PDPH and a history of chronic headache are also nonmodifiable risk factors for PDPH.</a:t>
            </a:r>
            <a:r>
              <a:rPr lang="en-US" baseline="30000" dirty="0"/>
              <a:t>4</a:t>
            </a:r>
            <a:endParaRPr lang="en-US" dirty="0"/>
          </a:p>
        </p:txBody>
      </p:sp>
      <p:sp>
        <p:nvSpPr>
          <p:cNvPr id="4" name="Slide Number Placeholder 3"/>
          <p:cNvSpPr>
            <a:spLocks noGrp="1"/>
          </p:cNvSpPr>
          <p:nvPr>
            <p:ph type="sldNum" sz="quarter" idx="10"/>
          </p:nvPr>
        </p:nvSpPr>
        <p:spPr/>
        <p:txBody>
          <a:bodyPr/>
          <a:lstStyle/>
          <a:p>
            <a:fld id="{7047CCEF-94B1-4D41-BBDE-9C25F80A6164}" type="slidenum">
              <a:rPr lang="en-US" smtClean="0"/>
              <a:t>14</a:t>
            </a:fld>
            <a:endParaRPr lang="en-US" dirty="0"/>
          </a:p>
        </p:txBody>
      </p:sp>
    </p:spTree>
    <p:extLst>
      <p:ext uri="{BB962C8B-B14F-4D97-AF65-F5344CB8AC3E}">
        <p14:creationId xmlns:p14="http://schemas.microsoft.com/office/powerpoint/2010/main" val="12794593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Fortunately, PDPH is most often a self-limited</a:t>
            </a:r>
            <a:r>
              <a:rPr lang="en-US" baseline="0" dirty="0"/>
              <a:t> condition. </a:t>
            </a:r>
            <a:r>
              <a:rPr lang="en-US" dirty="0"/>
              <a:t>With no treatment</a:t>
            </a:r>
            <a:r>
              <a:rPr lang="en-US" baseline="0" dirty="0"/>
              <a:t> at all, the median duration of PDPH is 5 days (range 1-12 days)</a:t>
            </a:r>
            <a:r>
              <a:rPr lang="en-US" baseline="30000" dirty="0"/>
              <a:t>10</a:t>
            </a:r>
            <a:r>
              <a:rPr lang="en-US" baseline="0" dirty="0"/>
              <a:t> and over 85% of PDPH will resolve within 6 weeks.</a:t>
            </a:r>
            <a:r>
              <a:rPr lang="en-US" baseline="30000" dirty="0"/>
              <a:t>29</a:t>
            </a:r>
            <a:r>
              <a:rPr lang="en-US" baseline="0" dirty="0"/>
              <a:t> Prognosis is not significantly affected by treatment.</a:t>
            </a:r>
            <a:r>
              <a:rPr lang="en-US" baseline="30000" dirty="0"/>
              <a:t>3</a:t>
            </a:r>
            <a:r>
              <a:rPr lang="en-US" baseline="0" dirty="0"/>
              <a:t> </a:t>
            </a:r>
          </a:p>
          <a:p>
            <a:endParaRPr lang="en-US" baseline="0" dirty="0"/>
          </a:p>
          <a:p>
            <a:r>
              <a:rPr lang="en-US" baseline="0" dirty="0"/>
              <a:t>Conservative management, therefore, is as appropriate initial approach to PDPH and appropriate for the first 1 to 2 days, at least.</a:t>
            </a:r>
            <a:r>
              <a:rPr lang="en-US" baseline="30000" dirty="0"/>
              <a:t>10</a:t>
            </a:r>
            <a:r>
              <a:rPr lang="en-US" baseline="0" dirty="0"/>
              <a:t> This may involve rest, hydration, and symptomatic treatment with analgesics (e.g. acetaminophen, non-steroidal anti-inflammatory drugs) and antiemetics. Evidence for the effectiveness of these conservative measures is generally lacking. </a:t>
            </a:r>
          </a:p>
          <a:p>
            <a:endParaRPr lang="en-US" baseline="0" dirty="0"/>
          </a:p>
          <a:p>
            <a:r>
              <a:rPr lang="en-US" baseline="0" dirty="0"/>
              <a:t>More aggressive medical management or invasive procedures may be pursued if PDPH persists. The choice to escalate care is dependent on symptom severity, patient preference, and other factors.</a:t>
            </a:r>
            <a:r>
              <a:rPr lang="en-US" baseline="30000" dirty="0"/>
              <a:t>3</a:t>
            </a:r>
            <a:r>
              <a:rPr lang="en-US" baseline="0" dirty="0"/>
              <a:t> </a:t>
            </a:r>
            <a:endParaRPr lang="en-US" dirty="0"/>
          </a:p>
        </p:txBody>
      </p:sp>
      <p:sp>
        <p:nvSpPr>
          <p:cNvPr id="4" name="Slide Number Placeholder 3"/>
          <p:cNvSpPr>
            <a:spLocks noGrp="1"/>
          </p:cNvSpPr>
          <p:nvPr>
            <p:ph type="sldNum" sz="quarter" idx="10"/>
          </p:nvPr>
        </p:nvSpPr>
        <p:spPr/>
        <p:txBody>
          <a:bodyPr/>
          <a:lstStyle/>
          <a:p>
            <a:fld id="{7047CCEF-94B1-4D41-BBDE-9C25F80A6164}" type="slidenum">
              <a:rPr lang="en-US" smtClean="0"/>
              <a:t>15</a:t>
            </a:fld>
            <a:endParaRPr lang="en-US" dirty="0"/>
          </a:p>
        </p:txBody>
      </p:sp>
    </p:spTree>
    <p:extLst>
      <p:ext uri="{BB962C8B-B14F-4D97-AF65-F5344CB8AC3E}">
        <p14:creationId xmlns:p14="http://schemas.microsoft.com/office/powerpoint/2010/main" val="42104260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10. Caffeine-Camann  WR et al (1990)</a:t>
            </a:r>
          </a:p>
          <a:p>
            <a:pPr marL="1143000" lvl="2" indent="-228600">
              <a:buAutoNum type="arabicPeriod"/>
            </a:pPr>
            <a:r>
              <a:rPr lang="en-US" dirty="0"/>
              <a:t>Caffeine:  drip coffee   142 mg,  Coke 12 oz    pepsi 12 oz   43 mg;  65 mg;  black tea  28 mg  </a:t>
            </a:r>
          </a:p>
        </p:txBody>
      </p:sp>
      <p:sp>
        <p:nvSpPr>
          <p:cNvPr id="4" name="Slide Number Placeholder 3"/>
          <p:cNvSpPr>
            <a:spLocks noGrp="1"/>
          </p:cNvSpPr>
          <p:nvPr>
            <p:ph type="sldNum" sz="quarter" idx="10"/>
          </p:nvPr>
        </p:nvSpPr>
        <p:spPr/>
        <p:txBody>
          <a:bodyPr/>
          <a:lstStyle/>
          <a:p>
            <a:fld id="{7047CCEF-94B1-4D41-BBDE-9C25F80A6164}" type="slidenum">
              <a:rPr lang="en-US" smtClean="0"/>
              <a:t>16</a:t>
            </a:fld>
            <a:endParaRPr lang="en-US" dirty="0"/>
          </a:p>
        </p:txBody>
      </p:sp>
    </p:spTree>
    <p:extLst>
      <p:ext uri="{BB962C8B-B14F-4D97-AF65-F5344CB8AC3E}">
        <p14:creationId xmlns:p14="http://schemas.microsoft.com/office/powerpoint/2010/main" val="2506064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conservative management</a:t>
            </a:r>
            <a:r>
              <a:rPr lang="en-US" baseline="0" dirty="0"/>
              <a:t> fails and PDPH persists, aggressive medical management is a reasonable second option; although, there is mixed evidence for the effectiveness of the various interventions that fall under this umbrella and providers often move directly from failure of conservative management to conventional invasive treatment, most frequently epidural blood patch.</a:t>
            </a:r>
            <a:r>
              <a:rPr lang="en-US" baseline="30000" dirty="0"/>
              <a:t>3</a:t>
            </a:r>
            <a:r>
              <a:rPr lang="en-US" baseline="0" dirty="0"/>
              <a:t> </a:t>
            </a:r>
          </a:p>
          <a:p>
            <a:endParaRPr lang="en-US" baseline="0" dirty="0"/>
          </a:p>
          <a:p>
            <a:r>
              <a:rPr lang="en-US" baseline="0" dirty="0"/>
              <a:t>The options for aggressive medical management generally lack large, randomized controlled trials demonstrating their benefit.</a:t>
            </a:r>
          </a:p>
          <a:p>
            <a:endParaRPr lang="en-US" baseline="0" dirty="0"/>
          </a:p>
          <a:p>
            <a:r>
              <a:rPr lang="en-US" baseline="0" dirty="0"/>
              <a:t>Medications that have been used in the management of PDPH include: </a:t>
            </a:r>
          </a:p>
          <a:p>
            <a:r>
              <a:rPr lang="en-US" baseline="0" dirty="0"/>
              <a:t>Methylxanthines, e.g., theophylline and caffeine sodium benzoate: Caffeine is a central nervous system (CNS) stimulant that produces </a:t>
            </a:r>
            <a:r>
              <a:rPr lang="en-US" baseline="0" dirty="0">
                <a:sym typeface="Wingdings"/>
              </a:rPr>
              <a:t>cerebral vasoconstriction, counteracting the cerebral vasodilation that occurs with CSF loss in PDPH and has been theorized as a mechanism for the phenomenon.</a:t>
            </a:r>
            <a:r>
              <a:rPr lang="en-US" baseline="30000" dirty="0">
                <a:sym typeface="Wingdings"/>
              </a:rPr>
              <a:t>3,29</a:t>
            </a:r>
            <a:r>
              <a:rPr lang="en-US" baseline="0" dirty="0">
                <a:sym typeface="Wingdings"/>
              </a:rPr>
              <a:t> It can be administered as 300 to 500 mg IV or orally once or twice daily.</a:t>
            </a:r>
            <a:r>
              <a:rPr lang="en-US" baseline="30000" dirty="0">
                <a:sym typeface="Wingdings"/>
              </a:rPr>
              <a:t>29</a:t>
            </a:r>
            <a:r>
              <a:rPr lang="en-US" baseline="0" dirty="0">
                <a:sym typeface="Wingdings"/>
              </a:rPr>
              <a:t> A single oral dose of 300 mg provided relief without recurrence of symptoms in 70% of patients in one study.</a:t>
            </a:r>
            <a:r>
              <a:rPr lang="en-US" baseline="30000" dirty="0">
                <a:sym typeface="Wingdings"/>
              </a:rPr>
              <a:t>10</a:t>
            </a:r>
            <a:r>
              <a:rPr lang="en-US" baseline="0" dirty="0">
                <a:sym typeface="Wingdings"/>
              </a:rPr>
              <a:t> Others have shown resolution of symptoms in 80% of patients who received intravenous caffeine.</a:t>
            </a:r>
            <a:r>
              <a:rPr lang="en-US" baseline="30000" dirty="0">
                <a:sym typeface="Wingdings"/>
              </a:rPr>
              <a:t>28</a:t>
            </a:r>
            <a:r>
              <a:rPr lang="en-US" baseline="0" dirty="0">
                <a:sym typeface="Wingdings"/>
              </a:rPr>
              <a:t> Despite this evidence supporting its effectiveness, it has largely been abandoned in clinical practice for treatment of PDPH, as its affects are felt to be modest, symptomatic, and temporary, at best, and well-designed studies are lacking.</a:t>
            </a:r>
            <a:r>
              <a:rPr lang="en-US" baseline="30000" dirty="0">
                <a:sym typeface="Wingdings"/>
              </a:rPr>
              <a:t>3,29</a:t>
            </a:r>
            <a:r>
              <a:rPr lang="en-US" baseline="0" dirty="0">
                <a:sym typeface="Wingdings"/>
              </a:rPr>
              <a:t> Side effects of methylxanthines includes CNS stimulation, seizures, gastric irritation, and cardiac dysrhythmias.</a:t>
            </a:r>
            <a:r>
              <a:rPr lang="en-US" baseline="30000" dirty="0">
                <a:sym typeface="Wingdings"/>
              </a:rPr>
              <a:t>3</a:t>
            </a:r>
            <a:r>
              <a:rPr lang="en-US" baseline="0" dirty="0">
                <a:sym typeface="Wingdings"/>
              </a:rPr>
              <a:t> </a:t>
            </a:r>
          </a:p>
          <a:p>
            <a:r>
              <a:rPr lang="en-US" baseline="0" dirty="0">
                <a:sym typeface="Wingdings"/>
              </a:rPr>
              <a:t>Sumatriptan: Sumatriptan is a 5-HT1D receptor agonist that produces cerebral vasoconstriction, similarly to caffeine. It is used in the acute management of migraine headache. There is not strong evidence for its effectiveness in the management of PDPH.</a:t>
            </a:r>
            <a:r>
              <a:rPr lang="en-US" baseline="30000" dirty="0">
                <a:sym typeface="Wingdings"/>
              </a:rPr>
              <a:t>3,10,29</a:t>
            </a:r>
            <a:endParaRPr lang="en-US" baseline="0" dirty="0">
              <a:sym typeface="Wingdings"/>
            </a:endParaRPr>
          </a:p>
          <a:p>
            <a:r>
              <a:rPr lang="en-US" baseline="0" dirty="0"/>
              <a:t>Desmopressin and vasopressin: Poor evidence; potential side effects; not recommended</a:t>
            </a:r>
            <a:r>
              <a:rPr lang="en-US" baseline="30000" dirty="0"/>
              <a:t>28,29</a:t>
            </a:r>
            <a:r>
              <a:rPr lang="en-US" baseline="0" dirty="0"/>
              <a:t> </a:t>
            </a:r>
          </a:p>
          <a:p>
            <a:r>
              <a:rPr lang="en-US" baseline="0" dirty="0"/>
              <a:t>Ethanol, nicotinic acid, and inhaled carbon dioxide: Poor evidence; potential side effects; not recommended</a:t>
            </a:r>
            <a:r>
              <a:rPr lang="en-US" baseline="30000" dirty="0"/>
              <a:t>28</a:t>
            </a:r>
            <a:endParaRPr lang="en-US" baseline="0" dirty="0"/>
          </a:p>
          <a:p>
            <a:r>
              <a:rPr lang="en-US" dirty="0"/>
              <a:t>Other studies of varying robustness have evaluated the effectiveness of ACTH, mirtazapine, gabapentin, pregabalin, methergine,</a:t>
            </a:r>
            <a:r>
              <a:rPr lang="en-US" baseline="0" dirty="0"/>
              <a:t> and metoclopramide, intravenous hydrocortisone, and epidural morphine, among others, in the treatment of PDPH, although none are commonly used in practice.</a:t>
            </a:r>
            <a:r>
              <a:rPr lang="en-US" baseline="30000" dirty="0"/>
              <a:t>3</a:t>
            </a:r>
            <a:r>
              <a:rPr lang="en-US" baseline="0" dirty="0"/>
              <a:t> </a:t>
            </a:r>
          </a:p>
        </p:txBody>
      </p:sp>
      <p:sp>
        <p:nvSpPr>
          <p:cNvPr id="4" name="Slide Number Placeholder 3"/>
          <p:cNvSpPr>
            <a:spLocks noGrp="1"/>
          </p:cNvSpPr>
          <p:nvPr>
            <p:ph type="sldNum" sz="quarter" idx="10"/>
          </p:nvPr>
        </p:nvSpPr>
        <p:spPr/>
        <p:txBody>
          <a:bodyPr/>
          <a:lstStyle/>
          <a:p>
            <a:fld id="{7047CCEF-94B1-4D41-BBDE-9C25F80A6164}" type="slidenum">
              <a:rPr lang="en-US" smtClean="0"/>
              <a:t>17</a:t>
            </a:fld>
            <a:endParaRPr lang="en-US" dirty="0"/>
          </a:p>
        </p:txBody>
      </p:sp>
    </p:spTree>
    <p:extLst>
      <p:ext uri="{BB962C8B-B14F-4D97-AF65-F5344CB8AC3E}">
        <p14:creationId xmlns:p14="http://schemas.microsoft.com/office/powerpoint/2010/main" val="20105271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a:t>Epidural blood patch is successful in 75 to 96% of patients.</a:t>
            </a:r>
            <a:r>
              <a:rPr lang="en-US" baseline="30000" dirty="0"/>
              <a:t>10</a:t>
            </a:r>
            <a:r>
              <a:rPr lang="en-US" baseline="0" dirty="0"/>
              <a:t> If it fails, it may be repeated with a similar success rate.</a:t>
            </a:r>
            <a:r>
              <a:rPr lang="en-US" baseline="30000" dirty="0"/>
              <a:t>10,29</a:t>
            </a:r>
            <a:endParaRPr lang="en-US" baseline="0" dirty="0"/>
          </a:p>
          <a:p>
            <a:endParaRPr lang="en-US" dirty="0"/>
          </a:p>
          <a:p>
            <a:pPr marL="0" marR="0" indent="0" algn="l" defTabSz="457200" rtl="0" eaLnBrk="1" fontAlgn="auto" latinLnBrk="0" hangingPunct="1">
              <a:lnSpc>
                <a:spcPct val="100000"/>
              </a:lnSpc>
              <a:spcBef>
                <a:spcPts val="0"/>
              </a:spcBef>
              <a:spcAft>
                <a:spcPts val="0"/>
              </a:spcAft>
              <a:buClrTx/>
              <a:buSzTx/>
              <a:buFontTx/>
              <a:buNone/>
              <a:tabLst/>
              <a:defRPr/>
            </a:pPr>
            <a:r>
              <a:rPr lang="en-US" dirty="0"/>
              <a:t>Prophylactic epidural</a:t>
            </a:r>
            <a:r>
              <a:rPr lang="en-US" baseline="0" dirty="0"/>
              <a:t> blood patch when unintentional dural puncture occurs, but before the onset of headache, is not generally recommended, as it is not clearly effective.</a:t>
            </a:r>
            <a:r>
              <a:rPr lang="en-US" baseline="30000" dirty="0"/>
              <a:t>29</a:t>
            </a:r>
            <a:r>
              <a:rPr lang="en-US" baseline="0" dirty="0"/>
              <a:t> Injection of saline in the epidural space does not provide the same relief.  </a:t>
            </a:r>
            <a:endParaRPr lang="en-US" dirty="0"/>
          </a:p>
          <a:p>
            <a:endParaRPr lang="en-US" dirty="0"/>
          </a:p>
          <a:p>
            <a:r>
              <a:rPr lang="en-US" dirty="0"/>
              <a:t>The high success</a:t>
            </a:r>
            <a:r>
              <a:rPr lang="en-US" baseline="0" dirty="0"/>
              <a:t> rate and low incidence of complications of epidural blood patch have essentially made it the treatment of choice after failed conservative management of PDPH. </a:t>
            </a:r>
          </a:p>
          <a:p>
            <a:endParaRPr lang="en-US" baseline="0" dirty="0"/>
          </a:p>
        </p:txBody>
      </p:sp>
      <p:sp>
        <p:nvSpPr>
          <p:cNvPr id="4" name="Slide Number Placeholder 3"/>
          <p:cNvSpPr>
            <a:spLocks noGrp="1"/>
          </p:cNvSpPr>
          <p:nvPr>
            <p:ph type="sldNum" sz="quarter" idx="10"/>
          </p:nvPr>
        </p:nvSpPr>
        <p:spPr/>
        <p:txBody>
          <a:bodyPr/>
          <a:lstStyle/>
          <a:p>
            <a:fld id="{7047CCEF-94B1-4D41-BBDE-9C25F80A6164}" type="slidenum">
              <a:rPr lang="en-US" smtClean="0"/>
              <a:t>18</a:t>
            </a:fld>
            <a:endParaRPr lang="en-US" dirty="0"/>
          </a:p>
        </p:txBody>
      </p:sp>
    </p:spTree>
    <p:extLst>
      <p:ext uri="{BB962C8B-B14F-4D97-AF65-F5344CB8AC3E}">
        <p14:creationId xmlns:p14="http://schemas.microsoft.com/office/powerpoint/2010/main" val="10952278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a:t>The mechanism by which epidural blood patch has its success in adults and children is not entirely clear. One theory, the “pressure patch” theory, hypothesis that the injected blood increases epidural pressure, increasing subarachnoid CSF pressure by compression of the dura. Displacement of spinal CSF into the cranium restores intracranial CSF volume and pressure and alleviates headache by reducing traction on pain-sensitive structures. Another theory is that the injected blood forms a plug, sealing the dural hole, preventing further CSF leak and alleviating headache.</a:t>
            </a:r>
            <a:r>
              <a:rPr lang="en-US" baseline="30000" dirty="0"/>
              <a:t>10</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10"/>
          </p:nvPr>
        </p:nvSpPr>
        <p:spPr/>
        <p:txBody>
          <a:bodyPr/>
          <a:lstStyle/>
          <a:p>
            <a:fld id="{7047CCEF-94B1-4D41-BBDE-9C25F80A6164}" type="slidenum">
              <a:rPr lang="en-US" smtClean="0"/>
              <a:t>19</a:t>
            </a:fld>
            <a:endParaRPr lang="en-US" dirty="0"/>
          </a:p>
        </p:txBody>
      </p:sp>
    </p:spTree>
    <p:extLst>
      <p:ext uri="{BB962C8B-B14F-4D97-AF65-F5344CB8AC3E}">
        <p14:creationId xmlns:p14="http://schemas.microsoft.com/office/powerpoint/2010/main" val="14118391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Adverse effects are rare</a:t>
            </a:r>
            <a:r>
              <a:rPr lang="en-US" baseline="0" dirty="0"/>
              <a:t> and include pain in the back, buttocks, or legs and transient numbness or tingling in the legs. Contraindications are related to epidural needle placement (e.g., coagulopathy, sepsis, local infection, anatomic abnormality) or injection of autologous blood (e.g., possibly oncology patients). A febrile patient is also a contraindication.</a:t>
            </a:r>
            <a:r>
              <a:rPr lang="en-US" baseline="30000" dirty="0"/>
              <a:t>29</a:t>
            </a:r>
            <a:r>
              <a:rPr lang="en-US" baseline="0" dirty="0"/>
              <a:t> </a:t>
            </a:r>
            <a:endParaRPr lang="en-US" dirty="0"/>
          </a:p>
          <a:p>
            <a:endParaRPr lang="en-US" dirty="0"/>
          </a:p>
        </p:txBody>
      </p:sp>
      <p:sp>
        <p:nvSpPr>
          <p:cNvPr id="4" name="Slide Number Placeholder 3"/>
          <p:cNvSpPr>
            <a:spLocks noGrp="1"/>
          </p:cNvSpPr>
          <p:nvPr>
            <p:ph type="sldNum" sz="quarter" idx="10"/>
          </p:nvPr>
        </p:nvSpPr>
        <p:spPr/>
        <p:txBody>
          <a:bodyPr/>
          <a:lstStyle/>
          <a:p>
            <a:fld id="{7047CCEF-94B1-4D41-BBDE-9C25F80A6164}" type="slidenum">
              <a:rPr lang="en-US" smtClean="0"/>
              <a:t>20</a:t>
            </a:fld>
            <a:endParaRPr lang="en-US" dirty="0"/>
          </a:p>
        </p:txBody>
      </p:sp>
    </p:spTree>
    <p:extLst>
      <p:ext uri="{BB962C8B-B14F-4D97-AF65-F5344CB8AC3E}">
        <p14:creationId xmlns:p14="http://schemas.microsoft.com/office/powerpoint/2010/main" val="17177571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047CCEF-94B1-4D41-BBDE-9C25F80A6164}" type="slidenum">
              <a:rPr lang="en-US" smtClean="0"/>
              <a:t>3</a:t>
            </a:fld>
            <a:endParaRPr lang="en-US" dirty="0"/>
          </a:p>
        </p:txBody>
      </p:sp>
    </p:spTree>
    <p:extLst>
      <p:ext uri="{BB962C8B-B14F-4D97-AF65-F5344CB8AC3E}">
        <p14:creationId xmlns:p14="http://schemas.microsoft.com/office/powerpoint/2010/main" val="338159799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An epidural blood patch</a:t>
            </a:r>
            <a:r>
              <a:rPr lang="en-US" baseline="0" dirty="0"/>
              <a:t> is a procedure that consists of injecting a small amount of a patient’s own blood into the epidural space. It was first described by Dr. James Gormley in 1960. The injection is administered as close as possible to the site of dural puncture, at the same or a lower interspace accessed during the procedure producing the headache. In adults, approximately 20 to 30 mL of blood is administered, although recommendations commonly range from 5 to 30 mL in the literature. After the procedure, the patient is to lie flat for at least 1 hour, and preferably more.</a:t>
            </a:r>
            <a:r>
              <a:rPr lang="en-US" baseline="30000" dirty="0"/>
              <a:t>3,10</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a:t>Image from Wikimedia</a:t>
            </a:r>
            <a:endParaRPr lang="en-US" dirty="0"/>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30000" dirty="0"/>
          </a:p>
        </p:txBody>
      </p:sp>
      <p:sp>
        <p:nvSpPr>
          <p:cNvPr id="4" name="Slide Number Placeholder 3"/>
          <p:cNvSpPr>
            <a:spLocks noGrp="1"/>
          </p:cNvSpPr>
          <p:nvPr>
            <p:ph type="sldNum" sz="quarter" idx="10"/>
          </p:nvPr>
        </p:nvSpPr>
        <p:spPr/>
        <p:txBody>
          <a:bodyPr/>
          <a:lstStyle/>
          <a:p>
            <a:fld id="{7047CCEF-94B1-4D41-BBDE-9C25F80A6164}" type="slidenum">
              <a:rPr lang="en-US" smtClean="0"/>
              <a:t>21</a:t>
            </a:fld>
            <a:endParaRPr lang="en-US" dirty="0"/>
          </a:p>
        </p:txBody>
      </p:sp>
    </p:spTree>
    <p:extLst>
      <p:ext uri="{BB962C8B-B14F-4D97-AF65-F5344CB8AC3E}">
        <p14:creationId xmlns:p14="http://schemas.microsoft.com/office/powerpoint/2010/main" val="109522789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Epidural</a:t>
            </a:r>
            <a:r>
              <a:rPr lang="en-US" baseline="0" dirty="0"/>
              <a:t> blood patch has been demonstrated to be a highly effective and safe procedure in pediatric patients.</a:t>
            </a:r>
            <a:r>
              <a:rPr lang="en-US" baseline="30000" dirty="0"/>
              <a:t>16</a:t>
            </a:r>
            <a:endParaRPr lang="en-US" baseline="0" dirty="0"/>
          </a:p>
          <a:p>
            <a:endParaRPr lang="en-US" baseline="0" dirty="0"/>
          </a:p>
          <a:p>
            <a:r>
              <a:rPr lang="en-US" dirty="0"/>
              <a:t>The technical approach is similar</a:t>
            </a:r>
            <a:r>
              <a:rPr lang="en-US" baseline="0" dirty="0"/>
              <a:t> as in adults, although the amount of injected blood differs. Some studies used 3 ot 8 mL and a retrospective study used 0.2 to 0.3 mL/kg.</a:t>
            </a:r>
            <a:r>
              <a:rPr lang="en-US" baseline="30000" dirty="0"/>
              <a:t>10,30</a:t>
            </a:r>
            <a:r>
              <a:rPr lang="en-US" baseline="0" dirty="0"/>
              <a:t> </a:t>
            </a:r>
          </a:p>
          <a:p>
            <a:endParaRPr lang="en-US" baseline="0" dirty="0"/>
          </a:p>
          <a:p>
            <a:r>
              <a:rPr lang="en-US" baseline="0" dirty="0"/>
              <a:t>The mechanisms by which the patch works are theorized to be the same. </a:t>
            </a:r>
          </a:p>
          <a:p>
            <a:endParaRPr lang="en-US" baseline="0" dirty="0"/>
          </a:p>
          <a:p>
            <a:r>
              <a:rPr lang="en-US" baseline="0" dirty="0"/>
              <a:t>Success may be upwards of 70%.</a:t>
            </a:r>
            <a:r>
              <a:rPr lang="en-US" baseline="30000" dirty="0"/>
              <a:t>30</a:t>
            </a:r>
            <a:r>
              <a:rPr lang="en-US" baseline="0" dirty="0"/>
              <a:t> One study reported a success rate of 90%.</a:t>
            </a:r>
            <a:r>
              <a:rPr lang="en-US" baseline="30000" dirty="0"/>
              <a:t>16</a:t>
            </a:r>
            <a:endParaRPr lang="en-US" dirty="0"/>
          </a:p>
        </p:txBody>
      </p:sp>
      <p:sp>
        <p:nvSpPr>
          <p:cNvPr id="4" name="Slide Number Placeholder 3"/>
          <p:cNvSpPr>
            <a:spLocks noGrp="1"/>
          </p:cNvSpPr>
          <p:nvPr>
            <p:ph type="sldNum" sz="quarter" idx="10"/>
          </p:nvPr>
        </p:nvSpPr>
        <p:spPr/>
        <p:txBody>
          <a:bodyPr/>
          <a:lstStyle/>
          <a:p>
            <a:fld id="{7047CCEF-94B1-4D41-BBDE-9C25F80A6164}" type="slidenum">
              <a:rPr lang="en-US" smtClean="0"/>
              <a:t>22</a:t>
            </a:fld>
            <a:endParaRPr lang="en-US" dirty="0"/>
          </a:p>
        </p:txBody>
      </p:sp>
    </p:spTree>
    <p:extLst>
      <p:ext uri="{BB962C8B-B14F-4D97-AF65-F5344CB8AC3E}">
        <p14:creationId xmlns:p14="http://schemas.microsoft.com/office/powerpoint/2010/main" val="21583025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047CCEF-94B1-4D41-BBDE-9C25F80A6164}" type="slidenum">
              <a:rPr lang="en-US" smtClean="0"/>
              <a:t>24</a:t>
            </a:fld>
            <a:endParaRPr lang="en-US" dirty="0"/>
          </a:p>
        </p:txBody>
      </p:sp>
    </p:spTree>
    <p:extLst>
      <p:ext uri="{BB962C8B-B14F-4D97-AF65-F5344CB8AC3E}">
        <p14:creationId xmlns:p14="http://schemas.microsoft.com/office/powerpoint/2010/main" val="83166630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a:t>
            </a:r>
            <a:r>
              <a:rPr lang="en-US" baseline="0" dirty="0"/>
              <a:t>t is important to have two providers to perform this technique safely and smoothly.</a:t>
            </a:r>
            <a:endParaRPr lang="en-US" dirty="0"/>
          </a:p>
          <a:p>
            <a:endParaRPr lang="en-US" dirty="0"/>
          </a:p>
          <a:p>
            <a:r>
              <a:rPr lang="en-US" dirty="0"/>
              <a:t>If</a:t>
            </a:r>
            <a:r>
              <a:rPr lang="en-US" baseline="0" dirty="0"/>
              <a:t> the awake patient reports pain or discomfort on injection, the procedure should be stopped immediately. </a:t>
            </a:r>
            <a:endParaRPr lang="en-US" dirty="0"/>
          </a:p>
        </p:txBody>
      </p:sp>
      <p:sp>
        <p:nvSpPr>
          <p:cNvPr id="4" name="Slide Number Placeholder 3"/>
          <p:cNvSpPr>
            <a:spLocks noGrp="1"/>
          </p:cNvSpPr>
          <p:nvPr>
            <p:ph type="sldNum" sz="quarter" idx="10"/>
          </p:nvPr>
        </p:nvSpPr>
        <p:spPr/>
        <p:txBody>
          <a:bodyPr/>
          <a:lstStyle/>
          <a:p>
            <a:fld id="{7047CCEF-94B1-4D41-BBDE-9C25F80A6164}" type="slidenum">
              <a:rPr lang="en-US" smtClean="0"/>
              <a:t>25</a:t>
            </a:fld>
            <a:endParaRPr lang="en-US" dirty="0"/>
          </a:p>
        </p:txBody>
      </p:sp>
    </p:spTree>
    <p:extLst>
      <p:ext uri="{BB962C8B-B14F-4D97-AF65-F5344CB8AC3E}">
        <p14:creationId xmlns:p14="http://schemas.microsoft.com/office/powerpoint/2010/main" val="83166630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Definition and etiology are the same.</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a:t>Incidence may differ. Children may be less likely to experience PDPH than adults or respond more favorably to conservative treatment. Reasons may include lower CSF pressure and lower hydrostatic pressure when upright</a:t>
            </a:r>
            <a:r>
              <a:rPr lang="en-US" baseline="30000" dirty="0"/>
              <a:t>10,16</a:t>
            </a:r>
            <a:endParaRPr lang="en-US" baseline="0" dirty="0"/>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a:p>
          <a:p>
            <a:r>
              <a:rPr lang="en-US" baseline="0" dirty="0"/>
              <a:t>Symptoms may differ, as children may be unable to communicate them as adults would. </a:t>
            </a:r>
          </a:p>
          <a:p>
            <a:endParaRPr lang="en-US" baseline="0" dirty="0"/>
          </a:p>
          <a:p>
            <a:r>
              <a:rPr lang="en-US" baseline="0" dirty="0"/>
              <a:t>Risk factors are largely similar. Some studies in children show similar incidence with cutting and pencil-point needles. A study in children did not find a history of previous PDPH to be a risk factor. </a:t>
            </a:r>
          </a:p>
          <a:p>
            <a:endParaRPr lang="en-US" baseline="0" dirty="0"/>
          </a:p>
          <a:p>
            <a:r>
              <a:rPr lang="en-US" baseline="0" dirty="0"/>
              <a:t>Treatment is the same, with the only highly effective treatment after failed conservative management being epidural blood patch. </a:t>
            </a:r>
          </a:p>
          <a:p>
            <a:endParaRPr lang="en-US" baseline="0" dirty="0"/>
          </a:p>
          <a:p>
            <a:pPr marL="0" marR="0" indent="0" algn="l" defTabSz="457200" rtl="0" eaLnBrk="1" fontAlgn="auto" latinLnBrk="0" hangingPunct="1">
              <a:lnSpc>
                <a:spcPct val="100000"/>
              </a:lnSpc>
              <a:spcBef>
                <a:spcPts val="0"/>
              </a:spcBef>
              <a:spcAft>
                <a:spcPts val="0"/>
              </a:spcAft>
              <a:buClrTx/>
              <a:buSzTx/>
              <a:buFontTx/>
              <a:buNone/>
              <a:tabLst/>
              <a:defRPr/>
            </a:pPr>
            <a:r>
              <a:rPr lang="en-US" dirty="0"/>
              <a:t>When deciding to move from conservative therapies</a:t>
            </a:r>
            <a:r>
              <a:rPr lang="en-US" baseline="0" dirty="0"/>
              <a:t> to epidural blood patch, be sure to consider that blood patch may require an additional general anesthetic in a child and this is not without risks. </a:t>
            </a:r>
            <a:endParaRPr lang="en-US" dirty="0"/>
          </a:p>
          <a:p>
            <a:endParaRPr lang="en-US" baseline="0" dirty="0"/>
          </a:p>
          <a:p>
            <a:endParaRPr lang="en-US" dirty="0"/>
          </a:p>
        </p:txBody>
      </p:sp>
      <p:sp>
        <p:nvSpPr>
          <p:cNvPr id="4" name="Slide Number Placeholder 3"/>
          <p:cNvSpPr>
            <a:spLocks noGrp="1"/>
          </p:cNvSpPr>
          <p:nvPr>
            <p:ph type="sldNum" sz="quarter" idx="10"/>
          </p:nvPr>
        </p:nvSpPr>
        <p:spPr/>
        <p:txBody>
          <a:bodyPr/>
          <a:lstStyle/>
          <a:p>
            <a:fld id="{7047CCEF-94B1-4D41-BBDE-9C25F80A6164}" type="slidenum">
              <a:rPr lang="en-US" smtClean="0"/>
              <a:t>26</a:t>
            </a:fld>
            <a:endParaRPr lang="en-US" dirty="0"/>
          </a:p>
        </p:txBody>
      </p:sp>
    </p:spTree>
    <p:extLst>
      <p:ext uri="{BB962C8B-B14F-4D97-AF65-F5344CB8AC3E}">
        <p14:creationId xmlns:p14="http://schemas.microsoft.com/office/powerpoint/2010/main" val="295359321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047CCEF-94B1-4D41-BBDE-9C25F80A6164}" type="slidenum">
              <a:rPr lang="en-US" smtClean="0"/>
              <a:t>27</a:t>
            </a:fld>
            <a:endParaRPr lang="en-US" dirty="0"/>
          </a:p>
        </p:txBody>
      </p:sp>
    </p:spTree>
    <p:extLst>
      <p:ext uri="{BB962C8B-B14F-4D97-AF65-F5344CB8AC3E}">
        <p14:creationId xmlns:p14="http://schemas.microsoft.com/office/powerpoint/2010/main" val="262324560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References in bold were</a:t>
            </a:r>
            <a:r>
              <a:rPr lang="en-US" baseline="0" dirty="0"/>
              <a:t> particularly informative in the creation of this presentation </a:t>
            </a:r>
            <a:endParaRPr lang="en-US" dirty="0"/>
          </a:p>
        </p:txBody>
      </p:sp>
      <p:sp>
        <p:nvSpPr>
          <p:cNvPr id="4" name="Slide Number Placeholder 3"/>
          <p:cNvSpPr>
            <a:spLocks noGrp="1"/>
          </p:cNvSpPr>
          <p:nvPr>
            <p:ph type="sldNum" sz="quarter" idx="10"/>
          </p:nvPr>
        </p:nvSpPr>
        <p:spPr/>
        <p:txBody>
          <a:bodyPr/>
          <a:lstStyle/>
          <a:p>
            <a:fld id="{7047CCEF-94B1-4D41-BBDE-9C25F80A6164}" type="slidenum">
              <a:rPr lang="en-US" smtClean="0"/>
              <a:t>28</a:t>
            </a:fld>
            <a:endParaRPr lang="en-US" dirty="0"/>
          </a:p>
        </p:txBody>
      </p:sp>
    </p:spTree>
    <p:extLst>
      <p:ext uri="{BB962C8B-B14F-4D97-AF65-F5344CB8AC3E}">
        <p14:creationId xmlns:p14="http://schemas.microsoft.com/office/powerpoint/2010/main" val="338458814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References in bold were</a:t>
            </a:r>
            <a:r>
              <a:rPr lang="en-US" baseline="0" dirty="0"/>
              <a:t> particularly informative in the creation of this presentation </a:t>
            </a:r>
            <a:endParaRPr lang="en-US" dirty="0"/>
          </a:p>
          <a:p>
            <a:endParaRPr lang="en-US" dirty="0"/>
          </a:p>
        </p:txBody>
      </p:sp>
      <p:sp>
        <p:nvSpPr>
          <p:cNvPr id="4" name="Slide Number Placeholder 3"/>
          <p:cNvSpPr>
            <a:spLocks noGrp="1"/>
          </p:cNvSpPr>
          <p:nvPr>
            <p:ph type="sldNum" sz="quarter" idx="10"/>
          </p:nvPr>
        </p:nvSpPr>
        <p:spPr/>
        <p:txBody>
          <a:bodyPr/>
          <a:lstStyle/>
          <a:p>
            <a:fld id="{7047CCEF-94B1-4D41-BBDE-9C25F80A6164}" type="slidenum">
              <a:rPr lang="en-US" smtClean="0"/>
              <a:t>29</a:t>
            </a:fld>
            <a:endParaRPr lang="en-US" dirty="0"/>
          </a:p>
        </p:txBody>
      </p:sp>
    </p:spTree>
    <p:extLst>
      <p:ext uri="{BB962C8B-B14F-4D97-AF65-F5344CB8AC3E}">
        <p14:creationId xmlns:p14="http://schemas.microsoft.com/office/powerpoint/2010/main" val="338458814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References in bold were</a:t>
            </a:r>
            <a:r>
              <a:rPr lang="en-US" baseline="0" dirty="0"/>
              <a:t> particularly informative in the creation of this presentation </a:t>
            </a:r>
            <a:endParaRPr lang="en-US" dirty="0"/>
          </a:p>
          <a:p>
            <a:endParaRPr lang="en-US" dirty="0"/>
          </a:p>
        </p:txBody>
      </p:sp>
      <p:sp>
        <p:nvSpPr>
          <p:cNvPr id="4" name="Slide Number Placeholder 3"/>
          <p:cNvSpPr>
            <a:spLocks noGrp="1"/>
          </p:cNvSpPr>
          <p:nvPr>
            <p:ph type="sldNum" sz="quarter" idx="10"/>
          </p:nvPr>
        </p:nvSpPr>
        <p:spPr/>
        <p:txBody>
          <a:bodyPr/>
          <a:lstStyle/>
          <a:p>
            <a:fld id="{7047CCEF-94B1-4D41-BBDE-9C25F80A6164}" type="slidenum">
              <a:rPr lang="en-US" smtClean="0"/>
              <a:t>30</a:t>
            </a:fld>
            <a:endParaRPr lang="en-US" dirty="0"/>
          </a:p>
        </p:txBody>
      </p:sp>
    </p:spTree>
    <p:extLst>
      <p:ext uri="{BB962C8B-B14F-4D97-AF65-F5344CB8AC3E}">
        <p14:creationId xmlns:p14="http://schemas.microsoft.com/office/powerpoint/2010/main" val="33845881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Post-dural puncture headache has</a:t>
            </a:r>
            <a:r>
              <a:rPr lang="en-US" baseline="0" dirty="0"/>
              <a:t> been defined by the International Headache Society as a “h</a:t>
            </a:r>
            <a:r>
              <a:rPr lang="en-US" sz="1200" kern="1200" dirty="0">
                <a:solidFill>
                  <a:schemeClr val="tx1"/>
                </a:solidFill>
                <a:effectLst/>
                <a:latin typeface="+mn-lt"/>
                <a:ea typeface="+mn-ea"/>
                <a:cs typeface="+mn-cs"/>
              </a:rPr>
              <a:t>eadache occurring within five days of a lumbar puncture, caused by cerebrospinal fluid (CSF) leakage through the dural puncture. It is usually accompanied by neck stiffness and/or subjective hearing symptoms. It remits spontaneously within two weeks, or after sealing of the leak with autologous epidural lumbar patch”.</a:t>
            </a:r>
            <a:r>
              <a:rPr lang="en-US" baseline="0" dirty="0"/>
              <a:t> It </a:t>
            </a:r>
            <a:r>
              <a:rPr lang="en-US" dirty="0"/>
              <a:t>is a well-recognized complication of spinal and epidural</a:t>
            </a:r>
            <a:r>
              <a:rPr lang="en-US" baseline="0" dirty="0"/>
              <a:t> anesthesia that occurs when the spinal dura mater is punctured. It can also occur after diagnostic or therapeutic lumbar puncture.</a:t>
            </a:r>
            <a:r>
              <a:rPr lang="en-US" baseline="30000" dirty="0"/>
              <a:t>10</a:t>
            </a:r>
            <a:endParaRPr lang="en-US" baseline="0" dirty="0"/>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a:t>PDPH is classically worse when upright and disappears when lying flat, and is described as severe, dull, occipital or frontal, and bilateral in location. There may be associated symptoms ranging from nausea to neck stiffness to visual changes or dizziness. </a:t>
            </a:r>
          </a:p>
        </p:txBody>
      </p:sp>
      <p:sp>
        <p:nvSpPr>
          <p:cNvPr id="4" name="Slide Number Placeholder 3"/>
          <p:cNvSpPr>
            <a:spLocks noGrp="1"/>
          </p:cNvSpPr>
          <p:nvPr>
            <p:ph type="sldNum" sz="quarter" idx="10"/>
          </p:nvPr>
        </p:nvSpPr>
        <p:spPr/>
        <p:txBody>
          <a:bodyPr/>
          <a:lstStyle/>
          <a:p>
            <a:fld id="{7047CCEF-94B1-4D41-BBDE-9C25F80A6164}" type="slidenum">
              <a:rPr lang="en-US" smtClean="0"/>
              <a:t>4</a:t>
            </a:fld>
            <a:endParaRPr lang="en-US" dirty="0"/>
          </a:p>
        </p:txBody>
      </p:sp>
    </p:spTree>
    <p:extLst>
      <p:ext uri="{BB962C8B-B14F-4D97-AF65-F5344CB8AC3E}">
        <p14:creationId xmlns:p14="http://schemas.microsoft.com/office/powerpoint/2010/main" val="42827055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Spinal</a:t>
            </a:r>
            <a:r>
              <a:rPr lang="en-US" baseline="0" dirty="0"/>
              <a:t> anesthesia developed in the late 1800s. Walter Essex Wynter and Heinrich Irenaeus Quincke aspirated CSF from the subarachnoid space for the treatment of raised intracranial hypertension associated with tuberculous meningitis. </a:t>
            </a:r>
          </a:p>
          <a:p>
            <a:endParaRPr lang="en-US" baseline="0" dirty="0"/>
          </a:p>
          <a:p>
            <a:r>
              <a:rPr lang="en-US" baseline="0" dirty="0"/>
              <a:t>In August 1898, Karl August Bier, a German surgeon, injected 10-15 mg of cocaine into the subarachnoid space of seven patients, himself, and his assistant, August Hildebrandt. Both men and four of their subjects experienced PDPH and Bier became the first to describe the phenomenon. He suggested that the headache was attributable to loss of CSF.</a:t>
            </a:r>
          </a:p>
          <a:p>
            <a:endParaRPr lang="en-US" baseline="0" dirty="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a:t>The incidence of PDPH would decrease over time, particularly with the development  of the pencil-point spinal needle by Whitacre and Hart in 1951.</a:t>
            </a:r>
            <a:r>
              <a:rPr lang="en-US" baseline="30000" dirty="0"/>
              <a:t>29</a:t>
            </a:r>
            <a:endParaRPr lang="en-US" baseline="0" dirty="0"/>
          </a:p>
          <a:p>
            <a:endParaRPr lang="en-US" baseline="0" dirty="0"/>
          </a:p>
        </p:txBody>
      </p:sp>
      <p:sp>
        <p:nvSpPr>
          <p:cNvPr id="4" name="Slide Number Placeholder 3"/>
          <p:cNvSpPr>
            <a:spLocks noGrp="1"/>
          </p:cNvSpPr>
          <p:nvPr>
            <p:ph type="sldNum" sz="quarter" idx="10"/>
          </p:nvPr>
        </p:nvSpPr>
        <p:spPr/>
        <p:txBody>
          <a:bodyPr/>
          <a:lstStyle/>
          <a:p>
            <a:fld id="{7047CCEF-94B1-4D41-BBDE-9C25F80A6164}" type="slidenum">
              <a:rPr lang="en-US" smtClean="0"/>
              <a:t>5</a:t>
            </a:fld>
            <a:endParaRPr lang="en-US" dirty="0"/>
          </a:p>
        </p:txBody>
      </p:sp>
    </p:spTree>
    <p:extLst>
      <p:ext uri="{BB962C8B-B14F-4D97-AF65-F5344CB8AC3E}">
        <p14:creationId xmlns:p14="http://schemas.microsoft.com/office/powerpoint/2010/main" val="15506264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The</a:t>
            </a:r>
            <a:r>
              <a:rPr lang="en-US" baseline="0" dirty="0"/>
              <a:t> spinal cord has three covering membranes: the dura, arachnoid, and pia maters. These membranes separate the canal into the epidural, subdural, and subarachnoid spaces.</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a:p>
            <a:pPr marL="0" marR="0" indent="0" algn="l" defTabSz="457200" rtl="0" eaLnBrk="1" fontAlgn="auto" latinLnBrk="0" hangingPunct="1">
              <a:lnSpc>
                <a:spcPct val="100000"/>
              </a:lnSpc>
              <a:spcBef>
                <a:spcPts val="0"/>
              </a:spcBef>
              <a:spcAft>
                <a:spcPts val="0"/>
              </a:spcAft>
              <a:buClrTx/>
              <a:buSzTx/>
              <a:buFontTx/>
              <a:buNone/>
              <a:tabLst/>
              <a:defRPr/>
            </a:pPr>
            <a:r>
              <a:rPr lang="en-US" dirty="0"/>
              <a:t>The spinal dura mater extends</a:t>
            </a:r>
            <a:r>
              <a:rPr lang="en-US" baseline="0" dirty="0"/>
              <a:t> from the foramen magnum to the sacrum and contains the spinal cord and nerve roots. It is made of collagen fibers running longitudinally. CSF pressure in the lumbar region lying flat is between 5 and 15 cm H2O and increases to over 40 cm H2O standing. Perforating the dura mater results in leakage of CSF out of the subarachnoid space and can result in post-dural puncture headache.</a:t>
            </a:r>
            <a:r>
              <a:rPr lang="en-US" baseline="30000" dirty="0"/>
              <a:t>29</a:t>
            </a:r>
            <a:endParaRPr lang="en-US" baseline="0" dirty="0"/>
          </a:p>
          <a:p>
            <a:endParaRPr lang="en-US" dirty="0"/>
          </a:p>
          <a:p>
            <a:r>
              <a:rPr lang="en-US" dirty="0"/>
              <a:t>A</a:t>
            </a:r>
            <a:r>
              <a:rPr lang="en-US" baseline="0" dirty="0"/>
              <a:t> p</a:t>
            </a:r>
            <a:r>
              <a:rPr lang="en-US" dirty="0"/>
              <a:t>roposed calculation to determine the distance</a:t>
            </a:r>
            <a:r>
              <a:rPr lang="en-US" baseline="0" dirty="0"/>
              <a:t> from skin to lumbar epidural space is: </a:t>
            </a:r>
          </a:p>
          <a:p>
            <a:r>
              <a:rPr lang="en-US" baseline="0" dirty="0"/>
              <a:t>Distance (mm) = (age in years x 2) + 10</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a:t>Distance is 10 mm at birth at L2-3 and increases linearly with age, according to the above equation.</a:t>
            </a:r>
            <a:r>
              <a:rPr lang="en-US" baseline="30000" dirty="0"/>
              <a:t>24</a:t>
            </a:r>
          </a:p>
        </p:txBody>
      </p:sp>
      <p:sp>
        <p:nvSpPr>
          <p:cNvPr id="4" name="Slide Number Placeholder 3"/>
          <p:cNvSpPr>
            <a:spLocks noGrp="1"/>
          </p:cNvSpPr>
          <p:nvPr>
            <p:ph type="sldNum" sz="quarter" idx="10"/>
          </p:nvPr>
        </p:nvSpPr>
        <p:spPr/>
        <p:txBody>
          <a:bodyPr/>
          <a:lstStyle/>
          <a:p>
            <a:fld id="{7047CCEF-94B1-4D41-BBDE-9C25F80A6164}" type="slidenum">
              <a:rPr lang="en-US" smtClean="0"/>
              <a:t>6</a:t>
            </a:fld>
            <a:endParaRPr lang="en-US" dirty="0"/>
          </a:p>
        </p:txBody>
      </p:sp>
    </p:spTree>
    <p:extLst>
      <p:ext uri="{BB962C8B-B14F-4D97-AF65-F5344CB8AC3E}">
        <p14:creationId xmlns:p14="http://schemas.microsoft.com/office/powerpoint/2010/main" val="21120489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In</a:t>
            </a:r>
            <a:r>
              <a:rPr lang="en-US" baseline="0" dirty="0"/>
              <a:t> 1898, the incidence of PDPH was 66%. This high number was likely due to the use of large gauge, medium bevel, cutting spinal needles. The development of new needles in the 1950s decreased the incidence to 11%.</a:t>
            </a:r>
            <a:r>
              <a:rPr lang="en-US" baseline="30000" dirty="0"/>
              <a:t>29</a:t>
            </a:r>
            <a:endParaRPr lang="en-US" baseline="0" dirty="0"/>
          </a:p>
          <a:p>
            <a:endParaRPr lang="en-US" baseline="0" dirty="0"/>
          </a:p>
          <a:p>
            <a:r>
              <a:rPr lang="en-US" baseline="0" dirty="0"/>
              <a:t>The incidence today varies with the type of procedure (e.g., lumbar puncture vs. spinal anesthesia vs. epidural anesthesia) and patients involved. It is also related to size and design of the spinal needle used. As such, exact numbers are difficult to provide. </a:t>
            </a:r>
          </a:p>
          <a:p>
            <a:endParaRPr lang="en-US" baseline="0" dirty="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a:t>The incidence in adults varies between 1.5% and 33% </a:t>
            </a:r>
            <a:r>
              <a:rPr lang="en-US" dirty="0"/>
              <a:t>depending on modifiable and nonmodifiable risk factors.</a:t>
            </a:r>
            <a:r>
              <a:rPr lang="en-US" baseline="30000" dirty="0"/>
              <a:t>10 </a:t>
            </a:r>
            <a:r>
              <a:rPr lang="en-US" baseline="0" dirty="0"/>
              <a:t>Reducing needle size significantly impacts the incidence of PDPH. The incidence is ~40% with a 22 gauge needle, 25% with a 25 gauge needle, 2% to 12% with a 26 gauge pencil-point needle, and less than 2% with a 29 gauge needle.</a:t>
            </a:r>
            <a:r>
              <a:rPr lang="en-US" baseline="30000" dirty="0"/>
              <a:t>29</a:t>
            </a:r>
            <a:r>
              <a:rPr lang="en-US" baseline="0" dirty="0"/>
              <a:t> </a:t>
            </a:r>
            <a:r>
              <a:rPr lang="en-US" baseline="30000" dirty="0"/>
              <a:t> </a:t>
            </a:r>
            <a:endParaRPr lang="en-US" baseline="0" dirty="0"/>
          </a:p>
          <a:p>
            <a:endParaRPr lang="en-US" baseline="0" dirty="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a:t>Although often reported as a rare event, PDPH does occur in children. In fact, incidence on children has been found to be comparable to that in young adults.</a:t>
            </a:r>
            <a:r>
              <a:rPr lang="en-US" baseline="30000" dirty="0"/>
              <a:t>13,29</a:t>
            </a:r>
            <a:r>
              <a:rPr lang="en-US" baseline="0" dirty="0"/>
              <a:t> Reporting rate may be lower in children, contributing to a perceived lower incidence. In children, the incidence has been reported as between 1% and 4% when 25 to 27 gauge cutting point needles are used for lumbar puncture.</a:t>
            </a:r>
            <a:r>
              <a:rPr lang="en-US" baseline="30000" dirty="0"/>
              <a:t>16</a:t>
            </a:r>
            <a:r>
              <a:rPr lang="en-US" baseline="0" dirty="0"/>
              <a:t> It has also been reported as 2% to 15% after lumbar puncture</a:t>
            </a:r>
            <a:r>
              <a:rPr lang="en-US" baseline="30000" dirty="0"/>
              <a:t>29</a:t>
            </a:r>
            <a:r>
              <a:rPr lang="en-US" baseline="0" dirty="0"/>
              <a:t> and 4% to 15%</a:t>
            </a:r>
            <a:r>
              <a:rPr lang="en-US" baseline="30000" dirty="0"/>
              <a:t>2.</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30000" dirty="0"/>
          </a:p>
        </p:txBody>
      </p:sp>
      <p:sp>
        <p:nvSpPr>
          <p:cNvPr id="4" name="Slide Number Placeholder 3"/>
          <p:cNvSpPr>
            <a:spLocks noGrp="1"/>
          </p:cNvSpPr>
          <p:nvPr>
            <p:ph type="sldNum" sz="quarter" idx="10"/>
          </p:nvPr>
        </p:nvSpPr>
        <p:spPr/>
        <p:txBody>
          <a:bodyPr/>
          <a:lstStyle/>
          <a:p>
            <a:fld id="{7047CCEF-94B1-4D41-BBDE-9C25F80A6164}" type="slidenum">
              <a:rPr lang="en-US" smtClean="0"/>
              <a:t>7</a:t>
            </a:fld>
            <a:endParaRPr lang="en-US" dirty="0"/>
          </a:p>
        </p:txBody>
      </p:sp>
    </p:spTree>
    <p:extLst>
      <p:ext uri="{BB962C8B-B14F-4D97-AF65-F5344CB8AC3E}">
        <p14:creationId xmlns:p14="http://schemas.microsoft.com/office/powerpoint/2010/main" val="8529421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a:t>Quincke needles are cutting needles, whereas Whitacre and Sprotte needles are pencil-point needles. </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a:t>Incidence of PDPH is lower with smaller gauge, non-cutting needles. </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a:t>Data adapted from </a:t>
            </a:r>
            <a:r>
              <a:rPr lang="en-US" dirty="0"/>
              <a:t>Macarthur A. Chapter 31: Postpartum Headache. In: Chestnut D, et al. Chestnut’s Obstetric Anesthesia: Principles and Practice. Philadelphia, PA: Elsevier/Saunders, 2014. </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30000" dirty="0"/>
              <a:t> </a:t>
            </a:r>
          </a:p>
        </p:txBody>
      </p:sp>
      <p:sp>
        <p:nvSpPr>
          <p:cNvPr id="4" name="Slide Number Placeholder 3"/>
          <p:cNvSpPr>
            <a:spLocks noGrp="1"/>
          </p:cNvSpPr>
          <p:nvPr>
            <p:ph type="sldNum" sz="quarter" idx="10"/>
          </p:nvPr>
        </p:nvSpPr>
        <p:spPr/>
        <p:txBody>
          <a:bodyPr/>
          <a:lstStyle/>
          <a:p>
            <a:fld id="{7047CCEF-94B1-4D41-BBDE-9C25F80A6164}" type="slidenum">
              <a:rPr lang="en-US" smtClean="0"/>
              <a:t>8</a:t>
            </a:fld>
            <a:endParaRPr lang="en-US" dirty="0"/>
          </a:p>
        </p:txBody>
      </p:sp>
    </p:spTree>
    <p:extLst>
      <p:ext uri="{BB962C8B-B14F-4D97-AF65-F5344CB8AC3E}">
        <p14:creationId xmlns:p14="http://schemas.microsoft.com/office/powerpoint/2010/main" val="8529421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actual mechanism producing PDPH is not clear. </a:t>
            </a:r>
          </a:p>
          <a:p>
            <a:endParaRPr lang="en-US" dirty="0"/>
          </a:p>
          <a:p>
            <a:r>
              <a:rPr lang="en-US" dirty="0"/>
              <a:t>There are two popular explanations</a:t>
            </a:r>
            <a:r>
              <a:rPr lang="en-US" baseline="0" dirty="0"/>
              <a:t> for the mechanism behind PDPH.</a:t>
            </a:r>
          </a:p>
          <a:p>
            <a:endParaRPr lang="en-US" baseline="0" dirty="0"/>
          </a:p>
          <a:p>
            <a:r>
              <a:rPr lang="en-US" baseline="0" dirty="0"/>
              <a:t>The first explanation is that the loss of CSF through the dural puncture and subsequent lowering of CSF pressure causes traction on the intracranial structures(traction on the upper level nerves-C1-3 stretch causing neck and shoulder pain &amp; cranial: especially CN III-VII) when in the upright position. The intracranial structures, such as the meninges, nerves, and large blood vessels, are pain-sensitive, leading to the characteristic PDPH headache. </a:t>
            </a:r>
          </a:p>
          <a:p>
            <a:endParaRPr lang="en-US" baseline="0" dirty="0"/>
          </a:p>
          <a:p>
            <a:pPr marL="0" marR="0" lvl="1" indent="0" algn="l" defTabSz="457200" rtl="0" eaLnBrk="1" fontAlgn="auto" latinLnBrk="0" hangingPunct="1">
              <a:lnSpc>
                <a:spcPct val="100000"/>
              </a:lnSpc>
              <a:spcBef>
                <a:spcPts val="0"/>
              </a:spcBef>
              <a:spcAft>
                <a:spcPts val="0"/>
              </a:spcAft>
              <a:buClrTx/>
              <a:buSzTx/>
              <a:buFontTx/>
              <a:buNone/>
              <a:tabLst/>
              <a:defRPr/>
            </a:pPr>
            <a:r>
              <a:rPr lang="en-US" baseline="0" dirty="0"/>
              <a:t>The second explanation is that loss of CSF produces a compensatory venodilation, which is then responsible for the headache. This mechanism is related to the Monro-Kellie doctrine, which states that the sum of volumes of the intracranial contents (brain, CSF, and blood) is constant.</a:t>
            </a:r>
            <a:r>
              <a:rPr lang="en-US" baseline="30000" dirty="0"/>
              <a:t>29</a:t>
            </a:r>
            <a:endParaRPr lang="en-US" dirty="0"/>
          </a:p>
        </p:txBody>
      </p:sp>
      <p:sp>
        <p:nvSpPr>
          <p:cNvPr id="4" name="Slide Number Placeholder 3"/>
          <p:cNvSpPr>
            <a:spLocks noGrp="1"/>
          </p:cNvSpPr>
          <p:nvPr>
            <p:ph type="sldNum" sz="quarter" idx="10"/>
          </p:nvPr>
        </p:nvSpPr>
        <p:spPr/>
        <p:txBody>
          <a:bodyPr/>
          <a:lstStyle/>
          <a:p>
            <a:fld id="{7047CCEF-94B1-4D41-BBDE-9C25F80A6164}" type="slidenum">
              <a:rPr lang="en-US" smtClean="0"/>
              <a:t>9</a:t>
            </a:fld>
            <a:endParaRPr lang="en-US" dirty="0"/>
          </a:p>
        </p:txBody>
      </p:sp>
    </p:spTree>
    <p:extLst>
      <p:ext uri="{BB962C8B-B14F-4D97-AF65-F5344CB8AC3E}">
        <p14:creationId xmlns:p14="http://schemas.microsoft.com/office/powerpoint/2010/main" val="32944344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The differential diagnosis</a:t>
            </a:r>
            <a:r>
              <a:rPr lang="en-US" baseline="0" dirty="0"/>
              <a:t> of headache after dural puncture is broad and includes PDPH, nonspecific headache, migraine, caffeine-withdrawal headache, meningitis, sinus headache, pregnancy-induced hypertension (pre-eclampsia), drugs (cocaine, amphetamine), pneumocephalus-related headache, cerebral venous thrombosis, subdural hematoma, subarachnoid hematoma, brain tumor, lactation headache, stroke (ischemic and hemorrhagic), posterior leukoencephalopathy, and more.</a:t>
            </a:r>
            <a:r>
              <a:rPr lang="en-US" baseline="30000" dirty="0"/>
              <a:t>4</a:t>
            </a:r>
            <a:r>
              <a:rPr lang="en-US" baseline="0" dirty="0"/>
              <a:t> </a:t>
            </a:r>
          </a:p>
          <a:p>
            <a:endParaRPr lang="en-US" baseline="0" dirty="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a:t>The diagnosis of PDPH is often clear from the history of dural puncture and presence of severe postural headache, but it is important to consider these other diagnoses.</a:t>
            </a:r>
            <a:r>
              <a:rPr lang="en-US" baseline="30000" dirty="0"/>
              <a:t>29</a:t>
            </a:r>
            <a:r>
              <a:rPr lang="en-US" baseline="0" dirty="0"/>
              <a:t> The diagnosis is most often made based on clinical features. The headache most often appears or worsens when the patient moves from a flat to an upright position.</a:t>
            </a:r>
            <a:r>
              <a:rPr lang="en-US" baseline="30000" dirty="0"/>
              <a:t>4</a:t>
            </a:r>
            <a:r>
              <a:rPr lang="en-US" baseline="0" dirty="0"/>
              <a:t> Onset with position change is usually within 20 seconds, reaching maximum severity within a minute, and resolving within 20 seconds of lying flat.</a:t>
            </a:r>
            <a:r>
              <a:rPr lang="en-US" baseline="30000" dirty="0"/>
              <a:t>4</a:t>
            </a:r>
            <a:r>
              <a:rPr lang="en-US" baseline="0" dirty="0"/>
              <a:t> Rarely are imaging or lumbar puncture necessary or employed in making the diagnosis. </a:t>
            </a:r>
          </a:p>
          <a:p>
            <a:endParaRPr lang="en-US" dirty="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a:t>Headache can be made worse by physical activity, movements of the head, Valsalva maneuver, coughing, sneezing, straining, or ocular compression.</a:t>
            </a:r>
            <a:r>
              <a:rPr lang="en-US" baseline="30000" dirty="0"/>
              <a:t>4</a:t>
            </a:r>
            <a:r>
              <a:rPr lang="en-US" baseline="0" dirty="0"/>
              <a:t> Associated symptoms can include low back pain, neck pain or stiffness, nausea, vomiting, ocular (photophobia, diplopia, blurred vision), vestibular, and cochlear (hyperacusis, tinnitus, vertigo, ataxia, hearing loss) symptoms and cranial nerve palsies</a:t>
            </a:r>
            <a:r>
              <a:rPr lang="en-US" baseline="30000" dirty="0"/>
              <a:t>4,10,28</a:t>
            </a:r>
            <a:endParaRPr lang="en-US" baseline="0" dirty="0"/>
          </a:p>
          <a:p>
            <a:endParaRPr lang="en-US" dirty="0"/>
          </a:p>
          <a:p>
            <a:r>
              <a:rPr lang="en-US" dirty="0"/>
              <a:t>It</a:t>
            </a:r>
            <a:r>
              <a:rPr lang="en-US" baseline="0" dirty="0"/>
              <a:t> is important to remember that the diagnosis in the younger, nonverbal patient may be difficult. </a:t>
            </a:r>
            <a:endParaRPr lang="en-US" dirty="0"/>
          </a:p>
        </p:txBody>
      </p:sp>
      <p:sp>
        <p:nvSpPr>
          <p:cNvPr id="4" name="Slide Number Placeholder 3"/>
          <p:cNvSpPr>
            <a:spLocks noGrp="1"/>
          </p:cNvSpPr>
          <p:nvPr>
            <p:ph type="sldNum" sz="quarter" idx="10"/>
          </p:nvPr>
        </p:nvSpPr>
        <p:spPr/>
        <p:txBody>
          <a:bodyPr/>
          <a:lstStyle/>
          <a:p>
            <a:fld id="{7047CCEF-94B1-4D41-BBDE-9C25F80A6164}" type="slidenum">
              <a:rPr lang="en-US" smtClean="0"/>
              <a:t>10</a:t>
            </a:fld>
            <a:endParaRPr lang="en-US" dirty="0"/>
          </a:p>
        </p:txBody>
      </p:sp>
    </p:spTree>
    <p:extLst>
      <p:ext uri="{BB962C8B-B14F-4D97-AF65-F5344CB8AC3E}">
        <p14:creationId xmlns:p14="http://schemas.microsoft.com/office/powerpoint/2010/main" val="133569352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781424" y="1122363"/>
            <a:ext cx="4219576" cy="1620837"/>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3781424" y="3112008"/>
            <a:ext cx="4192076" cy="103454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6" name="Slide Number Placeholder 5"/>
          <p:cNvSpPr>
            <a:spLocks noGrp="1"/>
          </p:cNvSpPr>
          <p:nvPr>
            <p:ph type="sldNum" sz="quarter" idx="12"/>
          </p:nvPr>
        </p:nvSpPr>
        <p:spPr/>
        <p:txBody>
          <a:bodyPr/>
          <a:lstStyle/>
          <a:p>
            <a:fld id="{4E63A49E-25BD-984C-BD05-59AE97DE79DB}" type="slidenum">
              <a:rPr lang="en-US" smtClean="0"/>
              <a:t>‹#›</a:t>
            </a:fld>
            <a:endParaRPr lang="en-US" dirty="0"/>
          </a:p>
        </p:txBody>
      </p:sp>
      <p:pic>
        <p:nvPicPr>
          <p:cNvPr id="9" name="Picture 2" descr="http://images.clipartpanda.com/world-clipart-png-globe-hi.png"/>
          <p:cNvPicPr>
            <a:picLocks noChangeAspect="1" noChangeArrowheads="1"/>
          </p:cNvPicPr>
          <p:nvPr userDrawn="1"/>
        </p:nvPicPr>
        <p:blipFill>
          <a:blip r:embed="rId2">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23812" y="157162"/>
            <a:ext cx="3733800" cy="3708908"/>
          </a:xfrm>
          <a:prstGeom prst="rect">
            <a:avLst/>
          </a:prstGeom>
          <a:noFill/>
          <a:extLst>
            <a:ext uri="{909E8E84-426E-40dd-AFC4-6F175D3DCCD1}">
              <a14:hiddenFill xmlns:a14="http://schemas.microsoft.com/office/drawing/2010/main" xmlns="">
                <a:solidFill>
                  <a:srgbClr val="FFFFFF"/>
                </a:solidFill>
              </a14:hiddenFill>
            </a:ext>
          </a:extLst>
        </p:spPr>
      </p:pic>
      <p:sp>
        <p:nvSpPr>
          <p:cNvPr id="12" name="Rectangle 4"/>
          <p:cNvSpPr/>
          <p:nvPr userDrawn="1"/>
        </p:nvSpPr>
        <p:spPr>
          <a:xfrm flipV="1">
            <a:off x="0" y="3048000"/>
            <a:ext cx="9144000" cy="3810000"/>
          </a:xfrm>
          <a:custGeom>
            <a:avLst/>
            <a:gdLst>
              <a:gd name="connsiteX0" fmla="*/ 0 w 9144000"/>
              <a:gd name="connsiteY0" fmla="*/ 0 h 381000"/>
              <a:gd name="connsiteX1" fmla="*/ 9144000 w 9144000"/>
              <a:gd name="connsiteY1" fmla="*/ 0 h 381000"/>
              <a:gd name="connsiteX2" fmla="*/ 9144000 w 9144000"/>
              <a:gd name="connsiteY2" fmla="*/ 381000 h 381000"/>
              <a:gd name="connsiteX3" fmla="*/ 0 w 9144000"/>
              <a:gd name="connsiteY3" fmla="*/ 381000 h 381000"/>
              <a:gd name="connsiteX4" fmla="*/ 0 w 9144000"/>
              <a:gd name="connsiteY4" fmla="*/ 0 h 381000"/>
              <a:gd name="connsiteX0" fmla="*/ 0 w 9144000"/>
              <a:gd name="connsiteY0" fmla="*/ 0 h 414866"/>
              <a:gd name="connsiteX1" fmla="*/ 9144000 w 9144000"/>
              <a:gd name="connsiteY1" fmla="*/ 0 h 414866"/>
              <a:gd name="connsiteX2" fmla="*/ 9144000 w 9144000"/>
              <a:gd name="connsiteY2" fmla="*/ 381000 h 414866"/>
              <a:gd name="connsiteX3" fmla="*/ 0 w 9144000"/>
              <a:gd name="connsiteY3" fmla="*/ 381000 h 414866"/>
              <a:gd name="connsiteX4" fmla="*/ 0 w 9144000"/>
              <a:gd name="connsiteY4" fmla="*/ 0 h 414866"/>
              <a:gd name="connsiteX0" fmla="*/ 0 w 9144000"/>
              <a:gd name="connsiteY0" fmla="*/ 0 h 424543"/>
              <a:gd name="connsiteX1" fmla="*/ 9144000 w 9144000"/>
              <a:gd name="connsiteY1" fmla="*/ 0 h 424543"/>
              <a:gd name="connsiteX2" fmla="*/ 9144000 w 9144000"/>
              <a:gd name="connsiteY2" fmla="*/ 381000 h 424543"/>
              <a:gd name="connsiteX3" fmla="*/ 0 w 9144000"/>
              <a:gd name="connsiteY3" fmla="*/ 381000 h 424543"/>
              <a:gd name="connsiteX4" fmla="*/ 0 w 9144000"/>
              <a:gd name="connsiteY4" fmla="*/ 0 h 424543"/>
              <a:gd name="connsiteX0" fmla="*/ 0 w 9203376"/>
              <a:gd name="connsiteY0" fmla="*/ 0 h 580162"/>
              <a:gd name="connsiteX1" fmla="*/ 9144000 w 9203376"/>
              <a:gd name="connsiteY1" fmla="*/ 0 h 580162"/>
              <a:gd name="connsiteX2" fmla="*/ 9203376 w 9203376"/>
              <a:gd name="connsiteY2" fmla="*/ 559130 h 580162"/>
              <a:gd name="connsiteX3" fmla="*/ 0 w 9203376"/>
              <a:gd name="connsiteY3" fmla="*/ 381000 h 580162"/>
              <a:gd name="connsiteX4" fmla="*/ 0 w 9203376"/>
              <a:gd name="connsiteY4" fmla="*/ 0 h 580162"/>
              <a:gd name="connsiteX0" fmla="*/ 0 w 9203376"/>
              <a:gd name="connsiteY0" fmla="*/ 0 h 559130"/>
              <a:gd name="connsiteX1" fmla="*/ 9144000 w 9203376"/>
              <a:gd name="connsiteY1" fmla="*/ 0 h 559130"/>
              <a:gd name="connsiteX2" fmla="*/ 9203376 w 9203376"/>
              <a:gd name="connsiteY2" fmla="*/ 559130 h 559130"/>
              <a:gd name="connsiteX3" fmla="*/ 0 w 9203376"/>
              <a:gd name="connsiteY3" fmla="*/ 381000 h 559130"/>
              <a:gd name="connsiteX4" fmla="*/ 0 w 9203376"/>
              <a:gd name="connsiteY4" fmla="*/ 0 h 559130"/>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23750 w 9167750"/>
              <a:gd name="connsiteY3" fmla="*/ 95993 h 1141020"/>
              <a:gd name="connsiteX4" fmla="*/ 0 w 9167750"/>
              <a:gd name="connsiteY4" fmla="*/ 0 h 1141020"/>
              <a:gd name="connsiteX0" fmla="*/ 0 w 9144000"/>
              <a:gd name="connsiteY0" fmla="*/ 0 h 1176646"/>
              <a:gd name="connsiteX1" fmla="*/ 9144000 w 9144000"/>
              <a:gd name="connsiteY1" fmla="*/ 0 h 1176646"/>
              <a:gd name="connsiteX2" fmla="*/ 9132124 w 9144000"/>
              <a:gd name="connsiteY2" fmla="*/ 1176646 h 1176646"/>
              <a:gd name="connsiteX3" fmla="*/ 23750 w 9144000"/>
              <a:gd name="connsiteY3" fmla="*/ 95993 h 1176646"/>
              <a:gd name="connsiteX4" fmla="*/ 0 w 9144000"/>
              <a:gd name="connsiteY4" fmla="*/ 0 h 1176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6646">
                <a:moveTo>
                  <a:pt x="0" y="0"/>
                </a:moveTo>
                <a:lnTo>
                  <a:pt x="9144000" y="0"/>
                </a:lnTo>
                <a:cubicBezTo>
                  <a:pt x="9144000" y="127000"/>
                  <a:pt x="9132124" y="1049646"/>
                  <a:pt x="9132124" y="1176646"/>
                </a:cubicBezTo>
                <a:cubicBezTo>
                  <a:pt x="9123217" y="3957"/>
                  <a:pt x="3071750" y="95993"/>
                  <a:pt x="23750" y="95993"/>
                </a:cubicBezTo>
                <a:lnTo>
                  <a:pt x="0" y="0"/>
                </a:lnTo>
                <a:close/>
              </a:path>
            </a:pathLst>
          </a:cu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12"/>
          <p:cNvPicPr>
            <a:picLocks noChangeAspect="1"/>
          </p:cNvPicPr>
          <p:nvPr userDrawn="1"/>
        </p:nvPicPr>
        <p:blipFill rotWithShape="1">
          <a:blip r:embed="rId3" cstate="print">
            <a:extLst>
              <a:ext uri="{28A0092B-C50C-407E-A947-70E740481C1C}">
                <a14:useLocalDpi xmlns:a14="http://schemas.microsoft.com/office/drawing/2010/main" val="0"/>
              </a:ext>
            </a:extLst>
          </a:blip>
          <a:srcRect l="6351" t="16883" r="8327"/>
          <a:stretch/>
        </p:blipFill>
        <p:spPr>
          <a:xfrm>
            <a:off x="4572000" y="4953000"/>
            <a:ext cx="3368163" cy="1600200"/>
          </a:xfrm>
          <a:prstGeom prst="rect">
            <a:avLst/>
          </a:prstGeom>
          <a:ln>
            <a:solidFill>
              <a:schemeClr val="tx2">
                <a:lumMod val="50000"/>
              </a:schemeClr>
            </a:solidFill>
          </a:ln>
        </p:spPr>
      </p:pic>
    </p:spTree>
    <p:extLst>
      <p:ext uri="{BB962C8B-B14F-4D97-AF65-F5344CB8AC3E}">
        <p14:creationId xmlns:p14="http://schemas.microsoft.com/office/powerpoint/2010/main" val="20322378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754632-50C4-6042-BF0D-689D8DA2E976}" type="datetimeFigureOut">
              <a:rPr lang="en-US" smtClean="0"/>
              <a:t>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E63A49E-25BD-984C-BD05-59AE97DE79DB}" type="slidenum">
              <a:rPr lang="en-US" smtClean="0"/>
              <a:t>‹#›</a:t>
            </a:fld>
            <a:endParaRPr lang="en-US" dirty="0"/>
          </a:p>
        </p:txBody>
      </p:sp>
      <p:sp>
        <p:nvSpPr>
          <p:cNvPr id="7" name="Rectangle 4"/>
          <p:cNvSpPr/>
          <p:nvPr userDrawn="1"/>
        </p:nvSpPr>
        <p:spPr>
          <a:xfrm>
            <a:off x="0" y="2"/>
            <a:ext cx="9144000" cy="1176646"/>
          </a:xfrm>
          <a:custGeom>
            <a:avLst/>
            <a:gdLst>
              <a:gd name="connsiteX0" fmla="*/ 0 w 9144000"/>
              <a:gd name="connsiteY0" fmla="*/ 0 h 381000"/>
              <a:gd name="connsiteX1" fmla="*/ 9144000 w 9144000"/>
              <a:gd name="connsiteY1" fmla="*/ 0 h 381000"/>
              <a:gd name="connsiteX2" fmla="*/ 9144000 w 9144000"/>
              <a:gd name="connsiteY2" fmla="*/ 381000 h 381000"/>
              <a:gd name="connsiteX3" fmla="*/ 0 w 9144000"/>
              <a:gd name="connsiteY3" fmla="*/ 381000 h 381000"/>
              <a:gd name="connsiteX4" fmla="*/ 0 w 9144000"/>
              <a:gd name="connsiteY4" fmla="*/ 0 h 381000"/>
              <a:gd name="connsiteX0" fmla="*/ 0 w 9144000"/>
              <a:gd name="connsiteY0" fmla="*/ 0 h 414866"/>
              <a:gd name="connsiteX1" fmla="*/ 9144000 w 9144000"/>
              <a:gd name="connsiteY1" fmla="*/ 0 h 414866"/>
              <a:gd name="connsiteX2" fmla="*/ 9144000 w 9144000"/>
              <a:gd name="connsiteY2" fmla="*/ 381000 h 414866"/>
              <a:gd name="connsiteX3" fmla="*/ 0 w 9144000"/>
              <a:gd name="connsiteY3" fmla="*/ 381000 h 414866"/>
              <a:gd name="connsiteX4" fmla="*/ 0 w 9144000"/>
              <a:gd name="connsiteY4" fmla="*/ 0 h 414866"/>
              <a:gd name="connsiteX0" fmla="*/ 0 w 9144000"/>
              <a:gd name="connsiteY0" fmla="*/ 0 h 424543"/>
              <a:gd name="connsiteX1" fmla="*/ 9144000 w 9144000"/>
              <a:gd name="connsiteY1" fmla="*/ 0 h 424543"/>
              <a:gd name="connsiteX2" fmla="*/ 9144000 w 9144000"/>
              <a:gd name="connsiteY2" fmla="*/ 381000 h 424543"/>
              <a:gd name="connsiteX3" fmla="*/ 0 w 9144000"/>
              <a:gd name="connsiteY3" fmla="*/ 381000 h 424543"/>
              <a:gd name="connsiteX4" fmla="*/ 0 w 9144000"/>
              <a:gd name="connsiteY4" fmla="*/ 0 h 424543"/>
              <a:gd name="connsiteX0" fmla="*/ 0 w 9203376"/>
              <a:gd name="connsiteY0" fmla="*/ 0 h 580162"/>
              <a:gd name="connsiteX1" fmla="*/ 9144000 w 9203376"/>
              <a:gd name="connsiteY1" fmla="*/ 0 h 580162"/>
              <a:gd name="connsiteX2" fmla="*/ 9203376 w 9203376"/>
              <a:gd name="connsiteY2" fmla="*/ 559130 h 580162"/>
              <a:gd name="connsiteX3" fmla="*/ 0 w 9203376"/>
              <a:gd name="connsiteY3" fmla="*/ 381000 h 580162"/>
              <a:gd name="connsiteX4" fmla="*/ 0 w 9203376"/>
              <a:gd name="connsiteY4" fmla="*/ 0 h 580162"/>
              <a:gd name="connsiteX0" fmla="*/ 0 w 9203376"/>
              <a:gd name="connsiteY0" fmla="*/ 0 h 559130"/>
              <a:gd name="connsiteX1" fmla="*/ 9144000 w 9203376"/>
              <a:gd name="connsiteY1" fmla="*/ 0 h 559130"/>
              <a:gd name="connsiteX2" fmla="*/ 9203376 w 9203376"/>
              <a:gd name="connsiteY2" fmla="*/ 559130 h 559130"/>
              <a:gd name="connsiteX3" fmla="*/ 0 w 9203376"/>
              <a:gd name="connsiteY3" fmla="*/ 381000 h 559130"/>
              <a:gd name="connsiteX4" fmla="*/ 0 w 9203376"/>
              <a:gd name="connsiteY4" fmla="*/ 0 h 559130"/>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23750 w 9167750"/>
              <a:gd name="connsiteY3" fmla="*/ 95993 h 1141020"/>
              <a:gd name="connsiteX4" fmla="*/ 0 w 9167750"/>
              <a:gd name="connsiteY4" fmla="*/ 0 h 1141020"/>
              <a:gd name="connsiteX0" fmla="*/ 0 w 9144000"/>
              <a:gd name="connsiteY0" fmla="*/ 0 h 1176646"/>
              <a:gd name="connsiteX1" fmla="*/ 9144000 w 9144000"/>
              <a:gd name="connsiteY1" fmla="*/ 0 h 1176646"/>
              <a:gd name="connsiteX2" fmla="*/ 9132124 w 9144000"/>
              <a:gd name="connsiteY2" fmla="*/ 1176646 h 1176646"/>
              <a:gd name="connsiteX3" fmla="*/ 23750 w 9144000"/>
              <a:gd name="connsiteY3" fmla="*/ 95993 h 1176646"/>
              <a:gd name="connsiteX4" fmla="*/ 0 w 9144000"/>
              <a:gd name="connsiteY4" fmla="*/ 0 h 1176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6646">
                <a:moveTo>
                  <a:pt x="0" y="0"/>
                </a:moveTo>
                <a:lnTo>
                  <a:pt x="9144000" y="0"/>
                </a:lnTo>
                <a:cubicBezTo>
                  <a:pt x="9144000" y="127000"/>
                  <a:pt x="9132124" y="1049646"/>
                  <a:pt x="9132124" y="1176646"/>
                </a:cubicBezTo>
                <a:cubicBezTo>
                  <a:pt x="9123217" y="3957"/>
                  <a:pt x="3071750" y="95993"/>
                  <a:pt x="23750" y="95993"/>
                </a:cubicBezTo>
                <a:lnTo>
                  <a:pt x="0" y="0"/>
                </a:lnTo>
                <a:close/>
              </a:path>
            </a:pathLst>
          </a:cu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http://images.clipartpanda.com/world-clipart-png-globe-hi.png"/>
          <p:cNvPicPr>
            <a:picLocks noChangeAspect="1" noChangeArrowheads="1"/>
          </p:cNvPicPr>
          <p:nvPr userDrawn="1"/>
        </p:nvPicPr>
        <p:blipFill>
          <a:blip r:embed="rId2"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7620000" y="149336"/>
            <a:ext cx="1233549" cy="12253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3782946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754632-50C4-6042-BF0D-689D8DA2E976}" type="datetimeFigureOut">
              <a:rPr lang="en-US" smtClean="0"/>
              <a:t>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E63A49E-25BD-984C-BD05-59AE97DE79DB}" type="slidenum">
              <a:rPr lang="en-US" smtClean="0"/>
              <a:t>‹#›</a:t>
            </a:fld>
            <a:endParaRPr lang="en-US" dirty="0"/>
          </a:p>
        </p:txBody>
      </p:sp>
      <p:sp>
        <p:nvSpPr>
          <p:cNvPr id="7" name="Rectangle 4"/>
          <p:cNvSpPr/>
          <p:nvPr userDrawn="1"/>
        </p:nvSpPr>
        <p:spPr>
          <a:xfrm>
            <a:off x="0" y="2"/>
            <a:ext cx="9144000" cy="1176646"/>
          </a:xfrm>
          <a:custGeom>
            <a:avLst/>
            <a:gdLst>
              <a:gd name="connsiteX0" fmla="*/ 0 w 9144000"/>
              <a:gd name="connsiteY0" fmla="*/ 0 h 381000"/>
              <a:gd name="connsiteX1" fmla="*/ 9144000 w 9144000"/>
              <a:gd name="connsiteY1" fmla="*/ 0 h 381000"/>
              <a:gd name="connsiteX2" fmla="*/ 9144000 w 9144000"/>
              <a:gd name="connsiteY2" fmla="*/ 381000 h 381000"/>
              <a:gd name="connsiteX3" fmla="*/ 0 w 9144000"/>
              <a:gd name="connsiteY3" fmla="*/ 381000 h 381000"/>
              <a:gd name="connsiteX4" fmla="*/ 0 w 9144000"/>
              <a:gd name="connsiteY4" fmla="*/ 0 h 381000"/>
              <a:gd name="connsiteX0" fmla="*/ 0 w 9144000"/>
              <a:gd name="connsiteY0" fmla="*/ 0 h 414866"/>
              <a:gd name="connsiteX1" fmla="*/ 9144000 w 9144000"/>
              <a:gd name="connsiteY1" fmla="*/ 0 h 414866"/>
              <a:gd name="connsiteX2" fmla="*/ 9144000 w 9144000"/>
              <a:gd name="connsiteY2" fmla="*/ 381000 h 414866"/>
              <a:gd name="connsiteX3" fmla="*/ 0 w 9144000"/>
              <a:gd name="connsiteY3" fmla="*/ 381000 h 414866"/>
              <a:gd name="connsiteX4" fmla="*/ 0 w 9144000"/>
              <a:gd name="connsiteY4" fmla="*/ 0 h 414866"/>
              <a:gd name="connsiteX0" fmla="*/ 0 w 9144000"/>
              <a:gd name="connsiteY0" fmla="*/ 0 h 424543"/>
              <a:gd name="connsiteX1" fmla="*/ 9144000 w 9144000"/>
              <a:gd name="connsiteY1" fmla="*/ 0 h 424543"/>
              <a:gd name="connsiteX2" fmla="*/ 9144000 w 9144000"/>
              <a:gd name="connsiteY2" fmla="*/ 381000 h 424543"/>
              <a:gd name="connsiteX3" fmla="*/ 0 w 9144000"/>
              <a:gd name="connsiteY3" fmla="*/ 381000 h 424543"/>
              <a:gd name="connsiteX4" fmla="*/ 0 w 9144000"/>
              <a:gd name="connsiteY4" fmla="*/ 0 h 424543"/>
              <a:gd name="connsiteX0" fmla="*/ 0 w 9203376"/>
              <a:gd name="connsiteY0" fmla="*/ 0 h 580162"/>
              <a:gd name="connsiteX1" fmla="*/ 9144000 w 9203376"/>
              <a:gd name="connsiteY1" fmla="*/ 0 h 580162"/>
              <a:gd name="connsiteX2" fmla="*/ 9203376 w 9203376"/>
              <a:gd name="connsiteY2" fmla="*/ 559130 h 580162"/>
              <a:gd name="connsiteX3" fmla="*/ 0 w 9203376"/>
              <a:gd name="connsiteY3" fmla="*/ 381000 h 580162"/>
              <a:gd name="connsiteX4" fmla="*/ 0 w 9203376"/>
              <a:gd name="connsiteY4" fmla="*/ 0 h 580162"/>
              <a:gd name="connsiteX0" fmla="*/ 0 w 9203376"/>
              <a:gd name="connsiteY0" fmla="*/ 0 h 559130"/>
              <a:gd name="connsiteX1" fmla="*/ 9144000 w 9203376"/>
              <a:gd name="connsiteY1" fmla="*/ 0 h 559130"/>
              <a:gd name="connsiteX2" fmla="*/ 9203376 w 9203376"/>
              <a:gd name="connsiteY2" fmla="*/ 559130 h 559130"/>
              <a:gd name="connsiteX3" fmla="*/ 0 w 9203376"/>
              <a:gd name="connsiteY3" fmla="*/ 381000 h 559130"/>
              <a:gd name="connsiteX4" fmla="*/ 0 w 9203376"/>
              <a:gd name="connsiteY4" fmla="*/ 0 h 559130"/>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23750 w 9167750"/>
              <a:gd name="connsiteY3" fmla="*/ 95993 h 1141020"/>
              <a:gd name="connsiteX4" fmla="*/ 0 w 9167750"/>
              <a:gd name="connsiteY4" fmla="*/ 0 h 1141020"/>
              <a:gd name="connsiteX0" fmla="*/ 0 w 9144000"/>
              <a:gd name="connsiteY0" fmla="*/ 0 h 1176646"/>
              <a:gd name="connsiteX1" fmla="*/ 9144000 w 9144000"/>
              <a:gd name="connsiteY1" fmla="*/ 0 h 1176646"/>
              <a:gd name="connsiteX2" fmla="*/ 9132124 w 9144000"/>
              <a:gd name="connsiteY2" fmla="*/ 1176646 h 1176646"/>
              <a:gd name="connsiteX3" fmla="*/ 23750 w 9144000"/>
              <a:gd name="connsiteY3" fmla="*/ 95993 h 1176646"/>
              <a:gd name="connsiteX4" fmla="*/ 0 w 9144000"/>
              <a:gd name="connsiteY4" fmla="*/ 0 h 1176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6646">
                <a:moveTo>
                  <a:pt x="0" y="0"/>
                </a:moveTo>
                <a:lnTo>
                  <a:pt x="9144000" y="0"/>
                </a:lnTo>
                <a:cubicBezTo>
                  <a:pt x="9144000" y="127000"/>
                  <a:pt x="9132124" y="1049646"/>
                  <a:pt x="9132124" y="1176646"/>
                </a:cubicBezTo>
                <a:cubicBezTo>
                  <a:pt x="9123217" y="3957"/>
                  <a:pt x="3071750" y="95993"/>
                  <a:pt x="23750" y="95993"/>
                </a:cubicBezTo>
                <a:lnTo>
                  <a:pt x="0" y="0"/>
                </a:lnTo>
                <a:close/>
              </a:path>
            </a:pathLst>
          </a:cu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http://images.clipartpanda.com/world-clipart-png-globe-hi.png"/>
          <p:cNvPicPr>
            <a:picLocks noChangeAspect="1" noChangeArrowheads="1"/>
          </p:cNvPicPr>
          <p:nvPr userDrawn="1"/>
        </p:nvPicPr>
        <p:blipFill>
          <a:blip r:embed="rId2"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7620000" y="149336"/>
            <a:ext cx="1233549" cy="12253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14461672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754632-50C4-6042-BF0D-689D8DA2E976}" type="datetimeFigureOut">
              <a:rPr lang="en-US" smtClean="0"/>
              <a:t>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E63A49E-25BD-984C-BD05-59AE97DE79DB}" type="slidenum">
              <a:rPr lang="en-US" smtClean="0"/>
              <a:t>‹#›</a:t>
            </a:fld>
            <a:endParaRPr lang="en-US" dirty="0"/>
          </a:p>
        </p:txBody>
      </p:sp>
      <p:sp>
        <p:nvSpPr>
          <p:cNvPr id="7" name="Rectangle 4"/>
          <p:cNvSpPr/>
          <p:nvPr userDrawn="1"/>
        </p:nvSpPr>
        <p:spPr>
          <a:xfrm>
            <a:off x="0" y="2"/>
            <a:ext cx="9144000" cy="1176646"/>
          </a:xfrm>
          <a:custGeom>
            <a:avLst/>
            <a:gdLst>
              <a:gd name="connsiteX0" fmla="*/ 0 w 9144000"/>
              <a:gd name="connsiteY0" fmla="*/ 0 h 381000"/>
              <a:gd name="connsiteX1" fmla="*/ 9144000 w 9144000"/>
              <a:gd name="connsiteY1" fmla="*/ 0 h 381000"/>
              <a:gd name="connsiteX2" fmla="*/ 9144000 w 9144000"/>
              <a:gd name="connsiteY2" fmla="*/ 381000 h 381000"/>
              <a:gd name="connsiteX3" fmla="*/ 0 w 9144000"/>
              <a:gd name="connsiteY3" fmla="*/ 381000 h 381000"/>
              <a:gd name="connsiteX4" fmla="*/ 0 w 9144000"/>
              <a:gd name="connsiteY4" fmla="*/ 0 h 381000"/>
              <a:gd name="connsiteX0" fmla="*/ 0 w 9144000"/>
              <a:gd name="connsiteY0" fmla="*/ 0 h 414866"/>
              <a:gd name="connsiteX1" fmla="*/ 9144000 w 9144000"/>
              <a:gd name="connsiteY1" fmla="*/ 0 h 414866"/>
              <a:gd name="connsiteX2" fmla="*/ 9144000 w 9144000"/>
              <a:gd name="connsiteY2" fmla="*/ 381000 h 414866"/>
              <a:gd name="connsiteX3" fmla="*/ 0 w 9144000"/>
              <a:gd name="connsiteY3" fmla="*/ 381000 h 414866"/>
              <a:gd name="connsiteX4" fmla="*/ 0 w 9144000"/>
              <a:gd name="connsiteY4" fmla="*/ 0 h 414866"/>
              <a:gd name="connsiteX0" fmla="*/ 0 w 9144000"/>
              <a:gd name="connsiteY0" fmla="*/ 0 h 424543"/>
              <a:gd name="connsiteX1" fmla="*/ 9144000 w 9144000"/>
              <a:gd name="connsiteY1" fmla="*/ 0 h 424543"/>
              <a:gd name="connsiteX2" fmla="*/ 9144000 w 9144000"/>
              <a:gd name="connsiteY2" fmla="*/ 381000 h 424543"/>
              <a:gd name="connsiteX3" fmla="*/ 0 w 9144000"/>
              <a:gd name="connsiteY3" fmla="*/ 381000 h 424543"/>
              <a:gd name="connsiteX4" fmla="*/ 0 w 9144000"/>
              <a:gd name="connsiteY4" fmla="*/ 0 h 424543"/>
              <a:gd name="connsiteX0" fmla="*/ 0 w 9203376"/>
              <a:gd name="connsiteY0" fmla="*/ 0 h 580162"/>
              <a:gd name="connsiteX1" fmla="*/ 9144000 w 9203376"/>
              <a:gd name="connsiteY1" fmla="*/ 0 h 580162"/>
              <a:gd name="connsiteX2" fmla="*/ 9203376 w 9203376"/>
              <a:gd name="connsiteY2" fmla="*/ 559130 h 580162"/>
              <a:gd name="connsiteX3" fmla="*/ 0 w 9203376"/>
              <a:gd name="connsiteY3" fmla="*/ 381000 h 580162"/>
              <a:gd name="connsiteX4" fmla="*/ 0 w 9203376"/>
              <a:gd name="connsiteY4" fmla="*/ 0 h 580162"/>
              <a:gd name="connsiteX0" fmla="*/ 0 w 9203376"/>
              <a:gd name="connsiteY0" fmla="*/ 0 h 559130"/>
              <a:gd name="connsiteX1" fmla="*/ 9144000 w 9203376"/>
              <a:gd name="connsiteY1" fmla="*/ 0 h 559130"/>
              <a:gd name="connsiteX2" fmla="*/ 9203376 w 9203376"/>
              <a:gd name="connsiteY2" fmla="*/ 559130 h 559130"/>
              <a:gd name="connsiteX3" fmla="*/ 0 w 9203376"/>
              <a:gd name="connsiteY3" fmla="*/ 381000 h 559130"/>
              <a:gd name="connsiteX4" fmla="*/ 0 w 9203376"/>
              <a:gd name="connsiteY4" fmla="*/ 0 h 559130"/>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23750 w 9167750"/>
              <a:gd name="connsiteY3" fmla="*/ 95993 h 1141020"/>
              <a:gd name="connsiteX4" fmla="*/ 0 w 9167750"/>
              <a:gd name="connsiteY4" fmla="*/ 0 h 1141020"/>
              <a:gd name="connsiteX0" fmla="*/ 0 w 9144000"/>
              <a:gd name="connsiteY0" fmla="*/ 0 h 1176646"/>
              <a:gd name="connsiteX1" fmla="*/ 9144000 w 9144000"/>
              <a:gd name="connsiteY1" fmla="*/ 0 h 1176646"/>
              <a:gd name="connsiteX2" fmla="*/ 9132124 w 9144000"/>
              <a:gd name="connsiteY2" fmla="*/ 1176646 h 1176646"/>
              <a:gd name="connsiteX3" fmla="*/ 23750 w 9144000"/>
              <a:gd name="connsiteY3" fmla="*/ 95993 h 1176646"/>
              <a:gd name="connsiteX4" fmla="*/ 0 w 9144000"/>
              <a:gd name="connsiteY4" fmla="*/ 0 h 1176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6646">
                <a:moveTo>
                  <a:pt x="0" y="0"/>
                </a:moveTo>
                <a:lnTo>
                  <a:pt x="9144000" y="0"/>
                </a:lnTo>
                <a:cubicBezTo>
                  <a:pt x="9144000" y="127000"/>
                  <a:pt x="9132124" y="1049646"/>
                  <a:pt x="9132124" y="1176646"/>
                </a:cubicBezTo>
                <a:cubicBezTo>
                  <a:pt x="9123217" y="3957"/>
                  <a:pt x="3071750" y="95993"/>
                  <a:pt x="23750" y="95993"/>
                </a:cubicBezTo>
                <a:lnTo>
                  <a:pt x="0" y="0"/>
                </a:lnTo>
                <a:close/>
              </a:path>
            </a:pathLst>
          </a:cu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http://images.clipartpanda.com/world-clipart-png-globe-hi.png"/>
          <p:cNvPicPr>
            <a:picLocks noChangeAspect="1" noChangeArrowheads="1"/>
          </p:cNvPicPr>
          <p:nvPr userDrawn="1"/>
        </p:nvPicPr>
        <p:blipFill>
          <a:blip r:embed="rId2"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7620000" y="149336"/>
            <a:ext cx="1233549" cy="1225325"/>
          </a:xfrm>
          <a:prstGeom prst="rect">
            <a:avLst/>
          </a:prstGeom>
          <a:noFill/>
          <a:extLst>
            <a:ext uri="{909E8E84-426E-40dd-AFC4-6F175D3DCCD1}">
              <a14:hiddenFill xmlns:a14="http://schemas.microsoft.com/office/drawing/2010/main" xmlns="">
                <a:solidFill>
                  <a:srgbClr val="FFFFFF"/>
                </a:solidFill>
              </a14:hiddenFill>
            </a:ext>
          </a:extLst>
        </p:spPr>
      </p:pic>
      <p:pic>
        <p:nvPicPr>
          <p:cNvPr id="9" name="Picture 8">
            <a:extLst>
              <a:ext uri="{FF2B5EF4-FFF2-40B4-BE49-F238E27FC236}">
                <a16:creationId xmlns:a16="http://schemas.microsoft.com/office/drawing/2014/main" id="{4C963448-6635-F44E-917F-EDE0C4FC98E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l="6351" t="16883" r="8327"/>
          <a:stretch/>
        </p:blipFill>
        <p:spPr>
          <a:xfrm>
            <a:off x="7953904" y="6272212"/>
            <a:ext cx="1122892" cy="533400"/>
          </a:xfrm>
          <a:prstGeom prst="rect">
            <a:avLst/>
          </a:prstGeom>
          <a:ln>
            <a:solidFill>
              <a:schemeClr val="tx2">
                <a:lumMod val="50000"/>
              </a:schemeClr>
            </a:solidFill>
          </a:ln>
        </p:spPr>
      </p:pic>
    </p:spTree>
    <p:extLst>
      <p:ext uri="{BB962C8B-B14F-4D97-AF65-F5344CB8AC3E}">
        <p14:creationId xmlns:p14="http://schemas.microsoft.com/office/powerpoint/2010/main" val="935175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5754632-50C4-6042-BF0D-689D8DA2E976}" type="datetimeFigureOut">
              <a:rPr lang="en-US" smtClean="0"/>
              <a:t>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E63A49E-25BD-984C-BD05-59AE97DE79DB}" type="slidenum">
              <a:rPr lang="en-US" smtClean="0"/>
              <a:t>‹#›</a:t>
            </a:fld>
            <a:endParaRPr lang="en-US" dirty="0"/>
          </a:p>
        </p:txBody>
      </p:sp>
      <p:sp>
        <p:nvSpPr>
          <p:cNvPr id="7" name="Rectangle 4"/>
          <p:cNvSpPr/>
          <p:nvPr userDrawn="1"/>
        </p:nvSpPr>
        <p:spPr>
          <a:xfrm>
            <a:off x="0" y="2"/>
            <a:ext cx="9144000" cy="1176646"/>
          </a:xfrm>
          <a:custGeom>
            <a:avLst/>
            <a:gdLst>
              <a:gd name="connsiteX0" fmla="*/ 0 w 9144000"/>
              <a:gd name="connsiteY0" fmla="*/ 0 h 381000"/>
              <a:gd name="connsiteX1" fmla="*/ 9144000 w 9144000"/>
              <a:gd name="connsiteY1" fmla="*/ 0 h 381000"/>
              <a:gd name="connsiteX2" fmla="*/ 9144000 w 9144000"/>
              <a:gd name="connsiteY2" fmla="*/ 381000 h 381000"/>
              <a:gd name="connsiteX3" fmla="*/ 0 w 9144000"/>
              <a:gd name="connsiteY3" fmla="*/ 381000 h 381000"/>
              <a:gd name="connsiteX4" fmla="*/ 0 w 9144000"/>
              <a:gd name="connsiteY4" fmla="*/ 0 h 381000"/>
              <a:gd name="connsiteX0" fmla="*/ 0 w 9144000"/>
              <a:gd name="connsiteY0" fmla="*/ 0 h 414866"/>
              <a:gd name="connsiteX1" fmla="*/ 9144000 w 9144000"/>
              <a:gd name="connsiteY1" fmla="*/ 0 h 414866"/>
              <a:gd name="connsiteX2" fmla="*/ 9144000 w 9144000"/>
              <a:gd name="connsiteY2" fmla="*/ 381000 h 414866"/>
              <a:gd name="connsiteX3" fmla="*/ 0 w 9144000"/>
              <a:gd name="connsiteY3" fmla="*/ 381000 h 414866"/>
              <a:gd name="connsiteX4" fmla="*/ 0 w 9144000"/>
              <a:gd name="connsiteY4" fmla="*/ 0 h 414866"/>
              <a:gd name="connsiteX0" fmla="*/ 0 w 9144000"/>
              <a:gd name="connsiteY0" fmla="*/ 0 h 424543"/>
              <a:gd name="connsiteX1" fmla="*/ 9144000 w 9144000"/>
              <a:gd name="connsiteY1" fmla="*/ 0 h 424543"/>
              <a:gd name="connsiteX2" fmla="*/ 9144000 w 9144000"/>
              <a:gd name="connsiteY2" fmla="*/ 381000 h 424543"/>
              <a:gd name="connsiteX3" fmla="*/ 0 w 9144000"/>
              <a:gd name="connsiteY3" fmla="*/ 381000 h 424543"/>
              <a:gd name="connsiteX4" fmla="*/ 0 w 9144000"/>
              <a:gd name="connsiteY4" fmla="*/ 0 h 424543"/>
              <a:gd name="connsiteX0" fmla="*/ 0 w 9203376"/>
              <a:gd name="connsiteY0" fmla="*/ 0 h 580162"/>
              <a:gd name="connsiteX1" fmla="*/ 9144000 w 9203376"/>
              <a:gd name="connsiteY1" fmla="*/ 0 h 580162"/>
              <a:gd name="connsiteX2" fmla="*/ 9203376 w 9203376"/>
              <a:gd name="connsiteY2" fmla="*/ 559130 h 580162"/>
              <a:gd name="connsiteX3" fmla="*/ 0 w 9203376"/>
              <a:gd name="connsiteY3" fmla="*/ 381000 h 580162"/>
              <a:gd name="connsiteX4" fmla="*/ 0 w 9203376"/>
              <a:gd name="connsiteY4" fmla="*/ 0 h 580162"/>
              <a:gd name="connsiteX0" fmla="*/ 0 w 9203376"/>
              <a:gd name="connsiteY0" fmla="*/ 0 h 559130"/>
              <a:gd name="connsiteX1" fmla="*/ 9144000 w 9203376"/>
              <a:gd name="connsiteY1" fmla="*/ 0 h 559130"/>
              <a:gd name="connsiteX2" fmla="*/ 9203376 w 9203376"/>
              <a:gd name="connsiteY2" fmla="*/ 559130 h 559130"/>
              <a:gd name="connsiteX3" fmla="*/ 0 w 9203376"/>
              <a:gd name="connsiteY3" fmla="*/ 381000 h 559130"/>
              <a:gd name="connsiteX4" fmla="*/ 0 w 9203376"/>
              <a:gd name="connsiteY4" fmla="*/ 0 h 559130"/>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23750 w 9167750"/>
              <a:gd name="connsiteY3" fmla="*/ 95993 h 1141020"/>
              <a:gd name="connsiteX4" fmla="*/ 0 w 9167750"/>
              <a:gd name="connsiteY4" fmla="*/ 0 h 1141020"/>
              <a:gd name="connsiteX0" fmla="*/ 0 w 9144000"/>
              <a:gd name="connsiteY0" fmla="*/ 0 h 1176646"/>
              <a:gd name="connsiteX1" fmla="*/ 9144000 w 9144000"/>
              <a:gd name="connsiteY1" fmla="*/ 0 h 1176646"/>
              <a:gd name="connsiteX2" fmla="*/ 9132124 w 9144000"/>
              <a:gd name="connsiteY2" fmla="*/ 1176646 h 1176646"/>
              <a:gd name="connsiteX3" fmla="*/ 23750 w 9144000"/>
              <a:gd name="connsiteY3" fmla="*/ 95993 h 1176646"/>
              <a:gd name="connsiteX4" fmla="*/ 0 w 9144000"/>
              <a:gd name="connsiteY4" fmla="*/ 0 h 1176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6646">
                <a:moveTo>
                  <a:pt x="0" y="0"/>
                </a:moveTo>
                <a:lnTo>
                  <a:pt x="9144000" y="0"/>
                </a:lnTo>
                <a:cubicBezTo>
                  <a:pt x="9144000" y="127000"/>
                  <a:pt x="9132124" y="1049646"/>
                  <a:pt x="9132124" y="1176646"/>
                </a:cubicBezTo>
                <a:cubicBezTo>
                  <a:pt x="9123217" y="3957"/>
                  <a:pt x="3071750" y="95993"/>
                  <a:pt x="23750" y="95993"/>
                </a:cubicBezTo>
                <a:lnTo>
                  <a:pt x="0" y="0"/>
                </a:lnTo>
                <a:close/>
              </a:path>
            </a:pathLst>
          </a:cu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http://images.clipartpanda.com/world-clipart-png-globe-hi.png"/>
          <p:cNvPicPr>
            <a:picLocks noChangeAspect="1" noChangeArrowheads="1"/>
          </p:cNvPicPr>
          <p:nvPr userDrawn="1"/>
        </p:nvPicPr>
        <p:blipFill>
          <a:blip r:embed="rId2"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7620000" y="149336"/>
            <a:ext cx="1233549" cy="12253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1939017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5754632-50C4-6042-BF0D-689D8DA2E976}" type="datetimeFigureOut">
              <a:rPr lang="en-US" smtClean="0"/>
              <a:t>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E63A49E-25BD-984C-BD05-59AE97DE79DB}" type="slidenum">
              <a:rPr lang="en-US" smtClean="0"/>
              <a:t>‹#›</a:t>
            </a:fld>
            <a:endParaRPr lang="en-US" dirty="0"/>
          </a:p>
        </p:txBody>
      </p:sp>
      <p:sp>
        <p:nvSpPr>
          <p:cNvPr id="8" name="Rectangle 4"/>
          <p:cNvSpPr/>
          <p:nvPr userDrawn="1"/>
        </p:nvSpPr>
        <p:spPr>
          <a:xfrm>
            <a:off x="0" y="2"/>
            <a:ext cx="9144000" cy="1176646"/>
          </a:xfrm>
          <a:custGeom>
            <a:avLst/>
            <a:gdLst>
              <a:gd name="connsiteX0" fmla="*/ 0 w 9144000"/>
              <a:gd name="connsiteY0" fmla="*/ 0 h 381000"/>
              <a:gd name="connsiteX1" fmla="*/ 9144000 w 9144000"/>
              <a:gd name="connsiteY1" fmla="*/ 0 h 381000"/>
              <a:gd name="connsiteX2" fmla="*/ 9144000 w 9144000"/>
              <a:gd name="connsiteY2" fmla="*/ 381000 h 381000"/>
              <a:gd name="connsiteX3" fmla="*/ 0 w 9144000"/>
              <a:gd name="connsiteY3" fmla="*/ 381000 h 381000"/>
              <a:gd name="connsiteX4" fmla="*/ 0 w 9144000"/>
              <a:gd name="connsiteY4" fmla="*/ 0 h 381000"/>
              <a:gd name="connsiteX0" fmla="*/ 0 w 9144000"/>
              <a:gd name="connsiteY0" fmla="*/ 0 h 414866"/>
              <a:gd name="connsiteX1" fmla="*/ 9144000 w 9144000"/>
              <a:gd name="connsiteY1" fmla="*/ 0 h 414866"/>
              <a:gd name="connsiteX2" fmla="*/ 9144000 w 9144000"/>
              <a:gd name="connsiteY2" fmla="*/ 381000 h 414866"/>
              <a:gd name="connsiteX3" fmla="*/ 0 w 9144000"/>
              <a:gd name="connsiteY3" fmla="*/ 381000 h 414866"/>
              <a:gd name="connsiteX4" fmla="*/ 0 w 9144000"/>
              <a:gd name="connsiteY4" fmla="*/ 0 h 414866"/>
              <a:gd name="connsiteX0" fmla="*/ 0 w 9144000"/>
              <a:gd name="connsiteY0" fmla="*/ 0 h 424543"/>
              <a:gd name="connsiteX1" fmla="*/ 9144000 w 9144000"/>
              <a:gd name="connsiteY1" fmla="*/ 0 h 424543"/>
              <a:gd name="connsiteX2" fmla="*/ 9144000 w 9144000"/>
              <a:gd name="connsiteY2" fmla="*/ 381000 h 424543"/>
              <a:gd name="connsiteX3" fmla="*/ 0 w 9144000"/>
              <a:gd name="connsiteY3" fmla="*/ 381000 h 424543"/>
              <a:gd name="connsiteX4" fmla="*/ 0 w 9144000"/>
              <a:gd name="connsiteY4" fmla="*/ 0 h 424543"/>
              <a:gd name="connsiteX0" fmla="*/ 0 w 9203376"/>
              <a:gd name="connsiteY0" fmla="*/ 0 h 580162"/>
              <a:gd name="connsiteX1" fmla="*/ 9144000 w 9203376"/>
              <a:gd name="connsiteY1" fmla="*/ 0 h 580162"/>
              <a:gd name="connsiteX2" fmla="*/ 9203376 w 9203376"/>
              <a:gd name="connsiteY2" fmla="*/ 559130 h 580162"/>
              <a:gd name="connsiteX3" fmla="*/ 0 w 9203376"/>
              <a:gd name="connsiteY3" fmla="*/ 381000 h 580162"/>
              <a:gd name="connsiteX4" fmla="*/ 0 w 9203376"/>
              <a:gd name="connsiteY4" fmla="*/ 0 h 580162"/>
              <a:gd name="connsiteX0" fmla="*/ 0 w 9203376"/>
              <a:gd name="connsiteY0" fmla="*/ 0 h 559130"/>
              <a:gd name="connsiteX1" fmla="*/ 9144000 w 9203376"/>
              <a:gd name="connsiteY1" fmla="*/ 0 h 559130"/>
              <a:gd name="connsiteX2" fmla="*/ 9203376 w 9203376"/>
              <a:gd name="connsiteY2" fmla="*/ 559130 h 559130"/>
              <a:gd name="connsiteX3" fmla="*/ 0 w 9203376"/>
              <a:gd name="connsiteY3" fmla="*/ 381000 h 559130"/>
              <a:gd name="connsiteX4" fmla="*/ 0 w 9203376"/>
              <a:gd name="connsiteY4" fmla="*/ 0 h 559130"/>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23750 w 9167750"/>
              <a:gd name="connsiteY3" fmla="*/ 95993 h 1141020"/>
              <a:gd name="connsiteX4" fmla="*/ 0 w 9167750"/>
              <a:gd name="connsiteY4" fmla="*/ 0 h 1141020"/>
              <a:gd name="connsiteX0" fmla="*/ 0 w 9144000"/>
              <a:gd name="connsiteY0" fmla="*/ 0 h 1176646"/>
              <a:gd name="connsiteX1" fmla="*/ 9144000 w 9144000"/>
              <a:gd name="connsiteY1" fmla="*/ 0 h 1176646"/>
              <a:gd name="connsiteX2" fmla="*/ 9132124 w 9144000"/>
              <a:gd name="connsiteY2" fmla="*/ 1176646 h 1176646"/>
              <a:gd name="connsiteX3" fmla="*/ 23750 w 9144000"/>
              <a:gd name="connsiteY3" fmla="*/ 95993 h 1176646"/>
              <a:gd name="connsiteX4" fmla="*/ 0 w 9144000"/>
              <a:gd name="connsiteY4" fmla="*/ 0 h 1176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6646">
                <a:moveTo>
                  <a:pt x="0" y="0"/>
                </a:moveTo>
                <a:lnTo>
                  <a:pt x="9144000" y="0"/>
                </a:lnTo>
                <a:cubicBezTo>
                  <a:pt x="9144000" y="127000"/>
                  <a:pt x="9132124" y="1049646"/>
                  <a:pt x="9132124" y="1176646"/>
                </a:cubicBezTo>
                <a:cubicBezTo>
                  <a:pt x="9123217" y="3957"/>
                  <a:pt x="3071750" y="95993"/>
                  <a:pt x="23750" y="95993"/>
                </a:cubicBezTo>
                <a:lnTo>
                  <a:pt x="0" y="0"/>
                </a:lnTo>
                <a:close/>
              </a:path>
            </a:pathLst>
          </a:cu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descr="http://images.clipartpanda.com/world-clipart-png-globe-hi.png"/>
          <p:cNvPicPr>
            <a:picLocks noChangeAspect="1" noChangeArrowheads="1"/>
          </p:cNvPicPr>
          <p:nvPr userDrawn="1"/>
        </p:nvPicPr>
        <p:blipFill>
          <a:blip r:embed="rId2"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7620000" y="149336"/>
            <a:ext cx="1233549" cy="12253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1006728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5754632-50C4-6042-BF0D-689D8DA2E976}" type="datetimeFigureOut">
              <a:rPr lang="en-US" smtClean="0"/>
              <a:t>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E63A49E-25BD-984C-BD05-59AE97DE79DB}" type="slidenum">
              <a:rPr lang="en-US" smtClean="0"/>
              <a:t>‹#›</a:t>
            </a:fld>
            <a:endParaRPr lang="en-US" dirty="0"/>
          </a:p>
        </p:txBody>
      </p:sp>
      <p:sp>
        <p:nvSpPr>
          <p:cNvPr id="10" name="Rectangle 4"/>
          <p:cNvSpPr/>
          <p:nvPr userDrawn="1"/>
        </p:nvSpPr>
        <p:spPr>
          <a:xfrm>
            <a:off x="0" y="2"/>
            <a:ext cx="9144000" cy="1176646"/>
          </a:xfrm>
          <a:custGeom>
            <a:avLst/>
            <a:gdLst>
              <a:gd name="connsiteX0" fmla="*/ 0 w 9144000"/>
              <a:gd name="connsiteY0" fmla="*/ 0 h 381000"/>
              <a:gd name="connsiteX1" fmla="*/ 9144000 w 9144000"/>
              <a:gd name="connsiteY1" fmla="*/ 0 h 381000"/>
              <a:gd name="connsiteX2" fmla="*/ 9144000 w 9144000"/>
              <a:gd name="connsiteY2" fmla="*/ 381000 h 381000"/>
              <a:gd name="connsiteX3" fmla="*/ 0 w 9144000"/>
              <a:gd name="connsiteY3" fmla="*/ 381000 h 381000"/>
              <a:gd name="connsiteX4" fmla="*/ 0 w 9144000"/>
              <a:gd name="connsiteY4" fmla="*/ 0 h 381000"/>
              <a:gd name="connsiteX0" fmla="*/ 0 w 9144000"/>
              <a:gd name="connsiteY0" fmla="*/ 0 h 414866"/>
              <a:gd name="connsiteX1" fmla="*/ 9144000 w 9144000"/>
              <a:gd name="connsiteY1" fmla="*/ 0 h 414866"/>
              <a:gd name="connsiteX2" fmla="*/ 9144000 w 9144000"/>
              <a:gd name="connsiteY2" fmla="*/ 381000 h 414866"/>
              <a:gd name="connsiteX3" fmla="*/ 0 w 9144000"/>
              <a:gd name="connsiteY3" fmla="*/ 381000 h 414866"/>
              <a:gd name="connsiteX4" fmla="*/ 0 w 9144000"/>
              <a:gd name="connsiteY4" fmla="*/ 0 h 414866"/>
              <a:gd name="connsiteX0" fmla="*/ 0 w 9144000"/>
              <a:gd name="connsiteY0" fmla="*/ 0 h 424543"/>
              <a:gd name="connsiteX1" fmla="*/ 9144000 w 9144000"/>
              <a:gd name="connsiteY1" fmla="*/ 0 h 424543"/>
              <a:gd name="connsiteX2" fmla="*/ 9144000 w 9144000"/>
              <a:gd name="connsiteY2" fmla="*/ 381000 h 424543"/>
              <a:gd name="connsiteX3" fmla="*/ 0 w 9144000"/>
              <a:gd name="connsiteY3" fmla="*/ 381000 h 424543"/>
              <a:gd name="connsiteX4" fmla="*/ 0 w 9144000"/>
              <a:gd name="connsiteY4" fmla="*/ 0 h 424543"/>
              <a:gd name="connsiteX0" fmla="*/ 0 w 9203376"/>
              <a:gd name="connsiteY0" fmla="*/ 0 h 580162"/>
              <a:gd name="connsiteX1" fmla="*/ 9144000 w 9203376"/>
              <a:gd name="connsiteY1" fmla="*/ 0 h 580162"/>
              <a:gd name="connsiteX2" fmla="*/ 9203376 w 9203376"/>
              <a:gd name="connsiteY2" fmla="*/ 559130 h 580162"/>
              <a:gd name="connsiteX3" fmla="*/ 0 w 9203376"/>
              <a:gd name="connsiteY3" fmla="*/ 381000 h 580162"/>
              <a:gd name="connsiteX4" fmla="*/ 0 w 9203376"/>
              <a:gd name="connsiteY4" fmla="*/ 0 h 580162"/>
              <a:gd name="connsiteX0" fmla="*/ 0 w 9203376"/>
              <a:gd name="connsiteY0" fmla="*/ 0 h 559130"/>
              <a:gd name="connsiteX1" fmla="*/ 9144000 w 9203376"/>
              <a:gd name="connsiteY1" fmla="*/ 0 h 559130"/>
              <a:gd name="connsiteX2" fmla="*/ 9203376 w 9203376"/>
              <a:gd name="connsiteY2" fmla="*/ 559130 h 559130"/>
              <a:gd name="connsiteX3" fmla="*/ 0 w 9203376"/>
              <a:gd name="connsiteY3" fmla="*/ 381000 h 559130"/>
              <a:gd name="connsiteX4" fmla="*/ 0 w 9203376"/>
              <a:gd name="connsiteY4" fmla="*/ 0 h 559130"/>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23750 w 9167750"/>
              <a:gd name="connsiteY3" fmla="*/ 95993 h 1141020"/>
              <a:gd name="connsiteX4" fmla="*/ 0 w 9167750"/>
              <a:gd name="connsiteY4" fmla="*/ 0 h 1141020"/>
              <a:gd name="connsiteX0" fmla="*/ 0 w 9144000"/>
              <a:gd name="connsiteY0" fmla="*/ 0 h 1176646"/>
              <a:gd name="connsiteX1" fmla="*/ 9144000 w 9144000"/>
              <a:gd name="connsiteY1" fmla="*/ 0 h 1176646"/>
              <a:gd name="connsiteX2" fmla="*/ 9132124 w 9144000"/>
              <a:gd name="connsiteY2" fmla="*/ 1176646 h 1176646"/>
              <a:gd name="connsiteX3" fmla="*/ 23750 w 9144000"/>
              <a:gd name="connsiteY3" fmla="*/ 95993 h 1176646"/>
              <a:gd name="connsiteX4" fmla="*/ 0 w 9144000"/>
              <a:gd name="connsiteY4" fmla="*/ 0 h 1176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6646">
                <a:moveTo>
                  <a:pt x="0" y="0"/>
                </a:moveTo>
                <a:lnTo>
                  <a:pt x="9144000" y="0"/>
                </a:lnTo>
                <a:cubicBezTo>
                  <a:pt x="9144000" y="127000"/>
                  <a:pt x="9132124" y="1049646"/>
                  <a:pt x="9132124" y="1176646"/>
                </a:cubicBezTo>
                <a:cubicBezTo>
                  <a:pt x="9123217" y="3957"/>
                  <a:pt x="3071750" y="95993"/>
                  <a:pt x="23750" y="95993"/>
                </a:cubicBezTo>
                <a:lnTo>
                  <a:pt x="0" y="0"/>
                </a:lnTo>
                <a:close/>
              </a:path>
            </a:pathLst>
          </a:cu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descr="http://images.clipartpanda.com/world-clipart-png-globe-hi.png"/>
          <p:cNvPicPr>
            <a:picLocks noChangeAspect="1" noChangeArrowheads="1"/>
          </p:cNvPicPr>
          <p:nvPr userDrawn="1"/>
        </p:nvPicPr>
        <p:blipFill>
          <a:blip r:embed="rId2"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7620000" y="149336"/>
            <a:ext cx="1233549" cy="12253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693037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5754632-50C4-6042-BF0D-689D8DA2E976}" type="datetimeFigureOut">
              <a:rPr lang="en-US" smtClean="0"/>
              <a:t>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E63A49E-25BD-984C-BD05-59AE97DE79DB}" type="slidenum">
              <a:rPr lang="en-US" smtClean="0"/>
              <a:t>‹#›</a:t>
            </a:fld>
            <a:endParaRPr lang="en-US" dirty="0"/>
          </a:p>
        </p:txBody>
      </p:sp>
      <p:sp>
        <p:nvSpPr>
          <p:cNvPr id="6" name="Rectangle 4"/>
          <p:cNvSpPr/>
          <p:nvPr userDrawn="1"/>
        </p:nvSpPr>
        <p:spPr>
          <a:xfrm>
            <a:off x="0" y="2"/>
            <a:ext cx="9144000" cy="1176646"/>
          </a:xfrm>
          <a:custGeom>
            <a:avLst/>
            <a:gdLst>
              <a:gd name="connsiteX0" fmla="*/ 0 w 9144000"/>
              <a:gd name="connsiteY0" fmla="*/ 0 h 381000"/>
              <a:gd name="connsiteX1" fmla="*/ 9144000 w 9144000"/>
              <a:gd name="connsiteY1" fmla="*/ 0 h 381000"/>
              <a:gd name="connsiteX2" fmla="*/ 9144000 w 9144000"/>
              <a:gd name="connsiteY2" fmla="*/ 381000 h 381000"/>
              <a:gd name="connsiteX3" fmla="*/ 0 w 9144000"/>
              <a:gd name="connsiteY3" fmla="*/ 381000 h 381000"/>
              <a:gd name="connsiteX4" fmla="*/ 0 w 9144000"/>
              <a:gd name="connsiteY4" fmla="*/ 0 h 381000"/>
              <a:gd name="connsiteX0" fmla="*/ 0 w 9144000"/>
              <a:gd name="connsiteY0" fmla="*/ 0 h 414866"/>
              <a:gd name="connsiteX1" fmla="*/ 9144000 w 9144000"/>
              <a:gd name="connsiteY1" fmla="*/ 0 h 414866"/>
              <a:gd name="connsiteX2" fmla="*/ 9144000 w 9144000"/>
              <a:gd name="connsiteY2" fmla="*/ 381000 h 414866"/>
              <a:gd name="connsiteX3" fmla="*/ 0 w 9144000"/>
              <a:gd name="connsiteY3" fmla="*/ 381000 h 414866"/>
              <a:gd name="connsiteX4" fmla="*/ 0 w 9144000"/>
              <a:gd name="connsiteY4" fmla="*/ 0 h 414866"/>
              <a:gd name="connsiteX0" fmla="*/ 0 w 9144000"/>
              <a:gd name="connsiteY0" fmla="*/ 0 h 424543"/>
              <a:gd name="connsiteX1" fmla="*/ 9144000 w 9144000"/>
              <a:gd name="connsiteY1" fmla="*/ 0 h 424543"/>
              <a:gd name="connsiteX2" fmla="*/ 9144000 w 9144000"/>
              <a:gd name="connsiteY2" fmla="*/ 381000 h 424543"/>
              <a:gd name="connsiteX3" fmla="*/ 0 w 9144000"/>
              <a:gd name="connsiteY3" fmla="*/ 381000 h 424543"/>
              <a:gd name="connsiteX4" fmla="*/ 0 w 9144000"/>
              <a:gd name="connsiteY4" fmla="*/ 0 h 424543"/>
              <a:gd name="connsiteX0" fmla="*/ 0 w 9203376"/>
              <a:gd name="connsiteY0" fmla="*/ 0 h 580162"/>
              <a:gd name="connsiteX1" fmla="*/ 9144000 w 9203376"/>
              <a:gd name="connsiteY1" fmla="*/ 0 h 580162"/>
              <a:gd name="connsiteX2" fmla="*/ 9203376 w 9203376"/>
              <a:gd name="connsiteY2" fmla="*/ 559130 h 580162"/>
              <a:gd name="connsiteX3" fmla="*/ 0 w 9203376"/>
              <a:gd name="connsiteY3" fmla="*/ 381000 h 580162"/>
              <a:gd name="connsiteX4" fmla="*/ 0 w 9203376"/>
              <a:gd name="connsiteY4" fmla="*/ 0 h 580162"/>
              <a:gd name="connsiteX0" fmla="*/ 0 w 9203376"/>
              <a:gd name="connsiteY0" fmla="*/ 0 h 559130"/>
              <a:gd name="connsiteX1" fmla="*/ 9144000 w 9203376"/>
              <a:gd name="connsiteY1" fmla="*/ 0 h 559130"/>
              <a:gd name="connsiteX2" fmla="*/ 9203376 w 9203376"/>
              <a:gd name="connsiteY2" fmla="*/ 559130 h 559130"/>
              <a:gd name="connsiteX3" fmla="*/ 0 w 9203376"/>
              <a:gd name="connsiteY3" fmla="*/ 381000 h 559130"/>
              <a:gd name="connsiteX4" fmla="*/ 0 w 9203376"/>
              <a:gd name="connsiteY4" fmla="*/ 0 h 559130"/>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23750 w 9167750"/>
              <a:gd name="connsiteY3" fmla="*/ 95993 h 1141020"/>
              <a:gd name="connsiteX4" fmla="*/ 0 w 9167750"/>
              <a:gd name="connsiteY4" fmla="*/ 0 h 1141020"/>
              <a:gd name="connsiteX0" fmla="*/ 0 w 9144000"/>
              <a:gd name="connsiteY0" fmla="*/ 0 h 1176646"/>
              <a:gd name="connsiteX1" fmla="*/ 9144000 w 9144000"/>
              <a:gd name="connsiteY1" fmla="*/ 0 h 1176646"/>
              <a:gd name="connsiteX2" fmla="*/ 9132124 w 9144000"/>
              <a:gd name="connsiteY2" fmla="*/ 1176646 h 1176646"/>
              <a:gd name="connsiteX3" fmla="*/ 23750 w 9144000"/>
              <a:gd name="connsiteY3" fmla="*/ 95993 h 1176646"/>
              <a:gd name="connsiteX4" fmla="*/ 0 w 9144000"/>
              <a:gd name="connsiteY4" fmla="*/ 0 h 1176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6646">
                <a:moveTo>
                  <a:pt x="0" y="0"/>
                </a:moveTo>
                <a:lnTo>
                  <a:pt x="9144000" y="0"/>
                </a:lnTo>
                <a:cubicBezTo>
                  <a:pt x="9144000" y="127000"/>
                  <a:pt x="9132124" y="1049646"/>
                  <a:pt x="9132124" y="1176646"/>
                </a:cubicBezTo>
                <a:cubicBezTo>
                  <a:pt x="9123217" y="3957"/>
                  <a:pt x="3071750" y="95993"/>
                  <a:pt x="23750" y="95993"/>
                </a:cubicBezTo>
                <a:lnTo>
                  <a:pt x="0" y="0"/>
                </a:lnTo>
                <a:close/>
              </a:path>
            </a:pathLst>
          </a:cu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descr="http://images.clipartpanda.com/world-clipart-png-globe-hi.png"/>
          <p:cNvPicPr>
            <a:picLocks noChangeAspect="1" noChangeArrowheads="1"/>
          </p:cNvPicPr>
          <p:nvPr userDrawn="1"/>
        </p:nvPicPr>
        <p:blipFill>
          <a:blip r:embed="rId2"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7620000" y="149336"/>
            <a:ext cx="1233549" cy="12253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851603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754632-50C4-6042-BF0D-689D8DA2E976}" type="datetimeFigureOut">
              <a:rPr lang="en-US" smtClean="0"/>
              <a:t>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E63A49E-25BD-984C-BD05-59AE97DE79DB}" type="slidenum">
              <a:rPr lang="en-US" smtClean="0"/>
              <a:t>‹#›</a:t>
            </a:fld>
            <a:endParaRPr lang="en-US" dirty="0"/>
          </a:p>
        </p:txBody>
      </p:sp>
      <p:sp>
        <p:nvSpPr>
          <p:cNvPr id="5" name="Rectangle 4"/>
          <p:cNvSpPr/>
          <p:nvPr userDrawn="1"/>
        </p:nvSpPr>
        <p:spPr>
          <a:xfrm>
            <a:off x="0" y="2"/>
            <a:ext cx="9144000" cy="1176646"/>
          </a:xfrm>
          <a:custGeom>
            <a:avLst/>
            <a:gdLst>
              <a:gd name="connsiteX0" fmla="*/ 0 w 9144000"/>
              <a:gd name="connsiteY0" fmla="*/ 0 h 381000"/>
              <a:gd name="connsiteX1" fmla="*/ 9144000 w 9144000"/>
              <a:gd name="connsiteY1" fmla="*/ 0 h 381000"/>
              <a:gd name="connsiteX2" fmla="*/ 9144000 w 9144000"/>
              <a:gd name="connsiteY2" fmla="*/ 381000 h 381000"/>
              <a:gd name="connsiteX3" fmla="*/ 0 w 9144000"/>
              <a:gd name="connsiteY3" fmla="*/ 381000 h 381000"/>
              <a:gd name="connsiteX4" fmla="*/ 0 w 9144000"/>
              <a:gd name="connsiteY4" fmla="*/ 0 h 381000"/>
              <a:gd name="connsiteX0" fmla="*/ 0 w 9144000"/>
              <a:gd name="connsiteY0" fmla="*/ 0 h 414866"/>
              <a:gd name="connsiteX1" fmla="*/ 9144000 w 9144000"/>
              <a:gd name="connsiteY1" fmla="*/ 0 h 414866"/>
              <a:gd name="connsiteX2" fmla="*/ 9144000 w 9144000"/>
              <a:gd name="connsiteY2" fmla="*/ 381000 h 414866"/>
              <a:gd name="connsiteX3" fmla="*/ 0 w 9144000"/>
              <a:gd name="connsiteY3" fmla="*/ 381000 h 414866"/>
              <a:gd name="connsiteX4" fmla="*/ 0 w 9144000"/>
              <a:gd name="connsiteY4" fmla="*/ 0 h 414866"/>
              <a:gd name="connsiteX0" fmla="*/ 0 w 9144000"/>
              <a:gd name="connsiteY0" fmla="*/ 0 h 424543"/>
              <a:gd name="connsiteX1" fmla="*/ 9144000 w 9144000"/>
              <a:gd name="connsiteY1" fmla="*/ 0 h 424543"/>
              <a:gd name="connsiteX2" fmla="*/ 9144000 w 9144000"/>
              <a:gd name="connsiteY2" fmla="*/ 381000 h 424543"/>
              <a:gd name="connsiteX3" fmla="*/ 0 w 9144000"/>
              <a:gd name="connsiteY3" fmla="*/ 381000 h 424543"/>
              <a:gd name="connsiteX4" fmla="*/ 0 w 9144000"/>
              <a:gd name="connsiteY4" fmla="*/ 0 h 424543"/>
              <a:gd name="connsiteX0" fmla="*/ 0 w 9203376"/>
              <a:gd name="connsiteY0" fmla="*/ 0 h 580162"/>
              <a:gd name="connsiteX1" fmla="*/ 9144000 w 9203376"/>
              <a:gd name="connsiteY1" fmla="*/ 0 h 580162"/>
              <a:gd name="connsiteX2" fmla="*/ 9203376 w 9203376"/>
              <a:gd name="connsiteY2" fmla="*/ 559130 h 580162"/>
              <a:gd name="connsiteX3" fmla="*/ 0 w 9203376"/>
              <a:gd name="connsiteY3" fmla="*/ 381000 h 580162"/>
              <a:gd name="connsiteX4" fmla="*/ 0 w 9203376"/>
              <a:gd name="connsiteY4" fmla="*/ 0 h 580162"/>
              <a:gd name="connsiteX0" fmla="*/ 0 w 9203376"/>
              <a:gd name="connsiteY0" fmla="*/ 0 h 559130"/>
              <a:gd name="connsiteX1" fmla="*/ 9144000 w 9203376"/>
              <a:gd name="connsiteY1" fmla="*/ 0 h 559130"/>
              <a:gd name="connsiteX2" fmla="*/ 9203376 w 9203376"/>
              <a:gd name="connsiteY2" fmla="*/ 559130 h 559130"/>
              <a:gd name="connsiteX3" fmla="*/ 0 w 9203376"/>
              <a:gd name="connsiteY3" fmla="*/ 381000 h 559130"/>
              <a:gd name="connsiteX4" fmla="*/ 0 w 9203376"/>
              <a:gd name="connsiteY4" fmla="*/ 0 h 559130"/>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23750 w 9167750"/>
              <a:gd name="connsiteY3" fmla="*/ 95993 h 1141020"/>
              <a:gd name="connsiteX4" fmla="*/ 0 w 9167750"/>
              <a:gd name="connsiteY4" fmla="*/ 0 h 1141020"/>
              <a:gd name="connsiteX0" fmla="*/ 0 w 9144000"/>
              <a:gd name="connsiteY0" fmla="*/ 0 h 1176646"/>
              <a:gd name="connsiteX1" fmla="*/ 9144000 w 9144000"/>
              <a:gd name="connsiteY1" fmla="*/ 0 h 1176646"/>
              <a:gd name="connsiteX2" fmla="*/ 9132124 w 9144000"/>
              <a:gd name="connsiteY2" fmla="*/ 1176646 h 1176646"/>
              <a:gd name="connsiteX3" fmla="*/ 23750 w 9144000"/>
              <a:gd name="connsiteY3" fmla="*/ 95993 h 1176646"/>
              <a:gd name="connsiteX4" fmla="*/ 0 w 9144000"/>
              <a:gd name="connsiteY4" fmla="*/ 0 h 1176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6646">
                <a:moveTo>
                  <a:pt x="0" y="0"/>
                </a:moveTo>
                <a:lnTo>
                  <a:pt x="9144000" y="0"/>
                </a:lnTo>
                <a:cubicBezTo>
                  <a:pt x="9144000" y="127000"/>
                  <a:pt x="9132124" y="1049646"/>
                  <a:pt x="9132124" y="1176646"/>
                </a:cubicBezTo>
                <a:cubicBezTo>
                  <a:pt x="9123217" y="3957"/>
                  <a:pt x="3071750" y="95993"/>
                  <a:pt x="23750" y="95993"/>
                </a:cubicBezTo>
                <a:lnTo>
                  <a:pt x="0" y="0"/>
                </a:lnTo>
                <a:close/>
              </a:path>
            </a:pathLst>
          </a:cu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descr="http://images.clipartpanda.com/world-clipart-png-globe-hi.png"/>
          <p:cNvPicPr>
            <a:picLocks noChangeAspect="1" noChangeArrowheads="1"/>
          </p:cNvPicPr>
          <p:nvPr userDrawn="1"/>
        </p:nvPicPr>
        <p:blipFill>
          <a:blip r:embed="rId2"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7620000" y="149336"/>
            <a:ext cx="1233549" cy="12253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20608494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5754632-50C4-6042-BF0D-689D8DA2E976}" type="datetimeFigureOut">
              <a:rPr lang="en-US" smtClean="0"/>
              <a:t>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E63A49E-25BD-984C-BD05-59AE97DE79DB}" type="slidenum">
              <a:rPr lang="en-US" smtClean="0"/>
              <a:t>‹#›</a:t>
            </a:fld>
            <a:endParaRPr lang="en-US" dirty="0"/>
          </a:p>
        </p:txBody>
      </p:sp>
      <p:sp>
        <p:nvSpPr>
          <p:cNvPr id="8" name="Rectangle 4"/>
          <p:cNvSpPr/>
          <p:nvPr userDrawn="1"/>
        </p:nvSpPr>
        <p:spPr>
          <a:xfrm>
            <a:off x="0" y="2"/>
            <a:ext cx="9144000" cy="1176646"/>
          </a:xfrm>
          <a:custGeom>
            <a:avLst/>
            <a:gdLst>
              <a:gd name="connsiteX0" fmla="*/ 0 w 9144000"/>
              <a:gd name="connsiteY0" fmla="*/ 0 h 381000"/>
              <a:gd name="connsiteX1" fmla="*/ 9144000 w 9144000"/>
              <a:gd name="connsiteY1" fmla="*/ 0 h 381000"/>
              <a:gd name="connsiteX2" fmla="*/ 9144000 w 9144000"/>
              <a:gd name="connsiteY2" fmla="*/ 381000 h 381000"/>
              <a:gd name="connsiteX3" fmla="*/ 0 w 9144000"/>
              <a:gd name="connsiteY3" fmla="*/ 381000 h 381000"/>
              <a:gd name="connsiteX4" fmla="*/ 0 w 9144000"/>
              <a:gd name="connsiteY4" fmla="*/ 0 h 381000"/>
              <a:gd name="connsiteX0" fmla="*/ 0 w 9144000"/>
              <a:gd name="connsiteY0" fmla="*/ 0 h 414866"/>
              <a:gd name="connsiteX1" fmla="*/ 9144000 w 9144000"/>
              <a:gd name="connsiteY1" fmla="*/ 0 h 414866"/>
              <a:gd name="connsiteX2" fmla="*/ 9144000 w 9144000"/>
              <a:gd name="connsiteY2" fmla="*/ 381000 h 414866"/>
              <a:gd name="connsiteX3" fmla="*/ 0 w 9144000"/>
              <a:gd name="connsiteY3" fmla="*/ 381000 h 414866"/>
              <a:gd name="connsiteX4" fmla="*/ 0 w 9144000"/>
              <a:gd name="connsiteY4" fmla="*/ 0 h 414866"/>
              <a:gd name="connsiteX0" fmla="*/ 0 w 9144000"/>
              <a:gd name="connsiteY0" fmla="*/ 0 h 424543"/>
              <a:gd name="connsiteX1" fmla="*/ 9144000 w 9144000"/>
              <a:gd name="connsiteY1" fmla="*/ 0 h 424543"/>
              <a:gd name="connsiteX2" fmla="*/ 9144000 w 9144000"/>
              <a:gd name="connsiteY2" fmla="*/ 381000 h 424543"/>
              <a:gd name="connsiteX3" fmla="*/ 0 w 9144000"/>
              <a:gd name="connsiteY3" fmla="*/ 381000 h 424543"/>
              <a:gd name="connsiteX4" fmla="*/ 0 w 9144000"/>
              <a:gd name="connsiteY4" fmla="*/ 0 h 424543"/>
              <a:gd name="connsiteX0" fmla="*/ 0 w 9203376"/>
              <a:gd name="connsiteY0" fmla="*/ 0 h 580162"/>
              <a:gd name="connsiteX1" fmla="*/ 9144000 w 9203376"/>
              <a:gd name="connsiteY1" fmla="*/ 0 h 580162"/>
              <a:gd name="connsiteX2" fmla="*/ 9203376 w 9203376"/>
              <a:gd name="connsiteY2" fmla="*/ 559130 h 580162"/>
              <a:gd name="connsiteX3" fmla="*/ 0 w 9203376"/>
              <a:gd name="connsiteY3" fmla="*/ 381000 h 580162"/>
              <a:gd name="connsiteX4" fmla="*/ 0 w 9203376"/>
              <a:gd name="connsiteY4" fmla="*/ 0 h 580162"/>
              <a:gd name="connsiteX0" fmla="*/ 0 w 9203376"/>
              <a:gd name="connsiteY0" fmla="*/ 0 h 559130"/>
              <a:gd name="connsiteX1" fmla="*/ 9144000 w 9203376"/>
              <a:gd name="connsiteY1" fmla="*/ 0 h 559130"/>
              <a:gd name="connsiteX2" fmla="*/ 9203376 w 9203376"/>
              <a:gd name="connsiteY2" fmla="*/ 559130 h 559130"/>
              <a:gd name="connsiteX3" fmla="*/ 0 w 9203376"/>
              <a:gd name="connsiteY3" fmla="*/ 381000 h 559130"/>
              <a:gd name="connsiteX4" fmla="*/ 0 w 9203376"/>
              <a:gd name="connsiteY4" fmla="*/ 0 h 559130"/>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23750 w 9167750"/>
              <a:gd name="connsiteY3" fmla="*/ 95993 h 1141020"/>
              <a:gd name="connsiteX4" fmla="*/ 0 w 9167750"/>
              <a:gd name="connsiteY4" fmla="*/ 0 h 1141020"/>
              <a:gd name="connsiteX0" fmla="*/ 0 w 9144000"/>
              <a:gd name="connsiteY0" fmla="*/ 0 h 1176646"/>
              <a:gd name="connsiteX1" fmla="*/ 9144000 w 9144000"/>
              <a:gd name="connsiteY1" fmla="*/ 0 h 1176646"/>
              <a:gd name="connsiteX2" fmla="*/ 9132124 w 9144000"/>
              <a:gd name="connsiteY2" fmla="*/ 1176646 h 1176646"/>
              <a:gd name="connsiteX3" fmla="*/ 23750 w 9144000"/>
              <a:gd name="connsiteY3" fmla="*/ 95993 h 1176646"/>
              <a:gd name="connsiteX4" fmla="*/ 0 w 9144000"/>
              <a:gd name="connsiteY4" fmla="*/ 0 h 1176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6646">
                <a:moveTo>
                  <a:pt x="0" y="0"/>
                </a:moveTo>
                <a:lnTo>
                  <a:pt x="9144000" y="0"/>
                </a:lnTo>
                <a:cubicBezTo>
                  <a:pt x="9144000" y="127000"/>
                  <a:pt x="9132124" y="1049646"/>
                  <a:pt x="9132124" y="1176646"/>
                </a:cubicBezTo>
                <a:cubicBezTo>
                  <a:pt x="9123217" y="3957"/>
                  <a:pt x="3071750" y="95993"/>
                  <a:pt x="23750" y="95993"/>
                </a:cubicBezTo>
                <a:lnTo>
                  <a:pt x="0" y="0"/>
                </a:lnTo>
                <a:close/>
              </a:path>
            </a:pathLst>
          </a:cu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descr="http://images.clipartpanda.com/world-clipart-png-globe-hi.png"/>
          <p:cNvPicPr>
            <a:picLocks noChangeAspect="1" noChangeArrowheads="1"/>
          </p:cNvPicPr>
          <p:nvPr userDrawn="1"/>
        </p:nvPicPr>
        <p:blipFill>
          <a:blip r:embed="rId2"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7620000" y="149336"/>
            <a:ext cx="1233549" cy="12253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20812372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5754632-50C4-6042-BF0D-689D8DA2E976}" type="datetimeFigureOut">
              <a:rPr lang="en-US" smtClean="0"/>
              <a:t>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E63A49E-25BD-984C-BD05-59AE97DE79DB}" type="slidenum">
              <a:rPr lang="en-US" smtClean="0"/>
              <a:t>‹#›</a:t>
            </a:fld>
            <a:endParaRPr lang="en-US" dirty="0"/>
          </a:p>
        </p:txBody>
      </p:sp>
      <p:sp>
        <p:nvSpPr>
          <p:cNvPr id="8" name="Rectangle 4"/>
          <p:cNvSpPr/>
          <p:nvPr userDrawn="1"/>
        </p:nvSpPr>
        <p:spPr>
          <a:xfrm>
            <a:off x="0" y="2"/>
            <a:ext cx="9144000" cy="1176646"/>
          </a:xfrm>
          <a:custGeom>
            <a:avLst/>
            <a:gdLst>
              <a:gd name="connsiteX0" fmla="*/ 0 w 9144000"/>
              <a:gd name="connsiteY0" fmla="*/ 0 h 381000"/>
              <a:gd name="connsiteX1" fmla="*/ 9144000 w 9144000"/>
              <a:gd name="connsiteY1" fmla="*/ 0 h 381000"/>
              <a:gd name="connsiteX2" fmla="*/ 9144000 w 9144000"/>
              <a:gd name="connsiteY2" fmla="*/ 381000 h 381000"/>
              <a:gd name="connsiteX3" fmla="*/ 0 w 9144000"/>
              <a:gd name="connsiteY3" fmla="*/ 381000 h 381000"/>
              <a:gd name="connsiteX4" fmla="*/ 0 w 9144000"/>
              <a:gd name="connsiteY4" fmla="*/ 0 h 381000"/>
              <a:gd name="connsiteX0" fmla="*/ 0 w 9144000"/>
              <a:gd name="connsiteY0" fmla="*/ 0 h 414866"/>
              <a:gd name="connsiteX1" fmla="*/ 9144000 w 9144000"/>
              <a:gd name="connsiteY1" fmla="*/ 0 h 414866"/>
              <a:gd name="connsiteX2" fmla="*/ 9144000 w 9144000"/>
              <a:gd name="connsiteY2" fmla="*/ 381000 h 414866"/>
              <a:gd name="connsiteX3" fmla="*/ 0 w 9144000"/>
              <a:gd name="connsiteY3" fmla="*/ 381000 h 414866"/>
              <a:gd name="connsiteX4" fmla="*/ 0 w 9144000"/>
              <a:gd name="connsiteY4" fmla="*/ 0 h 414866"/>
              <a:gd name="connsiteX0" fmla="*/ 0 w 9144000"/>
              <a:gd name="connsiteY0" fmla="*/ 0 h 424543"/>
              <a:gd name="connsiteX1" fmla="*/ 9144000 w 9144000"/>
              <a:gd name="connsiteY1" fmla="*/ 0 h 424543"/>
              <a:gd name="connsiteX2" fmla="*/ 9144000 w 9144000"/>
              <a:gd name="connsiteY2" fmla="*/ 381000 h 424543"/>
              <a:gd name="connsiteX3" fmla="*/ 0 w 9144000"/>
              <a:gd name="connsiteY3" fmla="*/ 381000 h 424543"/>
              <a:gd name="connsiteX4" fmla="*/ 0 w 9144000"/>
              <a:gd name="connsiteY4" fmla="*/ 0 h 424543"/>
              <a:gd name="connsiteX0" fmla="*/ 0 w 9203376"/>
              <a:gd name="connsiteY0" fmla="*/ 0 h 580162"/>
              <a:gd name="connsiteX1" fmla="*/ 9144000 w 9203376"/>
              <a:gd name="connsiteY1" fmla="*/ 0 h 580162"/>
              <a:gd name="connsiteX2" fmla="*/ 9203376 w 9203376"/>
              <a:gd name="connsiteY2" fmla="*/ 559130 h 580162"/>
              <a:gd name="connsiteX3" fmla="*/ 0 w 9203376"/>
              <a:gd name="connsiteY3" fmla="*/ 381000 h 580162"/>
              <a:gd name="connsiteX4" fmla="*/ 0 w 9203376"/>
              <a:gd name="connsiteY4" fmla="*/ 0 h 580162"/>
              <a:gd name="connsiteX0" fmla="*/ 0 w 9203376"/>
              <a:gd name="connsiteY0" fmla="*/ 0 h 559130"/>
              <a:gd name="connsiteX1" fmla="*/ 9144000 w 9203376"/>
              <a:gd name="connsiteY1" fmla="*/ 0 h 559130"/>
              <a:gd name="connsiteX2" fmla="*/ 9203376 w 9203376"/>
              <a:gd name="connsiteY2" fmla="*/ 559130 h 559130"/>
              <a:gd name="connsiteX3" fmla="*/ 0 w 9203376"/>
              <a:gd name="connsiteY3" fmla="*/ 381000 h 559130"/>
              <a:gd name="connsiteX4" fmla="*/ 0 w 9203376"/>
              <a:gd name="connsiteY4" fmla="*/ 0 h 559130"/>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23750 w 9167750"/>
              <a:gd name="connsiteY3" fmla="*/ 95993 h 1141020"/>
              <a:gd name="connsiteX4" fmla="*/ 0 w 9167750"/>
              <a:gd name="connsiteY4" fmla="*/ 0 h 1141020"/>
              <a:gd name="connsiteX0" fmla="*/ 0 w 9144000"/>
              <a:gd name="connsiteY0" fmla="*/ 0 h 1176646"/>
              <a:gd name="connsiteX1" fmla="*/ 9144000 w 9144000"/>
              <a:gd name="connsiteY1" fmla="*/ 0 h 1176646"/>
              <a:gd name="connsiteX2" fmla="*/ 9132124 w 9144000"/>
              <a:gd name="connsiteY2" fmla="*/ 1176646 h 1176646"/>
              <a:gd name="connsiteX3" fmla="*/ 23750 w 9144000"/>
              <a:gd name="connsiteY3" fmla="*/ 95993 h 1176646"/>
              <a:gd name="connsiteX4" fmla="*/ 0 w 9144000"/>
              <a:gd name="connsiteY4" fmla="*/ 0 h 1176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6646">
                <a:moveTo>
                  <a:pt x="0" y="0"/>
                </a:moveTo>
                <a:lnTo>
                  <a:pt x="9144000" y="0"/>
                </a:lnTo>
                <a:cubicBezTo>
                  <a:pt x="9144000" y="127000"/>
                  <a:pt x="9132124" y="1049646"/>
                  <a:pt x="9132124" y="1176646"/>
                </a:cubicBezTo>
                <a:cubicBezTo>
                  <a:pt x="9123217" y="3957"/>
                  <a:pt x="3071750" y="95993"/>
                  <a:pt x="23750" y="95993"/>
                </a:cubicBezTo>
                <a:lnTo>
                  <a:pt x="0" y="0"/>
                </a:lnTo>
                <a:close/>
              </a:path>
            </a:pathLst>
          </a:cu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descr="http://images.clipartpanda.com/world-clipart-png-globe-hi.png"/>
          <p:cNvPicPr>
            <a:picLocks noChangeAspect="1" noChangeArrowheads="1"/>
          </p:cNvPicPr>
          <p:nvPr userDrawn="1"/>
        </p:nvPicPr>
        <p:blipFill>
          <a:blip r:embed="rId2"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7620000" y="149336"/>
            <a:ext cx="1233549" cy="12253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11410369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754632-50C4-6042-BF0D-689D8DA2E976}" type="datetimeFigureOut">
              <a:rPr lang="en-US" smtClean="0"/>
              <a:t>8/20/18</a:t>
            </a:fld>
            <a:endParaRPr lang="en-US" dirty="0"/>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63A49E-25BD-984C-BD05-59AE97DE79DB}" type="slidenum">
              <a:rPr lang="en-US" smtClean="0"/>
              <a:t>‹#›</a:t>
            </a:fld>
            <a:endParaRPr lang="en-US" dirty="0"/>
          </a:p>
        </p:txBody>
      </p:sp>
    </p:spTree>
    <p:extLst>
      <p:ext uri="{BB962C8B-B14F-4D97-AF65-F5344CB8AC3E}">
        <p14:creationId xmlns:p14="http://schemas.microsoft.com/office/powerpoint/2010/main" val="205586342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3200" dirty="0"/>
              <a:t>Post-dural puncture headache in children: </a:t>
            </a:r>
            <a:br>
              <a:rPr lang="en-US" sz="3200" dirty="0"/>
            </a:br>
            <a:r>
              <a:rPr lang="en-US" sz="3200" dirty="0"/>
              <a:t>Etiology and treatment</a:t>
            </a:r>
          </a:p>
        </p:txBody>
      </p:sp>
      <p:sp>
        <p:nvSpPr>
          <p:cNvPr id="5" name="Subtitle 2"/>
          <p:cNvSpPr txBox="1">
            <a:spLocks/>
          </p:cNvSpPr>
          <p:nvPr/>
        </p:nvSpPr>
        <p:spPr>
          <a:xfrm>
            <a:off x="3781424" y="3080258"/>
            <a:ext cx="4192076" cy="103454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r>
              <a:rPr lang="en-US" dirty="0"/>
              <a:t>Justin Libaw, MD</a:t>
            </a:r>
            <a:r>
              <a:rPr lang="en-US" baseline="30000" dirty="0"/>
              <a:t>1</a:t>
            </a:r>
            <a:endParaRPr lang="en-US" dirty="0"/>
          </a:p>
          <a:p>
            <a:r>
              <a:rPr lang="en-US" dirty="0"/>
              <a:t>Gail Shibata, MD</a:t>
            </a:r>
            <a:r>
              <a:rPr lang="en-US" baseline="30000" dirty="0"/>
              <a:t>2</a:t>
            </a:r>
            <a:endParaRPr lang="en-US" dirty="0"/>
          </a:p>
        </p:txBody>
      </p:sp>
      <p:sp>
        <p:nvSpPr>
          <p:cNvPr id="3" name="TextBox 2">
            <a:extLst>
              <a:ext uri="{FF2B5EF4-FFF2-40B4-BE49-F238E27FC236}">
                <a16:creationId xmlns:a16="http://schemas.microsoft.com/office/drawing/2014/main" id="{60CD269A-5850-C24A-BD01-58FD4B102147}"/>
              </a:ext>
            </a:extLst>
          </p:cNvPr>
          <p:cNvSpPr txBox="1"/>
          <p:nvPr/>
        </p:nvSpPr>
        <p:spPr>
          <a:xfrm>
            <a:off x="1219200" y="5105400"/>
            <a:ext cx="1723742" cy="369332"/>
          </a:xfrm>
          <a:prstGeom prst="rect">
            <a:avLst/>
          </a:prstGeom>
          <a:noFill/>
        </p:spPr>
        <p:txBody>
          <a:bodyPr wrap="none" rtlCol="0">
            <a:spAutoFit/>
          </a:bodyPr>
          <a:lstStyle/>
          <a:p>
            <a:r>
              <a:rPr lang="en-US" dirty="0"/>
              <a:t>Updated 8/2018</a:t>
            </a:r>
          </a:p>
        </p:txBody>
      </p:sp>
    </p:spTree>
    <p:extLst>
      <p:ext uri="{BB962C8B-B14F-4D97-AF65-F5344CB8AC3E}">
        <p14:creationId xmlns:p14="http://schemas.microsoft.com/office/powerpoint/2010/main" val="16859043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Diagnosis</a:t>
            </a:r>
          </a:p>
        </p:txBody>
      </p:sp>
      <p:sp>
        <p:nvSpPr>
          <p:cNvPr id="3" name="Content Placeholder 2"/>
          <p:cNvSpPr>
            <a:spLocks noGrp="1"/>
          </p:cNvSpPr>
          <p:nvPr>
            <p:ph idx="1"/>
          </p:nvPr>
        </p:nvSpPr>
        <p:spPr/>
        <p:txBody>
          <a:bodyPr>
            <a:normAutofit/>
          </a:bodyPr>
          <a:lstStyle/>
          <a:p>
            <a:r>
              <a:rPr lang="en-US" dirty="0"/>
              <a:t>Hallmark symptom is </a:t>
            </a:r>
            <a:r>
              <a:rPr lang="en-US" b="1" dirty="0"/>
              <a:t>postural headache</a:t>
            </a:r>
          </a:p>
          <a:p>
            <a:pPr lvl="1"/>
            <a:r>
              <a:rPr lang="en-US" b="1" dirty="0"/>
              <a:t>Present when upright, resolves when lying flat</a:t>
            </a:r>
          </a:p>
          <a:p>
            <a:pPr lvl="1"/>
            <a:r>
              <a:rPr lang="en-US" dirty="0"/>
              <a:t>Severe, dull, commonly bi-frontal or occipital</a:t>
            </a:r>
          </a:p>
          <a:p>
            <a:pPr lvl="1"/>
            <a:r>
              <a:rPr lang="en-US" dirty="0"/>
              <a:t>Associated symptoms:  neck &amp; shoulder pain, neck stiffness, nausea, visual changes, dizziness</a:t>
            </a:r>
            <a:r>
              <a:rPr lang="en-US" baseline="30000" dirty="0"/>
              <a:t>4,10,28</a:t>
            </a:r>
            <a:endParaRPr lang="en-US" dirty="0"/>
          </a:p>
          <a:p>
            <a:r>
              <a:rPr lang="en-US" dirty="0"/>
              <a:t>It is important to consider other causes of headache after a dural puncture.</a:t>
            </a:r>
          </a:p>
          <a:p>
            <a:r>
              <a:rPr lang="en-US" dirty="0"/>
              <a:t>Diagnosis can be more difficult in the younger, nonverbal patient </a:t>
            </a:r>
          </a:p>
          <a:p>
            <a:endParaRPr lang="en-US" dirty="0"/>
          </a:p>
        </p:txBody>
      </p:sp>
    </p:spTree>
    <p:extLst>
      <p:ext uri="{BB962C8B-B14F-4D97-AF65-F5344CB8AC3E}">
        <p14:creationId xmlns:p14="http://schemas.microsoft.com/office/powerpoint/2010/main" val="20681155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extLst>
              <p:ext uri="{D42A27DB-BD31-4B8C-83A1-F6EECF244321}">
                <p14:modId xmlns:p14="http://schemas.microsoft.com/office/powerpoint/2010/main" val="2623556103"/>
              </p:ext>
            </p:extLst>
          </p:nvPr>
        </p:nvGraphicFramePr>
        <p:xfrm>
          <a:off x="762000" y="1905000"/>
          <a:ext cx="7620000" cy="330466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Title 1"/>
          <p:cNvSpPr>
            <a:spLocks noGrp="1"/>
          </p:cNvSpPr>
          <p:nvPr>
            <p:ph type="title"/>
          </p:nvPr>
        </p:nvSpPr>
        <p:spPr>
          <a:xfrm>
            <a:off x="628650" y="365125"/>
            <a:ext cx="7886700" cy="1325563"/>
          </a:xfrm>
        </p:spPr>
        <p:txBody>
          <a:bodyPr/>
          <a:lstStyle/>
          <a:p>
            <a:r>
              <a:rPr lang="en-US" dirty="0"/>
              <a:t>Diagnosis</a:t>
            </a:r>
          </a:p>
        </p:txBody>
      </p:sp>
    </p:spTree>
    <p:extLst>
      <p:ext uri="{BB962C8B-B14F-4D97-AF65-F5344CB8AC3E}">
        <p14:creationId xmlns:p14="http://schemas.microsoft.com/office/powerpoint/2010/main" val="9248363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Risk factors</a:t>
            </a:r>
          </a:p>
        </p:txBody>
      </p:sp>
      <p:sp>
        <p:nvSpPr>
          <p:cNvPr id="3" name="Content Placeholder 2"/>
          <p:cNvSpPr>
            <a:spLocks noGrp="1"/>
          </p:cNvSpPr>
          <p:nvPr>
            <p:ph idx="1"/>
          </p:nvPr>
        </p:nvSpPr>
        <p:spPr>
          <a:xfrm>
            <a:off x="628650" y="1825625"/>
            <a:ext cx="8210550" cy="4351338"/>
          </a:xfrm>
        </p:spPr>
        <p:txBody>
          <a:bodyPr numCol="2" spcCol="0">
            <a:normAutofit/>
          </a:bodyPr>
          <a:lstStyle/>
          <a:p>
            <a:r>
              <a:rPr lang="en-US" dirty="0"/>
              <a:t>Modifiable risk factors for PDPH</a:t>
            </a:r>
            <a:r>
              <a:rPr lang="en-US" baseline="30000" dirty="0"/>
              <a:t>3,10</a:t>
            </a:r>
            <a:r>
              <a:rPr lang="en-US" dirty="0"/>
              <a:t> </a:t>
            </a:r>
          </a:p>
          <a:p>
            <a:pPr lvl="1"/>
            <a:r>
              <a:rPr lang="en-US" dirty="0"/>
              <a:t>Equipment-related</a:t>
            </a:r>
          </a:p>
          <a:p>
            <a:pPr lvl="2"/>
            <a:r>
              <a:rPr lang="en-US" dirty="0"/>
              <a:t>Needle diameter</a:t>
            </a:r>
          </a:p>
          <a:p>
            <a:pPr lvl="3"/>
            <a:r>
              <a:rPr lang="en-US" b="1" dirty="0"/>
              <a:t>Higher incidence of PDPH with larger gauge needle</a:t>
            </a:r>
          </a:p>
          <a:p>
            <a:pPr lvl="2"/>
            <a:endParaRPr lang="en-US" dirty="0"/>
          </a:p>
          <a:p>
            <a:pPr lvl="2"/>
            <a:endParaRPr lang="en-US" dirty="0"/>
          </a:p>
          <a:p>
            <a:pPr lvl="2"/>
            <a:endParaRPr lang="en-US" dirty="0"/>
          </a:p>
          <a:p>
            <a:pPr lvl="2"/>
            <a:endParaRPr lang="en-US" dirty="0"/>
          </a:p>
          <a:p>
            <a:pPr marL="914400" lvl="2" indent="0">
              <a:buNone/>
            </a:pPr>
            <a:endParaRPr lang="en-US" dirty="0"/>
          </a:p>
          <a:p>
            <a:pPr marL="914400" lvl="2" indent="0">
              <a:buNone/>
            </a:pPr>
            <a:endParaRPr lang="en-US" dirty="0"/>
          </a:p>
          <a:p>
            <a:pPr lvl="2"/>
            <a:r>
              <a:rPr lang="en-US" dirty="0"/>
              <a:t>Needle shape and type</a:t>
            </a:r>
          </a:p>
          <a:p>
            <a:pPr lvl="3"/>
            <a:r>
              <a:rPr lang="en-US" dirty="0"/>
              <a:t>Quincke = traumatic, cutting, opening at tip</a:t>
            </a:r>
          </a:p>
          <a:p>
            <a:pPr lvl="3"/>
            <a:r>
              <a:rPr lang="en-US" dirty="0"/>
              <a:t>Whitacre, Sprotte = atraumatic, pencil-point, opening before tip</a:t>
            </a:r>
          </a:p>
          <a:p>
            <a:pPr lvl="3"/>
            <a:r>
              <a:rPr lang="en-US" b="1" dirty="0"/>
              <a:t>Higher incidence of PDPH with cutting needles</a:t>
            </a:r>
          </a:p>
          <a:p>
            <a:pPr lvl="1"/>
            <a:endParaRPr lang="en-US" dirty="0"/>
          </a:p>
        </p:txBody>
      </p:sp>
      <p:pic>
        <p:nvPicPr>
          <p:cNvPr id="4" name="Picture 3" descr="Turnbull:Aleshi.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3000" y="4419601"/>
            <a:ext cx="7162800" cy="1939925"/>
          </a:xfrm>
          <a:prstGeom prst="rect">
            <a:avLst/>
          </a:prstGeom>
        </p:spPr>
      </p:pic>
      <p:sp>
        <p:nvSpPr>
          <p:cNvPr id="5" name="TextBox 4"/>
          <p:cNvSpPr txBox="1"/>
          <p:nvPr/>
        </p:nvSpPr>
        <p:spPr>
          <a:xfrm>
            <a:off x="4120444" y="6575778"/>
            <a:ext cx="184666" cy="369332"/>
          </a:xfrm>
          <a:prstGeom prst="rect">
            <a:avLst/>
          </a:prstGeom>
          <a:noFill/>
        </p:spPr>
        <p:txBody>
          <a:bodyPr wrap="none" rtlCol="0">
            <a:spAutoFit/>
          </a:bodyPr>
          <a:lstStyle/>
          <a:p>
            <a:endParaRPr lang="en-US" dirty="0"/>
          </a:p>
        </p:txBody>
      </p:sp>
      <p:sp>
        <p:nvSpPr>
          <p:cNvPr id="6" name="TextBox 5"/>
          <p:cNvSpPr txBox="1"/>
          <p:nvPr/>
        </p:nvSpPr>
        <p:spPr>
          <a:xfrm>
            <a:off x="1066800" y="6400800"/>
            <a:ext cx="6934200" cy="492443"/>
          </a:xfrm>
          <a:prstGeom prst="rect">
            <a:avLst/>
          </a:prstGeom>
          <a:noFill/>
        </p:spPr>
        <p:txBody>
          <a:bodyPr wrap="square" rtlCol="0">
            <a:spAutoFit/>
          </a:bodyPr>
          <a:lstStyle/>
          <a:p>
            <a:r>
              <a:rPr lang="en-US" sz="800" dirty="0"/>
              <a:t>Image from Turnbull JH, Aleshi P. Spinal and Epidural Anesthesia. In: Sikka P, Beaman S, Street J (eds) Basica Clinical Anesthesia. Springer, New York, NY. </a:t>
            </a:r>
          </a:p>
          <a:p>
            <a:endParaRPr lang="en-US" dirty="0"/>
          </a:p>
        </p:txBody>
      </p:sp>
    </p:spTree>
    <p:extLst>
      <p:ext uri="{BB962C8B-B14F-4D97-AF65-F5344CB8AC3E}">
        <p14:creationId xmlns:p14="http://schemas.microsoft.com/office/powerpoint/2010/main" val="42318243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Risk factors</a:t>
            </a:r>
          </a:p>
        </p:txBody>
      </p:sp>
      <p:sp>
        <p:nvSpPr>
          <p:cNvPr id="3" name="Content Placeholder 2"/>
          <p:cNvSpPr>
            <a:spLocks noGrp="1"/>
          </p:cNvSpPr>
          <p:nvPr>
            <p:ph idx="1"/>
          </p:nvPr>
        </p:nvSpPr>
        <p:spPr>
          <a:xfrm>
            <a:off x="628650" y="1825625"/>
            <a:ext cx="4629150" cy="4351338"/>
          </a:xfrm>
        </p:spPr>
        <p:txBody>
          <a:bodyPr>
            <a:normAutofit lnSpcReduction="10000"/>
          </a:bodyPr>
          <a:lstStyle/>
          <a:p>
            <a:r>
              <a:rPr lang="en-US" dirty="0"/>
              <a:t>Modifiable risk factors for PDPH</a:t>
            </a:r>
            <a:r>
              <a:rPr lang="en-US" baseline="30000" dirty="0"/>
              <a:t>3,10</a:t>
            </a:r>
            <a:r>
              <a:rPr lang="en-US" dirty="0"/>
              <a:t> </a:t>
            </a:r>
          </a:p>
          <a:p>
            <a:pPr lvl="1"/>
            <a:r>
              <a:rPr lang="en-US" dirty="0"/>
              <a:t>Procedure-related</a:t>
            </a:r>
          </a:p>
          <a:p>
            <a:pPr lvl="2"/>
            <a:r>
              <a:rPr lang="en-US" dirty="0"/>
              <a:t>Needle orientation</a:t>
            </a:r>
          </a:p>
          <a:p>
            <a:pPr lvl="3"/>
            <a:r>
              <a:rPr lang="en-US" dirty="0"/>
              <a:t>Lower incidence of PDPH when bevel of traumatic needle is inserted parallel to the long axis of the spine</a:t>
            </a:r>
          </a:p>
          <a:p>
            <a:pPr lvl="2"/>
            <a:r>
              <a:rPr lang="en-US" dirty="0"/>
              <a:t>Stylet reinsertion</a:t>
            </a:r>
          </a:p>
          <a:p>
            <a:pPr lvl="3"/>
            <a:r>
              <a:rPr lang="en-US" dirty="0"/>
              <a:t>Lower incidence of PDPH when stylet reinserted before removal </a:t>
            </a:r>
          </a:p>
          <a:p>
            <a:pPr lvl="1"/>
            <a:r>
              <a:rPr lang="en-US" dirty="0"/>
              <a:t>Operator experience </a:t>
            </a:r>
          </a:p>
          <a:p>
            <a:pPr lvl="2"/>
            <a:r>
              <a:rPr lang="en-US" dirty="0"/>
              <a:t>Lower incidence of PDPH with experienced operators </a:t>
            </a:r>
          </a:p>
          <a:p>
            <a:pPr lvl="1"/>
            <a:endParaRPr lang="en-US" dirty="0"/>
          </a:p>
        </p:txBody>
      </p:sp>
      <p:pic>
        <p:nvPicPr>
          <p:cNvPr id="4" name="Picture 3" descr="Screen Shot 2018-06-01 at 12.13.16 A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31954" y="2438400"/>
            <a:ext cx="3872346" cy="2971800"/>
          </a:xfrm>
          <a:prstGeom prst="rect">
            <a:avLst/>
          </a:prstGeom>
        </p:spPr>
      </p:pic>
      <p:sp>
        <p:nvSpPr>
          <p:cNvPr id="5" name="TextBox 4"/>
          <p:cNvSpPr txBox="1"/>
          <p:nvPr/>
        </p:nvSpPr>
        <p:spPr>
          <a:xfrm>
            <a:off x="5334000" y="5334000"/>
            <a:ext cx="3352800" cy="738664"/>
          </a:xfrm>
          <a:prstGeom prst="rect">
            <a:avLst/>
          </a:prstGeom>
          <a:noFill/>
        </p:spPr>
        <p:txBody>
          <a:bodyPr wrap="square" rtlCol="0">
            <a:spAutoFit/>
          </a:bodyPr>
          <a:lstStyle/>
          <a:p>
            <a:pPr marL="0" lvl="3" defTabSz="457200">
              <a:defRPr/>
            </a:pPr>
            <a:r>
              <a:rPr lang="en-US" sz="800" dirty="0"/>
              <a:t>Image from Mihic DN. Post spinal headache and relationship of needle bevel to longitudinal dural fibers. </a:t>
            </a:r>
            <a:r>
              <a:rPr lang="en-US" sz="800" i="1" dirty="0"/>
              <a:t>Regional Anesthesia and Pain Medicine</a:t>
            </a:r>
            <a:r>
              <a:rPr lang="en-US" sz="800" dirty="0"/>
              <a:t>. 1985;10(2): 76-81.</a:t>
            </a:r>
            <a:endParaRPr lang="en-US" sz="800" baseline="30000" dirty="0"/>
          </a:p>
          <a:p>
            <a:endParaRPr lang="en-US" dirty="0"/>
          </a:p>
        </p:txBody>
      </p:sp>
    </p:spTree>
    <p:extLst>
      <p:ext uri="{BB962C8B-B14F-4D97-AF65-F5344CB8AC3E}">
        <p14:creationId xmlns:p14="http://schemas.microsoft.com/office/powerpoint/2010/main" val="21541770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Risk factors</a:t>
            </a:r>
          </a:p>
        </p:txBody>
      </p:sp>
      <p:sp>
        <p:nvSpPr>
          <p:cNvPr id="3" name="Content Placeholder 2"/>
          <p:cNvSpPr>
            <a:spLocks noGrp="1"/>
          </p:cNvSpPr>
          <p:nvPr>
            <p:ph idx="1"/>
          </p:nvPr>
        </p:nvSpPr>
        <p:spPr/>
        <p:txBody>
          <a:bodyPr/>
          <a:lstStyle/>
          <a:p>
            <a:r>
              <a:rPr lang="en-US" dirty="0"/>
              <a:t>Nonmodifiable risk factors for PDPH</a:t>
            </a:r>
            <a:r>
              <a:rPr lang="en-US" baseline="30000" dirty="0"/>
              <a:t>4</a:t>
            </a:r>
            <a:endParaRPr lang="en-US" dirty="0"/>
          </a:p>
          <a:p>
            <a:pPr lvl="1"/>
            <a:r>
              <a:rPr lang="en-US" dirty="0"/>
              <a:t>Age</a:t>
            </a:r>
          </a:p>
          <a:p>
            <a:pPr lvl="2"/>
            <a:r>
              <a:rPr lang="en-US" dirty="0"/>
              <a:t>Highest risk 20-30, decreases over 40</a:t>
            </a:r>
          </a:p>
          <a:p>
            <a:pPr lvl="2"/>
            <a:r>
              <a:rPr lang="en-US" dirty="0"/>
              <a:t>Similar in adolescents as compared to adults</a:t>
            </a:r>
          </a:p>
          <a:p>
            <a:pPr lvl="2"/>
            <a:r>
              <a:rPr lang="en-US" dirty="0"/>
              <a:t>May be lower in young children, but controversial </a:t>
            </a:r>
          </a:p>
          <a:p>
            <a:pPr lvl="1"/>
            <a:r>
              <a:rPr lang="en-US" dirty="0"/>
              <a:t>Females  &gt; males</a:t>
            </a:r>
          </a:p>
          <a:p>
            <a:pPr lvl="1"/>
            <a:r>
              <a:rPr lang="en-US" dirty="0"/>
              <a:t>Low body mass index (BMI)</a:t>
            </a:r>
          </a:p>
          <a:p>
            <a:pPr lvl="1"/>
            <a:r>
              <a:rPr lang="en-US" dirty="0"/>
              <a:t>History of prior PDPH</a:t>
            </a:r>
          </a:p>
          <a:p>
            <a:pPr lvl="1"/>
            <a:r>
              <a:rPr lang="en-US" dirty="0"/>
              <a:t>History of chronic headache before lumbar puncture</a:t>
            </a:r>
          </a:p>
          <a:p>
            <a:pPr lvl="1"/>
            <a:r>
              <a:rPr lang="en-US" dirty="0"/>
              <a:t>No correlation to migraine history</a:t>
            </a:r>
          </a:p>
        </p:txBody>
      </p:sp>
    </p:spTree>
    <p:extLst>
      <p:ext uri="{BB962C8B-B14F-4D97-AF65-F5344CB8AC3E}">
        <p14:creationId xmlns:p14="http://schemas.microsoft.com/office/powerpoint/2010/main" val="24521544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Treatment</a:t>
            </a:r>
          </a:p>
        </p:txBody>
      </p:sp>
      <p:sp>
        <p:nvSpPr>
          <p:cNvPr id="3" name="Content Placeholder 2"/>
          <p:cNvSpPr>
            <a:spLocks noGrp="1"/>
          </p:cNvSpPr>
          <p:nvPr>
            <p:ph idx="1"/>
          </p:nvPr>
        </p:nvSpPr>
        <p:spPr/>
        <p:txBody>
          <a:bodyPr/>
          <a:lstStyle/>
          <a:p>
            <a:r>
              <a:rPr lang="en-US" dirty="0"/>
              <a:t>Most PDPHs are self-limited, most resolving in 7 days with no treatment</a:t>
            </a:r>
            <a:r>
              <a:rPr lang="en-US" baseline="30000" dirty="0"/>
              <a:t>10,29</a:t>
            </a:r>
            <a:endParaRPr lang="en-US" dirty="0"/>
          </a:p>
          <a:p>
            <a:r>
              <a:rPr lang="en-US" dirty="0"/>
              <a:t>Conservative management is the first-line therapy in both adults and children</a:t>
            </a:r>
            <a:r>
              <a:rPr lang="en-US" baseline="30000" dirty="0"/>
              <a:t>10</a:t>
            </a:r>
            <a:endParaRPr lang="en-US" dirty="0"/>
          </a:p>
          <a:p>
            <a:r>
              <a:rPr lang="en-US" dirty="0"/>
              <a:t>If PDPH persists, the decision to escalate care depends on severity of symptoms and patient preferences</a:t>
            </a:r>
            <a:r>
              <a:rPr lang="en-US" baseline="30000" dirty="0"/>
              <a:t>3</a:t>
            </a:r>
            <a:endParaRPr lang="en-US" dirty="0"/>
          </a:p>
        </p:txBody>
      </p:sp>
    </p:spTree>
    <p:extLst>
      <p:ext uri="{BB962C8B-B14F-4D97-AF65-F5344CB8AC3E}">
        <p14:creationId xmlns:p14="http://schemas.microsoft.com/office/powerpoint/2010/main" val="26594398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158D53-53A8-134E-9A94-3B8D70F121CA}"/>
              </a:ext>
            </a:extLst>
          </p:cNvPr>
          <p:cNvSpPr>
            <a:spLocks noGrp="1"/>
          </p:cNvSpPr>
          <p:nvPr>
            <p:ph type="title"/>
          </p:nvPr>
        </p:nvSpPr>
        <p:spPr/>
        <p:txBody>
          <a:bodyPr/>
          <a:lstStyle/>
          <a:p>
            <a:r>
              <a:rPr lang="en-US" dirty="0"/>
              <a:t>Treatment: Conservative</a:t>
            </a:r>
          </a:p>
        </p:txBody>
      </p:sp>
      <p:sp>
        <p:nvSpPr>
          <p:cNvPr id="3" name="Content Placeholder 2">
            <a:extLst>
              <a:ext uri="{FF2B5EF4-FFF2-40B4-BE49-F238E27FC236}">
                <a16:creationId xmlns:a16="http://schemas.microsoft.com/office/drawing/2014/main" id="{4AECA257-8055-BE40-8296-C59F90BDEB84}"/>
              </a:ext>
            </a:extLst>
          </p:cNvPr>
          <p:cNvSpPr>
            <a:spLocks noGrp="1"/>
          </p:cNvSpPr>
          <p:nvPr>
            <p:ph idx="1"/>
          </p:nvPr>
        </p:nvSpPr>
        <p:spPr/>
        <p:txBody>
          <a:bodyPr/>
          <a:lstStyle/>
          <a:p>
            <a:pPr lvl="1"/>
            <a:r>
              <a:rPr lang="en-US" dirty="0" err="1"/>
              <a:t>Bedrest</a:t>
            </a:r>
            <a:r>
              <a:rPr lang="en-US" dirty="0"/>
              <a:t>: Postpones, but does not prevent or cure</a:t>
            </a:r>
          </a:p>
          <a:p>
            <a:pPr lvl="1"/>
            <a:r>
              <a:rPr lang="en-US" dirty="0"/>
              <a:t>Hydration: No evidence to support increase in CSF; transient relief only</a:t>
            </a:r>
          </a:p>
          <a:p>
            <a:pPr lvl="1"/>
            <a:r>
              <a:rPr lang="en-US" dirty="0"/>
              <a:t>Symptomatic treatment: Medical management</a:t>
            </a:r>
          </a:p>
          <a:p>
            <a:pPr lvl="2"/>
            <a:r>
              <a:rPr lang="en-US" dirty="0"/>
              <a:t>Caffeine</a:t>
            </a:r>
            <a:r>
              <a:rPr lang="en-US" baseline="30000" dirty="0"/>
              <a:t>10</a:t>
            </a:r>
            <a:endParaRPr lang="en-US" dirty="0"/>
          </a:p>
          <a:p>
            <a:pPr lvl="3"/>
            <a:r>
              <a:rPr lang="en-US" dirty="0"/>
              <a:t>Single dose of  oral caffeine (300 mg) or IV caffeine sodium benzoate </a:t>
            </a:r>
          </a:p>
          <a:p>
            <a:pPr lvl="3"/>
            <a:r>
              <a:rPr lang="en-US" dirty="0"/>
              <a:t>Relief within 4 hours after given</a:t>
            </a:r>
          </a:p>
          <a:p>
            <a:pPr lvl="3"/>
            <a:r>
              <a:rPr lang="en-US" dirty="0"/>
              <a:t>70% of patients, symptoms did not recur</a:t>
            </a:r>
          </a:p>
          <a:p>
            <a:pPr lvl="3"/>
            <a:r>
              <a:rPr lang="en-US" dirty="0"/>
              <a:t>Lacking evidence for effectiveness; temporary relief</a:t>
            </a:r>
          </a:p>
          <a:p>
            <a:pPr lvl="3"/>
            <a:endParaRPr lang="en-US" dirty="0"/>
          </a:p>
          <a:p>
            <a:pPr lvl="3"/>
            <a:endParaRPr lang="en-US" dirty="0"/>
          </a:p>
          <a:p>
            <a:pPr lvl="2"/>
            <a:endParaRPr lang="en-US" dirty="0"/>
          </a:p>
          <a:p>
            <a:pPr lvl="1"/>
            <a:endParaRPr lang="en-US" dirty="0"/>
          </a:p>
          <a:p>
            <a:endParaRPr lang="en-US" dirty="0"/>
          </a:p>
        </p:txBody>
      </p:sp>
    </p:spTree>
    <p:extLst>
      <p:ext uri="{BB962C8B-B14F-4D97-AF65-F5344CB8AC3E}">
        <p14:creationId xmlns:p14="http://schemas.microsoft.com/office/powerpoint/2010/main" val="12297971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Treatment: Medical management</a:t>
            </a:r>
          </a:p>
        </p:txBody>
      </p:sp>
      <p:sp>
        <p:nvSpPr>
          <p:cNvPr id="3" name="Content Placeholder 2"/>
          <p:cNvSpPr>
            <a:spLocks noGrp="1"/>
          </p:cNvSpPr>
          <p:nvPr>
            <p:ph idx="1"/>
          </p:nvPr>
        </p:nvSpPr>
        <p:spPr>
          <a:xfrm>
            <a:off x="628650" y="1825625"/>
            <a:ext cx="7886700" cy="917575"/>
          </a:xfrm>
        </p:spPr>
        <p:txBody>
          <a:bodyPr>
            <a:normAutofit/>
          </a:bodyPr>
          <a:lstStyle/>
          <a:p>
            <a:r>
              <a:rPr lang="en-US" dirty="0"/>
              <a:t>Evidence for effectiveness of conservative medical management is lacking</a:t>
            </a:r>
            <a:r>
              <a:rPr lang="en-US" baseline="30000" dirty="0"/>
              <a:t>10</a:t>
            </a:r>
            <a:endParaRPr lang="en-US" dirty="0"/>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611795957"/>
              </p:ext>
            </p:extLst>
          </p:nvPr>
        </p:nvGraphicFramePr>
        <p:xfrm>
          <a:off x="762000" y="2971800"/>
          <a:ext cx="7620000" cy="3388360"/>
        </p:xfrm>
        <a:graphic>
          <a:graphicData uri="http://schemas.openxmlformats.org/drawingml/2006/table">
            <a:tbl>
              <a:tblPr firstRow="1" bandRow="1">
                <a:tableStyleId>{5FD0F851-EC5A-4D38-B0AD-8093EC10F338}</a:tableStyleId>
              </a:tblPr>
              <a:tblGrid>
                <a:gridCol w="4419600">
                  <a:extLst>
                    <a:ext uri="{9D8B030D-6E8A-4147-A177-3AD203B41FA5}">
                      <a16:colId xmlns:a16="http://schemas.microsoft.com/office/drawing/2014/main" val="20000"/>
                    </a:ext>
                  </a:extLst>
                </a:gridCol>
                <a:gridCol w="3200400">
                  <a:extLst>
                    <a:ext uri="{9D8B030D-6E8A-4147-A177-3AD203B41FA5}">
                      <a16:colId xmlns:a16="http://schemas.microsoft.com/office/drawing/2014/main" val="20001"/>
                    </a:ext>
                  </a:extLst>
                </a:gridCol>
              </a:tblGrid>
              <a:tr h="370840">
                <a:tc>
                  <a:txBody>
                    <a:bodyPr/>
                    <a:lstStyle/>
                    <a:p>
                      <a:r>
                        <a:rPr lang="en-US" dirty="0"/>
                        <a:t>Medication</a:t>
                      </a:r>
                      <a:endParaRPr lang="en-US" b="1" dirty="0"/>
                    </a:p>
                  </a:txBody>
                  <a:tcPr>
                    <a:cell3D prstMaterial="dkEdge">
                      <a:bevel w="165100" prst="coolSlant"/>
                      <a:lightRig rig="flood" dir="t"/>
                    </a:cell3D>
                  </a:tcPr>
                </a:tc>
                <a:tc>
                  <a:txBody>
                    <a:bodyPr/>
                    <a:lstStyle/>
                    <a:p>
                      <a:r>
                        <a:rPr lang="en-US" dirty="0"/>
                        <a:t>Evidence</a:t>
                      </a:r>
                      <a:endParaRPr lang="en-US" b="1" dirty="0"/>
                    </a:p>
                  </a:txBody>
                  <a:tcPr>
                    <a:cell3D prstMaterial="dkEdge">
                      <a:bevel w="165100" prst="coolSlant"/>
                      <a:lightRig rig="flood" dir="t"/>
                    </a:cell3D>
                  </a:tcPr>
                </a:tc>
                <a:extLst>
                  <a:ext uri="{0D108BD9-81ED-4DB2-BD59-A6C34878D82A}">
                    <a16:rowId xmlns:a16="http://schemas.microsoft.com/office/drawing/2014/main" val="10000"/>
                  </a:ext>
                </a:extLst>
              </a:tr>
              <a:tr h="370840">
                <a:tc>
                  <a:txBody>
                    <a:bodyPr/>
                    <a:lstStyle/>
                    <a:p>
                      <a:r>
                        <a:rPr lang="en-US" dirty="0"/>
                        <a:t>Acetaminophen/paracetamol</a:t>
                      </a:r>
                    </a:p>
                  </a:txBody>
                  <a:tcPr>
                    <a:cell3D prstMaterial="dkEdge">
                      <a:bevel w="165100" prst="coolSlant"/>
                      <a:lightRig rig="flood" dir="t"/>
                    </a:cell3D>
                  </a:tcPr>
                </a:tc>
                <a:tc>
                  <a:txBody>
                    <a:bodyPr/>
                    <a:lstStyle/>
                    <a:p>
                      <a:r>
                        <a:rPr lang="en-US" dirty="0"/>
                        <a:t>Can be effective for short-term, symptomatic</a:t>
                      </a:r>
                      <a:r>
                        <a:rPr lang="en-US" baseline="0" dirty="0"/>
                        <a:t> relief</a:t>
                      </a:r>
                      <a:endParaRPr lang="en-US" dirty="0"/>
                    </a:p>
                  </a:txBody>
                  <a:tcPr>
                    <a:cell3D prstMaterial="dkEdge">
                      <a:bevel w="165100" prst="coolSlant"/>
                      <a:lightRig rig="flood" dir="t"/>
                    </a:cell3D>
                  </a:tcPr>
                </a:tc>
                <a:extLst>
                  <a:ext uri="{0D108BD9-81ED-4DB2-BD59-A6C34878D82A}">
                    <a16:rowId xmlns:a16="http://schemas.microsoft.com/office/drawing/2014/main" val="10001"/>
                  </a:ext>
                </a:extLst>
              </a:tr>
              <a:tr h="370840">
                <a:tc>
                  <a:txBody>
                    <a:bodyPr/>
                    <a:lstStyle/>
                    <a:p>
                      <a:r>
                        <a:rPr lang="en-US" dirty="0"/>
                        <a:t>Caffeine, theophylline</a:t>
                      </a:r>
                    </a:p>
                  </a:txBody>
                  <a:tcPr>
                    <a:cell3D prstMaterial="dkEdge">
                      <a:bevel w="165100" prst="coolSlant"/>
                      <a:lightRig rig="flood" dir="t"/>
                    </a:cell3D>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Can be effective for short-term, symptomatic </a:t>
                      </a:r>
                      <a:r>
                        <a:rPr lang="en-US" baseline="0" dirty="0"/>
                        <a:t>relief</a:t>
                      </a:r>
                      <a:r>
                        <a:rPr lang="en-US" baseline="30000" dirty="0"/>
                        <a:t>10,28</a:t>
                      </a:r>
                      <a:endParaRPr lang="en-US" dirty="0"/>
                    </a:p>
                  </a:txBody>
                  <a:tcPr>
                    <a:cell3D prstMaterial="dkEdge">
                      <a:bevel w="165100" prst="coolSlant"/>
                      <a:lightRig rig="flood" dir="t"/>
                    </a:cell3D>
                  </a:tcPr>
                </a:tc>
                <a:extLst>
                  <a:ext uri="{0D108BD9-81ED-4DB2-BD59-A6C34878D82A}">
                    <a16:rowId xmlns:a16="http://schemas.microsoft.com/office/drawing/2014/main" val="10002"/>
                  </a:ext>
                </a:extLst>
              </a:tr>
              <a:tr h="370840">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a:t>Others (sumatriptan</a:t>
                      </a:r>
                      <a:r>
                        <a:rPr lang="en-US" baseline="30000" dirty="0"/>
                        <a:t>3,10,29</a:t>
                      </a:r>
                      <a:r>
                        <a:rPr lang="en-US" dirty="0"/>
                        <a:t>; desmopressin, vasopressin</a:t>
                      </a:r>
                      <a:r>
                        <a:rPr lang="en-US" baseline="30000" dirty="0"/>
                        <a:t>28,29</a:t>
                      </a:r>
                      <a:r>
                        <a:rPr lang="en-US" dirty="0"/>
                        <a:t>; ethanol, nicotinic acid, inhaled</a:t>
                      </a:r>
                      <a:r>
                        <a:rPr lang="en-US" baseline="0" dirty="0"/>
                        <a:t> carbon dioxide</a:t>
                      </a:r>
                      <a:r>
                        <a:rPr lang="en-US" baseline="30000" dirty="0"/>
                        <a:t>28</a:t>
                      </a:r>
                      <a:r>
                        <a:rPr lang="en-US" baseline="0" dirty="0"/>
                        <a:t>; ACTH, mirtazipine, gabapentin, pregabalin, methergine, metoclopramide, intravenous hydrocortisone, epidural morphine</a:t>
                      </a:r>
                      <a:r>
                        <a:rPr lang="en-US" baseline="30000" dirty="0"/>
                        <a:t>3</a:t>
                      </a:r>
                      <a:r>
                        <a:rPr lang="en-US" baseline="0" dirty="0"/>
                        <a:t>)</a:t>
                      </a:r>
                      <a:endParaRPr lang="en-US" dirty="0"/>
                    </a:p>
                  </a:txBody>
                  <a:tcPr>
                    <a:cell3D prstMaterial="dkEdge">
                      <a:bevel w="165100" prst="coolSlant"/>
                      <a:lightRig rig="flood" dir="t"/>
                    </a:cell3D>
                  </a:tcPr>
                </a:tc>
                <a:tc>
                  <a:txBody>
                    <a:bodyPr/>
                    <a:lstStyle/>
                    <a:p>
                      <a:r>
                        <a:rPr lang="en-US" dirty="0"/>
                        <a:t>Poor</a:t>
                      </a:r>
                      <a:r>
                        <a:rPr lang="en-US" baseline="0" dirty="0"/>
                        <a:t> evidence and n</a:t>
                      </a:r>
                      <a:r>
                        <a:rPr lang="en-US" dirty="0"/>
                        <a:t>ot commonly used in practice</a:t>
                      </a:r>
                    </a:p>
                  </a:txBody>
                  <a:tcPr>
                    <a:cell3D prstMaterial="dkEdge">
                      <a:bevel w="165100" prst="coolSlant"/>
                      <a:lightRig rig="flood" dir="t"/>
                    </a:cell3D>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2599117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Epidural blood patch</a:t>
            </a:r>
          </a:p>
        </p:txBody>
      </p:sp>
      <p:sp>
        <p:nvSpPr>
          <p:cNvPr id="3" name="Content Placeholder 2"/>
          <p:cNvSpPr>
            <a:spLocks noGrp="1"/>
          </p:cNvSpPr>
          <p:nvPr>
            <p:ph idx="1"/>
          </p:nvPr>
        </p:nvSpPr>
        <p:spPr/>
        <p:txBody>
          <a:bodyPr>
            <a:normAutofit/>
          </a:bodyPr>
          <a:lstStyle/>
          <a:p>
            <a:r>
              <a:rPr lang="en-US" dirty="0"/>
              <a:t>75 to 96% success rate</a:t>
            </a:r>
            <a:r>
              <a:rPr lang="en-US" baseline="30000" dirty="0"/>
              <a:t>10</a:t>
            </a:r>
            <a:endParaRPr lang="en-US" dirty="0"/>
          </a:p>
          <a:p>
            <a:r>
              <a:rPr lang="en-US" dirty="0"/>
              <a:t>Gold standard for PDPH, if conservative management fails </a:t>
            </a:r>
          </a:p>
          <a:p>
            <a:r>
              <a:rPr lang="en-US" dirty="0"/>
              <a:t>Injection of saline does not provide the same relief</a:t>
            </a:r>
          </a:p>
          <a:p>
            <a:endParaRPr lang="en-US" dirty="0"/>
          </a:p>
        </p:txBody>
      </p:sp>
    </p:spTree>
    <p:extLst>
      <p:ext uri="{BB962C8B-B14F-4D97-AF65-F5344CB8AC3E}">
        <p14:creationId xmlns:p14="http://schemas.microsoft.com/office/powerpoint/2010/main" val="214784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3C5E5E-7CDC-ED4B-8258-3776E9137F54}"/>
              </a:ext>
            </a:extLst>
          </p:cNvPr>
          <p:cNvSpPr>
            <a:spLocks noGrp="1"/>
          </p:cNvSpPr>
          <p:nvPr>
            <p:ph type="title"/>
          </p:nvPr>
        </p:nvSpPr>
        <p:spPr>
          <a:xfrm>
            <a:off x="628650" y="-76200"/>
            <a:ext cx="7886700" cy="1690688"/>
          </a:xfrm>
        </p:spPr>
        <p:txBody>
          <a:bodyPr/>
          <a:lstStyle/>
          <a:p>
            <a:r>
              <a:rPr lang="en-US" dirty="0"/>
              <a:t>Epidural blood patch</a:t>
            </a:r>
          </a:p>
        </p:txBody>
      </p:sp>
      <p:graphicFrame>
        <p:nvGraphicFramePr>
          <p:cNvPr id="4" name="Content Placeholder 3">
            <a:extLst>
              <a:ext uri="{FF2B5EF4-FFF2-40B4-BE49-F238E27FC236}">
                <a16:creationId xmlns:a16="http://schemas.microsoft.com/office/drawing/2014/main" id="{B905DC35-F876-1B47-A91D-1E191C3C39B7}"/>
              </a:ext>
            </a:extLst>
          </p:cNvPr>
          <p:cNvGraphicFramePr>
            <a:graphicFrameLocks noGrp="1"/>
          </p:cNvGraphicFramePr>
          <p:nvPr>
            <p:ph idx="1"/>
            <p:extLst>
              <p:ext uri="{D42A27DB-BD31-4B8C-83A1-F6EECF244321}">
                <p14:modId xmlns:p14="http://schemas.microsoft.com/office/powerpoint/2010/main" val="1339212016"/>
              </p:ext>
            </p:extLst>
          </p:nvPr>
        </p:nvGraphicFramePr>
        <p:xfrm>
          <a:off x="628650" y="1371600"/>
          <a:ext cx="7886700" cy="4732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a:extLst>
              <a:ext uri="{FF2B5EF4-FFF2-40B4-BE49-F238E27FC236}">
                <a16:creationId xmlns:a16="http://schemas.microsoft.com/office/drawing/2014/main" id="{6C50C8C5-E4AC-F44F-9500-1CE6367BFEB1}"/>
              </a:ext>
            </a:extLst>
          </p:cNvPr>
          <p:cNvSpPr txBox="1"/>
          <p:nvPr/>
        </p:nvSpPr>
        <p:spPr>
          <a:xfrm>
            <a:off x="1095441" y="4724400"/>
            <a:ext cx="1492716" cy="830997"/>
          </a:xfrm>
          <a:prstGeom prst="rect">
            <a:avLst/>
          </a:prstGeom>
          <a:noFill/>
        </p:spPr>
        <p:txBody>
          <a:bodyPr wrap="none" rtlCol="0">
            <a:spAutoFit/>
          </a:bodyPr>
          <a:lstStyle/>
          <a:p>
            <a:r>
              <a:rPr lang="en-US" sz="1600" dirty="0"/>
              <a:t>Restores intra-</a:t>
            </a:r>
          </a:p>
          <a:p>
            <a:r>
              <a:rPr lang="en-US" sz="1600" dirty="0"/>
              <a:t>cranial volume/</a:t>
            </a:r>
          </a:p>
          <a:p>
            <a:r>
              <a:rPr lang="en-US" sz="1600" dirty="0"/>
              <a:t>pressure</a:t>
            </a:r>
          </a:p>
        </p:txBody>
      </p:sp>
      <p:sp>
        <p:nvSpPr>
          <p:cNvPr id="6" name="TextBox 5">
            <a:extLst>
              <a:ext uri="{FF2B5EF4-FFF2-40B4-BE49-F238E27FC236}">
                <a16:creationId xmlns:a16="http://schemas.microsoft.com/office/drawing/2014/main" id="{FF36885E-1CF6-F643-8E82-4C0DD5CB4410}"/>
              </a:ext>
            </a:extLst>
          </p:cNvPr>
          <p:cNvSpPr txBox="1"/>
          <p:nvPr/>
        </p:nvSpPr>
        <p:spPr>
          <a:xfrm>
            <a:off x="381000" y="6412468"/>
            <a:ext cx="3090974" cy="369332"/>
          </a:xfrm>
          <a:prstGeom prst="rect">
            <a:avLst/>
          </a:prstGeom>
          <a:noFill/>
          <a:ln w="38100">
            <a:solidFill>
              <a:schemeClr val="accent1">
                <a:lumMod val="75000"/>
              </a:schemeClr>
            </a:solidFill>
          </a:ln>
        </p:spPr>
        <p:txBody>
          <a:bodyPr wrap="none" rtlCol="0">
            <a:spAutoFit/>
          </a:bodyPr>
          <a:lstStyle/>
          <a:p>
            <a:r>
              <a:rPr lang="en-US" dirty="0"/>
              <a:t>Reduces traction on pain fibers</a:t>
            </a:r>
          </a:p>
        </p:txBody>
      </p:sp>
      <p:sp>
        <p:nvSpPr>
          <p:cNvPr id="7" name="Down Arrow 6">
            <a:extLst>
              <a:ext uri="{FF2B5EF4-FFF2-40B4-BE49-F238E27FC236}">
                <a16:creationId xmlns:a16="http://schemas.microsoft.com/office/drawing/2014/main" id="{54C7AC2A-5235-0C44-A9EF-07AC0D7D738C}"/>
              </a:ext>
            </a:extLst>
          </p:cNvPr>
          <p:cNvSpPr/>
          <p:nvPr/>
        </p:nvSpPr>
        <p:spPr>
          <a:xfrm>
            <a:off x="1572768" y="5602436"/>
            <a:ext cx="484632" cy="7221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0E1D0B13-4176-504F-81C4-8B2B90E78C0E}"/>
              </a:ext>
            </a:extLst>
          </p:cNvPr>
          <p:cNvSpPr txBox="1"/>
          <p:nvPr/>
        </p:nvSpPr>
        <p:spPr>
          <a:xfrm>
            <a:off x="457200" y="1219200"/>
            <a:ext cx="2703112" cy="369332"/>
          </a:xfrm>
          <a:prstGeom prst="rect">
            <a:avLst/>
          </a:prstGeom>
          <a:solidFill>
            <a:srgbClr val="FFFF00"/>
          </a:solidFill>
          <a:ln w="57150">
            <a:solidFill>
              <a:srgbClr val="0070C0"/>
            </a:solidFill>
          </a:ln>
        </p:spPr>
        <p:txBody>
          <a:bodyPr wrap="none" rtlCol="0">
            <a:spAutoFit/>
          </a:bodyPr>
          <a:lstStyle/>
          <a:p>
            <a:r>
              <a:rPr lang="en-US" dirty="0"/>
              <a:t>Pressure Patch Mechanism</a:t>
            </a:r>
          </a:p>
        </p:txBody>
      </p:sp>
      <p:sp>
        <p:nvSpPr>
          <p:cNvPr id="9" name="TextBox 8">
            <a:extLst>
              <a:ext uri="{FF2B5EF4-FFF2-40B4-BE49-F238E27FC236}">
                <a16:creationId xmlns:a16="http://schemas.microsoft.com/office/drawing/2014/main" id="{7FC27CD4-B17A-E74F-9630-CBCDA218C193}"/>
              </a:ext>
            </a:extLst>
          </p:cNvPr>
          <p:cNvSpPr txBox="1"/>
          <p:nvPr/>
        </p:nvSpPr>
        <p:spPr>
          <a:xfrm>
            <a:off x="4961927" y="1283732"/>
            <a:ext cx="2353273" cy="369332"/>
          </a:xfrm>
          <a:prstGeom prst="rect">
            <a:avLst/>
          </a:prstGeom>
          <a:solidFill>
            <a:srgbClr val="FFFF00"/>
          </a:solidFill>
          <a:ln w="57150">
            <a:solidFill>
              <a:srgbClr val="0070C0"/>
            </a:solidFill>
          </a:ln>
        </p:spPr>
        <p:txBody>
          <a:bodyPr wrap="none" rtlCol="0">
            <a:spAutoFit/>
          </a:bodyPr>
          <a:lstStyle/>
          <a:p>
            <a:r>
              <a:rPr lang="en-US" dirty="0"/>
              <a:t>Plug Patch  Mechanism</a:t>
            </a:r>
          </a:p>
        </p:txBody>
      </p:sp>
      <p:sp>
        <p:nvSpPr>
          <p:cNvPr id="11" name="TextBox 10">
            <a:extLst>
              <a:ext uri="{FF2B5EF4-FFF2-40B4-BE49-F238E27FC236}">
                <a16:creationId xmlns:a16="http://schemas.microsoft.com/office/drawing/2014/main" id="{EFDEBBC6-F8EA-414B-8551-D000070B2DAD}"/>
              </a:ext>
            </a:extLst>
          </p:cNvPr>
          <p:cNvSpPr txBox="1"/>
          <p:nvPr/>
        </p:nvSpPr>
        <p:spPr>
          <a:xfrm>
            <a:off x="4790482" y="2373868"/>
            <a:ext cx="2753318" cy="369332"/>
          </a:xfrm>
          <a:prstGeom prst="rect">
            <a:avLst/>
          </a:prstGeom>
          <a:noFill/>
          <a:ln w="57150">
            <a:solidFill>
              <a:srgbClr val="0070C0"/>
            </a:solidFill>
          </a:ln>
        </p:spPr>
        <p:txBody>
          <a:bodyPr wrap="none" rtlCol="0">
            <a:spAutoFit/>
          </a:bodyPr>
          <a:lstStyle/>
          <a:p>
            <a:r>
              <a:rPr lang="en-US" dirty="0"/>
              <a:t>Injected blood forms a plug</a:t>
            </a:r>
          </a:p>
        </p:txBody>
      </p:sp>
      <p:sp>
        <p:nvSpPr>
          <p:cNvPr id="12" name="TextBox 11">
            <a:extLst>
              <a:ext uri="{FF2B5EF4-FFF2-40B4-BE49-F238E27FC236}">
                <a16:creationId xmlns:a16="http://schemas.microsoft.com/office/drawing/2014/main" id="{448229C9-AFAB-2644-8968-665902FAA5AB}"/>
              </a:ext>
            </a:extLst>
          </p:cNvPr>
          <p:cNvSpPr txBox="1"/>
          <p:nvPr/>
        </p:nvSpPr>
        <p:spPr>
          <a:xfrm>
            <a:off x="5041757" y="3657600"/>
            <a:ext cx="2273443" cy="369332"/>
          </a:xfrm>
          <a:prstGeom prst="rect">
            <a:avLst/>
          </a:prstGeom>
          <a:noFill/>
          <a:ln w="57150">
            <a:solidFill>
              <a:srgbClr val="0070C0"/>
            </a:solidFill>
          </a:ln>
        </p:spPr>
        <p:txBody>
          <a:bodyPr wrap="none" rtlCol="0">
            <a:spAutoFit/>
          </a:bodyPr>
          <a:lstStyle/>
          <a:p>
            <a:r>
              <a:rPr lang="en-US" dirty="0"/>
              <a:t>Sealing the dural  hole</a:t>
            </a:r>
          </a:p>
        </p:txBody>
      </p:sp>
      <p:sp>
        <p:nvSpPr>
          <p:cNvPr id="13" name="TextBox 12">
            <a:extLst>
              <a:ext uri="{FF2B5EF4-FFF2-40B4-BE49-F238E27FC236}">
                <a16:creationId xmlns:a16="http://schemas.microsoft.com/office/drawing/2014/main" id="{0D0A0EE8-856B-B74D-B7DB-C1050E12A77C}"/>
              </a:ext>
            </a:extLst>
          </p:cNvPr>
          <p:cNvSpPr txBox="1"/>
          <p:nvPr/>
        </p:nvSpPr>
        <p:spPr>
          <a:xfrm>
            <a:off x="4883866" y="4888468"/>
            <a:ext cx="2736134" cy="369332"/>
          </a:xfrm>
          <a:prstGeom prst="rect">
            <a:avLst/>
          </a:prstGeom>
          <a:noFill/>
          <a:ln w="57150">
            <a:solidFill>
              <a:srgbClr val="0070C0"/>
            </a:solidFill>
          </a:ln>
        </p:spPr>
        <p:txBody>
          <a:bodyPr wrap="none" rtlCol="0">
            <a:spAutoFit/>
          </a:bodyPr>
          <a:lstStyle/>
          <a:p>
            <a:r>
              <a:rPr lang="en-US" dirty="0"/>
              <a:t>Preventing further CSF leak</a:t>
            </a:r>
          </a:p>
        </p:txBody>
      </p:sp>
      <p:sp>
        <p:nvSpPr>
          <p:cNvPr id="14" name="Down Arrow 13">
            <a:extLst>
              <a:ext uri="{FF2B5EF4-FFF2-40B4-BE49-F238E27FC236}">
                <a16:creationId xmlns:a16="http://schemas.microsoft.com/office/drawing/2014/main" id="{9D549C78-CBBD-FB4B-A3D2-8FCD6A08FEC7}"/>
              </a:ext>
            </a:extLst>
          </p:cNvPr>
          <p:cNvSpPr/>
          <p:nvPr/>
        </p:nvSpPr>
        <p:spPr>
          <a:xfrm>
            <a:off x="5916168" y="2801675"/>
            <a:ext cx="484632" cy="7797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Down Arrow 14">
            <a:extLst>
              <a:ext uri="{FF2B5EF4-FFF2-40B4-BE49-F238E27FC236}">
                <a16:creationId xmlns:a16="http://schemas.microsoft.com/office/drawing/2014/main" id="{F38448C5-BDCC-0648-B0BD-DA84A711CF26}"/>
              </a:ext>
            </a:extLst>
          </p:cNvPr>
          <p:cNvSpPr/>
          <p:nvPr/>
        </p:nvSpPr>
        <p:spPr>
          <a:xfrm>
            <a:off x="5943600" y="4112345"/>
            <a:ext cx="484632" cy="69274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9158394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a:t>No disclosures</a:t>
            </a:r>
          </a:p>
        </p:txBody>
      </p:sp>
      <p:sp>
        <p:nvSpPr>
          <p:cNvPr id="3" name="Content Placeholder 2"/>
          <p:cNvSpPr>
            <a:spLocks noGrp="1"/>
          </p:cNvSpPr>
          <p:nvPr>
            <p:ph idx="1"/>
          </p:nvPr>
        </p:nvSpPr>
        <p:spPr/>
        <p:txBody>
          <a:bodyPr/>
          <a:lstStyle/>
          <a:p>
            <a:endParaRPr lang="en-US" dirty="0"/>
          </a:p>
        </p:txBody>
      </p:sp>
      <p:sp>
        <p:nvSpPr>
          <p:cNvPr id="5" name="Rectangle 4"/>
          <p:cNvSpPr/>
          <p:nvPr/>
        </p:nvSpPr>
        <p:spPr>
          <a:xfrm>
            <a:off x="0" y="2"/>
            <a:ext cx="9144000" cy="1176646"/>
          </a:xfrm>
          <a:custGeom>
            <a:avLst/>
            <a:gdLst>
              <a:gd name="connsiteX0" fmla="*/ 0 w 9144000"/>
              <a:gd name="connsiteY0" fmla="*/ 0 h 381000"/>
              <a:gd name="connsiteX1" fmla="*/ 9144000 w 9144000"/>
              <a:gd name="connsiteY1" fmla="*/ 0 h 381000"/>
              <a:gd name="connsiteX2" fmla="*/ 9144000 w 9144000"/>
              <a:gd name="connsiteY2" fmla="*/ 381000 h 381000"/>
              <a:gd name="connsiteX3" fmla="*/ 0 w 9144000"/>
              <a:gd name="connsiteY3" fmla="*/ 381000 h 381000"/>
              <a:gd name="connsiteX4" fmla="*/ 0 w 9144000"/>
              <a:gd name="connsiteY4" fmla="*/ 0 h 381000"/>
              <a:gd name="connsiteX0" fmla="*/ 0 w 9144000"/>
              <a:gd name="connsiteY0" fmla="*/ 0 h 414866"/>
              <a:gd name="connsiteX1" fmla="*/ 9144000 w 9144000"/>
              <a:gd name="connsiteY1" fmla="*/ 0 h 414866"/>
              <a:gd name="connsiteX2" fmla="*/ 9144000 w 9144000"/>
              <a:gd name="connsiteY2" fmla="*/ 381000 h 414866"/>
              <a:gd name="connsiteX3" fmla="*/ 0 w 9144000"/>
              <a:gd name="connsiteY3" fmla="*/ 381000 h 414866"/>
              <a:gd name="connsiteX4" fmla="*/ 0 w 9144000"/>
              <a:gd name="connsiteY4" fmla="*/ 0 h 414866"/>
              <a:gd name="connsiteX0" fmla="*/ 0 w 9144000"/>
              <a:gd name="connsiteY0" fmla="*/ 0 h 424543"/>
              <a:gd name="connsiteX1" fmla="*/ 9144000 w 9144000"/>
              <a:gd name="connsiteY1" fmla="*/ 0 h 424543"/>
              <a:gd name="connsiteX2" fmla="*/ 9144000 w 9144000"/>
              <a:gd name="connsiteY2" fmla="*/ 381000 h 424543"/>
              <a:gd name="connsiteX3" fmla="*/ 0 w 9144000"/>
              <a:gd name="connsiteY3" fmla="*/ 381000 h 424543"/>
              <a:gd name="connsiteX4" fmla="*/ 0 w 9144000"/>
              <a:gd name="connsiteY4" fmla="*/ 0 h 424543"/>
              <a:gd name="connsiteX0" fmla="*/ 0 w 9203376"/>
              <a:gd name="connsiteY0" fmla="*/ 0 h 580162"/>
              <a:gd name="connsiteX1" fmla="*/ 9144000 w 9203376"/>
              <a:gd name="connsiteY1" fmla="*/ 0 h 580162"/>
              <a:gd name="connsiteX2" fmla="*/ 9203376 w 9203376"/>
              <a:gd name="connsiteY2" fmla="*/ 559130 h 580162"/>
              <a:gd name="connsiteX3" fmla="*/ 0 w 9203376"/>
              <a:gd name="connsiteY3" fmla="*/ 381000 h 580162"/>
              <a:gd name="connsiteX4" fmla="*/ 0 w 9203376"/>
              <a:gd name="connsiteY4" fmla="*/ 0 h 580162"/>
              <a:gd name="connsiteX0" fmla="*/ 0 w 9203376"/>
              <a:gd name="connsiteY0" fmla="*/ 0 h 559130"/>
              <a:gd name="connsiteX1" fmla="*/ 9144000 w 9203376"/>
              <a:gd name="connsiteY1" fmla="*/ 0 h 559130"/>
              <a:gd name="connsiteX2" fmla="*/ 9203376 w 9203376"/>
              <a:gd name="connsiteY2" fmla="*/ 559130 h 559130"/>
              <a:gd name="connsiteX3" fmla="*/ 0 w 9203376"/>
              <a:gd name="connsiteY3" fmla="*/ 381000 h 559130"/>
              <a:gd name="connsiteX4" fmla="*/ 0 w 9203376"/>
              <a:gd name="connsiteY4" fmla="*/ 0 h 559130"/>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23750 w 9167750"/>
              <a:gd name="connsiteY3" fmla="*/ 95993 h 1141020"/>
              <a:gd name="connsiteX4" fmla="*/ 0 w 9167750"/>
              <a:gd name="connsiteY4" fmla="*/ 0 h 1141020"/>
              <a:gd name="connsiteX0" fmla="*/ 0 w 9144000"/>
              <a:gd name="connsiteY0" fmla="*/ 0 h 1176646"/>
              <a:gd name="connsiteX1" fmla="*/ 9144000 w 9144000"/>
              <a:gd name="connsiteY1" fmla="*/ 0 h 1176646"/>
              <a:gd name="connsiteX2" fmla="*/ 9132124 w 9144000"/>
              <a:gd name="connsiteY2" fmla="*/ 1176646 h 1176646"/>
              <a:gd name="connsiteX3" fmla="*/ 23750 w 9144000"/>
              <a:gd name="connsiteY3" fmla="*/ 95993 h 1176646"/>
              <a:gd name="connsiteX4" fmla="*/ 0 w 9144000"/>
              <a:gd name="connsiteY4" fmla="*/ 0 h 1176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6646">
                <a:moveTo>
                  <a:pt x="0" y="0"/>
                </a:moveTo>
                <a:lnTo>
                  <a:pt x="9144000" y="0"/>
                </a:lnTo>
                <a:cubicBezTo>
                  <a:pt x="9144000" y="127000"/>
                  <a:pt x="9132124" y="1049646"/>
                  <a:pt x="9132124" y="1176646"/>
                </a:cubicBezTo>
                <a:cubicBezTo>
                  <a:pt x="9123217" y="3957"/>
                  <a:pt x="3071750" y="95993"/>
                  <a:pt x="23750" y="95993"/>
                </a:cubicBezTo>
                <a:lnTo>
                  <a:pt x="0" y="0"/>
                </a:lnTo>
                <a:close/>
              </a:path>
            </a:pathLst>
          </a:cu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2" descr="http://images.clipartpanda.com/world-clipart-png-globe-hi.png"/>
          <p:cNvPicPr>
            <a:picLocks noChangeAspect="1" noChangeArrowheads="1"/>
          </p:cNvPicPr>
          <p:nvPr/>
        </p:nvPicPr>
        <p:blipFill>
          <a:blip r:embed="rId2"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7620000" y="149336"/>
            <a:ext cx="1233549" cy="12253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32693222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B7960-A1A3-4345-8906-9889B008D938}"/>
              </a:ext>
            </a:extLst>
          </p:cNvPr>
          <p:cNvSpPr>
            <a:spLocks noGrp="1"/>
          </p:cNvSpPr>
          <p:nvPr>
            <p:ph type="title"/>
          </p:nvPr>
        </p:nvSpPr>
        <p:spPr/>
        <p:txBody>
          <a:bodyPr/>
          <a:lstStyle/>
          <a:p>
            <a:r>
              <a:rPr lang="en-US" dirty="0"/>
              <a:t>Epidural blood patch</a:t>
            </a:r>
          </a:p>
        </p:txBody>
      </p:sp>
      <p:sp>
        <p:nvSpPr>
          <p:cNvPr id="3" name="Content Placeholder 2">
            <a:extLst>
              <a:ext uri="{FF2B5EF4-FFF2-40B4-BE49-F238E27FC236}">
                <a16:creationId xmlns:a16="http://schemas.microsoft.com/office/drawing/2014/main" id="{EA190C51-1F92-2D4A-96ED-33B8AE6EAFF7}"/>
              </a:ext>
            </a:extLst>
          </p:cNvPr>
          <p:cNvSpPr>
            <a:spLocks noGrp="1"/>
          </p:cNvSpPr>
          <p:nvPr>
            <p:ph idx="1"/>
          </p:nvPr>
        </p:nvSpPr>
        <p:spPr/>
        <p:txBody>
          <a:bodyPr>
            <a:normAutofit fontScale="92500" lnSpcReduction="20000"/>
          </a:bodyPr>
          <a:lstStyle/>
          <a:p>
            <a:r>
              <a:rPr lang="en-US" sz="3000" dirty="0"/>
              <a:t>Adverse effects</a:t>
            </a:r>
          </a:p>
          <a:p>
            <a:pPr lvl="1"/>
            <a:r>
              <a:rPr lang="en-US" sz="2800" dirty="0"/>
              <a:t>Back pain - 35%</a:t>
            </a:r>
          </a:p>
          <a:p>
            <a:pPr lvl="1"/>
            <a:r>
              <a:rPr lang="en-US" sz="2800" dirty="0"/>
              <a:t>Neck pain - 1%</a:t>
            </a:r>
          </a:p>
          <a:p>
            <a:pPr lvl="1"/>
            <a:r>
              <a:rPr lang="en-US" sz="2800" dirty="0"/>
              <a:t>Transient temperature spike 24-48 hours - 5%</a:t>
            </a:r>
          </a:p>
          <a:p>
            <a:pPr lvl="1"/>
            <a:r>
              <a:rPr lang="en-US" sz="2800" dirty="0"/>
              <a:t>Infection, bleeding - Rare</a:t>
            </a:r>
          </a:p>
          <a:p>
            <a:pPr marL="0" indent="0">
              <a:buNone/>
            </a:pPr>
            <a:endParaRPr lang="en-US" dirty="0"/>
          </a:p>
          <a:p>
            <a:r>
              <a:rPr lang="en-US" sz="3000" dirty="0"/>
              <a:t>Contraindications - Related to needle placement</a:t>
            </a:r>
          </a:p>
          <a:p>
            <a:pPr lvl="1"/>
            <a:r>
              <a:rPr lang="en-US" sz="2600" dirty="0"/>
              <a:t>Coagulopathy</a:t>
            </a:r>
          </a:p>
          <a:p>
            <a:pPr lvl="1"/>
            <a:r>
              <a:rPr lang="en-US" sz="2600" dirty="0"/>
              <a:t>Sepsis</a:t>
            </a:r>
          </a:p>
          <a:p>
            <a:pPr lvl="1"/>
            <a:r>
              <a:rPr lang="en-US" sz="2600" dirty="0"/>
              <a:t>Local infection</a:t>
            </a:r>
          </a:p>
          <a:p>
            <a:pPr lvl="1"/>
            <a:r>
              <a:rPr lang="en-US" sz="2600" dirty="0"/>
              <a:t>Anatomic abnormality</a:t>
            </a:r>
          </a:p>
          <a:p>
            <a:pPr lvl="1"/>
            <a:r>
              <a:rPr lang="en-US" sz="2600" dirty="0"/>
              <a:t>Fever</a:t>
            </a:r>
          </a:p>
          <a:p>
            <a:endParaRPr lang="en-US" dirty="0"/>
          </a:p>
          <a:p>
            <a:endParaRPr lang="en-US" dirty="0"/>
          </a:p>
          <a:p>
            <a:endParaRPr lang="en-US" dirty="0"/>
          </a:p>
        </p:txBody>
      </p:sp>
    </p:spTree>
    <p:extLst>
      <p:ext uri="{BB962C8B-B14F-4D97-AF65-F5344CB8AC3E}">
        <p14:creationId xmlns:p14="http://schemas.microsoft.com/office/powerpoint/2010/main" val="12404932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Epidural blood patch</a:t>
            </a:r>
          </a:p>
        </p:txBody>
      </p:sp>
      <p:sp>
        <p:nvSpPr>
          <p:cNvPr id="3" name="Content Placeholder 2"/>
          <p:cNvSpPr>
            <a:spLocks noGrp="1"/>
          </p:cNvSpPr>
          <p:nvPr>
            <p:ph idx="1"/>
          </p:nvPr>
        </p:nvSpPr>
        <p:spPr>
          <a:xfrm>
            <a:off x="628650" y="1825625"/>
            <a:ext cx="4019550" cy="4351338"/>
          </a:xfrm>
        </p:spPr>
        <p:txBody>
          <a:bodyPr>
            <a:normAutofit fontScale="85000" lnSpcReduction="20000"/>
          </a:bodyPr>
          <a:lstStyle/>
          <a:p>
            <a:r>
              <a:rPr lang="en-US" dirty="0"/>
              <a:t>Injection of a patient’s own blood into the epidural space with sterile technique</a:t>
            </a:r>
          </a:p>
          <a:p>
            <a:r>
              <a:rPr lang="en-US" dirty="0"/>
              <a:t>Administered as close to the site of original dural puncture, at the same or a lower interspace. </a:t>
            </a:r>
          </a:p>
          <a:p>
            <a:r>
              <a:rPr lang="en-US" dirty="0"/>
              <a:t>Approximately 20 to 30 mL of blood in adults</a:t>
            </a:r>
            <a:r>
              <a:rPr lang="en-US" baseline="30000" dirty="0"/>
              <a:t>3,10</a:t>
            </a:r>
          </a:p>
          <a:p>
            <a:r>
              <a:rPr lang="en-US" dirty="0"/>
              <a:t>Stop injection if patient has neck or back pain or pain radiating down legs</a:t>
            </a:r>
          </a:p>
          <a:p>
            <a:r>
              <a:rPr lang="en-US" dirty="0"/>
              <a:t>Patient lies flat for at least 1 hour after procedure</a:t>
            </a:r>
          </a:p>
        </p:txBody>
      </p:sp>
      <p:pic>
        <p:nvPicPr>
          <p:cNvPr id="4" name="Picture 3" descr="600px-Epidural_blood_patch.svg.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00600" y="1752600"/>
            <a:ext cx="4343400" cy="4343400"/>
          </a:xfrm>
          <a:prstGeom prst="rect">
            <a:avLst/>
          </a:prstGeom>
        </p:spPr>
      </p:pic>
      <p:sp>
        <p:nvSpPr>
          <p:cNvPr id="5" name="TextBox 4"/>
          <p:cNvSpPr txBox="1"/>
          <p:nvPr/>
        </p:nvSpPr>
        <p:spPr>
          <a:xfrm>
            <a:off x="5029200" y="6096000"/>
            <a:ext cx="3352800" cy="574516"/>
          </a:xfrm>
          <a:prstGeom prst="rect">
            <a:avLst/>
          </a:prstGeom>
          <a:noFill/>
        </p:spPr>
        <p:txBody>
          <a:bodyPr wrap="square" rtlCol="0">
            <a:spAutoFit/>
          </a:bodyPr>
          <a:lstStyle/>
          <a:p>
            <a:pPr marL="0" lvl="3" defTabSz="457200">
              <a:defRPr/>
            </a:pPr>
            <a:r>
              <a:rPr lang="en-US" sz="800" dirty="0"/>
              <a:t>Image from Wikimedia</a:t>
            </a:r>
          </a:p>
          <a:p>
            <a:pPr marL="0" lvl="3" defTabSz="457200">
              <a:defRPr/>
            </a:pPr>
            <a:endParaRPr lang="en-US" sz="800" baseline="30000" dirty="0"/>
          </a:p>
          <a:p>
            <a:endParaRPr lang="en-US" dirty="0"/>
          </a:p>
        </p:txBody>
      </p:sp>
    </p:spTree>
    <p:extLst>
      <p:ext uri="{BB962C8B-B14F-4D97-AF65-F5344CB8AC3E}">
        <p14:creationId xmlns:p14="http://schemas.microsoft.com/office/powerpoint/2010/main" val="21122519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Epidural blood patch</a:t>
            </a:r>
          </a:p>
        </p:txBody>
      </p:sp>
      <p:graphicFrame>
        <p:nvGraphicFramePr>
          <p:cNvPr id="4" name="Table 3"/>
          <p:cNvGraphicFramePr>
            <a:graphicFrameLocks noGrp="1"/>
          </p:cNvGraphicFramePr>
          <p:nvPr>
            <p:extLst>
              <p:ext uri="{D42A27DB-BD31-4B8C-83A1-F6EECF244321}">
                <p14:modId xmlns:p14="http://schemas.microsoft.com/office/powerpoint/2010/main" val="3628686695"/>
              </p:ext>
            </p:extLst>
          </p:nvPr>
        </p:nvGraphicFramePr>
        <p:xfrm>
          <a:off x="685800" y="1852526"/>
          <a:ext cx="7772400" cy="4527982"/>
        </p:xfrm>
        <a:graphic>
          <a:graphicData uri="http://schemas.openxmlformats.org/drawingml/2006/table">
            <a:tbl>
              <a:tblPr firstRow="1" bandRow="1">
                <a:tableStyleId>{5FD0F851-EC5A-4D38-B0AD-8093EC10F338}</a:tableStyleId>
              </a:tblPr>
              <a:tblGrid>
                <a:gridCol w="7772400">
                  <a:extLst>
                    <a:ext uri="{9D8B030D-6E8A-4147-A177-3AD203B41FA5}">
                      <a16:colId xmlns:a16="http://schemas.microsoft.com/office/drawing/2014/main" val="20000"/>
                    </a:ext>
                  </a:extLst>
                </a:gridCol>
              </a:tblGrid>
              <a:tr h="56757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0" dirty="0"/>
                        <a:t>Highly effective and safe in pediatric patients</a:t>
                      </a:r>
                      <a:r>
                        <a:rPr lang="en-US" sz="2400" b="0" baseline="30000" dirty="0"/>
                        <a:t>16</a:t>
                      </a:r>
                      <a:endParaRPr lang="en-US" sz="2400" b="0" dirty="0"/>
                    </a:p>
                  </a:txBody>
                  <a:tcPr>
                    <a:cell3D prstMaterial="dkEdge">
                      <a:bevel w="165100" prst="coolSlant"/>
                      <a:lightRig rig="flood" dir="t"/>
                    </a:cell3D>
                  </a:tcPr>
                </a:tc>
                <a:extLst>
                  <a:ext uri="{0D108BD9-81ED-4DB2-BD59-A6C34878D82A}">
                    <a16:rowId xmlns:a16="http://schemas.microsoft.com/office/drawing/2014/main" val="10000"/>
                  </a:ext>
                </a:extLst>
              </a:tr>
              <a:tr h="57546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a:t>Conservative treatment is still first line and usually adequate </a:t>
                      </a:r>
                    </a:p>
                  </a:txBody>
                  <a:tcPr>
                    <a:cell3D prstMaterial="dkEdge">
                      <a:bevel w="165100" prst="coolSlant"/>
                      <a:lightRig rig="flood" dir="t"/>
                    </a:cell3D>
                  </a:tcPr>
                </a:tc>
                <a:extLst>
                  <a:ext uri="{0D108BD9-81ED-4DB2-BD59-A6C34878D82A}">
                    <a16:rowId xmlns:a16="http://schemas.microsoft.com/office/drawing/2014/main" val="10001"/>
                  </a:ext>
                </a:extLst>
              </a:tr>
              <a:tr h="99326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a:t>Epidural blood patch in children is technically similar to the procedure in adults</a:t>
                      </a:r>
                    </a:p>
                  </a:txBody>
                  <a:tcPr>
                    <a:cell3D prstMaterial="dkEdge">
                      <a:bevel w="165100" prst="coolSlant"/>
                      <a:lightRig rig="flood" dir="t"/>
                    </a:cell3D>
                  </a:tcPr>
                </a:tc>
                <a:extLst>
                  <a:ext uri="{0D108BD9-81ED-4DB2-BD59-A6C34878D82A}">
                    <a16:rowId xmlns:a16="http://schemas.microsoft.com/office/drawing/2014/main" val="10002"/>
                  </a:ext>
                </a:extLst>
              </a:tr>
              <a:tr h="99326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a:t>0.2 – 0.3 mL/kg is an appropriate amount of autologous blood for injection</a:t>
                      </a:r>
                      <a:r>
                        <a:rPr lang="en-US" sz="2400" baseline="30000" dirty="0"/>
                        <a:t>10,30</a:t>
                      </a:r>
                      <a:endParaRPr lang="en-US" sz="2400" dirty="0"/>
                    </a:p>
                  </a:txBody>
                  <a:tcPr>
                    <a:cell3D prstMaterial="dkEdge">
                      <a:bevel w="165100" prst="coolSlant"/>
                      <a:lightRig rig="flood" dir="t"/>
                    </a:cell3D>
                  </a:tcPr>
                </a:tc>
                <a:extLst>
                  <a:ext uri="{0D108BD9-81ED-4DB2-BD59-A6C34878D82A}">
                    <a16:rowId xmlns:a16="http://schemas.microsoft.com/office/drawing/2014/main" val="10003"/>
                  </a:ext>
                </a:extLst>
              </a:tr>
              <a:tr h="57546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a:t>Mechanisms of success are the same as in adults</a:t>
                      </a:r>
                    </a:p>
                  </a:txBody>
                  <a:tcPr>
                    <a:cell3D prstMaterial="dkEdge">
                      <a:bevel w="165100" prst="coolSlant"/>
                      <a:lightRig rig="flood" dir="t"/>
                    </a:cell3D>
                  </a:tcPr>
                </a:tc>
                <a:extLst>
                  <a:ext uri="{0D108BD9-81ED-4DB2-BD59-A6C34878D82A}">
                    <a16:rowId xmlns:a16="http://schemas.microsoft.com/office/drawing/2014/main" val="10004"/>
                  </a:ext>
                </a:extLst>
              </a:tr>
              <a:tr h="77048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a:t>Success is high at approximately 70%, and perhaps greater</a:t>
                      </a:r>
                      <a:r>
                        <a:rPr lang="en-US" sz="2400" baseline="30000" dirty="0"/>
                        <a:t>16,30</a:t>
                      </a:r>
                      <a:endParaRPr lang="en-US" sz="2400" dirty="0"/>
                    </a:p>
                  </a:txBody>
                  <a:tcPr>
                    <a:cell3D prstMaterial="dkEdge">
                      <a:bevel w="165100" prst="coolSlant"/>
                      <a:lightRig rig="flood" dir="t"/>
                    </a:cell3D>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098092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AD3768-51C1-B345-8431-14AA4FB5E743}"/>
              </a:ext>
            </a:extLst>
          </p:cNvPr>
          <p:cNvSpPr>
            <a:spLocks noGrp="1"/>
          </p:cNvSpPr>
          <p:nvPr>
            <p:ph type="title"/>
          </p:nvPr>
        </p:nvSpPr>
        <p:spPr/>
        <p:txBody>
          <a:bodyPr/>
          <a:lstStyle/>
          <a:p>
            <a:r>
              <a:rPr lang="en-US" dirty="0"/>
              <a:t>You are asked to perform epidural</a:t>
            </a:r>
            <a:br>
              <a:rPr lang="en-US" dirty="0"/>
            </a:br>
            <a:r>
              <a:rPr lang="en-US" dirty="0"/>
              <a:t>blood patch for a child with PDPH</a:t>
            </a:r>
          </a:p>
        </p:txBody>
      </p:sp>
      <p:sp>
        <p:nvSpPr>
          <p:cNvPr id="3" name="Content Placeholder 2">
            <a:extLst>
              <a:ext uri="{FF2B5EF4-FFF2-40B4-BE49-F238E27FC236}">
                <a16:creationId xmlns:a16="http://schemas.microsoft.com/office/drawing/2014/main" id="{70A21443-FF52-D74B-A1D4-7C866582FDB9}"/>
              </a:ext>
            </a:extLst>
          </p:cNvPr>
          <p:cNvSpPr>
            <a:spLocks noGrp="1"/>
          </p:cNvSpPr>
          <p:nvPr>
            <p:ph idx="1"/>
          </p:nvPr>
        </p:nvSpPr>
        <p:spPr>
          <a:xfrm>
            <a:off x="628650" y="1825625"/>
            <a:ext cx="8286750" cy="4351338"/>
          </a:xfrm>
        </p:spPr>
        <p:txBody>
          <a:bodyPr>
            <a:normAutofit lnSpcReduction="10000"/>
          </a:bodyPr>
          <a:lstStyle/>
          <a:p>
            <a:r>
              <a:rPr lang="en-US" dirty="0"/>
              <a:t>History</a:t>
            </a:r>
          </a:p>
          <a:p>
            <a:pPr lvl="1"/>
            <a:r>
              <a:rPr lang="en-US" dirty="0"/>
              <a:t>10 year old boy, 31 kg</a:t>
            </a:r>
          </a:p>
          <a:p>
            <a:pPr lvl="1"/>
            <a:r>
              <a:rPr lang="en-US" dirty="0"/>
              <a:t>Inguinal hernia repair 2 days ago </a:t>
            </a:r>
          </a:p>
          <a:p>
            <a:pPr lvl="1"/>
            <a:r>
              <a:rPr lang="en-US" dirty="0"/>
              <a:t>Anesthesia: Spinal anesthesia with 25 gauge cutting needle</a:t>
            </a:r>
          </a:p>
          <a:p>
            <a:pPr lvl="1"/>
            <a:r>
              <a:rPr lang="en-US" dirty="0"/>
              <a:t>Complaint of headache and nausea</a:t>
            </a:r>
          </a:p>
          <a:p>
            <a:r>
              <a:rPr lang="en-US" dirty="0"/>
              <a:t>Physical Exam</a:t>
            </a:r>
          </a:p>
          <a:p>
            <a:pPr lvl="1"/>
            <a:r>
              <a:rPr lang="en-US" dirty="0"/>
              <a:t>Vitals are all normal. Alert and oriented.</a:t>
            </a:r>
          </a:p>
          <a:p>
            <a:pPr lvl="1"/>
            <a:r>
              <a:rPr lang="en-US" dirty="0"/>
              <a:t>He describe his headache pain as 5/10 with sitting or standing upright and 1/10 lying flat.</a:t>
            </a:r>
          </a:p>
          <a:p>
            <a:pPr lvl="1"/>
            <a:r>
              <a:rPr lang="en-US" dirty="0"/>
              <a:t>Diagnosed with PDPH</a:t>
            </a:r>
          </a:p>
          <a:p>
            <a:pPr lvl="1"/>
            <a:r>
              <a:rPr lang="en-US" dirty="0"/>
              <a:t>How should Thomas be treated?</a:t>
            </a:r>
          </a:p>
          <a:p>
            <a:pPr lvl="1"/>
            <a:endParaRPr lang="en-US" dirty="0"/>
          </a:p>
          <a:p>
            <a:pPr lvl="1"/>
            <a:endParaRPr lang="en-US" dirty="0"/>
          </a:p>
        </p:txBody>
      </p:sp>
    </p:spTree>
    <p:extLst>
      <p:ext uri="{BB962C8B-B14F-4D97-AF65-F5344CB8AC3E}">
        <p14:creationId xmlns:p14="http://schemas.microsoft.com/office/powerpoint/2010/main" val="11244032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You are asked to perform an epidural blood patch for a child with PDPH…</a:t>
            </a:r>
          </a:p>
        </p:txBody>
      </p:sp>
      <p:sp>
        <p:nvSpPr>
          <p:cNvPr id="3" name="Content Placeholder 2"/>
          <p:cNvSpPr>
            <a:spLocks noGrp="1"/>
          </p:cNvSpPr>
          <p:nvPr>
            <p:ph idx="1"/>
          </p:nvPr>
        </p:nvSpPr>
        <p:spPr/>
        <p:txBody>
          <a:bodyPr>
            <a:normAutofit fontScale="92500" lnSpcReduction="10000"/>
          </a:bodyPr>
          <a:lstStyle/>
          <a:p>
            <a:r>
              <a:rPr lang="en-US" dirty="0"/>
              <a:t>Conservative treatment!</a:t>
            </a:r>
          </a:p>
          <a:p>
            <a:pPr lvl="1"/>
            <a:r>
              <a:rPr lang="en-US" dirty="0"/>
              <a:t>Conservative medical therapies should be attempted first at this early stage and given the mild severity of symptoms</a:t>
            </a:r>
          </a:p>
          <a:p>
            <a:pPr lvl="1"/>
            <a:r>
              <a:rPr lang="en-US" dirty="0"/>
              <a:t>Bedrest</a:t>
            </a:r>
          </a:p>
          <a:p>
            <a:pPr lvl="1"/>
            <a:r>
              <a:rPr lang="en-US" dirty="0"/>
              <a:t>Hydration</a:t>
            </a:r>
          </a:p>
          <a:p>
            <a:pPr lvl="1"/>
            <a:r>
              <a:rPr lang="en-US" dirty="0"/>
              <a:t>Caffeine</a:t>
            </a:r>
          </a:p>
          <a:p>
            <a:pPr lvl="1"/>
            <a:r>
              <a:rPr lang="en-US" dirty="0"/>
              <a:t>Symptom management with pain medicines (e.g., acetaminophen, NSAIDs) and antiemetics </a:t>
            </a:r>
          </a:p>
          <a:p>
            <a:r>
              <a:rPr lang="en-US" dirty="0"/>
              <a:t>Thomas is sent home. His headache is still present a week later and has worsened to 8/10.  He has missed several days of school. </a:t>
            </a:r>
          </a:p>
          <a:p>
            <a:r>
              <a:rPr lang="en-US" dirty="0"/>
              <a:t>How should Thomas be treated now?</a:t>
            </a:r>
          </a:p>
          <a:p>
            <a:pPr lvl="1"/>
            <a:endParaRPr lang="en-US" dirty="0"/>
          </a:p>
        </p:txBody>
      </p:sp>
    </p:spTree>
    <p:extLst>
      <p:ext uri="{BB962C8B-B14F-4D97-AF65-F5344CB8AC3E}">
        <p14:creationId xmlns:p14="http://schemas.microsoft.com/office/powerpoint/2010/main" val="13709410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You are asked to perform an epidural blood patch for a child with PDPH…</a:t>
            </a:r>
          </a:p>
        </p:txBody>
      </p:sp>
      <p:sp>
        <p:nvSpPr>
          <p:cNvPr id="3" name="Content Placeholder 2"/>
          <p:cNvSpPr>
            <a:spLocks noGrp="1"/>
          </p:cNvSpPr>
          <p:nvPr>
            <p:ph idx="1"/>
          </p:nvPr>
        </p:nvSpPr>
        <p:spPr/>
        <p:txBody>
          <a:bodyPr>
            <a:normAutofit fontScale="85000" lnSpcReduction="20000"/>
          </a:bodyPr>
          <a:lstStyle/>
          <a:p>
            <a:r>
              <a:rPr lang="en-US" dirty="0"/>
              <a:t>Epidural blood patch! </a:t>
            </a:r>
          </a:p>
          <a:p>
            <a:r>
              <a:rPr lang="en-US" dirty="0"/>
              <a:t>Consider the following:</a:t>
            </a:r>
          </a:p>
          <a:p>
            <a:pPr lvl="1"/>
            <a:r>
              <a:rPr lang="en-US" dirty="0"/>
              <a:t>Standard monitors</a:t>
            </a:r>
          </a:p>
          <a:p>
            <a:pPr lvl="2"/>
            <a:r>
              <a:rPr lang="en-US" dirty="0"/>
              <a:t>Oxygen saturation, ECG, blood pressure</a:t>
            </a:r>
          </a:p>
          <a:p>
            <a:pPr lvl="1"/>
            <a:r>
              <a:rPr lang="en-US" dirty="0"/>
              <a:t>Intravenous access</a:t>
            </a:r>
          </a:p>
          <a:p>
            <a:pPr lvl="1"/>
            <a:r>
              <a:rPr lang="en-US" dirty="0"/>
              <a:t>Sedation or general anesthesia, as necessary</a:t>
            </a:r>
          </a:p>
          <a:p>
            <a:pPr lvl="1"/>
            <a:r>
              <a:rPr lang="en-US" dirty="0"/>
              <a:t>Lateral decubitus or sitting position</a:t>
            </a:r>
          </a:p>
          <a:p>
            <a:pPr lvl="1"/>
            <a:r>
              <a:rPr lang="en-US" dirty="0"/>
              <a:t>Aseptic preparation of the back and a peripheral vein</a:t>
            </a:r>
          </a:p>
          <a:p>
            <a:pPr lvl="1"/>
            <a:r>
              <a:rPr lang="en-US" dirty="0"/>
              <a:t>One provider perform epidural under sterile technique</a:t>
            </a:r>
          </a:p>
          <a:p>
            <a:pPr lvl="1"/>
            <a:r>
              <a:rPr lang="en-US" dirty="0"/>
              <a:t>A separate provider draw 0.2 to 0.3 mL/kg of blood from a peripheral vein under sterile technique</a:t>
            </a:r>
          </a:p>
          <a:p>
            <a:pPr lvl="1"/>
            <a:r>
              <a:rPr lang="en-US" dirty="0"/>
              <a:t>Inject the blood in the epidural space under sterile technique</a:t>
            </a:r>
          </a:p>
          <a:p>
            <a:r>
              <a:rPr lang="en-US" dirty="0"/>
              <a:t>Thomas’s headache resolves in seconds. He returns home and is back to school the next day. </a:t>
            </a:r>
          </a:p>
          <a:p>
            <a:endParaRPr lang="en-US" dirty="0"/>
          </a:p>
        </p:txBody>
      </p:sp>
    </p:spTree>
    <p:extLst>
      <p:ext uri="{BB962C8B-B14F-4D97-AF65-F5344CB8AC3E}">
        <p14:creationId xmlns:p14="http://schemas.microsoft.com/office/powerpoint/2010/main" val="41366938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PDPH in adults versus children: What’s the difference?</a:t>
            </a:r>
          </a:p>
        </p:txBody>
      </p:sp>
      <p:sp>
        <p:nvSpPr>
          <p:cNvPr id="3" name="Content Placeholder 2"/>
          <p:cNvSpPr>
            <a:spLocks noGrp="1"/>
          </p:cNvSpPr>
          <p:nvPr>
            <p:ph idx="1"/>
          </p:nvPr>
        </p:nvSpPr>
        <p:spPr/>
        <p:txBody>
          <a:bodyPr>
            <a:normAutofit/>
          </a:bodyPr>
          <a:lstStyle/>
          <a:p>
            <a:r>
              <a:rPr lang="en-US" dirty="0"/>
              <a:t>Similarities:</a:t>
            </a:r>
          </a:p>
          <a:p>
            <a:pPr lvl="1"/>
            <a:r>
              <a:rPr lang="en-US" dirty="0"/>
              <a:t>Definition</a:t>
            </a:r>
          </a:p>
          <a:p>
            <a:pPr lvl="1"/>
            <a:r>
              <a:rPr lang="en-US" dirty="0"/>
              <a:t>Etiology</a:t>
            </a:r>
          </a:p>
          <a:p>
            <a:pPr lvl="1"/>
            <a:r>
              <a:rPr lang="en-US" dirty="0"/>
              <a:t>Risk factors</a:t>
            </a:r>
          </a:p>
          <a:p>
            <a:pPr lvl="1"/>
            <a:r>
              <a:rPr lang="en-US" dirty="0"/>
              <a:t>Treatment</a:t>
            </a:r>
          </a:p>
          <a:p>
            <a:r>
              <a:rPr lang="en-US" dirty="0"/>
              <a:t>Differences:</a:t>
            </a:r>
          </a:p>
          <a:p>
            <a:pPr lvl="1"/>
            <a:r>
              <a:rPr lang="en-US" dirty="0"/>
              <a:t>Incidence</a:t>
            </a:r>
          </a:p>
          <a:p>
            <a:pPr lvl="2"/>
            <a:r>
              <a:rPr lang="en-US" dirty="0"/>
              <a:t>Children may be less likely to experience PDPH or more likely to respond to conservative management</a:t>
            </a:r>
          </a:p>
          <a:p>
            <a:pPr lvl="1"/>
            <a:r>
              <a:rPr lang="en-US" dirty="0"/>
              <a:t>Symptoms</a:t>
            </a:r>
          </a:p>
          <a:p>
            <a:pPr lvl="2"/>
            <a:r>
              <a:rPr lang="en-US" dirty="0"/>
              <a:t>Children may be unable to communicate common symptoms</a:t>
            </a:r>
          </a:p>
        </p:txBody>
      </p:sp>
    </p:spTree>
    <p:extLst>
      <p:ext uri="{BB962C8B-B14F-4D97-AF65-F5344CB8AC3E}">
        <p14:creationId xmlns:p14="http://schemas.microsoft.com/office/powerpoint/2010/main" val="14191024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Conclusions</a:t>
            </a:r>
          </a:p>
        </p:txBody>
      </p:sp>
      <p:sp>
        <p:nvSpPr>
          <p:cNvPr id="3" name="Content Placeholder 2"/>
          <p:cNvSpPr>
            <a:spLocks noGrp="1"/>
          </p:cNvSpPr>
          <p:nvPr>
            <p:ph idx="1"/>
          </p:nvPr>
        </p:nvSpPr>
        <p:spPr/>
        <p:txBody>
          <a:bodyPr>
            <a:normAutofit fontScale="92500" lnSpcReduction="10000"/>
          </a:bodyPr>
          <a:lstStyle/>
          <a:p>
            <a:r>
              <a:rPr lang="en-US" dirty="0"/>
              <a:t>Post-dural puncture headache is a relatively common complication after lumbar puncture and  spinal or epidural anesthesia in children </a:t>
            </a:r>
          </a:p>
          <a:p>
            <a:r>
              <a:rPr lang="en-US" dirty="0"/>
              <a:t>The classic symptom is postural headache with onset 24 to 48 hours after dural puncture</a:t>
            </a:r>
          </a:p>
          <a:p>
            <a:r>
              <a:rPr lang="en-US" dirty="0"/>
              <a:t>Etiology of PDPH is uncertain, but several theories have been proposed</a:t>
            </a:r>
          </a:p>
          <a:p>
            <a:r>
              <a:rPr lang="en-US" dirty="0"/>
              <a:t>Important risk factors include needle diameter and type</a:t>
            </a:r>
          </a:p>
          <a:p>
            <a:r>
              <a:rPr lang="en-US" dirty="0"/>
              <a:t>Conservative management is first-line therapy, but epidural blood patch is a highly effective treatment option in children if headache persists or is severe</a:t>
            </a:r>
          </a:p>
        </p:txBody>
      </p:sp>
    </p:spTree>
    <p:extLst>
      <p:ext uri="{BB962C8B-B14F-4D97-AF65-F5344CB8AC3E}">
        <p14:creationId xmlns:p14="http://schemas.microsoft.com/office/powerpoint/2010/main" val="6799293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US" dirty="0"/>
              <a:t>References</a:t>
            </a:r>
          </a:p>
        </p:txBody>
      </p:sp>
      <p:sp>
        <p:nvSpPr>
          <p:cNvPr id="3" name="Content Placeholder 2"/>
          <p:cNvSpPr>
            <a:spLocks noGrp="1"/>
          </p:cNvSpPr>
          <p:nvPr>
            <p:ph idx="1"/>
          </p:nvPr>
        </p:nvSpPr>
        <p:spPr/>
        <p:txBody>
          <a:bodyPr>
            <a:normAutofit/>
          </a:bodyPr>
          <a:lstStyle/>
          <a:p>
            <a:pPr marL="0" indent="0">
              <a:buNone/>
            </a:pPr>
            <a:r>
              <a:rPr lang="en-US" sz="1100" dirty="0"/>
              <a:t>1. Amorim JA, Barros MVGD, Valença MM. Post-dural (post-lumbar) puncture headache: Risk factors and clinical features. </a:t>
            </a:r>
            <a:r>
              <a:rPr lang="en-US" sz="1100" i="1" dirty="0"/>
              <a:t>Cephalalgia</a:t>
            </a:r>
            <a:r>
              <a:rPr lang="en-US" sz="1100" dirty="0"/>
              <a:t>. 2012;32(12):916-923. doi:10.1177/0333102412453951.</a:t>
            </a:r>
          </a:p>
          <a:p>
            <a:pPr marL="0" indent="0">
              <a:buNone/>
            </a:pPr>
            <a:r>
              <a:rPr lang="en-US" sz="1100" dirty="0"/>
              <a:t>2. Apiliogullari S, Duman A, Gok F, Akillioglu I. Spinal needle design and size affect the incidence of postdural puncture headache in children. </a:t>
            </a:r>
            <a:r>
              <a:rPr lang="en-US" sz="1100" i="1" dirty="0"/>
              <a:t>Pediatric Anesthesia. </a:t>
            </a:r>
            <a:r>
              <a:rPr lang="en-US" sz="1100" dirty="0"/>
              <a:t>2010;20(2):177-182. doi:10.1111/j.1460-9592.2009.03236.x.</a:t>
            </a:r>
          </a:p>
          <a:p>
            <a:pPr marL="0" indent="0">
              <a:buNone/>
            </a:pPr>
            <a:r>
              <a:rPr lang="en-US" sz="1100" b="1" dirty="0"/>
              <a:t>3. Bezov D, Ashina S, Lipton R. Post-Dural Puncture Headache: Part II - Prevention, Management, and Prognosis. </a:t>
            </a:r>
            <a:r>
              <a:rPr lang="en-US" sz="1100" b="1" i="1" dirty="0"/>
              <a:t>Headache: The Journal of Head and Face Pain</a:t>
            </a:r>
            <a:r>
              <a:rPr lang="en-US" sz="1100" b="1" dirty="0"/>
              <a:t>. 2010;50(9):1482-1498. doi:10.1111/j.1526-4610.2010.01758.x.</a:t>
            </a:r>
          </a:p>
          <a:p>
            <a:pPr marL="0" indent="0">
              <a:buNone/>
            </a:pPr>
            <a:r>
              <a:rPr lang="en-US" sz="1100" b="1" dirty="0"/>
              <a:t>4. Bezov D, Lipton R, Ashina S. Post-Dural Puncture Headache: Part I - Diagnosis, Epidemiology, Etiology, and Pathophysiology. </a:t>
            </a:r>
            <a:r>
              <a:rPr lang="en-US" sz="1100" b="1" i="1" dirty="0"/>
              <a:t>Headache: The Journal of Head and Face Pain</a:t>
            </a:r>
            <a:r>
              <a:rPr lang="en-US" sz="1100" b="1" dirty="0"/>
              <a:t>. 2010;50(7):1144-1152. doi: 10.1111/j.1526-4610.2010.01699.x.</a:t>
            </a:r>
          </a:p>
          <a:p>
            <a:pPr marL="0" indent="0">
              <a:buNone/>
            </a:pPr>
            <a:r>
              <a:rPr lang="en-US" sz="1100" dirty="0"/>
              <a:t>5. Borges BCR, Wong G, Isaac L, Hayes J. Unusual presentation of postdural puncture headache requiring repeat epidural blood patch in a 4-year-old child. </a:t>
            </a:r>
            <a:r>
              <a:rPr lang="en-US" sz="1100" i="1" dirty="0"/>
              <a:t>Pediatric Anesthesia</a:t>
            </a:r>
            <a:r>
              <a:rPr lang="en-US" sz="1100" dirty="0"/>
              <a:t>. 2013;24(5):541-543. doi:10.1111/pan.12330.</a:t>
            </a:r>
          </a:p>
          <a:p>
            <a:pPr marL="0" indent="0">
              <a:buNone/>
            </a:pPr>
            <a:r>
              <a:rPr lang="en-US" sz="1100" dirty="0"/>
              <a:t>6. Cassady JF, Lederhaas G, Turk WR, Shanks DE. Unusual Presentation and Treatment of Postlumbar Puncture Headache in an 11-yr-old Boy. </a:t>
            </a:r>
            <a:r>
              <a:rPr lang="en-US" sz="1100" i="1" dirty="0"/>
              <a:t>Anesthesiology</a:t>
            </a:r>
            <a:r>
              <a:rPr lang="en-US" sz="1100" dirty="0"/>
              <a:t>. 2000;92(6):1835. doi:10.1097/00000542-200006000-00047.</a:t>
            </a:r>
          </a:p>
          <a:p>
            <a:pPr marL="0" indent="0">
              <a:buNone/>
            </a:pPr>
            <a:r>
              <a:rPr lang="en-US" sz="1100" dirty="0"/>
              <a:t>7. Crock C, Orsini F, Lee KJ, Phillips RJ. Headache after lumbar puncture: randomised crossover trial of 22-gauge versus 25-gauge needles. </a:t>
            </a:r>
            <a:r>
              <a:rPr lang="en-US" sz="1100" i="1" dirty="0"/>
              <a:t>Archives of Disease in Childhood</a:t>
            </a:r>
            <a:r>
              <a:rPr lang="en-US" sz="1100" dirty="0"/>
              <a:t>. 2013;99(3):203-207. doi:10.1136/archdischild-2013-305145.</a:t>
            </a:r>
          </a:p>
          <a:p>
            <a:pPr marL="0" indent="0">
              <a:buNone/>
            </a:pPr>
            <a:r>
              <a:rPr lang="en-US" sz="1100" dirty="0"/>
              <a:t>8. Ebinger F, Kosel C, Pietz J, Rating D. Headache and Backache After Lumbar Puncture in Children and Adolescents: A Prospective Study. </a:t>
            </a:r>
            <a:r>
              <a:rPr lang="en-US" sz="1100" i="1" dirty="0"/>
              <a:t>Pediatrics</a:t>
            </a:r>
            <a:r>
              <a:rPr lang="en-US" sz="1100" dirty="0"/>
              <a:t>. 2004;113(6):1588-1592. doi:10.1542/peds.113.6.1588.</a:t>
            </a:r>
          </a:p>
          <a:p>
            <a:pPr marL="0" indent="0">
              <a:buNone/>
            </a:pPr>
            <a:r>
              <a:rPr lang="en-US" sz="1100" dirty="0"/>
              <a:t>9. Hunyady AI, Anderson CTM, Kuratani JD, Kundu A. Fever following an Epidural Blood Patch in a Child. </a:t>
            </a:r>
            <a:r>
              <a:rPr lang="en-US" sz="1100" i="1" dirty="0"/>
              <a:t>Case Reports in Anesthesiology</a:t>
            </a:r>
            <a:r>
              <a:rPr lang="en-US" sz="1100" dirty="0"/>
              <a:t>. 2012;2012:1-4. doi:10.1155/2012/753875.</a:t>
            </a:r>
          </a:p>
          <a:p>
            <a:pPr marL="0" indent="0">
              <a:buNone/>
            </a:pPr>
            <a:r>
              <a:rPr lang="en-US" sz="1100" b="1" dirty="0"/>
              <a:t>10. Janssens E, Aerssens P, Alliet P, Gillis P, Raes M. Post-dural puncture headaches in children. A literature review. </a:t>
            </a:r>
            <a:r>
              <a:rPr lang="en-US" sz="1100" b="1" i="1" dirty="0"/>
              <a:t>European Journal of Pediatrics</a:t>
            </a:r>
            <a:r>
              <a:rPr lang="en-US" sz="1100" b="1" dirty="0"/>
              <a:t>. 2003;162(7-8):567-567. doi:10.1007/s00431-003-1271-2.</a:t>
            </a:r>
          </a:p>
        </p:txBody>
      </p:sp>
      <p:sp>
        <p:nvSpPr>
          <p:cNvPr id="5" name="Rectangle 4"/>
          <p:cNvSpPr/>
          <p:nvPr/>
        </p:nvSpPr>
        <p:spPr>
          <a:xfrm>
            <a:off x="0" y="2"/>
            <a:ext cx="9144000" cy="1176646"/>
          </a:xfrm>
          <a:custGeom>
            <a:avLst/>
            <a:gdLst>
              <a:gd name="connsiteX0" fmla="*/ 0 w 9144000"/>
              <a:gd name="connsiteY0" fmla="*/ 0 h 381000"/>
              <a:gd name="connsiteX1" fmla="*/ 9144000 w 9144000"/>
              <a:gd name="connsiteY1" fmla="*/ 0 h 381000"/>
              <a:gd name="connsiteX2" fmla="*/ 9144000 w 9144000"/>
              <a:gd name="connsiteY2" fmla="*/ 381000 h 381000"/>
              <a:gd name="connsiteX3" fmla="*/ 0 w 9144000"/>
              <a:gd name="connsiteY3" fmla="*/ 381000 h 381000"/>
              <a:gd name="connsiteX4" fmla="*/ 0 w 9144000"/>
              <a:gd name="connsiteY4" fmla="*/ 0 h 381000"/>
              <a:gd name="connsiteX0" fmla="*/ 0 w 9144000"/>
              <a:gd name="connsiteY0" fmla="*/ 0 h 414866"/>
              <a:gd name="connsiteX1" fmla="*/ 9144000 w 9144000"/>
              <a:gd name="connsiteY1" fmla="*/ 0 h 414866"/>
              <a:gd name="connsiteX2" fmla="*/ 9144000 w 9144000"/>
              <a:gd name="connsiteY2" fmla="*/ 381000 h 414866"/>
              <a:gd name="connsiteX3" fmla="*/ 0 w 9144000"/>
              <a:gd name="connsiteY3" fmla="*/ 381000 h 414866"/>
              <a:gd name="connsiteX4" fmla="*/ 0 w 9144000"/>
              <a:gd name="connsiteY4" fmla="*/ 0 h 414866"/>
              <a:gd name="connsiteX0" fmla="*/ 0 w 9144000"/>
              <a:gd name="connsiteY0" fmla="*/ 0 h 424543"/>
              <a:gd name="connsiteX1" fmla="*/ 9144000 w 9144000"/>
              <a:gd name="connsiteY1" fmla="*/ 0 h 424543"/>
              <a:gd name="connsiteX2" fmla="*/ 9144000 w 9144000"/>
              <a:gd name="connsiteY2" fmla="*/ 381000 h 424543"/>
              <a:gd name="connsiteX3" fmla="*/ 0 w 9144000"/>
              <a:gd name="connsiteY3" fmla="*/ 381000 h 424543"/>
              <a:gd name="connsiteX4" fmla="*/ 0 w 9144000"/>
              <a:gd name="connsiteY4" fmla="*/ 0 h 424543"/>
              <a:gd name="connsiteX0" fmla="*/ 0 w 9203376"/>
              <a:gd name="connsiteY0" fmla="*/ 0 h 580162"/>
              <a:gd name="connsiteX1" fmla="*/ 9144000 w 9203376"/>
              <a:gd name="connsiteY1" fmla="*/ 0 h 580162"/>
              <a:gd name="connsiteX2" fmla="*/ 9203376 w 9203376"/>
              <a:gd name="connsiteY2" fmla="*/ 559130 h 580162"/>
              <a:gd name="connsiteX3" fmla="*/ 0 w 9203376"/>
              <a:gd name="connsiteY3" fmla="*/ 381000 h 580162"/>
              <a:gd name="connsiteX4" fmla="*/ 0 w 9203376"/>
              <a:gd name="connsiteY4" fmla="*/ 0 h 580162"/>
              <a:gd name="connsiteX0" fmla="*/ 0 w 9203376"/>
              <a:gd name="connsiteY0" fmla="*/ 0 h 559130"/>
              <a:gd name="connsiteX1" fmla="*/ 9144000 w 9203376"/>
              <a:gd name="connsiteY1" fmla="*/ 0 h 559130"/>
              <a:gd name="connsiteX2" fmla="*/ 9203376 w 9203376"/>
              <a:gd name="connsiteY2" fmla="*/ 559130 h 559130"/>
              <a:gd name="connsiteX3" fmla="*/ 0 w 9203376"/>
              <a:gd name="connsiteY3" fmla="*/ 381000 h 559130"/>
              <a:gd name="connsiteX4" fmla="*/ 0 w 9203376"/>
              <a:gd name="connsiteY4" fmla="*/ 0 h 559130"/>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23750 w 9167750"/>
              <a:gd name="connsiteY3" fmla="*/ 95993 h 1141020"/>
              <a:gd name="connsiteX4" fmla="*/ 0 w 9167750"/>
              <a:gd name="connsiteY4" fmla="*/ 0 h 1141020"/>
              <a:gd name="connsiteX0" fmla="*/ 0 w 9144000"/>
              <a:gd name="connsiteY0" fmla="*/ 0 h 1176646"/>
              <a:gd name="connsiteX1" fmla="*/ 9144000 w 9144000"/>
              <a:gd name="connsiteY1" fmla="*/ 0 h 1176646"/>
              <a:gd name="connsiteX2" fmla="*/ 9132124 w 9144000"/>
              <a:gd name="connsiteY2" fmla="*/ 1176646 h 1176646"/>
              <a:gd name="connsiteX3" fmla="*/ 23750 w 9144000"/>
              <a:gd name="connsiteY3" fmla="*/ 95993 h 1176646"/>
              <a:gd name="connsiteX4" fmla="*/ 0 w 9144000"/>
              <a:gd name="connsiteY4" fmla="*/ 0 h 1176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6646">
                <a:moveTo>
                  <a:pt x="0" y="0"/>
                </a:moveTo>
                <a:lnTo>
                  <a:pt x="9144000" y="0"/>
                </a:lnTo>
                <a:cubicBezTo>
                  <a:pt x="9144000" y="127000"/>
                  <a:pt x="9132124" y="1049646"/>
                  <a:pt x="9132124" y="1176646"/>
                </a:cubicBezTo>
                <a:cubicBezTo>
                  <a:pt x="9123217" y="3957"/>
                  <a:pt x="3071750" y="95993"/>
                  <a:pt x="23750" y="95993"/>
                </a:cubicBezTo>
                <a:lnTo>
                  <a:pt x="0" y="0"/>
                </a:lnTo>
                <a:close/>
              </a:path>
            </a:pathLst>
          </a:cu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2" descr="http://images.clipartpanda.com/world-clipart-png-globe-hi.png"/>
          <p:cNvPicPr>
            <a:picLocks noChangeAspect="1" noChangeArrowheads="1"/>
          </p:cNvPicPr>
          <p:nvPr/>
        </p:nvPicPr>
        <p:blipFill>
          <a:blip r:embed="rId3"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7620000" y="149336"/>
            <a:ext cx="1233549" cy="12253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30431607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US" dirty="0"/>
              <a:t>References</a:t>
            </a:r>
          </a:p>
        </p:txBody>
      </p:sp>
      <p:sp>
        <p:nvSpPr>
          <p:cNvPr id="3" name="Content Placeholder 2"/>
          <p:cNvSpPr>
            <a:spLocks noGrp="1"/>
          </p:cNvSpPr>
          <p:nvPr>
            <p:ph idx="1"/>
          </p:nvPr>
        </p:nvSpPr>
        <p:spPr/>
        <p:txBody>
          <a:bodyPr>
            <a:normAutofit fontScale="32500" lnSpcReduction="20000"/>
          </a:bodyPr>
          <a:lstStyle/>
          <a:p>
            <a:pPr marL="0" indent="0">
              <a:buNone/>
            </a:pPr>
            <a:r>
              <a:rPr lang="en-US" sz="3300" dirty="0"/>
              <a:t>11. Kara I, Ciftci I, Apiliogullari S, Arun O, Duman A, Celik JB. Management of postdural puncture headache with epidural saline patch in a 10-year-old child after inguinal hernia repair: A case report. </a:t>
            </a:r>
            <a:r>
              <a:rPr lang="en-US" sz="3300" i="1" dirty="0"/>
              <a:t>Journal of Pediatric Surgery</a:t>
            </a:r>
            <a:r>
              <a:rPr lang="en-US" sz="3300" dirty="0"/>
              <a:t>. 2012;47(10). doi:10.1016/j.jpedsurg.2012.07.055.</a:t>
            </a:r>
          </a:p>
          <a:p>
            <a:pPr marL="0" indent="0">
              <a:buNone/>
            </a:pPr>
            <a:r>
              <a:rPr lang="en-US" sz="3300" dirty="0"/>
              <a:t>12. Kokki H. Spinal blocks. </a:t>
            </a:r>
            <a:r>
              <a:rPr lang="en-US" sz="3300" i="1" dirty="0"/>
              <a:t>Pediatric Anesthesia</a:t>
            </a:r>
            <a:r>
              <a:rPr lang="en-US" sz="3300" dirty="0"/>
              <a:t>. 2011;22(1):56-64. doi:10.1111/j.1460-9592.2011.03693.x.</a:t>
            </a:r>
          </a:p>
          <a:p>
            <a:pPr marL="0" indent="0">
              <a:buNone/>
            </a:pPr>
            <a:r>
              <a:rPr lang="en-US" sz="3300" dirty="0"/>
              <a:t>13. Kokki H, Heikkinen M, Turunen M, Vanamo K, Hendolin H. Needle design does not affect the success rate of spinal anaesthesia or the incidence of postpuncture complications in children. </a:t>
            </a:r>
            <a:r>
              <a:rPr lang="en-US" sz="3300" i="1" dirty="0"/>
              <a:t>Acta Anaesthesiologica Scandinavica</a:t>
            </a:r>
            <a:r>
              <a:rPr lang="en-US" sz="3300" dirty="0"/>
              <a:t>. 2000;44(2):210-213. doi:10.1034/j.1399-6576.2000.440213.x.</a:t>
            </a:r>
          </a:p>
          <a:p>
            <a:pPr marL="0" indent="0">
              <a:buNone/>
            </a:pPr>
            <a:r>
              <a:rPr lang="en-US" sz="3300" dirty="0"/>
              <a:t>14. Kokki H, Hendolin H, Turunen M. Postdural puncture headache and transient neurologic symptoms in children after spinal anaesthesia using cutting and pencil point paediatric spinal needles. </a:t>
            </a:r>
            <a:r>
              <a:rPr lang="en-US" sz="3300" i="1" dirty="0"/>
              <a:t>Acta Anaesthesiologica Scandinavica</a:t>
            </a:r>
            <a:r>
              <a:rPr lang="en-US" sz="3300" dirty="0"/>
              <a:t>. 1998;42(9):1076-1082. doi:10.1111/j.1399-6576.1998.tb05379.x. </a:t>
            </a:r>
          </a:p>
          <a:p>
            <a:pPr marL="0" indent="0">
              <a:buNone/>
            </a:pPr>
            <a:r>
              <a:rPr lang="en-US" sz="3300" dirty="0"/>
              <a:t>15. Kokki H, Salonvaara M, Herrgard E, Onen P. Postdural puncture headache is not an age-related symptom in children: a prospective, open-randomized, parallel group study comparing a22-gauge Quincke with a 22-gauge Whitacre needle. </a:t>
            </a:r>
            <a:r>
              <a:rPr lang="en-US" sz="3300" i="1" dirty="0"/>
              <a:t>Pediatric Anesthesia</a:t>
            </a:r>
            <a:r>
              <a:rPr lang="en-US" sz="3300" dirty="0"/>
              <a:t>. 1999;9(5):429-434. doi:10.1046/j.1460-9592.1999.00398.x.</a:t>
            </a:r>
          </a:p>
          <a:p>
            <a:pPr marL="0" indent="0">
              <a:buNone/>
            </a:pPr>
            <a:r>
              <a:rPr lang="en-US" sz="3300" b="1" dirty="0"/>
              <a:t>16. Kokki M, Sjövall S, Kokki H. Epidural blood patches are effective for postdural puncture headache in pediatrics - a 10-year experience. </a:t>
            </a:r>
            <a:r>
              <a:rPr lang="en-US" sz="3300" b="1" i="1" dirty="0"/>
              <a:t>Pediatric Anesthesia</a:t>
            </a:r>
            <a:r>
              <a:rPr lang="en-US" sz="3300" b="1" dirty="0"/>
              <a:t>. 2012;22(12):1205-1210. doi:10.1111/pan.12034.</a:t>
            </a:r>
          </a:p>
          <a:p>
            <a:pPr marL="0" indent="0">
              <a:buNone/>
            </a:pPr>
            <a:r>
              <a:rPr lang="en-US" sz="3300" dirty="0"/>
              <a:t>17. Lee DH, Kim E. Management of postdural puncture headache with epidural blood patch in a child. </a:t>
            </a:r>
            <a:r>
              <a:rPr lang="en-US" sz="3300" i="1" dirty="0"/>
              <a:t>Korean Journal of Anesthesiology</a:t>
            </a:r>
            <a:r>
              <a:rPr lang="en-US" sz="3300" dirty="0"/>
              <a:t>. 2011;61(4):344-345. doi: 10.4097/kjae.2011.61.4.344.</a:t>
            </a:r>
          </a:p>
          <a:p>
            <a:pPr marL="0" indent="0">
              <a:buNone/>
            </a:pPr>
            <a:r>
              <a:rPr lang="en-US" sz="3300" dirty="0"/>
              <a:t>18. Lee LC-Y, Sennett M, Erickson JM. Prevention and Management of Post–Lumbar Puncture Headache in Pediatric Oncology Patients. </a:t>
            </a:r>
            <a:r>
              <a:rPr lang="en-US" sz="3300" i="1" dirty="0"/>
              <a:t>Journal of Pediatric Oncology Nursing</a:t>
            </a:r>
            <a:r>
              <a:rPr lang="en-US" sz="3300" dirty="0"/>
              <a:t>. 2007;24(4):200-207. doi:10.1177/1043454207303884.</a:t>
            </a:r>
          </a:p>
          <a:p>
            <a:pPr marL="0" indent="0">
              <a:buNone/>
            </a:pPr>
            <a:r>
              <a:rPr lang="en-US" sz="3300" dirty="0"/>
              <a:t>19. Liley A, Manoharan M, Upadhyay V. The management of a postdural puncture headache in a child. </a:t>
            </a:r>
            <a:r>
              <a:rPr lang="en-US" sz="3300" i="1" dirty="0"/>
              <a:t>Pediatric Anesthesia</a:t>
            </a:r>
            <a:r>
              <a:rPr lang="en-US" sz="3300" dirty="0"/>
              <a:t>. 2003;13(6):534-537. doi:10.1046/j.1460-9592.2003.01116.x.</a:t>
            </a:r>
          </a:p>
          <a:p>
            <a:pPr marL="0" indent="0">
              <a:buNone/>
            </a:pPr>
            <a:r>
              <a:rPr lang="en-US" sz="3300" dirty="0"/>
              <a:t>20. Lowery S, Oliver A. Incidence of postdural puncture headache and backache following diagnostic/therapeutic lumbar puncture using a 22G cutting spinal needle, and after introduction of a 25G pencil point spinal needle. </a:t>
            </a:r>
            <a:r>
              <a:rPr lang="en-US" sz="3300" i="1" dirty="0"/>
              <a:t>Pediatric Anesthesia</a:t>
            </a:r>
            <a:r>
              <a:rPr lang="en-US" sz="3300" dirty="0"/>
              <a:t>. 2008;18(3):230-234. doi:10.1111/j.1460-9592.2008.02414.x.</a:t>
            </a:r>
          </a:p>
          <a:p>
            <a:pPr marL="0" indent="0">
              <a:buNone/>
            </a:pPr>
            <a:r>
              <a:rPr lang="en-US" sz="3300" dirty="0"/>
              <a:t> </a:t>
            </a:r>
          </a:p>
          <a:p>
            <a:pPr marL="0" indent="0">
              <a:buNone/>
            </a:pPr>
            <a:endParaRPr lang="en-US" dirty="0"/>
          </a:p>
        </p:txBody>
      </p:sp>
      <p:sp>
        <p:nvSpPr>
          <p:cNvPr id="5" name="Rectangle 4"/>
          <p:cNvSpPr/>
          <p:nvPr/>
        </p:nvSpPr>
        <p:spPr>
          <a:xfrm>
            <a:off x="0" y="2"/>
            <a:ext cx="9144000" cy="1176646"/>
          </a:xfrm>
          <a:custGeom>
            <a:avLst/>
            <a:gdLst>
              <a:gd name="connsiteX0" fmla="*/ 0 w 9144000"/>
              <a:gd name="connsiteY0" fmla="*/ 0 h 381000"/>
              <a:gd name="connsiteX1" fmla="*/ 9144000 w 9144000"/>
              <a:gd name="connsiteY1" fmla="*/ 0 h 381000"/>
              <a:gd name="connsiteX2" fmla="*/ 9144000 w 9144000"/>
              <a:gd name="connsiteY2" fmla="*/ 381000 h 381000"/>
              <a:gd name="connsiteX3" fmla="*/ 0 w 9144000"/>
              <a:gd name="connsiteY3" fmla="*/ 381000 h 381000"/>
              <a:gd name="connsiteX4" fmla="*/ 0 w 9144000"/>
              <a:gd name="connsiteY4" fmla="*/ 0 h 381000"/>
              <a:gd name="connsiteX0" fmla="*/ 0 w 9144000"/>
              <a:gd name="connsiteY0" fmla="*/ 0 h 414866"/>
              <a:gd name="connsiteX1" fmla="*/ 9144000 w 9144000"/>
              <a:gd name="connsiteY1" fmla="*/ 0 h 414866"/>
              <a:gd name="connsiteX2" fmla="*/ 9144000 w 9144000"/>
              <a:gd name="connsiteY2" fmla="*/ 381000 h 414866"/>
              <a:gd name="connsiteX3" fmla="*/ 0 w 9144000"/>
              <a:gd name="connsiteY3" fmla="*/ 381000 h 414866"/>
              <a:gd name="connsiteX4" fmla="*/ 0 w 9144000"/>
              <a:gd name="connsiteY4" fmla="*/ 0 h 414866"/>
              <a:gd name="connsiteX0" fmla="*/ 0 w 9144000"/>
              <a:gd name="connsiteY0" fmla="*/ 0 h 424543"/>
              <a:gd name="connsiteX1" fmla="*/ 9144000 w 9144000"/>
              <a:gd name="connsiteY1" fmla="*/ 0 h 424543"/>
              <a:gd name="connsiteX2" fmla="*/ 9144000 w 9144000"/>
              <a:gd name="connsiteY2" fmla="*/ 381000 h 424543"/>
              <a:gd name="connsiteX3" fmla="*/ 0 w 9144000"/>
              <a:gd name="connsiteY3" fmla="*/ 381000 h 424543"/>
              <a:gd name="connsiteX4" fmla="*/ 0 w 9144000"/>
              <a:gd name="connsiteY4" fmla="*/ 0 h 424543"/>
              <a:gd name="connsiteX0" fmla="*/ 0 w 9203376"/>
              <a:gd name="connsiteY0" fmla="*/ 0 h 580162"/>
              <a:gd name="connsiteX1" fmla="*/ 9144000 w 9203376"/>
              <a:gd name="connsiteY1" fmla="*/ 0 h 580162"/>
              <a:gd name="connsiteX2" fmla="*/ 9203376 w 9203376"/>
              <a:gd name="connsiteY2" fmla="*/ 559130 h 580162"/>
              <a:gd name="connsiteX3" fmla="*/ 0 w 9203376"/>
              <a:gd name="connsiteY3" fmla="*/ 381000 h 580162"/>
              <a:gd name="connsiteX4" fmla="*/ 0 w 9203376"/>
              <a:gd name="connsiteY4" fmla="*/ 0 h 580162"/>
              <a:gd name="connsiteX0" fmla="*/ 0 w 9203376"/>
              <a:gd name="connsiteY0" fmla="*/ 0 h 559130"/>
              <a:gd name="connsiteX1" fmla="*/ 9144000 w 9203376"/>
              <a:gd name="connsiteY1" fmla="*/ 0 h 559130"/>
              <a:gd name="connsiteX2" fmla="*/ 9203376 w 9203376"/>
              <a:gd name="connsiteY2" fmla="*/ 559130 h 559130"/>
              <a:gd name="connsiteX3" fmla="*/ 0 w 9203376"/>
              <a:gd name="connsiteY3" fmla="*/ 381000 h 559130"/>
              <a:gd name="connsiteX4" fmla="*/ 0 w 9203376"/>
              <a:gd name="connsiteY4" fmla="*/ 0 h 559130"/>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23750 w 9167750"/>
              <a:gd name="connsiteY3" fmla="*/ 95993 h 1141020"/>
              <a:gd name="connsiteX4" fmla="*/ 0 w 9167750"/>
              <a:gd name="connsiteY4" fmla="*/ 0 h 1141020"/>
              <a:gd name="connsiteX0" fmla="*/ 0 w 9144000"/>
              <a:gd name="connsiteY0" fmla="*/ 0 h 1176646"/>
              <a:gd name="connsiteX1" fmla="*/ 9144000 w 9144000"/>
              <a:gd name="connsiteY1" fmla="*/ 0 h 1176646"/>
              <a:gd name="connsiteX2" fmla="*/ 9132124 w 9144000"/>
              <a:gd name="connsiteY2" fmla="*/ 1176646 h 1176646"/>
              <a:gd name="connsiteX3" fmla="*/ 23750 w 9144000"/>
              <a:gd name="connsiteY3" fmla="*/ 95993 h 1176646"/>
              <a:gd name="connsiteX4" fmla="*/ 0 w 9144000"/>
              <a:gd name="connsiteY4" fmla="*/ 0 h 1176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6646">
                <a:moveTo>
                  <a:pt x="0" y="0"/>
                </a:moveTo>
                <a:lnTo>
                  <a:pt x="9144000" y="0"/>
                </a:lnTo>
                <a:cubicBezTo>
                  <a:pt x="9144000" y="127000"/>
                  <a:pt x="9132124" y="1049646"/>
                  <a:pt x="9132124" y="1176646"/>
                </a:cubicBezTo>
                <a:cubicBezTo>
                  <a:pt x="9123217" y="3957"/>
                  <a:pt x="3071750" y="95993"/>
                  <a:pt x="23750" y="95993"/>
                </a:cubicBezTo>
                <a:lnTo>
                  <a:pt x="0" y="0"/>
                </a:lnTo>
                <a:close/>
              </a:path>
            </a:pathLst>
          </a:cu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2" descr="http://images.clipartpanda.com/world-clipart-png-globe-hi.png"/>
          <p:cNvPicPr>
            <a:picLocks noChangeAspect="1" noChangeArrowheads="1"/>
          </p:cNvPicPr>
          <p:nvPr/>
        </p:nvPicPr>
        <p:blipFill>
          <a:blip r:embed="rId3"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7620000" y="149336"/>
            <a:ext cx="1233549" cy="12253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14243644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a:t>Objectives</a:t>
            </a:r>
          </a:p>
        </p:txBody>
      </p:sp>
      <p:sp>
        <p:nvSpPr>
          <p:cNvPr id="3" name="Content Placeholder 2"/>
          <p:cNvSpPr>
            <a:spLocks noGrp="1"/>
          </p:cNvSpPr>
          <p:nvPr>
            <p:ph idx="1"/>
          </p:nvPr>
        </p:nvSpPr>
        <p:spPr/>
        <p:txBody>
          <a:bodyPr>
            <a:normAutofit/>
          </a:bodyPr>
          <a:lstStyle/>
          <a:p>
            <a:r>
              <a:rPr lang="en-US" dirty="0"/>
              <a:t>Review the epidemiology, etiology and diagnosis of post-dural puncture headache (PDPH)</a:t>
            </a:r>
          </a:p>
          <a:p>
            <a:r>
              <a:rPr lang="en-US" dirty="0"/>
              <a:t>Present risk factors for PDPH</a:t>
            </a:r>
          </a:p>
          <a:p>
            <a:r>
              <a:rPr lang="en-US" dirty="0"/>
              <a:t>Review the management and treatment of PDPH</a:t>
            </a:r>
          </a:p>
          <a:p>
            <a:r>
              <a:rPr lang="en-US" dirty="0"/>
              <a:t>Discuss epidural blood patch as treatment of PDPH in children</a:t>
            </a:r>
          </a:p>
          <a:p>
            <a:r>
              <a:rPr lang="en-US" dirty="0"/>
              <a:t>Consider the differences in etiology and treatment of PDPH in adults as compared to children </a:t>
            </a:r>
          </a:p>
        </p:txBody>
      </p:sp>
      <p:sp>
        <p:nvSpPr>
          <p:cNvPr id="5" name="Rectangle 4"/>
          <p:cNvSpPr/>
          <p:nvPr/>
        </p:nvSpPr>
        <p:spPr>
          <a:xfrm>
            <a:off x="0" y="2"/>
            <a:ext cx="9144000" cy="1176646"/>
          </a:xfrm>
          <a:custGeom>
            <a:avLst/>
            <a:gdLst>
              <a:gd name="connsiteX0" fmla="*/ 0 w 9144000"/>
              <a:gd name="connsiteY0" fmla="*/ 0 h 381000"/>
              <a:gd name="connsiteX1" fmla="*/ 9144000 w 9144000"/>
              <a:gd name="connsiteY1" fmla="*/ 0 h 381000"/>
              <a:gd name="connsiteX2" fmla="*/ 9144000 w 9144000"/>
              <a:gd name="connsiteY2" fmla="*/ 381000 h 381000"/>
              <a:gd name="connsiteX3" fmla="*/ 0 w 9144000"/>
              <a:gd name="connsiteY3" fmla="*/ 381000 h 381000"/>
              <a:gd name="connsiteX4" fmla="*/ 0 w 9144000"/>
              <a:gd name="connsiteY4" fmla="*/ 0 h 381000"/>
              <a:gd name="connsiteX0" fmla="*/ 0 w 9144000"/>
              <a:gd name="connsiteY0" fmla="*/ 0 h 414866"/>
              <a:gd name="connsiteX1" fmla="*/ 9144000 w 9144000"/>
              <a:gd name="connsiteY1" fmla="*/ 0 h 414866"/>
              <a:gd name="connsiteX2" fmla="*/ 9144000 w 9144000"/>
              <a:gd name="connsiteY2" fmla="*/ 381000 h 414866"/>
              <a:gd name="connsiteX3" fmla="*/ 0 w 9144000"/>
              <a:gd name="connsiteY3" fmla="*/ 381000 h 414866"/>
              <a:gd name="connsiteX4" fmla="*/ 0 w 9144000"/>
              <a:gd name="connsiteY4" fmla="*/ 0 h 414866"/>
              <a:gd name="connsiteX0" fmla="*/ 0 w 9144000"/>
              <a:gd name="connsiteY0" fmla="*/ 0 h 424543"/>
              <a:gd name="connsiteX1" fmla="*/ 9144000 w 9144000"/>
              <a:gd name="connsiteY1" fmla="*/ 0 h 424543"/>
              <a:gd name="connsiteX2" fmla="*/ 9144000 w 9144000"/>
              <a:gd name="connsiteY2" fmla="*/ 381000 h 424543"/>
              <a:gd name="connsiteX3" fmla="*/ 0 w 9144000"/>
              <a:gd name="connsiteY3" fmla="*/ 381000 h 424543"/>
              <a:gd name="connsiteX4" fmla="*/ 0 w 9144000"/>
              <a:gd name="connsiteY4" fmla="*/ 0 h 424543"/>
              <a:gd name="connsiteX0" fmla="*/ 0 w 9203376"/>
              <a:gd name="connsiteY0" fmla="*/ 0 h 580162"/>
              <a:gd name="connsiteX1" fmla="*/ 9144000 w 9203376"/>
              <a:gd name="connsiteY1" fmla="*/ 0 h 580162"/>
              <a:gd name="connsiteX2" fmla="*/ 9203376 w 9203376"/>
              <a:gd name="connsiteY2" fmla="*/ 559130 h 580162"/>
              <a:gd name="connsiteX3" fmla="*/ 0 w 9203376"/>
              <a:gd name="connsiteY3" fmla="*/ 381000 h 580162"/>
              <a:gd name="connsiteX4" fmla="*/ 0 w 9203376"/>
              <a:gd name="connsiteY4" fmla="*/ 0 h 580162"/>
              <a:gd name="connsiteX0" fmla="*/ 0 w 9203376"/>
              <a:gd name="connsiteY0" fmla="*/ 0 h 559130"/>
              <a:gd name="connsiteX1" fmla="*/ 9144000 w 9203376"/>
              <a:gd name="connsiteY1" fmla="*/ 0 h 559130"/>
              <a:gd name="connsiteX2" fmla="*/ 9203376 w 9203376"/>
              <a:gd name="connsiteY2" fmla="*/ 559130 h 559130"/>
              <a:gd name="connsiteX3" fmla="*/ 0 w 9203376"/>
              <a:gd name="connsiteY3" fmla="*/ 381000 h 559130"/>
              <a:gd name="connsiteX4" fmla="*/ 0 w 9203376"/>
              <a:gd name="connsiteY4" fmla="*/ 0 h 559130"/>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23750 w 9167750"/>
              <a:gd name="connsiteY3" fmla="*/ 95993 h 1141020"/>
              <a:gd name="connsiteX4" fmla="*/ 0 w 9167750"/>
              <a:gd name="connsiteY4" fmla="*/ 0 h 1141020"/>
              <a:gd name="connsiteX0" fmla="*/ 0 w 9144000"/>
              <a:gd name="connsiteY0" fmla="*/ 0 h 1176646"/>
              <a:gd name="connsiteX1" fmla="*/ 9144000 w 9144000"/>
              <a:gd name="connsiteY1" fmla="*/ 0 h 1176646"/>
              <a:gd name="connsiteX2" fmla="*/ 9132124 w 9144000"/>
              <a:gd name="connsiteY2" fmla="*/ 1176646 h 1176646"/>
              <a:gd name="connsiteX3" fmla="*/ 23750 w 9144000"/>
              <a:gd name="connsiteY3" fmla="*/ 95993 h 1176646"/>
              <a:gd name="connsiteX4" fmla="*/ 0 w 9144000"/>
              <a:gd name="connsiteY4" fmla="*/ 0 h 1176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6646">
                <a:moveTo>
                  <a:pt x="0" y="0"/>
                </a:moveTo>
                <a:lnTo>
                  <a:pt x="9144000" y="0"/>
                </a:lnTo>
                <a:cubicBezTo>
                  <a:pt x="9144000" y="127000"/>
                  <a:pt x="9132124" y="1049646"/>
                  <a:pt x="9132124" y="1176646"/>
                </a:cubicBezTo>
                <a:cubicBezTo>
                  <a:pt x="9123217" y="3957"/>
                  <a:pt x="3071750" y="95993"/>
                  <a:pt x="23750" y="95993"/>
                </a:cubicBezTo>
                <a:lnTo>
                  <a:pt x="0" y="0"/>
                </a:lnTo>
                <a:close/>
              </a:path>
            </a:pathLst>
          </a:cu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2" descr="http://images.clipartpanda.com/world-clipart-png-globe-hi.png"/>
          <p:cNvPicPr>
            <a:picLocks noChangeAspect="1" noChangeArrowheads="1"/>
          </p:cNvPicPr>
          <p:nvPr/>
        </p:nvPicPr>
        <p:blipFill>
          <a:blip r:embed="rId3"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7620000" y="149336"/>
            <a:ext cx="1233549" cy="12253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153940974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US" dirty="0"/>
              <a:t>References</a:t>
            </a:r>
          </a:p>
        </p:txBody>
      </p:sp>
      <p:sp>
        <p:nvSpPr>
          <p:cNvPr id="3" name="Content Placeholder 2"/>
          <p:cNvSpPr>
            <a:spLocks noGrp="1"/>
          </p:cNvSpPr>
          <p:nvPr>
            <p:ph idx="1"/>
          </p:nvPr>
        </p:nvSpPr>
        <p:spPr/>
        <p:txBody>
          <a:bodyPr>
            <a:normAutofit fontScale="25000" lnSpcReduction="20000"/>
          </a:bodyPr>
          <a:lstStyle/>
          <a:p>
            <a:pPr marL="0" indent="0">
              <a:buNone/>
            </a:pPr>
            <a:r>
              <a:rPr lang="en-US" sz="4400" dirty="0"/>
              <a:t>21. Macarthur A. Chapter 31: Postpartum Headache. In: Chestnut D, et al. Chestnut’s Obstetric Anesthesia: Principles and Practice. Philadelphia, PA: Elsevier/Saunders, 2014. </a:t>
            </a:r>
          </a:p>
          <a:p>
            <a:pPr marL="0" indent="0">
              <a:buNone/>
            </a:pPr>
            <a:r>
              <a:rPr lang="en-US" sz="4400" dirty="0"/>
              <a:t>22. Mchale J, Odonovan FC. Postdural puncture symptoms in a child. </a:t>
            </a:r>
            <a:r>
              <a:rPr lang="en-US" sz="4400" i="1" dirty="0"/>
              <a:t>Anaesthesia</a:t>
            </a:r>
            <a:r>
              <a:rPr lang="en-US" sz="4400" dirty="0"/>
              <a:t>. 1997;52(7):688-690. doi:10.1111/j.1365-2044.1997.az0158b.x.</a:t>
            </a:r>
          </a:p>
          <a:p>
            <a:pPr marL="0" indent="0">
              <a:buNone/>
            </a:pPr>
            <a:r>
              <a:rPr lang="en-US" sz="4400" dirty="0"/>
              <a:t>23. Nafiu OO, Monterosso D, Walton SR, Bradin S. Post dural puncture headache in a pediatric patient with idiopathic intracranial hypertension. </a:t>
            </a:r>
            <a:r>
              <a:rPr lang="en-US" sz="4400" i="1" dirty="0"/>
              <a:t>Pediatric Anesthesia</a:t>
            </a:r>
            <a:r>
              <a:rPr lang="en-US" sz="4400" dirty="0"/>
              <a:t>. 2005;15(9):778-781. doi:10.1111/j.1460-9592.2004.01529.x.</a:t>
            </a:r>
          </a:p>
          <a:p>
            <a:pPr marL="0" indent="0">
              <a:buNone/>
            </a:pPr>
            <a:r>
              <a:rPr lang="en-US" sz="4400" dirty="0"/>
              <a:t>24. Noble VS, Davagnanam I, Farmer S. Intractable headache after lumbar puncture. </a:t>
            </a:r>
            <a:r>
              <a:rPr lang="en-US" sz="4400" i="1" dirty="0"/>
              <a:t>Bmj</a:t>
            </a:r>
            <a:r>
              <a:rPr lang="en-US" sz="4400" dirty="0"/>
              <a:t>. 2011;343(aug08 1):d4529-d4529. doi:10.1136/bmj.d4529.</a:t>
            </a:r>
          </a:p>
          <a:p>
            <a:pPr marL="0" indent="0">
              <a:buNone/>
            </a:pPr>
            <a:r>
              <a:rPr lang="en-US" sz="4400" dirty="0"/>
              <a:t>25. Oliver A. Dural punctures in children: what should we do? </a:t>
            </a:r>
            <a:r>
              <a:rPr lang="en-US" sz="4400" i="1" dirty="0"/>
              <a:t>Pediatric Anesthesia</a:t>
            </a:r>
            <a:r>
              <a:rPr lang="en-US" sz="4400" dirty="0"/>
              <a:t>. 2002;12(6):473-477. doi:10.1046/j.1460-9592.2002.00806.x.</a:t>
            </a:r>
          </a:p>
          <a:p>
            <a:pPr marL="0" indent="0">
              <a:buNone/>
            </a:pPr>
            <a:r>
              <a:rPr lang="en-US" sz="4400" dirty="0"/>
              <a:t>26. Paech MJ, Doherty DA, Christmas T, Wong CA, Epidural Blood Patch Trial Group. The Volume of Blood for Epidural Blood Patch in Obstetrics: A Randomized, Blinded Clinical Trial. </a:t>
            </a:r>
            <a:r>
              <a:rPr lang="en-US" sz="4400" i="1" dirty="0"/>
              <a:t>Anesthesia &amp; Analgesia. </a:t>
            </a:r>
            <a:r>
              <a:rPr lang="en-US" sz="4400" dirty="0"/>
              <a:t>2011;113(1):126-133. doi: 10.1213/ANE.0b013e318218204d.</a:t>
            </a:r>
          </a:p>
          <a:p>
            <a:pPr marL="0" indent="0">
              <a:buNone/>
            </a:pPr>
            <a:r>
              <a:rPr lang="en-US" sz="4400" dirty="0"/>
              <a:t>27. Ramamoorthy C, Geiduschek JM, Bratton SL, Miser AW, Miser JS. Postdural Puncture Headache in Pediatric Oncology Patients. </a:t>
            </a:r>
            <a:r>
              <a:rPr lang="en-US" sz="4400" i="1" dirty="0"/>
              <a:t>Clinical Pediatrics</a:t>
            </a:r>
            <a:r>
              <a:rPr lang="en-US" sz="4400" dirty="0"/>
              <a:t>. 1998;37(4):247-251. doi:10.1177/000992289803700405.</a:t>
            </a:r>
          </a:p>
          <a:p>
            <a:pPr marL="0" indent="0">
              <a:buNone/>
            </a:pPr>
            <a:r>
              <a:rPr lang="en-US" sz="4400" dirty="0"/>
              <a:t>28. Robins B, Boggs DP. Caudal Epidural Blood Patch for Treating Intractable Vomiting in a Child After Placement of a Permanent Intrathecal Catheter. </a:t>
            </a:r>
            <a:r>
              <a:rPr lang="en-US" sz="4400" i="1" dirty="0"/>
              <a:t>Anesthesia and Analgesia</a:t>
            </a:r>
            <a:r>
              <a:rPr lang="en-US" sz="4400" dirty="0"/>
              <a:t>. 2001:1169-1170. doi:10.1097/00000539-200105000-00017.</a:t>
            </a:r>
          </a:p>
          <a:p>
            <a:pPr marL="0" indent="0">
              <a:buNone/>
            </a:pPr>
            <a:r>
              <a:rPr lang="en-US" sz="4400" b="1" dirty="0"/>
              <a:t>29. Tobias JD. Postdural Puncture Headache in Children. </a:t>
            </a:r>
            <a:r>
              <a:rPr lang="en-US" sz="4400" b="1" i="1" dirty="0"/>
              <a:t>Clinical Pediatrics</a:t>
            </a:r>
            <a:r>
              <a:rPr lang="en-US" sz="4400" b="1" dirty="0"/>
              <a:t>. 1994;33(2):110-113. doi:10.1177/000992289403300208.</a:t>
            </a:r>
          </a:p>
          <a:p>
            <a:pPr marL="0" indent="0">
              <a:buNone/>
            </a:pPr>
            <a:r>
              <a:rPr lang="en-US" sz="4400" b="1" dirty="0"/>
              <a:t>30. Turnbull DK. Post-dural puncture headache: pathogenesis, prevention and treatment. </a:t>
            </a:r>
            <a:r>
              <a:rPr lang="en-US" sz="4400" b="1" i="1" dirty="0"/>
              <a:t>British Journal of Anaesthesia</a:t>
            </a:r>
            <a:r>
              <a:rPr lang="en-US" sz="4400" b="1" dirty="0"/>
              <a:t>. 2003;91(5):718-729. doi:10.1093/bja/aeg231.</a:t>
            </a:r>
          </a:p>
          <a:p>
            <a:pPr marL="0" indent="0">
              <a:buNone/>
            </a:pPr>
            <a:r>
              <a:rPr lang="en-US" sz="4400" dirty="0"/>
              <a:t>31. Ylonen P, Kokki H. Epidural blood patch for management of postdural puncture headache in adolescents. </a:t>
            </a:r>
            <a:r>
              <a:rPr lang="en-US" sz="4400" i="1" dirty="0"/>
              <a:t>Acta Anaesthesiologica Scandinavica</a:t>
            </a:r>
            <a:r>
              <a:rPr lang="en-US" sz="4400" dirty="0"/>
              <a:t>. 2002;46(7):794-798. doi:10.1034/j.1399-6576.2002.460707.x.</a:t>
            </a:r>
          </a:p>
          <a:p>
            <a:pPr marL="0" indent="0">
              <a:buNone/>
            </a:pPr>
            <a:r>
              <a:rPr lang="en-US" sz="4400" dirty="0"/>
              <a:t>32. Ylonen P, Kokki H. Management of postdural puncture headache with epidural blood patch in children. </a:t>
            </a:r>
            <a:r>
              <a:rPr lang="en-US" sz="4400" i="1" dirty="0"/>
              <a:t>Pediatric Anesthesia</a:t>
            </a:r>
            <a:r>
              <a:rPr lang="en-US" sz="4400" dirty="0"/>
              <a:t>. 2002;12(6):526-529. doi:10.1046/j.1460-9592.2002.00863.x.</a:t>
            </a:r>
          </a:p>
          <a:p>
            <a:pPr marL="0" indent="0">
              <a:buNone/>
            </a:pPr>
            <a:r>
              <a:rPr lang="en-US" sz="4400" dirty="0"/>
              <a:t> </a:t>
            </a:r>
          </a:p>
          <a:p>
            <a:pPr marL="0" indent="0">
              <a:buNone/>
            </a:pPr>
            <a:r>
              <a:rPr lang="en-US" dirty="0"/>
              <a:t> </a:t>
            </a:r>
          </a:p>
          <a:p>
            <a:pPr marL="0" indent="0">
              <a:buNone/>
            </a:pPr>
            <a:endParaRPr lang="en-US" dirty="0"/>
          </a:p>
        </p:txBody>
      </p:sp>
      <p:sp>
        <p:nvSpPr>
          <p:cNvPr id="5" name="Rectangle 4"/>
          <p:cNvSpPr/>
          <p:nvPr/>
        </p:nvSpPr>
        <p:spPr>
          <a:xfrm>
            <a:off x="0" y="2"/>
            <a:ext cx="9144000" cy="1176646"/>
          </a:xfrm>
          <a:custGeom>
            <a:avLst/>
            <a:gdLst>
              <a:gd name="connsiteX0" fmla="*/ 0 w 9144000"/>
              <a:gd name="connsiteY0" fmla="*/ 0 h 381000"/>
              <a:gd name="connsiteX1" fmla="*/ 9144000 w 9144000"/>
              <a:gd name="connsiteY1" fmla="*/ 0 h 381000"/>
              <a:gd name="connsiteX2" fmla="*/ 9144000 w 9144000"/>
              <a:gd name="connsiteY2" fmla="*/ 381000 h 381000"/>
              <a:gd name="connsiteX3" fmla="*/ 0 w 9144000"/>
              <a:gd name="connsiteY3" fmla="*/ 381000 h 381000"/>
              <a:gd name="connsiteX4" fmla="*/ 0 w 9144000"/>
              <a:gd name="connsiteY4" fmla="*/ 0 h 381000"/>
              <a:gd name="connsiteX0" fmla="*/ 0 w 9144000"/>
              <a:gd name="connsiteY0" fmla="*/ 0 h 414866"/>
              <a:gd name="connsiteX1" fmla="*/ 9144000 w 9144000"/>
              <a:gd name="connsiteY1" fmla="*/ 0 h 414866"/>
              <a:gd name="connsiteX2" fmla="*/ 9144000 w 9144000"/>
              <a:gd name="connsiteY2" fmla="*/ 381000 h 414866"/>
              <a:gd name="connsiteX3" fmla="*/ 0 w 9144000"/>
              <a:gd name="connsiteY3" fmla="*/ 381000 h 414866"/>
              <a:gd name="connsiteX4" fmla="*/ 0 w 9144000"/>
              <a:gd name="connsiteY4" fmla="*/ 0 h 414866"/>
              <a:gd name="connsiteX0" fmla="*/ 0 w 9144000"/>
              <a:gd name="connsiteY0" fmla="*/ 0 h 424543"/>
              <a:gd name="connsiteX1" fmla="*/ 9144000 w 9144000"/>
              <a:gd name="connsiteY1" fmla="*/ 0 h 424543"/>
              <a:gd name="connsiteX2" fmla="*/ 9144000 w 9144000"/>
              <a:gd name="connsiteY2" fmla="*/ 381000 h 424543"/>
              <a:gd name="connsiteX3" fmla="*/ 0 w 9144000"/>
              <a:gd name="connsiteY3" fmla="*/ 381000 h 424543"/>
              <a:gd name="connsiteX4" fmla="*/ 0 w 9144000"/>
              <a:gd name="connsiteY4" fmla="*/ 0 h 424543"/>
              <a:gd name="connsiteX0" fmla="*/ 0 w 9203376"/>
              <a:gd name="connsiteY0" fmla="*/ 0 h 580162"/>
              <a:gd name="connsiteX1" fmla="*/ 9144000 w 9203376"/>
              <a:gd name="connsiteY1" fmla="*/ 0 h 580162"/>
              <a:gd name="connsiteX2" fmla="*/ 9203376 w 9203376"/>
              <a:gd name="connsiteY2" fmla="*/ 559130 h 580162"/>
              <a:gd name="connsiteX3" fmla="*/ 0 w 9203376"/>
              <a:gd name="connsiteY3" fmla="*/ 381000 h 580162"/>
              <a:gd name="connsiteX4" fmla="*/ 0 w 9203376"/>
              <a:gd name="connsiteY4" fmla="*/ 0 h 580162"/>
              <a:gd name="connsiteX0" fmla="*/ 0 w 9203376"/>
              <a:gd name="connsiteY0" fmla="*/ 0 h 559130"/>
              <a:gd name="connsiteX1" fmla="*/ 9144000 w 9203376"/>
              <a:gd name="connsiteY1" fmla="*/ 0 h 559130"/>
              <a:gd name="connsiteX2" fmla="*/ 9203376 w 9203376"/>
              <a:gd name="connsiteY2" fmla="*/ 559130 h 559130"/>
              <a:gd name="connsiteX3" fmla="*/ 0 w 9203376"/>
              <a:gd name="connsiteY3" fmla="*/ 381000 h 559130"/>
              <a:gd name="connsiteX4" fmla="*/ 0 w 9203376"/>
              <a:gd name="connsiteY4" fmla="*/ 0 h 559130"/>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23750 w 9167750"/>
              <a:gd name="connsiteY3" fmla="*/ 95993 h 1141020"/>
              <a:gd name="connsiteX4" fmla="*/ 0 w 9167750"/>
              <a:gd name="connsiteY4" fmla="*/ 0 h 1141020"/>
              <a:gd name="connsiteX0" fmla="*/ 0 w 9144000"/>
              <a:gd name="connsiteY0" fmla="*/ 0 h 1176646"/>
              <a:gd name="connsiteX1" fmla="*/ 9144000 w 9144000"/>
              <a:gd name="connsiteY1" fmla="*/ 0 h 1176646"/>
              <a:gd name="connsiteX2" fmla="*/ 9132124 w 9144000"/>
              <a:gd name="connsiteY2" fmla="*/ 1176646 h 1176646"/>
              <a:gd name="connsiteX3" fmla="*/ 23750 w 9144000"/>
              <a:gd name="connsiteY3" fmla="*/ 95993 h 1176646"/>
              <a:gd name="connsiteX4" fmla="*/ 0 w 9144000"/>
              <a:gd name="connsiteY4" fmla="*/ 0 h 1176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6646">
                <a:moveTo>
                  <a:pt x="0" y="0"/>
                </a:moveTo>
                <a:lnTo>
                  <a:pt x="9144000" y="0"/>
                </a:lnTo>
                <a:cubicBezTo>
                  <a:pt x="9144000" y="127000"/>
                  <a:pt x="9132124" y="1049646"/>
                  <a:pt x="9132124" y="1176646"/>
                </a:cubicBezTo>
                <a:cubicBezTo>
                  <a:pt x="9123217" y="3957"/>
                  <a:pt x="3071750" y="95993"/>
                  <a:pt x="23750" y="95993"/>
                </a:cubicBezTo>
                <a:lnTo>
                  <a:pt x="0" y="0"/>
                </a:lnTo>
                <a:close/>
              </a:path>
            </a:pathLst>
          </a:cu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2" descr="http://images.clipartpanda.com/world-clipart-png-globe-hi.png"/>
          <p:cNvPicPr>
            <a:picLocks noChangeAspect="1" noChangeArrowheads="1"/>
          </p:cNvPicPr>
          <p:nvPr/>
        </p:nvPicPr>
        <p:blipFill>
          <a:blip r:embed="rId3"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7620000" y="149336"/>
            <a:ext cx="1233549" cy="12253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5144445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US" dirty="0"/>
              <a:t>What is PDPH?</a:t>
            </a:r>
          </a:p>
        </p:txBody>
      </p:sp>
      <p:sp>
        <p:nvSpPr>
          <p:cNvPr id="3" name="Content Placeholder 2"/>
          <p:cNvSpPr>
            <a:spLocks noGrp="1"/>
          </p:cNvSpPr>
          <p:nvPr>
            <p:ph idx="1"/>
          </p:nvPr>
        </p:nvSpPr>
        <p:spPr/>
        <p:txBody>
          <a:bodyPr>
            <a:normAutofit/>
          </a:bodyPr>
          <a:lstStyle/>
          <a:p>
            <a:r>
              <a:rPr lang="en-US" dirty="0"/>
              <a:t>A headache occurring within 5 days of lumbar puncture</a:t>
            </a:r>
          </a:p>
          <a:p>
            <a:r>
              <a:rPr lang="en-US" dirty="0"/>
              <a:t>The headache is classically positional and worse when upright, resolving when lying flat</a:t>
            </a:r>
            <a:r>
              <a:rPr lang="en-US" baseline="30000" dirty="0"/>
              <a:t>10</a:t>
            </a:r>
          </a:p>
        </p:txBody>
      </p:sp>
      <p:sp>
        <p:nvSpPr>
          <p:cNvPr id="5" name="Rectangle 4"/>
          <p:cNvSpPr/>
          <p:nvPr/>
        </p:nvSpPr>
        <p:spPr>
          <a:xfrm>
            <a:off x="0" y="2"/>
            <a:ext cx="9144000" cy="1176646"/>
          </a:xfrm>
          <a:custGeom>
            <a:avLst/>
            <a:gdLst>
              <a:gd name="connsiteX0" fmla="*/ 0 w 9144000"/>
              <a:gd name="connsiteY0" fmla="*/ 0 h 381000"/>
              <a:gd name="connsiteX1" fmla="*/ 9144000 w 9144000"/>
              <a:gd name="connsiteY1" fmla="*/ 0 h 381000"/>
              <a:gd name="connsiteX2" fmla="*/ 9144000 w 9144000"/>
              <a:gd name="connsiteY2" fmla="*/ 381000 h 381000"/>
              <a:gd name="connsiteX3" fmla="*/ 0 w 9144000"/>
              <a:gd name="connsiteY3" fmla="*/ 381000 h 381000"/>
              <a:gd name="connsiteX4" fmla="*/ 0 w 9144000"/>
              <a:gd name="connsiteY4" fmla="*/ 0 h 381000"/>
              <a:gd name="connsiteX0" fmla="*/ 0 w 9144000"/>
              <a:gd name="connsiteY0" fmla="*/ 0 h 414866"/>
              <a:gd name="connsiteX1" fmla="*/ 9144000 w 9144000"/>
              <a:gd name="connsiteY1" fmla="*/ 0 h 414866"/>
              <a:gd name="connsiteX2" fmla="*/ 9144000 w 9144000"/>
              <a:gd name="connsiteY2" fmla="*/ 381000 h 414866"/>
              <a:gd name="connsiteX3" fmla="*/ 0 w 9144000"/>
              <a:gd name="connsiteY3" fmla="*/ 381000 h 414866"/>
              <a:gd name="connsiteX4" fmla="*/ 0 w 9144000"/>
              <a:gd name="connsiteY4" fmla="*/ 0 h 414866"/>
              <a:gd name="connsiteX0" fmla="*/ 0 w 9144000"/>
              <a:gd name="connsiteY0" fmla="*/ 0 h 424543"/>
              <a:gd name="connsiteX1" fmla="*/ 9144000 w 9144000"/>
              <a:gd name="connsiteY1" fmla="*/ 0 h 424543"/>
              <a:gd name="connsiteX2" fmla="*/ 9144000 w 9144000"/>
              <a:gd name="connsiteY2" fmla="*/ 381000 h 424543"/>
              <a:gd name="connsiteX3" fmla="*/ 0 w 9144000"/>
              <a:gd name="connsiteY3" fmla="*/ 381000 h 424543"/>
              <a:gd name="connsiteX4" fmla="*/ 0 w 9144000"/>
              <a:gd name="connsiteY4" fmla="*/ 0 h 424543"/>
              <a:gd name="connsiteX0" fmla="*/ 0 w 9203376"/>
              <a:gd name="connsiteY0" fmla="*/ 0 h 580162"/>
              <a:gd name="connsiteX1" fmla="*/ 9144000 w 9203376"/>
              <a:gd name="connsiteY1" fmla="*/ 0 h 580162"/>
              <a:gd name="connsiteX2" fmla="*/ 9203376 w 9203376"/>
              <a:gd name="connsiteY2" fmla="*/ 559130 h 580162"/>
              <a:gd name="connsiteX3" fmla="*/ 0 w 9203376"/>
              <a:gd name="connsiteY3" fmla="*/ 381000 h 580162"/>
              <a:gd name="connsiteX4" fmla="*/ 0 w 9203376"/>
              <a:gd name="connsiteY4" fmla="*/ 0 h 580162"/>
              <a:gd name="connsiteX0" fmla="*/ 0 w 9203376"/>
              <a:gd name="connsiteY0" fmla="*/ 0 h 559130"/>
              <a:gd name="connsiteX1" fmla="*/ 9144000 w 9203376"/>
              <a:gd name="connsiteY1" fmla="*/ 0 h 559130"/>
              <a:gd name="connsiteX2" fmla="*/ 9203376 w 9203376"/>
              <a:gd name="connsiteY2" fmla="*/ 559130 h 559130"/>
              <a:gd name="connsiteX3" fmla="*/ 0 w 9203376"/>
              <a:gd name="connsiteY3" fmla="*/ 381000 h 559130"/>
              <a:gd name="connsiteX4" fmla="*/ 0 w 9203376"/>
              <a:gd name="connsiteY4" fmla="*/ 0 h 559130"/>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23750 w 9167750"/>
              <a:gd name="connsiteY3" fmla="*/ 95993 h 1141020"/>
              <a:gd name="connsiteX4" fmla="*/ 0 w 9167750"/>
              <a:gd name="connsiteY4" fmla="*/ 0 h 1141020"/>
              <a:gd name="connsiteX0" fmla="*/ 0 w 9144000"/>
              <a:gd name="connsiteY0" fmla="*/ 0 h 1176646"/>
              <a:gd name="connsiteX1" fmla="*/ 9144000 w 9144000"/>
              <a:gd name="connsiteY1" fmla="*/ 0 h 1176646"/>
              <a:gd name="connsiteX2" fmla="*/ 9132124 w 9144000"/>
              <a:gd name="connsiteY2" fmla="*/ 1176646 h 1176646"/>
              <a:gd name="connsiteX3" fmla="*/ 23750 w 9144000"/>
              <a:gd name="connsiteY3" fmla="*/ 95993 h 1176646"/>
              <a:gd name="connsiteX4" fmla="*/ 0 w 9144000"/>
              <a:gd name="connsiteY4" fmla="*/ 0 h 1176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6646">
                <a:moveTo>
                  <a:pt x="0" y="0"/>
                </a:moveTo>
                <a:lnTo>
                  <a:pt x="9144000" y="0"/>
                </a:lnTo>
                <a:cubicBezTo>
                  <a:pt x="9144000" y="127000"/>
                  <a:pt x="9132124" y="1049646"/>
                  <a:pt x="9132124" y="1176646"/>
                </a:cubicBezTo>
                <a:cubicBezTo>
                  <a:pt x="9123217" y="3957"/>
                  <a:pt x="3071750" y="95993"/>
                  <a:pt x="23750" y="95993"/>
                </a:cubicBezTo>
                <a:lnTo>
                  <a:pt x="0" y="0"/>
                </a:lnTo>
                <a:close/>
              </a:path>
            </a:pathLst>
          </a:cu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2" descr="http://images.clipartpanda.com/world-clipart-png-globe-hi.png"/>
          <p:cNvPicPr>
            <a:picLocks noChangeAspect="1" noChangeArrowheads="1"/>
          </p:cNvPicPr>
          <p:nvPr/>
        </p:nvPicPr>
        <p:blipFill>
          <a:blip r:embed="rId3"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7620000" y="149336"/>
            <a:ext cx="1233549" cy="12253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41666806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bit of history…</a:t>
            </a:r>
          </a:p>
        </p:txBody>
      </p:sp>
      <p:graphicFrame>
        <p:nvGraphicFramePr>
          <p:cNvPr id="4" name="Diagram 3"/>
          <p:cNvGraphicFramePr/>
          <p:nvPr>
            <p:extLst>
              <p:ext uri="{D42A27DB-BD31-4B8C-83A1-F6EECF244321}">
                <p14:modId xmlns:p14="http://schemas.microsoft.com/office/powerpoint/2010/main" val="2645258664"/>
              </p:ext>
            </p:extLst>
          </p:nvPr>
        </p:nvGraphicFramePr>
        <p:xfrm>
          <a:off x="685800" y="1752600"/>
          <a:ext cx="8077200" cy="4724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585195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1"/>
            <a:ext cx="8210550" cy="685799"/>
          </a:xfrm>
        </p:spPr>
        <p:txBody>
          <a:bodyPr>
            <a:noAutofit/>
          </a:bodyPr>
          <a:lstStyle/>
          <a:p>
            <a:r>
              <a:rPr lang="en-US" dirty="0"/>
              <a:t>Neuraxial anatomy</a:t>
            </a:r>
          </a:p>
        </p:txBody>
      </p:sp>
      <p:sp>
        <p:nvSpPr>
          <p:cNvPr id="3" name="Content Placeholder 2"/>
          <p:cNvSpPr>
            <a:spLocks noGrp="1"/>
          </p:cNvSpPr>
          <p:nvPr>
            <p:ph idx="1"/>
          </p:nvPr>
        </p:nvSpPr>
        <p:spPr>
          <a:xfrm>
            <a:off x="457200" y="1371600"/>
            <a:ext cx="4343400" cy="5029200"/>
          </a:xfrm>
        </p:spPr>
        <p:txBody>
          <a:bodyPr>
            <a:normAutofit fontScale="92500" lnSpcReduction="20000"/>
          </a:bodyPr>
          <a:lstStyle/>
          <a:p>
            <a:r>
              <a:rPr lang="en-US" dirty="0"/>
              <a:t>The spinal cord has three membranes:</a:t>
            </a:r>
          </a:p>
          <a:p>
            <a:pPr lvl="1"/>
            <a:r>
              <a:rPr lang="en-US" dirty="0"/>
              <a:t>Dura mater</a:t>
            </a:r>
          </a:p>
          <a:p>
            <a:pPr lvl="1"/>
            <a:r>
              <a:rPr lang="en-US" dirty="0"/>
              <a:t>Arachnoid mater</a:t>
            </a:r>
          </a:p>
          <a:p>
            <a:pPr lvl="1"/>
            <a:r>
              <a:rPr lang="en-US" dirty="0"/>
              <a:t>Pia mater</a:t>
            </a:r>
          </a:p>
          <a:p>
            <a:r>
              <a:rPr lang="en-US" dirty="0"/>
              <a:t>These membranes create three spaces:</a:t>
            </a:r>
          </a:p>
          <a:p>
            <a:pPr lvl="1"/>
            <a:r>
              <a:rPr lang="en-US" dirty="0"/>
              <a:t>Epidural space</a:t>
            </a:r>
          </a:p>
          <a:p>
            <a:pPr lvl="1"/>
            <a:r>
              <a:rPr lang="en-US" dirty="0"/>
              <a:t>Subdural space</a:t>
            </a:r>
          </a:p>
          <a:p>
            <a:pPr lvl="1"/>
            <a:r>
              <a:rPr lang="en-US" dirty="0"/>
              <a:t>Subarachnoid space</a:t>
            </a:r>
          </a:p>
          <a:p>
            <a:r>
              <a:rPr lang="en-US" dirty="0"/>
              <a:t>The dura contains the cord and nerve roots. Perforating it can result in CSF leakage out of the subarachnoid space and post-dural puncture headache</a:t>
            </a:r>
            <a:r>
              <a:rPr lang="en-US" baseline="30000" dirty="0"/>
              <a:t>29</a:t>
            </a:r>
            <a:endParaRPr lang="en-US" dirty="0"/>
          </a:p>
          <a:p>
            <a:endParaRPr lang="en-US" dirty="0"/>
          </a:p>
          <a:p>
            <a:pPr lvl="1"/>
            <a:endParaRPr lang="en-US" dirty="0"/>
          </a:p>
        </p:txBody>
      </p:sp>
      <p:pic>
        <p:nvPicPr>
          <p:cNvPr id="9" name="Picture 8">
            <a:extLst>
              <a:ext uri="{FF2B5EF4-FFF2-40B4-BE49-F238E27FC236}">
                <a16:creationId xmlns:a16="http://schemas.microsoft.com/office/drawing/2014/main" id="{09F15E0D-5E24-414F-B6C6-65664911CF3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76799" y="3429000"/>
            <a:ext cx="4037129" cy="2565400"/>
          </a:xfrm>
          <a:prstGeom prst="rect">
            <a:avLst/>
          </a:prstGeom>
          <a:ln>
            <a:solidFill>
              <a:schemeClr val="tx1"/>
            </a:solidFill>
          </a:ln>
        </p:spPr>
      </p:pic>
      <p:sp>
        <p:nvSpPr>
          <p:cNvPr id="10" name="TextBox 9">
            <a:extLst>
              <a:ext uri="{FF2B5EF4-FFF2-40B4-BE49-F238E27FC236}">
                <a16:creationId xmlns:a16="http://schemas.microsoft.com/office/drawing/2014/main" id="{FC58FE1D-C2D7-914C-BCDF-3AE751FD817F}"/>
              </a:ext>
            </a:extLst>
          </p:cNvPr>
          <p:cNvSpPr txBox="1"/>
          <p:nvPr/>
        </p:nvSpPr>
        <p:spPr>
          <a:xfrm>
            <a:off x="4876800" y="6019800"/>
            <a:ext cx="2379177" cy="246221"/>
          </a:xfrm>
          <a:prstGeom prst="rect">
            <a:avLst/>
          </a:prstGeom>
          <a:noFill/>
        </p:spPr>
        <p:txBody>
          <a:bodyPr wrap="none" rtlCol="0">
            <a:spAutoFit/>
          </a:bodyPr>
          <a:lstStyle/>
          <a:p>
            <a:r>
              <a:rPr lang="en-US" sz="1000" dirty="0"/>
              <a:t>Image from Memorang , D.Stark, Y. Cohen</a:t>
            </a:r>
          </a:p>
        </p:txBody>
      </p:sp>
    </p:spTree>
    <p:extLst>
      <p:ext uri="{BB962C8B-B14F-4D97-AF65-F5344CB8AC3E}">
        <p14:creationId xmlns:p14="http://schemas.microsoft.com/office/powerpoint/2010/main" val="28896455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common is PDPH?</a:t>
            </a:r>
          </a:p>
        </p:txBody>
      </p:sp>
      <p:sp>
        <p:nvSpPr>
          <p:cNvPr id="3" name="Content Placeholder 2"/>
          <p:cNvSpPr>
            <a:spLocks noGrp="1"/>
          </p:cNvSpPr>
          <p:nvPr>
            <p:ph idx="1"/>
          </p:nvPr>
        </p:nvSpPr>
        <p:spPr/>
        <p:txBody>
          <a:bodyPr/>
          <a:lstStyle/>
          <a:p>
            <a:r>
              <a:rPr lang="en-US" dirty="0"/>
              <a:t>In the late 19</a:t>
            </a:r>
            <a:r>
              <a:rPr lang="en-US" baseline="30000" dirty="0"/>
              <a:t>th</a:t>
            </a:r>
            <a:r>
              <a:rPr lang="en-US" dirty="0"/>
              <a:t> century, incidence was as high as 66%, but decreased dramatically with the development of more advanced spinal needles</a:t>
            </a:r>
            <a:r>
              <a:rPr lang="en-US" baseline="30000" dirty="0"/>
              <a:t>29</a:t>
            </a:r>
            <a:endParaRPr lang="en-US" dirty="0"/>
          </a:p>
          <a:p>
            <a:r>
              <a:rPr lang="en-US" dirty="0"/>
              <a:t>Incidence in adults varies between 1.5% and 33%, depending on risk factors, particularly needle size</a:t>
            </a:r>
            <a:r>
              <a:rPr lang="en-US" baseline="30000" dirty="0"/>
              <a:t>10</a:t>
            </a:r>
            <a:endParaRPr lang="en-US" dirty="0"/>
          </a:p>
          <a:p>
            <a:r>
              <a:rPr lang="en-US" dirty="0"/>
              <a:t>Incidence in children varies between 1% and 4% when small gauge needles are used, and rises to as high as 15% with a 22 gauge needle</a:t>
            </a:r>
            <a:r>
              <a:rPr lang="en-US" baseline="30000" dirty="0"/>
              <a:t>2,16,29</a:t>
            </a:r>
            <a:endParaRPr lang="en-US" dirty="0"/>
          </a:p>
        </p:txBody>
      </p:sp>
    </p:spTree>
    <p:extLst>
      <p:ext uri="{BB962C8B-B14F-4D97-AF65-F5344CB8AC3E}">
        <p14:creationId xmlns:p14="http://schemas.microsoft.com/office/powerpoint/2010/main" val="8538452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common is PDPH?</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33660518"/>
              </p:ext>
            </p:extLst>
          </p:nvPr>
        </p:nvGraphicFramePr>
        <p:xfrm>
          <a:off x="628650" y="1825625"/>
          <a:ext cx="7886700" cy="1854200"/>
        </p:xfrm>
        <a:graphic>
          <a:graphicData uri="http://schemas.openxmlformats.org/drawingml/2006/table">
            <a:tbl>
              <a:tblPr firstRow="1" bandRow="1">
                <a:tableStyleId>{5FD0F851-EC5A-4D38-B0AD-8093EC10F338}</a:tableStyleId>
              </a:tblPr>
              <a:tblGrid>
                <a:gridCol w="2628900">
                  <a:extLst>
                    <a:ext uri="{9D8B030D-6E8A-4147-A177-3AD203B41FA5}">
                      <a16:colId xmlns:a16="http://schemas.microsoft.com/office/drawing/2014/main" val="20000"/>
                    </a:ext>
                  </a:extLst>
                </a:gridCol>
                <a:gridCol w="2628900">
                  <a:extLst>
                    <a:ext uri="{9D8B030D-6E8A-4147-A177-3AD203B41FA5}">
                      <a16:colId xmlns:a16="http://schemas.microsoft.com/office/drawing/2014/main" val="20001"/>
                    </a:ext>
                  </a:extLst>
                </a:gridCol>
                <a:gridCol w="2628900">
                  <a:extLst>
                    <a:ext uri="{9D8B030D-6E8A-4147-A177-3AD203B41FA5}">
                      <a16:colId xmlns:a16="http://schemas.microsoft.com/office/drawing/2014/main" val="20002"/>
                    </a:ext>
                  </a:extLst>
                </a:gridCol>
              </a:tblGrid>
              <a:tr h="370840">
                <a:tc>
                  <a:txBody>
                    <a:bodyPr/>
                    <a:lstStyle/>
                    <a:p>
                      <a:r>
                        <a:rPr lang="en-US" dirty="0"/>
                        <a:t>Needle type</a:t>
                      </a:r>
                    </a:p>
                  </a:txBody>
                  <a:tcPr>
                    <a:cell3D prstMaterial="dkEdge">
                      <a:bevel w="165100" prst="coolSlant"/>
                      <a:lightRig rig="flood" dir="t"/>
                    </a:cell3D>
                  </a:tcPr>
                </a:tc>
                <a:tc>
                  <a:txBody>
                    <a:bodyPr/>
                    <a:lstStyle/>
                    <a:p>
                      <a:r>
                        <a:rPr lang="en-US" dirty="0"/>
                        <a:t>Needle gauge</a:t>
                      </a:r>
                    </a:p>
                  </a:txBody>
                  <a:tcPr>
                    <a:cell3D prstMaterial="dkEdge">
                      <a:bevel w="165100" prst="coolSlant"/>
                      <a:lightRig rig="flood" dir="t"/>
                    </a:cell3D>
                  </a:tcPr>
                </a:tc>
                <a:tc>
                  <a:txBody>
                    <a:bodyPr/>
                    <a:lstStyle/>
                    <a:p>
                      <a:r>
                        <a:rPr lang="en-US" dirty="0"/>
                        <a:t>Incidence of PDPH (%)</a:t>
                      </a:r>
                    </a:p>
                  </a:txBody>
                  <a:tcPr>
                    <a:cell3D prstMaterial="dkEdge">
                      <a:bevel w="165100" prst="coolSlant"/>
                      <a:lightRig rig="flood" dir="t"/>
                    </a:cell3D>
                  </a:tcPr>
                </a:tc>
                <a:extLst>
                  <a:ext uri="{0D108BD9-81ED-4DB2-BD59-A6C34878D82A}">
                    <a16:rowId xmlns:a16="http://schemas.microsoft.com/office/drawing/2014/main" val="10000"/>
                  </a:ext>
                </a:extLst>
              </a:tr>
              <a:tr h="370840">
                <a:tc>
                  <a:txBody>
                    <a:bodyPr/>
                    <a:lstStyle/>
                    <a:p>
                      <a:r>
                        <a:rPr lang="en-US" dirty="0"/>
                        <a:t>Quincke (cutting)</a:t>
                      </a:r>
                    </a:p>
                  </a:txBody>
                  <a:tcPr>
                    <a:cell3D prstMaterial="dkEdge">
                      <a:bevel w="165100" prst="coolSlant"/>
                      <a:lightRig rig="flood" dir="t"/>
                    </a:cell3D>
                  </a:tcPr>
                </a:tc>
                <a:tc>
                  <a:txBody>
                    <a:bodyPr/>
                    <a:lstStyle/>
                    <a:p>
                      <a:r>
                        <a:rPr lang="en-US" dirty="0"/>
                        <a:t>24</a:t>
                      </a:r>
                    </a:p>
                  </a:txBody>
                  <a:tcPr>
                    <a:cell3D prstMaterial="dkEdge">
                      <a:bevel w="165100" prst="coolSlant"/>
                      <a:lightRig rig="flood" dir="t"/>
                    </a:cell3D>
                  </a:tcPr>
                </a:tc>
                <a:tc>
                  <a:txBody>
                    <a:bodyPr/>
                    <a:lstStyle/>
                    <a:p>
                      <a:r>
                        <a:rPr lang="en-US" dirty="0"/>
                        <a:t>11.2</a:t>
                      </a:r>
                    </a:p>
                  </a:txBody>
                  <a:tcPr>
                    <a:cell3D prstMaterial="dkEdge">
                      <a:bevel w="165100" prst="coolSlant"/>
                      <a:lightRig rig="flood" dir="t"/>
                    </a:cell3D>
                  </a:tcPr>
                </a:tc>
                <a:extLst>
                  <a:ext uri="{0D108BD9-81ED-4DB2-BD59-A6C34878D82A}">
                    <a16:rowId xmlns:a16="http://schemas.microsoft.com/office/drawing/2014/main" val="10001"/>
                  </a:ext>
                </a:extLst>
              </a:tr>
              <a:tr h="370840">
                <a:tc>
                  <a:txBody>
                    <a:bodyPr/>
                    <a:lstStyle/>
                    <a:p>
                      <a:r>
                        <a:rPr lang="en-US" dirty="0"/>
                        <a:t>Quincke</a:t>
                      </a:r>
                    </a:p>
                  </a:txBody>
                  <a:tcPr>
                    <a:cell3D prstMaterial="dkEdge">
                      <a:bevel w="165100" prst="coolSlant"/>
                      <a:lightRig rig="flood" dir="t"/>
                    </a:cell3D>
                  </a:tcPr>
                </a:tc>
                <a:tc>
                  <a:txBody>
                    <a:bodyPr/>
                    <a:lstStyle/>
                    <a:p>
                      <a:r>
                        <a:rPr lang="en-US" dirty="0"/>
                        <a:t>25</a:t>
                      </a:r>
                    </a:p>
                  </a:txBody>
                  <a:tcPr>
                    <a:cell3D prstMaterial="dkEdge">
                      <a:bevel w="165100" prst="coolSlant"/>
                      <a:lightRig rig="flood" dir="t"/>
                    </a:cell3D>
                  </a:tcPr>
                </a:tc>
                <a:tc>
                  <a:txBody>
                    <a:bodyPr/>
                    <a:lstStyle/>
                    <a:p>
                      <a:r>
                        <a:rPr lang="en-US" dirty="0"/>
                        <a:t>6.4</a:t>
                      </a:r>
                    </a:p>
                  </a:txBody>
                  <a:tcPr>
                    <a:cell3D prstMaterial="dkEdge">
                      <a:bevel w="165100" prst="coolSlant"/>
                      <a:lightRig rig="flood" dir="t"/>
                    </a:cell3D>
                  </a:tcPr>
                </a:tc>
                <a:extLst>
                  <a:ext uri="{0D108BD9-81ED-4DB2-BD59-A6C34878D82A}">
                    <a16:rowId xmlns:a16="http://schemas.microsoft.com/office/drawing/2014/main" val="10002"/>
                  </a:ext>
                </a:extLst>
              </a:tr>
              <a:tr h="370840">
                <a:tc>
                  <a:txBody>
                    <a:bodyPr/>
                    <a:lstStyle/>
                    <a:p>
                      <a:r>
                        <a:rPr lang="en-US" dirty="0"/>
                        <a:t>Quincke</a:t>
                      </a:r>
                    </a:p>
                  </a:txBody>
                  <a:tcPr>
                    <a:cell3D prstMaterial="dkEdge">
                      <a:bevel w="165100" prst="coolSlant"/>
                      <a:lightRig rig="flood" dir="t"/>
                    </a:cell3D>
                  </a:tcPr>
                </a:tc>
                <a:tc>
                  <a:txBody>
                    <a:bodyPr/>
                    <a:lstStyle/>
                    <a:p>
                      <a:r>
                        <a:rPr lang="en-US" dirty="0"/>
                        <a:t>26</a:t>
                      </a:r>
                    </a:p>
                  </a:txBody>
                  <a:tcPr>
                    <a:cell3D prstMaterial="dkEdge">
                      <a:bevel w="165100" prst="coolSlant"/>
                      <a:lightRig rig="flood" dir="t"/>
                    </a:cell3D>
                  </a:tcPr>
                </a:tc>
                <a:tc>
                  <a:txBody>
                    <a:bodyPr/>
                    <a:lstStyle/>
                    <a:p>
                      <a:r>
                        <a:rPr lang="en-US" dirty="0"/>
                        <a:t>5.6</a:t>
                      </a:r>
                    </a:p>
                  </a:txBody>
                  <a:tcPr>
                    <a:cell3D prstMaterial="dkEdge">
                      <a:bevel w="165100" prst="coolSlant"/>
                      <a:lightRig rig="flood" dir="t"/>
                    </a:cell3D>
                  </a:tcPr>
                </a:tc>
                <a:extLst>
                  <a:ext uri="{0D108BD9-81ED-4DB2-BD59-A6C34878D82A}">
                    <a16:rowId xmlns:a16="http://schemas.microsoft.com/office/drawing/2014/main" val="10003"/>
                  </a:ext>
                </a:extLst>
              </a:tr>
              <a:tr h="370840">
                <a:tc>
                  <a:txBody>
                    <a:bodyPr/>
                    <a:lstStyle/>
                    <a:p>
                      <a:r>
                        <a:rPr lang="en-US" dirty="0"/>
                        <a:t>Quincke</a:t>
                      </a:r>
                    </a:p>
                  </a:txBody>
                  <a:tcPr>
                    <a:cell3D prstMaterial="dkEdge">
                      <a:bevel w="165100" prst="coolSlant"/>
                      <a:lightRig rig="flood" dir="t"/>
                    </a:cell3D>
                  </a:tcPr>
                </a:tc>
                <a:tc>
                  <a:txBody>
                    <a:bodyPr/>
                    <a:lstStyle/>
                    <a:p>
                      <a:r>
                        <a:rPr lang="en-US" dirty="0"/>
                        <a:t>27</a:t>
                      </a:r>
                    </a:p>
                  </a:txBody>
                  <a:tcPr>
                    <a:cell3D prstMaterial="dkEdge">
                      <a:bevel w="165100" prst="coolSlant"/>
                      <a:lightRig rig="flood" dir="t"/>
                    </a:cell3D>
                  </a:tcPr>
                </a:tc>
                <a:tc>
                  <a:txBody>
                    <a:bodyPr/>
                    <a:lstStyle/>
                    <a:p>
                      <a:r>
                        <a:rPr lang="en-US" dirty="0"/>
                        <a:t>2.9</a:t>
                      </a:r>
                    </a:p>
                  </a:txBody>
                  <a:tcPr>
                    <a:cell3D prstMaterial="dkEdge">
                      <a:bevel w="165100" prst="coolSlant"/>
                      <a:lightRig rig="flood" dir="t"/>
                    </a:cell3D>
                  </a:tcPr>
                </a:tc>
                <a:extLst>
                  <a:ext uri="{0D108BD9-81ED-4DB2-BD59-A6C34878D82A}">
                    <a16:rowId xmlns:a16="http://schemas.microsoft.com/office/drawing/2014/main" val="10004"/>
                  </a:ext>
                </a:extLst>
              </a:tr>
            </a:tbl>
          </a:graphicData>
        </a:graphic>
      </p:graphicFrame>
      <p:graphicFrame>
        <p:nvGraphicFramePr>
          <p:cNvPr id="6" name="Content Placeholder 3"/>
          <p:cNvGraphicFramePr>
            <a:graphicFrameLocks/>
          </p:cNvGraphicFramePr>
          <p:nvPr>
            <p:extLst>
              <p:ext uri="{D42A27DB-BD31-4B8C-83A1-F6EECF244321}">
                <p14:modId xmlns:p14="http://schemas.microsoft.com/office/powerpoint/2010/main" val="3169504756"/>
              </p:ext>
            </p:extLst>
          </p:nvPr>
        </p:nvGraphicFramePr>
        <p:xfrm>
          <a:off x="647700" y="4165600"/>
          <a:ext cx="7886700" cy="1854200"/>
        </p:xfrm>
        <a:graphic>
          <a:graphicData uri="http://schemas.openxmlformats.org/drawingml/2006/table">
            <a:tbl>
              <a:tblPr firstRow="1" bandRow="1">
                <a:tableStyleId>{5FD0F851-EC5A-4D38-B0AD-8093EC10F338}</a:tableStyleId>
              </a:tblPr>
              <a:tblGrid>
                <a:gridCol w="2628900">
                  <a:extLst>
                    <a:ext uri="{9D8B030D-6E8A-4147-A177-3AD203B41FA5}">
                      <a16:colId xmlns:a16="http://schemas.microsoft.com/office/drawing/2014/main" val="20000"/>
                    </a:ext>
                  </a:extLst>
                </a:gridCol>
                <a:gridCol w="2628900">
                  <a:extLst>
                    <a:ext uri="{9D8B030D-6E8A-4147-A177-3AD203B41FA5}">
                      <a16:colId xmlns:a16="http://schemas.microsoft.com/office/drawing/2014/main" val="20001"/>
                    </a:ext>
                  </a:extLst>
                </a:gridCol>
                <a:gridCol w="2628900">
                  <a:extLst>
                    <a:ext uri="{9D8B030D-6E8A-4147-A177-3AD203B41FA5}">
                      <a16:colId xmlns:a16="http://schemas.microsoft.com/office/drawing/2014/main" val="20002"/>
                    </a:ext>
                  </a:extLst>
                </a:gridCol>
              </a:tblGrid>
              <a:tr h="370840">
                <a:tc>
                  <a:txBody>
                    <a:bodyPr/>
                    <a:lstStyle/>
                    <a:p>
                      <a:r>
                        <a:rPr lang="en-US" dirty="0"/>
                        <a:t>Needle type</a:t>
                      </a:r>
                    </a:p>
                  </a:txBody>
                  <a:tcPr>
                    <a:cell3D prstMaterial="dkEdge">
                      <a:bevel w="165100" prst="coolSlant"/>
                      <a:lightRig rig="flood" dir="t"/>
                    </a:cell3D>
                  </a:tcPr>
                </a:tc>
                <a:tc>
                  <a:txBody>
                    <a:bodyPr/>
                    <a:lstStyle/>
                    <a:p>
                      <a:r>
                        <a:rPr lang="en-US" dirty="0"/>
                        <a:t>Needle gauge</a:t>
                      </a:r>
                    </a:p>
                  </a:txBody>
                  <a:tcPr>
                    <a:cell3D prstMaterial="dkEdge">
                      <a:bevel w="165100" prst="coolSlant"/>
                      <a:lightRig rig="flood" dir="t"/>
                    </a:cell3D>
                  </a:tcPr>
                </a:tc>
                <a:tc>
                  <a:txBody>
                    <a:bodyPr/>
                    <a:lstStyle/>
                    <a:p>
                      <a:r>
                        <a:rPr lang="en-US" dirty="0"/>
                        <a:t>Incidence of PDPH (%)</a:t>
                      </a:r>
                    </a:p>
                  </a:txBody>
                  <a:tcPr>
                    <a:cell3D prstMaterial="dkEdge">
                      <a:bevel w="165100" prst="coolSlant"/>
                      <a:lightRig rig="flood" dir="t"/>
                    </a:cell3D>
                  </a:tcPr>
                </a:tc>
                <a:extLst>
                  <a:ext uri="{0D108BD9-81ED-4DB2-BD59-A6C34878D82A}">
                    <a16:rowId xmlns:a16="http://schemas.microsoft.com/office/drawing/2014/main" val="10000"/>
                  </a:ext>
                </a:extLst>
              </a:tr>
              <a:tr h="370840">
                <a:tc>
                  <a:txBody>
                    <a:bodyPr/>
                    <a:lstStyle/>
                    <a:p>
                      <a:r>
                        <a:rPr lang="en-US" dirty="0"/>
                        <a:t>Whitacre (pencil-point)</a:t>
                      </a:r>
                    </a:p>
                  </a:txBody>
                  <a:tcPr>
                    <a:cell3D prstMaterial="dkEdge">
                      <a:bevel w="165100" prst="coolSlant"/>
                      <a:lightRig rig="flood" dir="t"/>
                    </a:cell3D>
                  </a:tcPr>
                </a:tc>
                <a:tc>
                  <a:txBody>
                    <a:bodyPr/>
                    <a:lstStyle/>
                    <a:p>
                      <a:r>
                        <a:rPr lang="en-US" dirty="0"/>
                        <a:t>22</a:t>
                      </a:r>
                    </a:p>
                  </a:txBody>
                  <a:tcPr>
                    <a:cell3D prstMaterial="dkEdge">
                      <a:bevel w="165100" prst="coolSlant"/>
                      <a:lightRig rig="flood" dir="t"/>
                    </a:cell3D>
                  </a:tcPr>
                </a:tc>
                <a:tc>
                  <a:txBody>
                    <a:bodyPr/>
                    <a:lstStyle/>
                    <a:p>
                      <a:r>
                        <a:rPr lang="en-US" dirty="0"/>
                        <a:t>1.5</a:t>
                      </a:r>
                    </a:p>
                  </a:txBody>
                  <a:tcPr>
                    <a:cell3D prstMaterial="dkEdge">
                      <a:bevel w="165100" prst="coolSlant"/>
                      <a:lightRig rig="flood" dir="t"/>
                    </a:cell3D>
                  </a:tcPr>
                </a:tc>
                <a:extLst>
                  <a:ext uri="{0D108BD9-81ED-4DB2-BD59-A6C34878D82A}">
                    <a16:rowId xmlns:a16="http://schemas.microsoft.com/office/drawing/2014/main" val="10001"/>
                  </a:ext>
                </a:extLst>
              </a:tr>
              <a:tr h="370840">
                <a:tc>
                  <a:txBody>
                    <a:bodyPr/>
                    <a:lstStyle/>
                    <a:p>
                      <a:r>
                        <a:rPr lang="en-US" dirty="0"/>
                        <a:t>Sprotte (pencil-point)</a:t>
                      </a:r>
                    </a:p>
                  </a:txBody>
                  <a:tcPr>
                    <a:cell3D prstMaterial="dkEdge">
                      <a:bevel w="165100" prst="coolSlant"/>
                      <a:lightRig rig="flood" dir="t"/>
                    </a:cell3D>
                  </a:tcPr>
                </a:tc>
                <a:tc>
                  <a:txBody>
                    <a:bodyPr/>
                    <a:lstStyle/>
                    <a:p>
                      <a:r>
                        <a:rPr lang="en-US" dirty="0"/>
                        <a:t>24</a:t>
                      </a:r>
                    </a:p>
                  </a:txBody>
                  <a:tcPr>
                    <a:cell3D prstMaterial="dkEdge">
                      <a:bevel w="165100" prst="coolSlant"/>
                      <a:lightRig rig="flood" dir="t"/>
                    </a:cell3D>
                  </a:tcPr>
                </a:tc>
                <a:tc>
                  <a:txBody>
                    <a:bodyPr/>
                    <a:lstStyle/>
                    <a:p>
                      <a:r>
                        <a:rPr lang="en-US" dirty="0"/>
                        <a:t>3.5</a:t>
                      </a:r>
                    </a:p>
                  </a:txBody>
                  <a:tcPr>
                    <a:cell3D prstMaterial="dkEdge">
                      <a:bevel w="165100" prst="coolSlant"/>
                      <a:lightRig rig="flood" dir="t"/>
                    </a:cell3D>
                  </a:tcPr>
                </a:tc>
                <a:extLst>
                  <a:ext uri="{0D108BD9-81ED-4DB2-BD59-A6C34878D82A}">
                    <a16:rowId xmlns:a16="http://schemas.microsoft.com/office/drawing/2014/main" val="10002"/>
                  </a:ext>
                </a:extLst>
              </a:tr>
              <a:tr h="370840">
                <a:tc>
                  <a:txBody>
                    <a:bodyPr/>
                    <a:lstStyle/>
                    <a:p>
                      <a:r>
                        <a:rPr lang="en-US" dirty="0"/>
                        <a:t>Whitacre</a:t>
                      </a:r>
                    </a:p>
                  </a:txBody>
                  <a:tcPr>
                    <a:cell3D prstMaterial="dkEdge">
                      <a:bevel w="165100" prst="coolSlant"/>
                      <a:lightRig rig="flood" dir="t"/>
                    </a:cell3D>
                  </a:tcPr>
                </a:tc>
                <a:tc>
                  <a:txBody>
                    <a:bodyPr/>
                    <a:lstStyle/>
                    <a:p>
                      <a:r>
                        <a:rPr lang="en-US" dirty="0"/>
                        <a:t>25</a:t>
                      </a:r>
                    </a:p>
                  </a:txBody>
                  <a:tcPr>
                    <a:cell3D prstMaterial="dkEdge">
                      <a:bevel w="165100" prst="coolSlant"/>
                      <a:lightRig rig="flood" dir="t"/>
                    </a:cell3D>
                  </a:tcPr>
                </a:tc>
                <a:tc>
                  <a:txBody>
                    <a:bodyPr/>
                    <a:lstStyle/>
                    <a:p>
                      <a:r>
                        <a:rPr lang="en-US" dirty="0"/>
                        <a:t>2.0</a:t>
                      </a:r>
                    </a:p>
                  </a:txBody>
                  <a:tcPr>
                    <a:cell3D prstMaterial="dkEdge">
                      <a:bevel w="165100" prst="coolSlant"/>
                      <a:lightRig rig="flood" dir="t"/>
                    </a:cell3D>
                  </a:tcPr>
                </a:tc>
                <a:extLst>
                  <a:ext uri="{0D108BD9-81ED-4DB2-BD59-A6C34878D82A}">
                    <a16:rowId xmlns:a16="http://schemas.microsoft.com/office/drawing/2014/main" val="10003"/>
                  </a:ext>
                </a:extLst>
              </a:tr>
              <a:tr h="370840">
                <a:tc>
                  <a:txBody>
                    <a:bodyPr/>
                    <a:lstStyle/>
                    <a:p>
                      <a:r>
                        <a:rPr lang="en-US" dirty="0"/>
                        <a:t>Whitacre</a:t>
                      </a:r>
                    </a:p>
                  </a:txBody>
                  <a:tcPr>
                    <a:cell3D prstMaterial="dkEdge">
                      <a:bevel w="165100" prst="coolSlant"/>
                      <a:lightRig rig="flood" dir="t"/>
                    </a:cell3D>
                  </a:tcPr>
                </a:tc>
                <a:tc>
                  <a:txBody>
                    <a:bodyPr/>
                    <a:lstStyle/>
                    <a:p>
                      <a:r>
                        <a:rPr lang="en-US" dirty="0"/>
                        <a:t>27</a:t>
                      </a:r>
                    </a:p>
                  </a:txBody>
                  <a:tcPr>
                    <a:cell3D prstMaterial="dkEdge">
                      <a:bevel w="165100" prst="coolSlant"/>
                      <a:lightRig rig="flood" dir="t"/>
                    </a:cell3D>
                  </a:tcPr>
                </a:tc>
                <a:tc>
                  <a:txBody>
                    <a:bodyPr/>
                    <a:lstStyle/>
                    <a:p>
                      <a:r>
                        <a:rPr lang="en-US" dirty="0"/>
                        <a:t>1.6</a:t>
                      </a:r>
                    </a:p>
                  </a:txBody>
                  <a:tcPr>
                    <a:cell3D prstMaterial="dkEdge">
                      <a:bevel w="165100" prst="coolSlant"/>
                      <a:lightRig rig="flood" dir="t"/>
                    </a:cell3D>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9531031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Etiology</a:t>
            </a:r>
          </a:p>
        </p:txBody>
      </p:sp>
      <p:sp>
        <p:nvSpPr>
          <p:cNvPr id="3" name="Content Placeholder 2"/>
          <p:cNvSpPr>
            <a:spLocks noGrp="1"/>
          </p:cNvSpPr>
          <p:nvPr>
            <p:ph idx="1"/>
          </p:nvPr>
        </p:nvSpPr>
        <p:spPr>
          <a:xfrm>
            <a:off x="628650" y="1825625"/>
            <a:ext cx="3943350" cy="4351338"/>
          </a:xfrm>
        </p:spPr>
        <p:txBody>
          <a:bodyPr>
            <a:normAutofit lnSpcReduction="10000"/>
          </a:bodyPr>
          <a:lstStyle/>
          <a:p>
            <a:r>
              <a:rPr lang="en-US" dirty="0"/>
              <a:t>Two theoretical  mechanisms producing PDPH:</a:t>
            </a:r>
          </a:p>
          <a:p>
            <a:pPr marL="457200" lvl="1" indent="0">
              <a:buNone/>
            </a:pPr>
            <a:r>
              <a:rPr lang="en-US" dirty="0"/>
              <a:t>1) CSF loss and lowering of CSF pressure causes traction on pain-sensitive structures leading to headache</a:t>
            </a:r>
          </a:p>
          <a:p>
            <a:pPr marL="457200" lvl="1" indent="0">
              <a:buNone/>
            </a:pPr>
            <a:r>
              <a:rPr lang="en-US" dirty="0"/>
              <a:t>2) Compensatory vasodilation of intracranial vessels to increase CSF production leading to headache</a:t>
            </a:r>
            <a:r>
              <a:rPr lang="en-US" baseline="30000" dirty="0"/>
              <a:t>29</a:t>
            </a:r>
            <a:r>
              <a:rPr lang="en-US" dirty="0"/>
              <a:t>  </a:t>
            </a:r>
          </a:p>
        </p:txBody>
      </p:sp>
      <p:graphicFrame>
        <p:nvGraphicFramePr>
          <p:cNvPr id="5" name="Chart 4"/>
          <p:cNvGraphicFramePr/>
          <p:nvPr>
            <p:extLst>
              <p:ext uri="{D42A27DB-BD31-4B8C-83A1-F6EECF244321}">
                <p14:modId xmlns:p14="http://schemas.microsoft.com/office/powerpoint/2010/main" val="337709767"/>
              </p:ext>
            </p:extLst>
          </p:nvPr>
        </p:nvGraphicFramePr>
        <p:xfrm>
          <a:off x="4321185" y="1752600"/>
          <a:ext cx="4800600" cy="4267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93096732"/>
      </p:ext>
    </p:extLst>
  </p:cSld>
  <p:clrMapOvr>
    <a:masterClrMapping/>
  </p:clrMapOvr>
</p:sld>
</file>

<file path=ppt/theme/theme1.xml><?xml version="1.0" encoding="utf-8"?>
<a:theme xmlns:a="http://schemas.openxmlformats.org/drawingml/2006/main" name="SPACIES PDPH Lectur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PACIES template" id="{08E77739-BA49-7541-9F01-AB17D13A949B}" vid="{B8AF7D1D-38EE-6947-9E86-D4BE6FA9EBD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SPACIES PDPH Lecture</Template>
  <TotalTime>2665</TotalTime>
  <Words>6008</Words>
  <Application>Microsoft Macintosh PowerPoint</Application>
  <PresentationFormat>On-screen Show (4:3)</PresentationFormat>
  <Paragraphs>432</Paragraphs>
  <Slides>30</Slides>
  <Notes>28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Calibri</vt:lpstr>
      <vt:lpstr>Calibri Light</vt:lpstr>
      <vt:lpstr>Wingdings</vt:lpstr>
      <vt:lpstr>SPACIES PDPH Lecture</vt:lpstr>
      <vt:lpstr>Post-dural puncture headache in children:  Etiology and treatment</vt:lpstr>
      <vt:lpstr>No disclosures</vt:lpstr>
      <vt:lpstr>Objectives</vt:lpstr>
      <vt:lpstr>What is PDPH?</vt:lpstr>
      <vt:lpstr>A bit of history…</vt:lpstr>
      <vt:lpstr>Neuraxial anatomy</vt:lpstr>
      <vt:lpstr>How common is PDPH?</vt:lpstr>
      <vt:lpstr>How common is PDPH?</vt:lpstr>
      <vt:lpstr>Etiology</vt:lpstr>
      <vt:lpstr>Diagnosis</vt:lpstr>
      <vt:lpstr>Diagnosis</vt:lpstr>
      <vt:lpstr>Risk factors</vt:lpstr>
      <vt:lpstr>Risk factors</vt:lpstr>
      <vt:lpstr>Risk factors</vt:lpstr>
      <vt:lpstr>Treatment</vt:lpstr>
      <vt:lpstr>Treatment: Conservative</vt:lpstr>
      <vt:lpstr>Treatment: Medical management</vt:lpstr>
      <vt:lpstr>Epidural blood patch</vt:lpstr>
      <vt:lpstr>Epidural blood patch</vt:lpstr>
      <vt:lpstr>Epidural blood patch</vt:lpstr>
      <vt:lpstr>Epidural blood patch</vt:lpstr>
      <vt:lpstr>Epidural blood patch</vt:lpstr>
      <vt:lpstr>You are asked to perform epidural blood patch for a child with PDPH</vt:lpstr>
      <vt:lpstr>You are asked to perform an epidural blood patch for a child with PDPH…</vt:lpstr>
      <vt:lpstr>You are asked to perform an epidural blood patch for a child with PDPH…</vt:lpstr>
      <vt:lpstr>PDPH in adults versus children: What’s the difference?</vt:lpstr>
      <vt:lpstr>Conclusions</vt:lpstr>
      <vt:lpstr>References</vt:lpstr>
      <vt:lpstr>References</vt:lpstr>
      <vt:lpstr>References</vt:lpstr>
    </vt:vector>
  </TitlesOfParts>
  <Company>UCSF Medical Center</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Post-dural puncture headache in children:  Etiology and treatment</dc:title>
  <dc:creator>MB 2 Fl Hospital, Group Policy Object</dc:creator>
  <cp:lastModifiedBy>J. Matthew Kynes</cp:lastModifiedBy>
  <cp:revision>130</cp:revision>
  <dcterms:created xsi:type="dcterms:W3CDTF">2018-01-20T00:03:35Z</dcterms:created>
  <dcterms:modified xsi:type="dcterms:W3CDTF">2018-08-20T20:04:13Z</dcterms:modified>
</cp:coreProperties>
</file>