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BC00"/>
        </a:solidFill>
        <a:effectLst/>
        <a:uFillTx/>
        <a:latin typeface="+mn-lt"/>
        <a:ea typeface="+mn-ea"/>
        <a:cs typeface="+mn-cs"/>
        <a:sym typeface="Helvetica Neue Light"/>
      </a:defRPr>
    </a:lvl1pPr>
    <a:lvl2pPr marL="0" marR="0" indent="228600" algn="l"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BC00"/>
        </a:solidFill>
        <a:effectLst/>
        <a:uFillTx/>
        <a:latin typeface="+mn-lt"/>
        <a:ea typeface="+mn-ea"/>
        <a:cs typeface="+mn-cs"/>
        <a:sym typeface="Helvetica Neue Light"/>
      </a:defRPr>
    </a:lvl2pPr>
    <a:lvl3pPr marL="0" marR="0" indent="457200" algn="l"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BC00"/>
        </a:solidFill>
        <a:effectLst/>
        <a:uFillTx/>
        <a:latin typeface="+mn-lt"/>
        <a:ea typeface="+mn-ea"/>
        <a:cs typeface="+mn-cs"/>
        <a:sym typeface="Helvetica Neue Light"/>
      </a:defRPr>
    </a:lvl3pPr>
    <a:lvl4pPr marL="0" marR="0" indent="685800" algn="l"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BC00"/>
        </a:solidFill>
        <a:effectLst/>
        <a:uFillTx/>
        <a:latin typeface="+mn-lt"/>
        <a:ea typeface="+mn-ea"/>
        <a:cs typeface="+mn-cs"/>
        <a:sym typeface="Helvetica Neue Light"/>
      </a:defRPr>
    </a:lvl4pPr>
    <a:lvl5pPr marL="0" marR="0" indent="914400" algn="l"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BC00"/>
        </a:solidFill>
        <a:effectLst/>
        <a:uFillTx/>
        <a:latin typeface="+mn-lt"/>
        <a:ea typeface="+mn-ea"/>
        <a:cs typeface="+mn-cs"/>
        <a:sym typeface="Helvetica Neue Light"/>
      </a:defRPr>
    </a:lvl5pPr>
    <a:lvl6pPr marL="0" marR="0" indent="1143000" algn="l"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BC00"/>
        </a:solidFill>
        <a:effectLst/>
        <a:uFillTx/>
        <a:latin typeface="+mn-lt"/>
        <a:ea typeface="+mn-ea"/>
        <a:cs typeface="+mn-cs"/>
        <a:sym typeface="Helvetica Neue Light"/>
      </a:defRPr>
    </a:lvl6pPr>
    <a:lvl7pPr marL="0" marR="0" indent="1371600" algn="l"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BC00"/>
        </a:solidFill>
        <a:effectLst/>
        <a:uFillTx/>
        <a:latin typeface="+mn-lt"/>
        <a:ea typeface="+mn-ea"/>
        <a:cs typeface="+mn-cs"/>
        <a:sym typeface="Helvetica Neue Light"/>
      </a:defRPr>
    </a:lvl7pPr>
    <a:lvl8pPr marL="0" marR="0" indent="1600200" algn="l"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BC00"/>
        </a:solidFill>
        <a:effectLst/>
        <a:uFillTx/>
        <a:latin typeface="+mn-lt"/>
        <a:ea typeface="+mn-ea"/>
        <a:cs typeface="+mn-cs"/>
        <a:sym typeface="Helvetica Neue Light"/>
      </a:defRPr>
    </a:lvl8pPr>
    <a:lvl9pPr marL="0" marR="0" indent="1828800" algn="l"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BC00"/>
        </a:solidFill>
        <a:effectLst/>
        <a:uFillTx/>
        <a:latin typeface="+mn-lt"/>
        <a:ea typeface="+mn-ea"/>
        <a:cs typeface="+mn-cs"/>
        <a:sym typeface="Helvetica Neue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D65187C-4D55-4F24-B171-2C56E73A0D38}" styleName="">
    <a:tblBg/>
    <a:wholeTbl>
      <a:tcTxStyle b="off" i="off">
        <a:fontRef idx="minor">
          <a:srgbClr val="FFFFFF"/>
        </a:fontRef>
        <a:srgbClr val="FFFFFF"/>
      </a:tcTxStyle>
      <a:tcStyle>
        <a:tcBdr>
          <a:left>
            <a:ln w="12700" cap="flat">
              <a:solidFill>
                <a:srgbClr val="74818B">
                  <a:alpha val="40000"/>
                </a:srgbClr>
              </a:solidFill>
              <a:prstDash val="solid"/>
              <a:miter lim="400000"/>
            </a:ln>
          </a:left>
          <a:right>
            <a:ln w="12700" cap="flat">
              <a:solidFill>
                <a:srgbClr val="74818B">
                  <a:alpha val="40000"/>
                </a:srgbClr>
              </a:solidFill>
              <a:prstDash val="solid"/>
              <a:miter lim="400000"/>
            </a:ln>
          </a:right>
          <a:top>
            <a:ln w="12700" cap="flat">
              <a:solidFill>
                <a:srgbClr val="74818B">
                  <a:alpha val="40000"/>
                </a:srgbClr>
              </a:solidFill>
              <a:prstDash val="solid"/>
              <a:miter lim="400000"/>
            </a:ln>
          </a:top>
          <a:bottom>
            <a:ln w="12700" cap="flat">
              <a:solidFill>
                <a:srgbClr val="74818B">
                  <a:alpha val="40000"/>
                </a:srgbClr>
              </a:solidFill>
              <a:prstDash val="solid"/>
              <a:miter lim="400000"/>
            </a:ln>
          </a:bottom>
          <a:insideH>
            <a:ln w="12700" cap="flat">
              <a:solidFill>
                <a:srgbClr val="74818B">
                  <a:alpha val="40000"/>
                </a:srgbClr>
              </a:solidFill>
              <a:prstDash val="solid"/>
              <a:miter lim="400000"/>
            </a:ln>
          </a:insideH>
          <a:insideV>
            <a:ln w="12700" cap="flat">
              <a:solidFill>
                <a:srgbClr val="74818B">
                  <a:alpha val="40000"/>
                </a:srgbClr>
              </a:solidFill>
              <a:prstDash val="solid"/>
              <a:miter lim="400000"/>
            </a:ln>
          </a:insideV>
        </a:tcBdr>
        <a:fill>
          <a:noFill/>
        </a:fill>
      </a:tcStyle>
    </a:wholeTbl>
    <a:band2H>
      <a:tcTxStyle/>
      <a:tcStyle>
        <a:tcBdr/>
        <a:fill>
          <a:solidFill>
            <a:srgbClr val="74818B">
              <a:alpha val="2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74818B">
                  <a:alpha val="40000"/>
                </a:srgbClr>
              </a:solidFill>
              <a:prstDash val="solid"/>
              <a:miter lim="400000"/>
            </a:ln>
          </a:right>
          <a:top>
            <a:ln w="12700" cap="flat">
              <a:solidFill>
                <a:srgbClr val="74818B">
                  <a:alpha val="40000"/>
                </a:srgbClr>
              </a:solidFill>
              <a:prstDash val="solid"/>
              <a:miter lim="400000"/>
            </a:ln>
          </a:top>
          <a:bottom>
            <a:ln w="12700" cap="flat">
              <a:solidFill>
                <a:srgbClr val="74818B">
                  <a:alpha val="40000"/>
                </a:srgbClr>
              </a:solidFill>
              <a:prstDash val="solid"/>
              <a:miter lim="400000"/>
            </a:ln>
          </a:bottom>
          <a:insideH>
            <a:ln w="12700" cap="flat">
              <a:solidFill>
                <a:srgbClr val="74818B">
                  <a:alpha val="40000"/>
                </a:srgbClr>
              </a:solidFill>
              <a:prstDash val="solid"/>
              <a:miter lim="400000"/>
            </a:ln>
          </a:insideH>
          <a:insideV>
            <a:ln w="12700" cap="flat">
              <a:noFill/>
              <a:miter lim="400000"/>
            </a:ln>
          </a:insideV>
        </a:tcBdr>
        <a:fill>
          <a:solidFill>
            <a:srgbClr val="74818B">
              <a:alpha val="20000"/>
            </a:srgbClr>
          </a:solidFill>
        </a:fill>
      </a:tcStyle>
    </a:firstCol>
    <a:lastRow>
      <a:tcTxStyle b="off" i="off">
        <a:fontRef idx="minor">
          <a:srgbClr val="FFFFFF"/>
        </a:fontRef>
        <a:srgbClr val="FFFFFF"/>
      </a:tcTxStyle>
      <a:tcStyle>
        <a:tcBdr>
          <a:left>
            <a:ln w="12700" cap="flat">
              <a:solidFill>
                <a:srgbClr val="74818B">
                  <a:alpha val="40000"/>
                </a:srgbClr>
              </a:solidFill>
              <a:prstDash val="solid"/>
              <a:miter lim="400000"/>
            </a:ln>
          </a:left>
          <a:right>
            <a:ln w="12700" cap="flat">
              <a:solidFill>
                <a:srgbClr val="74818B">
                  <a:alpha val="40000"/>
                </a:srgbClr>
              </a:solidFill>
              <a:prstDash val="solid"/>
              <a:miter lim="400000"/>
            </a:ln>
          </a:right>
          <a:top>
            <a:ln w="12700" cap="flat">
              <a:solidFill>
                <a:srgbClr val="74818B">
                  <a:alpha val="40000"/>
                </a:srgbClr>
              </a:solidFill>
              <a:prstDash val="solid"/>
              <a:miter lim="400000"/>
            </a:ln>
          </a:top>
          <a:bottom>
            <a:ln w="12700" cap="flat">
              <a:noFill/>
              <a:miter lim="400000"/>
            </a:ln>
          </a:bottom>
          <a:insideH>
            <a:ln w="12700" cap="flat">
              <a:noFill/>
              <a:miter lim="400000"/>
            </a:ln>
          </a:insideH>
          <a:insideV>
            <a:ln w="12700" cap="flat">
              <a:solidFill>
                <a:srgbClr val="74818B">
                  <a:alpha val="40000"/>
                </a:srgbClr>
              </a:solidFill>
              <a:prstDash val="solid"/>
              <a:miter lim="400000"/>
            </a:ln>
          </a:insideV>
        </a:tcBdr>
        <a:fill>
          <a:solidFill>
            <a:srgbClr val="74818B">
              <a:alpha val="20000"/>
            </a:srgbClr>
          </a:solidFill>
        </a:fill>
      </a:tcStyle>
    </a:lastRow>
    <a:firstRow>
      <a:tcTxStyle b="off" i="off">
        <a:fontRef idx="minor">
          <a:srgbClr val="FFFFFF"/>
        </a:fontRef>
        <a:srgbClr val="FFFFFF"/>
      </a:tcTxStyle>
      <a:tcStyle>
        <a:tcBdr>
          <a:left>
            <a:ln w="12700" cap="flat">
              <a:solidFill>
                <a:srgbClr val="74818B">
                  <a:alpha val="60000"/>
                </a:srgbClr>
              </a:solidFill>
              <a:prstDash val="solid"/>
              <a:miter lim="400000"/>
            </a:ln>
          </a:left>
          <a:right>
            <a:ln w="12700" cap="flat">
              <a:solidFill>
                <a:srgbClr val="74818B">
                  <a:alpha val="60000"/>
                </a:srgbClr>
              </a:solidFill>
              <a:prstDash val="solid"/>
              <a:miter lim="400000"/>
            </a:ln>
          </a:right>
          <a:top>
            <a:ln w="12700" cap="flat">
              <a:noFill/>
              <a:miter lim="400000"/>
            </a:ln>
          </a:top>
          <a:bottom>
            <a:ln w="12700" cap="flat">
              <a:solidFill>
                <a:srgbClr val="74818B">
                  <a:alpha val="40000"/>
                </a:srgbClr>
              </a:solidFill>
              <a:prstDash val="solid"/>
              <a:miter lim="400000"/>
            </a:ln>
          </a:bottom>
          <a:insideH>
            <a:ln w="12700" cap="flat">
              <a:noFill/>
              <a:miter lim="400000"/>
            </a:ln>
          </a:insideH>
          <a:insideV>
            <a:ln w="12700" cap="flat">
              <a:solidFill>
                <a:srgbClr val="74818B">
                  <a:alpha val="60000"/>
                </a:srgbClr>
              </a:solidFill>
              <a:prstDash val="solid"/>
              <a:miter lim="400000"/>
            </a:ln>
          </a:insideV>
        </a:tcBdr>
        <a:fill>
          <a:solidFill>
            <a:srgbClr val="74818B">
              <a:alpha val="40000"/>
            </a:srgbClr>
          </a:solidFill>
        </a:fill>
      </a:tcStyle>
    </a:firstRow>
  </a:tblStyle>
  <a:tblStyle styleId="{A48D539F-F034-453F-BC4D-534F9F162227}" styleName="">
    <a:tblBg/>
    <a:wholeTbl>
      <a:tcTxStyle b="off" i="off">
        <a:fontRef idx="minor">
          <a:srgbClr val="FFFFFF"/>
        </a:fontRef>
        <a:srgbClr val="FFFFFF"/>
      </a:tcTxStyle>
      <a:tcStyle>
        <a:tcBdr>
          <a:left>
            <a:ln w="12700" cap="flat">
              <a:solidFill>
                <a:srgbClr val="74818B">
                  <a:alpha val="60000"/>
                </a:srgbClr>
              </a:solidFill>
              <a:prstDash val="solid"/>
              <a:miter lim="400000"/>
            </a:ln>
          </a:left>
          <a:right>
            <a:ln w="12700" cap="flat">
              <a:solidFill>
                <a:srgbClr val="74818B">
                  <a:alpha val="60000"/>
                </a:srgbClr>
              </a:solidFill>
              <a:prstDash val="solid"/>
              <a:miter lim="400000"/>
            </a:ln>
          </a:right>
          <a:top>
            <a:ln w="12700" cap="flat">
              <a:solidFill>
                <a:srgbClr val="74818B">
                  <a:alpha val="60000"/>
                </a:srgbClr>
              </a:solidFill>
              <a:prstDash val="solid"/>
              <a:miter lim="400000"/>
            </a:ln>
          </a:top>
          <a:bottom>
            <a:ln w="12700" cap="flat">
              <a:solidFill>
                <a:srgbClr val="74818B">
                  <a:alpha val="60000"/>
                </a:srgbClr>
              </a:solidFill>
              <a:prstDash val="solid"/>
              <a:miter lim="400000"/>
            </a:ln>
          </a:bottom>
          <a:insideH>
            <a:ln w="12700" cap="flat">
              <a:solidFill>
                <a:srgbClr val="74818B">
                  <a:alpha val="60000"/>
                </a:srgbClr>
              </a:solidFill>
              <a:prstDash val="solid"/>
              <a:miter lim="400000"/>
            </a:ln>
          </a:insideH>
          <a:insideV>
            <a:ln w="12700" cap="flat">
              <a:solidFill>
                <a:srgbClr val="74818B">
                  <a:alpha val="60000"/>
                </a:srgbClr>
              </a:solidFill>
              <a:prstDash val="solid"/>
              <a:miter lim="400000"/>
            </a:ln>
          </a:insideV>
        </a:tcBdr>
        <a:fill>
          <a:noFill/>
        </a:fill>
      </a:tcStyle>
    </a:wholeTbl>
    <a:band2H>
      <a:tcTxStyle/>
      <a:tcStyle>
        <a:tcBdr/>
        <a:fill>
          <a:solidFill>
            <a:srgbClr val="74818B">
              <a:alpha val="20000"/>
            </a:srgbClr>
          </a:solidFill>
        </a:fill>
      </a:tcStyle>
    </a:band2H>
    <a:firstCol>
      <a:tcTxStyle b="off" i="off">
        <a:fontRef idx="minor">
          <a:srgbClr val="FFBC00"/>
        </a:fontRef>
        <a:srgbClr val="FFBC00"/>
      </a:tcTxStyle>
      <a:tcStyle>
        <a:tcBdr>
          <a:left>
            <a:ln w="12700" cap="flat">
              <a:noFill/>
              <a:miter lim="400000"/>
            </a:ln>
          </a:left>
          <a:right>
            <a:ln w="12700" cap="flat">
              <a:solidFill>
                <a:srgbClr val="74818B">
                  <a:alpha val="60000"/>
                </a:srgbClr>
              </a:solidFill>
              <a:prstDash val="solid"/>
              <a:miter lim="400000"/>
            </a:ln>
          </a:right>
          <a:top>
            <a:ln w="12700" cap="flat">
              <a:solidFill>
                <a:srgbClr val="74818B">
                  <a:alpha val="60000"/>
                </a:srgbClr>
              </a:solidFill>
              <a:prstDash val="solid"/>
              <a:miter lim="400000"/>
            </a:ln>
          </a:top>
          <a:bottom>
            <a:ln w="12700" cap="flat">
              <a:solidFill>
                <a:srgbClr val="74818B">
                  <a:alpha val="60000"/>
                </a:srgbClr>
              </a:solidFill>
              <a:prstDash val="solid"/>
              <a:miter lim="400000"/>
            </a:ln>
          </a:bottom>
          <a:insideH>
            <a:ln w="12700" cap="flat">
              <a:solidFill>
                <a:srgbClr val="74818B">
                  <a:alpha val="60000"/>
                </a:srgbClr>
              </a:solidFill>
              <a:prstDash val="solid"/>
              <a:miter lim="400000"/>
            </a:ln>
          </a:insideH>
          <a:insideV>
            <a:ln w="12700" cap="flat">
              <a:noFill/>
              <a:miter lim="400000"/>
            </a:ln>
          </a:insideV>
        </a:tcBdr>
        <a:fill>
          <a:noFill/>
        </a:fill>
      </a:tcStyle>
    </a:firstCol>
    <a:lastRow>
      <a:tcTxStyle b="off" i="off">
        <a:fontRef idx="minor">
          <a:srgbClr val="FFBC00"/>
        </a:fontRef>
        <a:srgbClr val="FFBC00"/>
      </a:tcTxStyle>
      <a:tcStyle>
        <a:tcBdr>
          <a:left>
            <a:ln w="12700" cap="flat">
              <a:solidFill>
                <a:srgbClr val="74818B">
                  <a:alpha val="60000"/>
                </a:srgbClr>
              </a:solidFill>
              <a:prstDash val="solid"/>
              <a:miter lim="400000"/>
            </a:ln>
          </a:left>
          <a:right>
            <a:ln w="12700" cap="flat">
              <a:solidFill>
                <a:srgbClr val="74818B">
                  <a:alpha val="60000"/>
                </a:srgbClr>
              </a:solidFill>
              <a:prstDash val="solid"/>
              <a:miter lim="400000"/>
            </a:ln>
          </a:right>
          <a:top>
            <a:ln w="12700" cap="flat">
              <a:solidFill>
                <a:srgbClr val="74818B">
                  <a:alpha val="60000"/>
                </a:srgbClr>
              </a:solidFill>
              <a:prstDash val="solid"/>
              <a:miter lim="400000"/>
            </a:ln>
          </a:top>
          <a:bottom>
            <a:ln w="12700" cap="flat">
              <a:noFill/>
              <a:miter lim="400000"/>
            </a:ln>
          </a:bottom>
          <a:insideH>
            <a:ln w="12700" cap="flat">
              <a:noFill/>
              <a:miter lim="400000"/>
            </a:ln>
          </a:insideH>
          <a:insideV>
            <a:ln w="12700" cap="flat">
              <a:solidFill>
                <a:srgbClr val="74818B">
                  <a:alpha val="60000"/>
                </a:srgbClr>
              </a:solidFill>
              <a:prstDash val="solid"/>
              <a:miter lim="400000"/>
            </a:ln>
          </a:insideV>
        </a:tcBdr>
        <a:fill>
          <a:noFill/>
        </a:fill>
      </a:tcStyle>
    </a:lastRow>
    <a:firstRow>
      <a:tcTxStyle b="off" i="off">
        <a:fontRef idx="minor">
          <a:srgbClr val="FFBC00"/>
        </a:fontRef>
        <a:srgbClr val="FFBC00"/>
      </a:tcTxStyle>
      <a:tcStyle>
        <a:tcBdr>
          <a:left>
            <a:ln w="12700" cap="flat">
              <a:solidFill>
                <a:srgbClr val="74818B">
                  <a:alpha val="60000"/>
                </a:srgbClr>
              </a:solidFill>
              <a:prstDash val="solid"/>
              <a:miter lim="400000"/>
            </a:ln>
          </a:left>
          <a:right>
            <a:ln w="12700" cap="flat">
              <a:solidFill>
                <a:srgbClr val="74818B">
                  <a:alpha val="60000"/>
                </a:srgbClr>
              </a:solidFill>
              <a:prstDash val="solid"/>
              <a:miter lim="400000"/>
            </a:ln>
          </a:right>
          <a:top>
            <a:ln w="12700" cap="flat">
              <a:noFill/>
              <a:miter lim="400000"/>
            </a:ln>
          </a:top>
          <a:bottom>
            <a:ln w="12700" cap="flat">
              <a:solidFill>
                <a:srgbClr val="74818B">
                  <a:alpha val="60000"/>
                </a:srgbClr>
              </a:solidFill>
              <a:prstDash val="solid"/>
              <a:miter lim="400000"/>
            </a:ln>
          </a:bottom>
          <a:insideH>
            <a:ln w="12700" cap="flat">
              <a:noFill/>
              <a:miter lim="400000"/>
            </a:ln>
          </a:insideH>
          <a:insideV>
            <a:ln w="12700" cap="flat">
              <a:solidFill>
                <a:srgbClr val="74818B">
                  <a:alpha val="60000"/>
                </a:srgb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9"/>
    <p:restoredTop sz="94674"/>
  </p:normalViewPr>
  <p:slideViewPr>
    <p:cSldViewPr snapToGrid="0" snapToObjects="1">
      <p:cViewPr varScale="1">
        <p:scale>
          <a:sx n="52" d="100"/>
          <a:sy n="52" d="100"/>
        </p:scale>
        <p:origin x="224"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xfrm>
            <a:off x="1143000" y="685800"/>
            <a:ext cx="4572000" cy="3429000"/>
          </a:xfrm>
          <a:prstGeom prst="rect">
            <a:avLst/>
          </a:prstGeom>
        </p:spPr>
        <p:txBody>
          <a:bodyPr/>
          <a:lstStyle/>
          <a:p>
            <a:endParaRPr/>
          </a:p>
        </p:txBody>
      </p:sp>
      <p:sp>
        <p:nvSpPr>
          <p:cNvPr id="392" name="Shape 3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2292953"/>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83797" y="2244727"/>
            <a:ext cx="11252203" cy="3241674"/>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10083797" y="6224016"/>
            <a:ext cx="11178869" cy="206908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pic>
        <p:nvPicPr>
          <p:cNvPr id="9" name="Picture 2" descr="http://images.clipartpanda.com/world-clipart-png-globe-hi.pn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3499" y="314324"/>
            <a:ext cx="9956800" cy="741781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4"/>
          <p:cNvSpPr/>
          <p:nvPr/>
        </p:nvSpPr>
        <p:spPr>
          <a:xfrm flipV="1">
            <a:off x="0" y="6096000"/>
            <a:ext cx="24384000" cy="7620000"/>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6351" t="16883" r="8327"/>
          <a:stretch/>
        </p:blipFill>
        <p:spPr>
          <a:xfrm>
            <a:off x="12192001" y="9906000"/>
            <a:ext cx="8981768" cy="3200400"/>
          </a:xfrm>
          <a:prstGeom prst="rect">
            <a:avLst/>
          </a:prstGeom>
          <a:ln>
            <a:solidFill>
              <a:schemeClr val="tx2">
                <a:lumMod val="50000"/>
              </a:schemeClr>
            </a:solidFill>
          </a:ln>
        </p:spPr>
      </p:pic>
    </p:spTree>
    <p:extLst>
      <p:ext uri="{BB962C8B-B14F-4D97-AF65-F5344CB8AC3E}">
        <p14:creationId xmlns:p14="http://schemas.microsoft.com/office/powerpoint/2010/main" val="1809134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54632-50C4-6042-BF0D-689D8DA2E976}" type="datetimeFigureOut">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
        <p:nvSpPr>
          <p:cNvPr id="7" name="Rectangle 4"/>
          <p:cNvSpPr/>
          <p:nvPr/>
        </p:nvSpPr>
        <p:spPr>
          <a:xfrm>
            <a:off x="0" y="4"/>
            <a:ext cx="24384000" cy="2353292"/>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pic>
        <p:nvPicPr>
          <p:cNvPr id="8" name="Picture 7"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0320001" y="298673"/>
            <a:ext cx="3289464" cy="245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376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1"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1" y="730250"/>
            <a:ext cx="153670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54632-50C4-6042-BF0D-689D8DA2E976}" type="datetimeFigureOut">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
        <p:nvSpPr>
          <p:cNvPr id="7" name="Rectangle 4"/>
          <p:cNvSpPr/>
          <p:nvPr/>
        </p:nvSpPr>
        <p:spPr>
          <a:xfrm>
            <a:off x="0" y="4"/>
            <a:ext cx="24384000" cy="2353292"/>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pic>
        <p:nvPicPr>
          <p:cNvPr id="8" name="Picture 7"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0320001" y="298673"/>
            <a:ext cx="3289464" cy="245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12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7" name="Title Text"/>
          <p:cNvSpPr txBox="1">
            <a:spLocks noGrp="1"/>
          </p:cNvSpPr>
          <p:nvPr>
            <p:ph type="title"/>
          </p:nvPr>
        </p:nvSpPr>
        <p:spPr>
          <a:xfrm>
            <a:off x="1714503" y="1714500"/>
            <a:ext cx="18439821" cy="2178485"/>
          </a:xfrm>
          <a:prstGeom prst="rect">
            <a:avLst/>
          </a:prstGeom>
        </p:spPr>
        <p:txBody>
          <a:bodyPr anchor="b"/>
          <a:lstStyle/>
          <a:p>
            <a:r>
              <a:t>Title Text</a:t>
            </a:r>
          </a:p>
        </p:txBody>
      </p:sp>
      <p:sp>
        <p:nvSpPr>
          <p:cNvPr id="78" name="Body Level One…"/>
          <p:cNvSpPr txBox="1">
            <a:spLocks noGrp="1"/>
          </p:cNvSpPr>
          <p:nvPr>
            <p:ph type="body" idx="1"/>
          </p:nvPr>
        </p:nvSpPr>
        <p:spPr>
          <a:xfrm>
            <a:off x="1714503" y="4350184"/>
            <a:ext cx="18439819" cy="7651316"/>
          </a:xfrm>
          <a:prstGeom prst="rect">
            <a:avLst/>
          </a:prstGeom>
        </p:spPr>
        <p:txBody>
          <a:bodyPr anchor="t"/>
          <a:lstStyle/>
          <a:p>
            <a:r>
              <a:t>Body Level One</a:t>
            </a:r>
          </a:p>
          <a:p>
            <a:pPr lvl="1"/>
            <a:r>
              <a:t>Body Level Two</a:t>
            </a:r>
          </a:p>
          <a:p>
            <a:pPr lvl="2"/>
            <a:r>
              <a:t>Body Level Three</a:t>
            </a:r>
          </a:p>
          <a:p>
            <a:pPr lvl="3"/>
            <a:r>
              <a:t>Body Level Four</a:t>
            </a:r>
          </a:p>
          <a:p>
            <a:pPr lvl="4"/>
            <a:r>
              <a:t>Body Level Five</a:t>
            </a:r>
          </a:p>
        </p:txBody>
      </p:sp>
      <p:sp>
        <p:nvSpPr>
          <p:cNvPr id="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840515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112" name="placeholder-base--neutralHD.jpg"/>
          <p:cNvSpPr>
            <a:spLocks noGrp="1"/>
          </p:cNvSpPr>
          <p:nvPr>
            <p:ph type="pic" sz="half" idx="13"/>
          </p:nvPr>
        </p:nvSpPr>
        <p:spPr>
          <a:xfrm>
            <a:off x="15474503" y="685800"/>
            <a:ext cx="8229547" cy="12344318"/>
          </a:xfrm>
          <a:prstGeom prst="rect">
            <a:avLst/>
          </a:prstGeom>
        </p:spPr>
        <p:txBody>
          <a:bodyPr lIns="91439" tIns="45719" rIns="91439" bIns="45719" anchor="t">
            <a:noAutofit/>
          </a:bodyPr>
          <a:lstStyle/>
          <a:p>
            <a:endParaRPr/>
          </a:p>
        </p:txBody>
      </p:sp>
      <p:sp>
        <p:nvSpPr>
          <p:cNvPr id="114" name="Title Text"/>
          <p:cNvSpPr txBox="1">
            <a:spLocks noGrp="1"/>
          </p:cNvSpPr>
          <p:nvPr>
            <p:ph type="title"/>
          </p:nvPr>
        </p:nvSpPr>
        <p:spPr>
          <a:xfrm>
            <a:off x="1714503" y="3277306"/>
            <a:ext cx="12477165" cy="3827638"/>
          </a:xfrm>
          <a:prstGeom prst="rect">
            <a:avLst/>
          </a:prstGeom>
        </p:spPr>
        <p:txBody>
          <a:bodyPr anchor="b"/>
          <a:lstStyle/>
          <a:p>
            <a:r>
              <a:t>Title Text</a:t>
            </a:r>
          </a:p>
        </p:txBody>
      </p:sp>
      <p:sp>
        <p:nvSpPr>
          <p:cNvPr id="115" name="Body Level One…"/>
          <p:cNvSpPr txBox="1">
            <a:spLocks noGrp="1"/>
          </p:cNvSpPr>
          <p:nvPr>
            <p:ph type="body" sz="quarter" idx="1"/>
          </p:nvPr>
        </p:nvSpPr>
        <p:spPr>
          <a:xfrm>
            <a:off x="1714503" y="7104943"/>
            <a:ext cx="12477165" cy="4896557"/>
          </a:xfrm>
          <a:prstGeom prst="rect">
            <a:avLst/>
          </a:prstGeom>
        </p:spPr>
        <p:txBody>
          <a:bodyPr anchor="t"/>
          <a:lstStyle>
            <a:lvl1pPr marL="0" indent="0">
              <a:buClrTx/>
              <a:buSzTx/>
              <a:buNone/>
            </a:lvl1pPr>
            <a:lvl2pPr marL="0" indent="228600">
              <a:buClrTx/>
              <a:buSzTx/>
              <a:buNone/>
            </a:lvl2pPr>
            <a:lvl3pPr marL="0" indent="457200">
              <a:buClrTx/>
              <a:buSzTx/>
              <a:buNone/>
            </a:lvl3pPr>
            <a:lvl4pPr marL="0" indent="685800">
              <a:buClrTx/>
              <a:buSzTx/>
              <a:buNone/>
            </a:lvl4pPr>
            <a:lvl5pPr marL="0" indent="914400">
              <a:buClrTx/>
              <a:buSzTx/>
              <a:buNone/>
            </a:lvl5pPr>
          </a:lstStyle>
          <a:p>
            <a:r>
              <a:t>Body Level One</a:t>
            </a:r>
          </a:p>
          <a:p>
            <a:pPr lvl="1"/>
            <a:r>
              <a:t>Body Level Two</a:t>
            </a:r>
          </a:p>
          <a:p>
            <a:pPr lvl="2"/>
            <a:r>
              <a:t>Body Level Three</a:t>
            </a:r>
          </a:p>
          <a:p>
            <a:pPr lvl="3"/>
            <a:r>
              <a:t>Body Level Four</a:t>
            </a:r>
          </a:p>
          <a:p>
            <a:pPr lvl="4"/>
            <a:r>
              <a:t>Body Level Five</a:t>
            </a:r>
          </a:p>
        </p:txBody>
      </p:sp>
      <p:sp>
        <p:nvSpPr>
          <p:cNvPr id="116" name="Slide Number"/>
          <p:cNvSpPr txBox="1">
            <a:spLocks noGrp="1"/>
          </p:cNvSpPr>
          <p:nvPr>
            <p:ph type="sldNum" sz="quarter" idx="2"/>
          </p:nvPr>
        </p:nvSpPr>
        <p:spPr>
          <a:xfrm>
            <a:off x="21273974" y="12040161"/>
            <a:ext cx="2081326" cy="64714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0498474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 Vertical - 2 Up">
    <p:spTree>
      <p:nvGrpSpPr>
        <p:cNvPr id="1" name=""/>
        <p:cNvGrpSpPr/>
        <p:nvPr/>
      </p:nvGrpSpPr>
      <p:grpSpPr>
        <a:xfrm>
          <a:off x="0" y="0"/>
          <a:ext cx="0" cy="0"/>
          <a:chOff x="0" y="0"/>
          <a:chExt cx="0" cy="0"/>
        </a:xfrm>
      </p:grpSpPr>
      <p:sp>
        <p:nvSpPr>
          <p:cNvPr id="133" name="placeholder-base--neutralHD.jpg"/>
          <p:cNvSpPr>
            <a:spLocks noGrp="1"/>
          </p:cNvSpPr>
          <p:nvPr>
            <p:ph type="pic" sz="quarter" idx="13"/>
          </p:nvPr>
        </p:nvSpPr>
        <p:spPr>
          <a:xfrm>
            <a:off x="15474503" y="6984999"/>
            <a:ext cx="8229547" cy="6045318"/>
          </a:xfrm>
          <a:prstGeom prst="rect">
            <a:avLst/>
          </a:prstGeom>
        </p:spPr>
        <p:txBody>
          <a:bodyPr lIns="91439" tIns="45719" rIns="91439" bIns="45719" anchor="t">
            <a:noAutofit/>
          </a:bodyPr>
          <a:lstStyle/>
          <a:p>
            <a:endParaRPr/>
          </a:p>
        </p:txBody>
      </p:sp>
      <p:sp>
        <p:nvSpPr>
          <p:cNvPr id="134" name="placeholder-base--neutralHD.jpg"/>
          <p:cNvSpPr>
            <a:spLocks noGrp="1"/>
          </p:cNvSpPr>
          <p:nvPr>
            <p:ph type="pic" sz="quarter" idx="14"/>
          </p:nvPr>
        </p:nvSpPr>
        <p:spPr>
          <a:xfrm>
            <a:off x="15474503" y="685800"/>
            <a:ext cx="8229547" cy="6045317"/>
          </a:xfrm>
          <a:prstGeom prst="rect">
            <a:avLst/>
          </a:prstGeom>
        </p:spPr>
        <p:txBody>
          <a:bodyPr lIns="91439" tIns="45719" rIns="91439" bIns="45719" anchor="t">
            <a:noAutofit/>
          </a:bodyPr>
          <a:lstStyle/>
          <a:p>
            <a:endParaRPr/>
          </a:p>
        </p:txBody>
      </p:sp>
      <p:sp>
        <p:nvSpPr>
          <p:cNvPr id="136" name="Title Text"/>
          <p:cNvSpPr txBox="1">
            <a:spLocks noGrp="1"/>
          </p:cNvSpPr>
          <p:nvPr>
            <p:ph type="title"/>
          </p:nvPr>
        </p:nvSpPr>
        <p:spPr>
          <a:xfrm>
            <a:off x="1714503" y="3277306"/>
            <a:ext cx="12477165" cy="3827638"/>
          </a:xfrm>
          <a:prstGeom prst="rect">
            <a:avLst/>
          </a:prstGeom>
        </p:spPr>
        <p:txBody>
          <a:bodyPr anchor="b"/>
          <a:lstStyle/>
          <a:p>
            <a:r>
              <a:t>Title Text</a:t>
            </a:r>
          </a:p>
        </p:txBody>
      </p:sp>
      <p:sp>
        <p:nvSpPr>
          <p:cNvPr id="137" name="Body Level One…"/>
          <p:cNvSpPr txBox="1">
            <a:spLocks noGrp="1"/>
          </p:cNvSpPr>
          <p:nvPr>
            <p:ph type="body" sz="quarter" idx="1"/>
          </p:nvPr>
        </p:nvSpPr>
        <p:spPr>
          <a:xfrm>
            <a:off x="1714503" y="7104943"/>
            <a:ext cx="12477165" cy="4896557"/>
          </a:xfrm>
          <a:prstGeom prst="rect">
            <a:avLst/>
          </a:prstGeom>
        </p:spPr>
        <p:txBody>
          <a:bodyPr anchor="t"/>
          <a:lstStyle>
            <a:lvl1pPr marL="0" indent="0">
              <a:buClrTx/>
              <a:buSzTx/>
              <a:buNone/>
            </a:lvl1pPr>
            <a:lvl2pPr marL="0" indent="228600">
              <a:buClrTx/>
              <a:buSzTx/>
              <a:buNone/>
            </a:lvl2pPr>
            <a:lvl3pPr marL="0" indent="457200">
              <a:buClrTx/>
              <a:buSzTx/>
              <a:buNone/>
            </a:lvl3pPr>
            <a:lvl4pPr marL="0" indent="685800">
              <a:buClrTx/>
              <a:buSzTx/>
              <a:buNone/>
            </a:lvl4pPr>
            <a:lvl5pPr marL="0" indent="914400">
              <a:buClrTx/>
              <a:buSzTx/>
              <a:buNone/>
            </a:lvl5pPr>
          </a:lstStyle>
          <a:p>
            <a:r>
              <a:t>Body Level One</a:t>
            </a:r>
          </a:p>
          <a:p>
            <a:pPr lvl="1"/>
            <a:r>
              <a:t>Body Level Two</a:t>
            </a:r>
          </a:p>
          <a:p>
            <a:pPr lvl="2"/>
            <a:r>
              <a:t>Body Level Three</a:t>
            </a:r>
          </a:p>
          <a:p>
            <a:pPr lvl="3"/>
            <a:r>
              <a:t>Body Level Four</a:t>
            </a:r>
          </a:p>
          <a:p>
            <a:pPr lvl="4"/>
            <a:r>
              <a:t>Body Level Five</a:t>
            </a:r>
          </a:p>
        </p:txBody>
      </p:sp>
      <p:sp>
        <p:nvSpPr>
          <p:cNvPr id="138" name="Slide Number"/>
          <p:cNvSpPr txBox="1">
            <a:spLocks noGrp="1"/>
          </p:cNvSpPr>
          <p:nvPr>
            <p:ph type="sldNum" sz="quarter" idx="2"/>
          </p:nvPr>
        </p:nvSpPr>
        <p:spPr>
          <a:xfrm>
            <a:off x="21273974" y="12040161"/>
            <a:ext cx="2081326" cy="64714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3658647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54632-50C4-6042-BF0D-689D8DA2E976}" type="datetimeFigureOut">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
        <p:nvSpPr>
          <p:cNvPr id="7" name="Rectangle 4"/>
          <p:cNvSpPr/>
          <p:nvPr/>
        </p:nvSpPr>
        <p:spPr>
          <a:xfrm>
            <a:off x="0" y="4"/>
            <a:ext cx="24384000" cy="2353292"/>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pic>
        <p:nvPicPr>
          <p:cNvPr id="8" name="Picture 7"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0320001" y="298673"/>
            <a:ext cx="3289464" cy="245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411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1"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1"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754632-50C4-6042-BF0D-689D8DA2E976}" type="datetimeFigureOut">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
        <p:nvSpPr>
          <p:cNvPr id="7" name="Rectangle 4"/>
          <p:cNvSpPr/>
          <p:nvPr/>
        </p:nvSpPr>
        <p:spPr>
          <a:xfrm>
            <a:off x="0" y="4"/>
            <a:ext cx="24384000" cy="2353292"/>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pic>
        <p:nvPicPr>
          <p:cNvPr id="8" name="Picture 7"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0320001" y="298673"/>
            <a:ext cx="3289464" cy="245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857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124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5200" y="3651250"/>
            <a:ext cx="103124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54632-50C4-6042-BF0D-689D8DA2E976}" type="datetimeFigureOut">
              <a:rPr lang="en-US" smtClean="0"/>
              <a:t>7/5/18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sp>
        <p:nvSpPr>
          <p:cNvPr id="8" name="Rectangle 4"/>
          <p:cNvSpPr/>
          <p:nvPr/>
        </p:nvSpPr>
        <p:spPr>
          <a:xfrm>
            <a:off x="0" y="4"/>
            <a:ext cx="24384000" cy="2353292"/>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pic>
        <p:nvPicPr>
          <p:cNvPr id="9" name="Picture 8"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0320001" y="298673"/>
            <a:ext cx="3289464" cy="245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33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80635"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80636" y="3362326"/>
            <a:ext cx="10316632"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80636" y="5010150"/>
            <a:ext cx="10316632"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7435"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7435"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54632-50C4-6042-BF0D-689D8DA2E976}" type="datetimeFigureOut">
              <a:rPr lang="en-US" smtClean="0"/>
              <a:t>7/5/18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uk-UA" smtClean="0"/>
              <a:t>‹#›</a:t>
            </a:fld>
            <a:endParaRPr lang="uk-UA"/>
          </a:p>
        </p:txBody>
      </p:sp>
      <p:sp>
        <p:nvSpPr>
          <p:cNvPr id="10" name="Rectangle 4"/>
          <p:cNvSpPr/>
          <p:nvPr/>
        </p:nvSpPr>
        <p:spPr>
          <a:xfrm>
            <a:off x="0" y="4"/>
            <a:ext cx="24384000" cy="2353292"/>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pic>
        <p:nvPicPr>
          <p:cNvPr id="11" name="Picture 10"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0320001" y="298673"/>
            <a:ext cx="3289464" cy="245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088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54632-50C4-6042-BF0D-689D8DA2E976}" type="datetimeFigureOut">
              <a:rPr lang="en-US" smtClean="0"/>
              <a:t>7/5/18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uk-UA" smtClean="0"/>
              <a:t>‹#›</a:t>
            </a:fld>
            <a:endParaRPr lang="uk-UA"/>
          </a:p>
        </p:txBody>
      </p:sp>
      <p:sp>
        <p:nvSpPr>
          <p:cNvPr id="6" name="Rectangle 4"/>
          <p:cNvSpPr/>
          <p:nvPr/>
        </p:nvSpPr>
        <p:spPr>
          <a:xfrm>
            <a:off x="0" y="4"/>
            <a:ext cx="24384000" cy="2353292"/>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pic>
        <p:nvPicPr>
          <p:cNvPr id="7" name="Picture 6"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0320001" y="298673"/>
            <a:ext cx="3289464" cy="245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2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54632-50C4-6042-BF0D-689D8DA2E976}" type="datetimeFigureOut">
              <a:rPr lang="en-US" smtClean="0"/>
              <a:t>7/5/18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uk-UA" smtClean="0"/>
              <a:t>‹#›</a:t>
            </a:fld>
            <a:endParaRPr lang="uk-UA"/>
          </a:p>
        </p:txBody>
      </p:sp>
      <p:sp>
        <p:nvSpPr>
          <p:cNvPr id="5" name="Rectangle 4"/>
          <p:cNvSpPr/>
          <p:nvPr/>
        </p:nvSpPr>
        <p:spPr>
          <a:xfrm>
            <a:off x="0" y="4"/>
            <a:ext cx="24384000" cy="2353292"/>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pic>
        <p:nvPicPr>
          <p:cNvPr id="6" name="Picture 5"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0320001" y="298673"/>
            <a:ext cx="3289464" cy="245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481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0636" y="914400"/>
            <a:ext cx="7865533"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7435"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80636" y="4114800"/>
            <a:ext cx="7865533"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75754632-50C4-6042-BF0D-689D8DA2E976}" type="datetimeFigureOut">
              <a:rPr lang="en-US" smtClean="0"/>
              <a:t>7/5/18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sp>
        <p:nvSpPr>
          <p:cNvPr id="8" name="Rectangle 4"/>
          <p:cNvSpPr/>
          <p:nvPr/>
        </p:nvSpPr>
        <p:spPr>
          <a:xfrm>
            <a:off x="0" y="4"/>
            <a:ext cx="24384000" cy="2353292"/>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pic>
        <p:nvPicPr>
          <p:cNvPr id="9" name="Picture 8"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0320001" y="298673"/>
            <a:ext cx="3289464" cy="245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23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0636" y="914400"/>
            <a:ext cx="7865533"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7435"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Drag picture to placeholder or click icon to add</a:t>
            </a:r>
          </a:p>
        </p:txBody>
      </p:sp>
      <p:sp>
        <p:nvSpPr>
          <p:cNvPr id="4" name="Text Placeholder 3"/>
          <p:cNvSpPr>
            <a:spLocks noGrp="1"/>
          </p:cNvSpPr>
          <p:nvPr>
            <p:ph type="body" sz="half" idx="2"/>
          </p:nvPr>
        </p:nvSpPr>
        <p:spPr>
          <a:xfrm>
            <a:off x="1680636" y="4114800"/>
            <a:ext cx="7865533"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75754632-50C4-6042-BF0D-689D8DA2E976}" type="datetimeFigureOut">
              <a:rPr lang="en-US" smtClean="0"/>
              <a:t>7/5/18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sp>
        <p:nvSpPr>
          <p:cNvPr id="8" name="Rectangle 4"/>
          <p:cNvSpPr/>
          <p:nvPr/>
        </p:nvSpPr>
        <p:spPr>
          <a:xfrm>
            <a:off x="0" y="4"/>
            <a:ext cx="24384000" cy="2353292"/>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pic>
        <p:nvPicPr>
          <p:cNvPr id="9" name="Picture 8"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0320001" y="298673"/>
            <a:ext cx="3289464" cy="245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591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75754632-50C4-6042-BF0D-689D8DA2E976}" type="datetimeFigureOut">
              <a:rPr lang="en-US" smtClean="0"/>
              <a:t>7/5/18</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86CB4B4D-7CA3-9044-876B-883B54F8677D}" type="slidenum">
              <a:rPr lang="uk-UA" smtClean="0"/>
              <a:t>‹#›</a:t>
            </a:fld>
            <a:endParaRPr lang="uk-UA"/>
          </a:p>
        </p:txBody>
      </p:sp>
      <p:pic>
        <p:nvPicPr>
          <p:cNvPr id="7" name="Picture 6">
            <a:extLst>
              <a:ext uri="{FF2B5EF4-FFF2-40B4-BE49-F238E27FC236}">
                <a16:creationId xmlns:a16="http://schemas.microsoft.com/office/drawing/2014/main" id="{9CEF921F-D7BB-8841-9C59-1F6965E4A5E8}"/>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6351" t="16883" r="8327"/>
          <a:stretch/>
        </p:blipFill>
        <p:spPr>
          <a:xfrm>
            <a:off x="22257946" y="12623799"/>
            <a:ext cx="1911599" cy="908054"/>
          </a:xfrm>
          <a:prstGeom prst="rect">
            <a:avLst/>
          </a:prstGeom>
          <a:ln>
            <a:solidFill>
              <a:schemeClr val="tx2">
                <a:lumMod val="50000"/>
              </a:schemeClr>
            </a:solidFill>
          </a:ln>
        </p:spPr>
      </p:pic>
    </p:spTree>
    <p:extLst>
      <p:ext uri="{BB962C8B-B14F-4D97-AF65-F5344CB8AC3E}">
        <p14:creationId xmlns:p14="http://schemas.microsoft.com/office/powerpoint/2010/main" val="16991818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ingle Injection (non-catheter) Caudal Blocks for Pediatric Anesthesia"/>
          <p:cNvSpPr txBox="1">
            <a:spLocks noGrp="1"/>
          </p:cNvSpPr>
          <p:nvPr>
            <p:ph type="ctrTitle"/>
          </p:nvPr>
        </p:nvSpPr>
        <p:spPr>
          <a:xfrm>
            <a:off x="10682868" y="1257710"/>
            <a:ext cx="13426378" cy="4816677"/>
          </a:xfrm>
          <a:prstGeom prst="rect">
            <a:avLst/>
          </a:prstGeom>
        </p:spPr>
        <p:txBody>
          <a:bodyPr>
            <a:normAutofit fontScale="90000"/>
          </a:bodyPr>
          <a:lstStyle/>
          <a:p>
            <a:r>
              <a:t>Single Injection (non-catheter) Caudal Blocks for Pediatric Anesthesia</a:t>
            </a:r>
          </a:p>
        </p:txBody>
      </p:sp>
      <p:sp>
        <p:nvSpPr>
          <p:cNvPr id="395" name="James Ko, M.D., M.P.H.…"/>
          <p:cNvSpPr txBox="1">
            <a:spLocks noGrp="1"/>
          </p:cNvSpPr>
          <p:nvPr>
            <p:ph type="subTitle" idx="1"/>
          </p:nvPr>
        </p:nvSpPr>
        <p:spPr>
          <a:xfrm>
            <a:off x="765890" y="8251902"/>
            <a:ext cx="10831378" cy="4393581"/>
          </a:xfrm>
          <a:prstGeom prst="rect">
            <a:avLst/>
          </a:prstGeom>
        </p:spPr>
        <p:txBody>
          <a:bodyPr>
            <a:normAutofit fontScale="92500" lnSpcReduction="20000"/>
          </a:bodyPr>
          <a:lstStyle/>
          <a:p>
            <a:pPr>
              <a:defRPr sz="5200"/>
            </a:pPr>
            <a:r>
              <a:t>James Ko, M.D., M.P.H.</a:t>
            </a:r>
          </a:p>
          <a:p>
            <a:pPr>
              <a:defRPr sz="5200"/>
            </a:pPr>
            <a:r>
              <a:rPr dirty="0"/>
              <a:t>Elliot Krane, M.D.</a:t>
            </a:r>
          </a:p>
          <a:p>
            <a:pPr>
              <a:defRPr sz="5200"/>
            </a:pPr>
            <a:endParaRPr dirty="0"/>
          </a:p>
          <a:p>
            <a:pPr>
              <a:defRPr sz="5200"/>
            </a:pPr>
            <a:r>
              <a:rPr dirty="0"/>
              <a:t>Stanford Children’s Health, Stanford University</a:t>
            </a:r>
          </a:p>
          <a:p>
            <a:pPr>
              <a:defRPr sz="5200"/>
            </a:pPr>
            <a:r>
              <a:rPr dirty="0"/>
              <a:t>Stanford, CA</a:t>
            </a:r>
          </a:p>
        </p:txBody>
      </p:sp>
      <p:sp>
        <p:nvSpPr>
          <p:cNvPr id="2" name="TextBox 1">
            <a:extLst>
              <a:ext uri="{FF2B5EF4-FFF2-40B4-BE49-F238E27FC236}">
                <a16:creationId xmlns:a16="http://schemas.microsoft.com/office/drawing/2014/main" id="{349CF4B1-8771-1E48-8707-9E3947320338}"/>
              </a:ext>
            </a:extLst>
          </p:cNvPr>
          <p:cNvSpPr txBox="1"/>
          <p:nvPr/>
        </p:nvSpPr>
        <p:spPr>
          <a:xfrm>
            <a:off x="15768848" y="7605571"/>
            <a:ext cx="3254417" cy="646331"/>
          </a:xfrm>
          <a:prstGeom prst="rect">
            <a:avLst/>
          </a:prstGeom>
          <a:noFill/>
        </p:spPr>
        <p:txBody>
          <a:bodyPr wrap="none" rtlCol="0">
            <a:spAutoFit/>
          </a:bodyPr>
          <a:lstStyle/>
          <a:p>
            <a:r>
              <a:rPr lang="en-US" sz="3600" dirty="0">
                <a:solidFill>
                  <a:schemeClr val="tx1"/>
                </a:solidFill>
              </a:rPr>
              <a:t>Updated 7/2017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Non-styleted Needle: A Warning"/>
          <p:cNvSpPr txBox="1">
            <a:spLocks noGrp="1"/>
          </p:cNvSpPr>
          <p:nvPr>
            <p:ph type="title"/>
          </p:nvPr>
        </p:nvSpPr>
        <p:spPr>
          <a:prstGeom prst="rect">
            <a:avLst/>
          </a:prstGeom>
        </p:spPr>
        <p:txBody>
          <a:bodyPr/>
          <a:lstStyle/>
          <a:p>
            <a:r>
              <a:t>Non-styleted Needle: A Warning</a:t>
            </a:r>
          </a:p>
        </p:txBody>
      </p:sp>
      <p:sp>
        <p:nvSpPr>
          <p:cNvPr id="423" name="The reason for styling spinal and epidural needles is to avoid introducing skin cells into the CSF, where they may grow into a dermoid tumor mass.  Styleted needles prevent a core of skin filling the needle tip.…"/>
          <p:cNvSpPr txBox="1">
            <a:spLocks noGrp="1"/>
          </p:cNvSpPr>
          <p:nvPr>
            <p:ph idx="1"/>
          </p:nvPr>
        </p:nvSpPr>
        <p:spPr>
          <a:prstGeom prst="rect">
            <a:avLst/>
          </a:prstGeom>
        </p:spPr>
        <p:txBody>
          <a:bodyPr/>
          <a:lstStyle/>
          <a:p>
            <a:pPr marL="513448" indent="-351142" defTabSz="586104">
              <a:spcBef>
                <a:spcPts val="1900"/>
              </a:spcBef>
              <a:defRPr sz="4544"/>
            </a:pPr>
            <a:r>
              <a:t>The reason for styling spinal and epidural needles is to avoid introducing skin cells into the CSF, where they may grow into a dermoid tumor mass.  Styleted needles prevent a core of skin filling the needle tip.</a:t>
            </a:r>
          </a:p>
          <a:p>
            <a:pPr marL="513448" indent="-351142" defTabSz="586104">
              <a:spcBef>
                <a:spcPts val="1900"/>
              </a:spcBef>
              <a:defRPr sz="4544"/>
            </a:pPr>
            <a:r>
              <a:t>The risk of dermoid tumors in the epidural space is negligible.  The risk is in entering the thecae sac.</a:t>
            </a:r>
          </a:p>
          <a:p>
            <a:pPr marL="513448" indent="-351142" defTabSz="586104">
              <a:spcBef>
                <a:spcPts val="1900"/>
              </a:spcBef>
              <a:defRPr sz="4544"/>
            </a:pPr>
            <a:r>
              <a:t>Some anesthesiologists recommend making an entry hole in the skin with a first needle (e.g. 21g hypodermic needle) then introducing the caudal needle into the previously broken skin if a styleted needle is not being used.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Supples"/>
          <p:cNvSpPr txBox="1">
            <a:spLocks noGrp="1"/>
          </p:cNvSpPr>
          <p:nvPr>
            <p:ph type="title"/>
          </p:nvPr>
        </p:nvSpPr>
        <p:spPr>
          <a:prstGeom prst="rect">
            <a:avLst/>
          </a:prstGeom>
        </p:spPr>
        <p:txBody>
          <a:bodyPr/>
          <a:lstStyle/>
          <a:p>
            <a:r>
              <a:t>Supples</a:t>
            </a:r>
          </a:p>
        </p:txBody>
      </p:sp>
      <p:sp>
        <p:nvSpPr>
          <p:cNvPr id="426" name="Sterile gloves…"/>
          <p:cNvSpPr txBox="1">
            <a:spLocks noGrp="1"/>
          </p:cNvSpPr>
          <p:nvPr>
            <p:ph idx="1"/>
          </p:nvPr>
        </p:nvSpPr>
        <p:spPr>
          <a:prstGeom prst="rect">
            <a:avLst/>
          </a:prstGeom>
        </p:spPr>
        <p:txBody>
          <a:bodyPr/>
          <a:lstStyle/>
          <a:p>
            <a:pPr marL="542375" indent="-370925" defTabSz="619125">
              <a:spcBef>
                <a:spcPts val="2100"/>
              </a:spcBef>
              <a:defRPr sz="4800"/>
            </a:pPr>
            <a:r>
              <a:t>Sterile gloves</a:t>
            </a:r>
          </a:p>
          <a:p>
            <a:pPr marL="542375" indent="-370925" defTabSz="619125">
              <a:spcBef>
                <a:spcPts val="2100"/>
              </a:spcBef>
              <a:defRPr sz="4800"/>
            </a:pPr>
            <a:r>
              <a:t>Skin preparation solution</a:t>
            </a:r>
          </a:p>
          <a:p>
            <a:pPr marL="1195753" lvl="1" indent="-586153" defTabSz="619125">
              <a:spcBef>
                <a:spcPts val="2100"/>
              </a:spcBef>
              <a:defRPr sz="4800"/>
            </a:pPr>
            <a:r>
              <a:t>Chlorhexidine </a:t>
            </a:r>
          </a:p>
          <a:p>
            <a:pPr marL="1195753" lvl="1" indent="-586153" defTabSz="619125">
              <a:spcBef>
                <a:spcPts val="2100"/>
              </a:spcBef>
              <a:defRPr sz="4800"/>
            </a:pPr>
            <a:r>
              <a:t>Povidone iodine if allergic to chlorhexidine</a:t>
            </a:r>
          </a:p>
          <a:p>
            <a:pPr marL="542375" indent="-370925" defTabSz="619125">
              <a:spcBef>
                <a:spcPts val="2100"/>
              </a:spcBef>
              <a:defRPr sz="4800"/>
            </a:pPr>
            <a:r>
              <a:t>Sterile towels to drape area</a:t>
            </a:r>
          </a:p>
          <a:p>
            <a:pPr marL="542375" indent="-370925" defTabSz="619125">
              <a:spcBef>
                <a:spcPts val="2100"/>
              </a:spcBef>
              <a:defRPr sz="4800"/>
            </a:pPr>
            <a:r>
              <a:t>Sterile gauze</a:t>
            </a:r>
          </a:p>
          <a:p>
            <a:pPr marL="542375" indent="-370925" defTabSz="619125">
              <a:spcBef>
                <a:spcPts val="2100"/>
              </a:spcBef>
              <a:defRPr sz="4800"/>
            </a:pPr>
            <a:r>
              <a:t>Syringe containing injectate</a:t>
            </a:r>
          </a:p>
          <a:p>
            <a:pPr marL="542375" indent="-370925" defTabSz="619125">
              <a:spcBef>
                <a:spcPts val="2100"/>
              </a:spcBef>
              <a:defRPr sz="4800"/>
            </a:pPr>
            <a:r>
              <a:t>Sterile dressing (“Band-Aid”)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Technique"/>
          <p:cNvSpPr txBox="1">
            <a:spLocks noGrp="1"/>
          </p:cNvSpPr>
          <p:nvPr>
            <p:ph type="title"/>
          </p:nvPr>
        </p:nvSpPr>
        <p:spPr>
          <a:prstGeom prst="rect">
            <a:avLst/>
          </a:prstGeom>
        </p:spPr>
        <p:txBody>
          <a:bodyPr/>
          <a:lstStyle/>
          <a:p>
            <a:r>
              <a:t>Technique</a:t>
            </a:r>
          </a:p>
        </p:txBody>
      </p:sp>
      <p:sp>
        <p:nvSpPr>
          <p:cNvPr id="429" name="Position: prone, or lateral decubitus with knees to chest…"/>
          <p:cNvSpPr txBox="1">
            <a:spLocks noGrp="1"/>
          </p:cNvSpPr>
          <p:nvPr>
            <p:ph idx="1"/>
          </p:nvPr>
        </p:nvSpPr>
        <p:spPr>
          <a:prstGeom prst="rect">
            <a:avLst/>
          </a:prstGeom>
        </p:spPr>
        <p:txBody>
          <a:bodyPr/>
          <a:lstStyle/>
          <a:p>
            <a:pPr>
              <a:defRPr sz="6400"/>
            </a:pPr>
            <a:r>
              <a:t>Position: prone, or lateral decubitus with knees to chest</a:t>
            </a:r>
          </a:p>
          <a:p>
            <a:pPr>
              <a:defRPr sz="6400"/>
            </a:pPr>
            <a:r>
              <a:t>Cleanse skin and drape area</a:t>
            </a:r>
          </a:p>
          <a:p>
            <a:pPr>
              <a:defRPr sz="6400"/>
            </a:pPr>
            <a:r>
              <a:t>Care not to allow skin preparation solution to run into the gluteal fold to contact the anus.  A gauze in the gluteal fold will prevent this.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Identify the sacral hiatus using"/>
          <p:cNvSpPr txBox="1">
            <a:spLocks noGrp="1"/>
          </p:cNvSpPr>
          <p:nvPr>
            <p:ph type="title"/>
          </p:nvPr>
        </p:nvSpPr>
        <p:spPr>
          <a:xfrm>
            <a:off x="1676400" y="730251"/>
            <a:ext cx="14158332" cy="2651126"/>
          </a:xfrm>
          <a:prstGeom prst="rect">
            <a:avLst/>
          </a:prstGeom>
        </p:spPr>
        <p:txBody>
          <a:bodyPr/>
          <a:lstStyle/>
          <a:p>
            <a:r>
              <a:t>Identify the sacral hiatus using</a:t>
            </a:r>
          </a:p>
        </p:txBody>
      </p:sp>
      <p:sp>
        <p:nvSpPr>
          <p:cNvPr id="434" name="Palpation and Surface Anatomy…"/>
          <p:cNvSpPr txBox="1">
            <a:spLocks noGrp="1"/>
          </p:cNvSpPr>
          <p:nvPr>
            <p:ph idx="1"/>
          </p:nvPr>
        </p:nvSpPr>
        <p:spPr>
          <a:xfrm>
            <a:off x="1676400" y="3651250"/>
            <a:ext cx="14338300" cy="8702676"/>
          </a:xfrm>
          <a:prstGeom prst="rect">
            <a:avLst/>
          </a:prstGeom>
        </p:spPr>
        <p:txBody>
          <a:bodyPr/>
          <a:lstStyle/>
          <a:p>
            <a:pPr marL="571302" indent="-390708" defTabSz="652145">
              <a:spcBef>
                <a:spcPts val="2200"/>
              </a:spcBef>
              <a:buClr>
                <a:srgbClr val="FFBC00"/>
              </a:buClr>
              <a:buSzPct val="75000"/>
              <a:buChar char="•"/>
              <a:defRPr sz="5056"/>
            </a:pPr>
            <a:r>
              <a:rPr b="1" dirty="0">
                <a:latin typeface="Helvetica Neue"/>
                <a:ea typeface="Helvetica Neue"/>
                <a:cs typeface="Helvetica Neue"/>
                <a:sym typeface="Helvetica Neue"/>
              </a:rPr>
              <a:t>Palpation and Surface Anatomy</a:t>
            </a:r>
            <a:r>
              <a:rPr dirty="0"/>
              <a:t> </a:t>
            </a:r>
            <a:endParaRPr b="1" dirty="0">
              <a:latin typeface="Helvetica Neue"/>
              <a:ea typeface="Helvetica Neue"/>
              <a:cs typeface="Helvetica Neue"/>
              <a:sym typeface="Helvetica Neue"/>
            </a:endParaRPr>
          </a:p>
          <a:p>
            <a:pPr indent="180594" defTabSz="652145">
              <a:spcBef>
                <a:spcPts val="2200"/>
              </a:spcBef>
              <a:buClr>
                <a:srgbClr val="FFBC00"/>
              </a:buClr>
              <a:defRPr sz="5056"/>
            </a:pPr>
            <a:r>
              <a:rPr dirty="0"/>
              <a:t>Start by palpating the posterior superior iliac spines (PSIS), visualize an equilateral triangle defined by the two PSIS’s.  The 3rd angle will overlie the sacral hiatus in most children.  Palpate the two sacral cornuae at this location; the indentation between them will be the sacral ligament and sacral hiatus.</a:t>
            </a:r>
          </a:p>
        </p:txBody>
      </p:sp>
      <p:pic>
        <p:nvPicPr>
          <p:cNvPr id="431" name="caudal2.jpg" descr="caudal2.jpg"/>
          <p:cNvPicPr>
            <a:picLocks noGrp="1" noChangeAspect="1"/>
          </p:cNvPicPr>
          <p:nvPr>
            <p:ph type="pic" sz="quarter" idx="4294967295"/>
          </p:nvPr>
        </p:nvPicPr>
        <p:blipFill>
          <a:blip r:embed="rId2">
            <a:extLst/>
          </a:blip>
          <a:srcRect t="12576" r="4329" b="5823"/>
          <a:stretch>
            <a:fillRect/>
          </a:stretch>
        </p:blipFill>
        <p:spPr>
          <a:xfrm>
            <a:off x="16014700" y="6499225"/>
            <a:ext cx="8369300" cy="7005638"/>
          </a:xfrm>
          <a:prstGeom prst="rect">
            <a:avLst/>
          </a:prstGeom>
        </p:spPr>
      </p:pic>
      <p:pic>
        <p:nvPicPr>
          <p:cNvPr id="432" name="sacrum.gif" descr="sacrum.gif"/>
          <p:cNvPicPr>
            <a:picLocks noGrp="1" noChangeAspect="1"/>
          </p:cNvPicPr>
          <p:nvPr>
            <p:ph type="pic" sz="quarter" idx="4294967295"/>
          </p:nvPr>
        </p:nvPicPr>
        <p:blipFill>
          <a:blip r:embed="rId3">
            <a:extLst/>
          </a:blip>
          <a:srcRect t="24196" b="24196"/>
          <a:stretch>
            <a:fillRect/>
          </a:stretch>
        </p:blipFill>
        <p:spPr>
          <a:xfrm>
            <a:off x="16154400" y="436563"/>
            <a:ext cx="8229600" cy="6045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 name="pasted-image.tiff" descr="pasted-image.tiff"/>
          <p:cNvPicPr>
            <a:picLocks noChangeAspect="1"/>
          </p:cNvPicPr>
          <p:nvPr/>
        </p:nvPicPr>
        <p:blipFill>
          <a:blip r:embed="rId2">
            <a:extLst/>
          </a:blip>
          <a:stretch>
            <a:fillRect/>
          </a:stretch>
        </p:blipFill>
        <p:spPr>
          <a:xfrm>
            <a:off x="15588501" y="692727"/>
            <a:ext cx="8908271" cy="6667078"/>
          </a:xfrm>
          <a:prstGeom prst="rect">
            <a:avLst/>
          </a:prstGeom>
          <a:ln w="12700">
            <a:miter lim="400000"/>
          </a:ln>
        </p:spPr>
      </p:pic>
      <p:sp>
        <p:nvSpPr>
          <p:cNvPr id="437" name="D:  Dura (ventral and dorsal) ES: Termination of thecae sac…"/>
          <p:cNvSpPr txBox="1"/>
          <p:nvPr/>
        </p:nvSpPr>
        <p:spPr>
          <a:xfrm>
            <a:off x="15577224" y="7939991"/>
            <a:ext cx="8371619" cy="515121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4800">
                <a:solidFill>
                  <a:srgbClr val="000000"/>
                </a:solidFill>
              </a:defRPr>
            </a:pPr>
            <a:r>
              <a:t>D:  Dura (ventral and dorsal)</a:t>
            </a:r>
            <a:br/>
            <a:r>
              <a:t>ES: Termination of thecae sac</a:t>
            </a:r>
          </a:p>
          <a:p>
            <a:pPr>
              <a:defRPr sz="4800">
                <a:solidFill>
                  <a:srgbClr val="000000"/>
                </a:solidFill>
              </a:defRPr>
            </a:pPr>
            <a:r>
              <a:t>SCM:  Sacral membrane.  Note the hiatus as the space between the ventral table of bone and the posterior elements. </a:t>
            </a:r>
          </a:p>
        </p:txBody>
      </p:sp>
      <p:sp>
        <p:nvSpPr>
          <p:cNvPr id="438" name="Identify the sacral hiatus using"/>
          <p:cNvSpPr txBox="1">
            <a:spLocks noGrp="1"/>
          </p:cNvSpPr>
          <p:nvPr>
            <p:ph type="title"/>
          </p:nvPr>
        </p:nvSpPr>
        <p:spPr>
          <a:xfrm>
            <a:off x="1676400" y="730251"/>
            <a:ext cx="13900824" cy="2651126"/>
          </a:xfrm>
          <a:prstGeom prst="rect">
            <a:avLst/>
          </a:prstGeom>
        </p:spPr>
        <p:txBody>
          <a:bodyPr/>
          <a:lstStyle/>
          <a:p>
            <a:r>
              <a:t>Identify the sacral hiatus using</a:t>
            </a:r>
          </a:p>
        </p:txBody>
      </p:sp>
      <p:sp>
        <p:nvSpPr>
          <p:cNvPr id="439" name="Ultrasound…"/>
          <p:cNvSpPr txBox="1">
            <a:spLocks noGrp="1"/>
          </p:cNvSpPr>
          <p:nvPr>
            <p:ph idx="1"/>
          </p:nvPr>
        </p:nvSpPr>
        <p:spPr>
          <a:xfrm>
            <a:off x="1676400" y="3651250"/>
            <a:ext cx="13912101" cy="8702676"/>
          </a:xfrm>
          <a:prstGeom prst="rect">
            <a:avLst/>
          </a:prstGeom>
        </p:spPr>
        <p:txBody>
          <a:bodyPr/>
          <a:lstStyle/>
          <a:p>
            <a:pPr marL="687008" indent="-469838" defTabSz="784225">
              <a:spcBef>
                <a:spcPts val="2600"/>
              </a:spcBef>
              <a:buClr>
                <a:srgbClr val="FFBC00"/>
              </a:buClr>
              <a:buSzPct val="75000"/>
              <a:buChar char="•"/>
              <a:defRPr sz="6080"/>
            </a:pPr>
            <a:r>
              <a:rPr b="1" dirty="0">
                <a:latin typeface="Helvetica Neue"/>
                <a:ea typeface="Helvetica Neue"/>
                <a:cs typeface="Helvetica Neue"/>
                <a:sym typeface="Helvetica Neue"/>
              </a:rPr>
              <a:t>Ultrasound</a:t>
            </a:r>
            <a:r>
              <a:rPr dirty="0"/>
              <a:t> </a:t>
            </a:r>
            <a:endParaRPr b="1" dirty="0">
              <a:latin typeface="Helvetica Neue"/>
              <a:ea typeface="Helvetica Neue"/>
              <a:cs typeface="Helvetica Neue"/>
              <a:sym typeface="Helvetica Neue"/>
            </a:endParaRPr>
          </a:p>
          <a:p>
            <a:pPr indent="217170" defTabSz="784225">
              <a:spcBef>
                <a:spcPts val="2600"/>
              </a:spcBef>
              <a:buClr>
                <a:srgbClr val="FFBC00"/>
              </a:buClr>
              <a:defRPr sz="6080"/>
            </a:pPr>
            <a:r>
              <a:rPr dirty="0"/>
              <a:t>Linear high resolution transducer in sagittal plane, midline.  Start at L5 and scan caudally until the sacrum and the sacral hiatus are visible.  The needle may be inserted under visualization in-plane.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Needle Insertion"/>
          <p:cNvSpPr txBox="1">
            <a:spLocks noGrp="1"/>
          </p:cNvSpPr>
          <p:nvPr>
            <p:ph type="title"/>
          </p:nvPr>
        </p:nvSpPr>
        <p:spPr>
          <a:prstGeom prst="rect">
            <a:avLst/>
          </a:prstGeom>
        </p:spPr>
        <p:txBody>
          <a:bodyPr/>
          <a:lstStyle/>
          <a:p>
            <a:r>
              <a:t>Needle Insertion</a:t>
            </a:r>
          </a:p>
        </p:txBody>
      </p:sp>
      <p:sp>
        <p:nvSpPr>
          <p:cNvPr id="443" name="Needle is inserted 45° to skin in midline over sacral hiatus.…"/>
          <p:cNvSpPr txBox="1">
            <a:spLocks noGrp="1"/>
          </p:cNvSpPr>
          <p:nvPr>
            <p:ph idx="1"/>
          </p:nvPr>
        </p:nvSpPr>
        <p:spPr>
          <a:xfrm>
            <a:off x="1676400" y="3651250"/>
            <a:ext cx="14478000" cy="8702676"/>
          </a:xfrm>
          <a:prstGeom prst="rect">
            <a:avLst/>
          </a:prstGeom>
        </p:spPr>
        <p:txBody>
          <a:bodyPr>
            <a:normAutofit/>
          </a:bodyPr>
          <a:lstStyle/>
          <a:p>
            <a:pPr marL="672545" indent="-459947" defTabSz="767715">
              <a:spcBef>
                <a:spcPts val="2600"/>
              </a:spcBef>
              <a:defRPr sz="5952"/>
            </a:pPr>
            <a:r>
              <a:t>Needle is inserted 45° to skin in midline over sacral hiatus.</a:t>
            </a:r>
          </a:p>
          <a:p>
            <a:pPr marL="672545" indent="-459947" defTabSz="767715">
              <a:spcBef>
                <a:spcPts val="2600"/>
              </a:spcBef>
              <a:defRPr sz="5952"/>
            </a:pPr>
            <a:r>
              <a:rPr dirty="0"/>
              <a:t>Advance slowly until a distinct “pop” or “give” is felt as the sacrococcygeal ligament is pierced.</a:t>
            </a:r>
          </a:p>
          <a:p>
            <a:pPr marL="672545" indent="-459947" defTabSz="767715">
              <a:spcBef>
                <a:spcPts val="2600"/>
              </a:spcBef>
              <a:defRPr sz="5952"/>
            </a:pPr>
            <a:r>
              <a:rPr dirty="0"/>
              <a:t>Needle angle is flattened and advanced a 1cm, not further.</a:t>
            </a:r>
          </a:p>
        </p:txBody>
      </p:sp>
      <p:pic>
        <p:nvPicPr>
          <p:cNvPr id="441" name="Caudal2.tif" descr="Caudal2.tif"/>
          <p:cNvPicPr>
            <a:picLocks noGrp="1" noChangeAspect="1"/>
          </p:cNvPicPr>
          <p:nvPr>
            <p:ph type="pic" sz="half" idx="4294967295"/>
          </p:nvPr>
        </p:nvPicPr>
        <p:blipFill>
          <a:blip r:embed="rId2">
            <a:extLst/>
          </a:blip>
          <a:srcRect b="56196"/>
          <a:stretch>
            <a:fillRect/>
          </a:stretch>
        </p:blipFill>
        <p:spPr>
          <a:xfrm>
            <a:off x="16154400" y="2554288"/>
            <a:ext cx="8229600" cy="665956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Avoiding an Intravascular Injection"/>
          <p:cNvSpPr txBox="1">
            <a:spLocks noGrp="1"/>
          </p:cNvSpPr>
          <p:nvPr>
            <p:ph type="title"/>
          </p:nvPr>
        </p:nvSpPr>
        <p:spPr>
          <a:prstGeom prst="rect">
            <a:avLst/>
          </a:prstGeom>
        </p:spPr>
        <p:txBody>
          <a:bodyPr/>
          <a:lstStyle/>
          <a:p>
            <a:r>
              <a:t>Avoiding an Intravascular Injection</a:t>
            </a:r>
          </a:p>
        </p:txBody>
      </p:sp>
      <p:sp>
        <p:nvSpPr>
          <p:cNvPr id="446" name="Aspirate to rule out vascular or CSF placement…"/>
          <p:cNvSpPr txBox="1">
            <a:spLocks noGrp="1"/>
          </p:cNvSpPr>
          <p:nvPr>
            <p:ph idx="1"/>
          </p:nvPr>
        </p:nvSpPr>
        <p:spPr>
          <a:prstGeom prst="rect">
            <a:avLst/>
          </a:prstGeom>
        </p:spPr>
        <p:txBody>
          <a:bodyPr/>
          <a:lstStyle/>
          <a:p>
            <a:pPr>
              <a:defRPr sz="6400"/>
            </a:pPr>
            <a:r>
              <a:t>Aspirate to rule out vascular or CSF placement</a:t>
            </a:r>
          </a:p>
          <a:p>
            <a:pPr>
              <a:defRPr sz="6400"/>
            </a:pPr>
            <a:r>
              <a:t>Test dose to rule out intravascular placement</a:t>
            </a:r>
          </a:p>
          <a:p>
            <a:pPr marL="1307367" lvl="1" indent="-494567">
              <a:defRPr sz="6400"/>
            </a:pPr>
            <a:r>
              <a:t>0.1ml/kg of 1:200,000 epinephrine (0.5µg/kg)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Avoiding an Intravascular Injection"/>
          <p:cNvSpPr txBox="1">
            <a:spLocks noGrp="1"/>
          </p:cNvSpPr>
          <p:nvPr>
            <p:ph type="title"/>
          </p:nvPr>
        </p:nvSpPr>
        <p:spPr>
          <a:prstGeom prst="rect">
            <a:avLst/>
          </a:prstGeom>
        </p:spPr>
        <p:txBody>
          <a:bodyPr/>
          <a:lstStyle/>
          <a:p>
            <a:r>
              <a:t>Avoiding an Intravascular Injection</a:t>
            </a:r>
          </a:p>
        </p:txBody>
      </p:sp>
      <p:sp>
        <p:nvSpPr>
          <p:cNvPr id="449" name="Observe for:…"/>
          <p:cNvSpPr txBox="1">
            <a:spLocks noGrp="1"/>
          </p:cNvSpPr>
          <p:nvPr>
            <p:ph idx="1"/>
          </p:nvPr>
        </p:nvSpPr>
        <p:spPr>
          <a:prstGeom prst="rect">
            <a:avLst/>
          </a:prstGeom>
        </p:spPr>
        <p:txBody>
          <a:bodyPr/>
          <a:lstStyle/>
          <a:p>
            <a:pPr>
              <a:defRPr sz="6400"/>
            </a:pPr>
            <a:r>
              <a:t>Observe for:</a:t>
            </a:r>
          </a:p>
          <a:p>
            <a:pPr marL="1307367" lvl="1" indent="-494567">
              <a:defRPr sz="6400"/>
            </a:pPr>
            <a:r>
              <a:t>Heart rate increase &gt; 10 ppm</a:t>
            </a:r>
          </a:p>
          <a:p>
            <a:pPr marL="1307367" lvl="1" indent="-494567">
              <a:defRPr sz="6400"/>
            </a:pPr>
            <a:r>
              <a:t>Systolic blood pressure increase &gt; 15 mm Hg</a:t>
            </a:r>
          </a:p>
          <a:p>
            <a:pPr marL="1307367" lvl="1" indent="-494567">
              <a:defRPr sz="6400"/>
            </a:pPr>
            <a:r>
              <a:t>T-wave amplitude increase &gt; 25%</a:t>
            </a:r>
          </a:p>
          <a:p>
            <a:pPr marL="1307367" lvl="1" indent="-494567">
              <a:defRPr sz="6400"/>
            </a:pPr>
            <a:r>
              <a:t>Within 90sec of test dose administration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Pitfalls of Epinephrine Test Doses"/>
          <p:cNvSpPr txBox="1">
            <a:spLocks noGrp="1"/>
          </p:cNvSpPr>
          <p:nvPr>
            <p:ph type="title"/>
          </p:nvPr>
        </p:nvSpPr>
        <p:spPr>
          <a:prstGeom prst="rect">
            <a:avLst/>
          </a:prstGeom>
        </p:spPr>
        <p:txBody>
          <a:bodyPr/>
          <a:lstStyle/>
          <a:p>
            <a:r>
              <a:t>Pitfalls of Epinephrine Test Doses</a:t>
            </a:r>
          </a:p>
        </p:txBody>
      </p:sp>
      <p:sp>
        <p:nvSpPr>
          <p:cNvPr id="452" name="Concomitant administration of inhalation anesthetics during epinephrine test dosing may yield false negatives…"/>
          <p:cNvSpPr txBox="1">
            <a:spLocks noGrp="1"/>
          </p:cNvSpPr>
          <p:nvPr>
            <p:ph idx="1"/>
          </p:nvPr>
        </p:nvSpPr>
        <p:spPr>
          <a:prstGeom prst="rect">
            <a:avLst/>
          </a:prstGeom>
        </p:spPr>
        <p:txBody>
          <a:bodyPr/>
          <a:lstStyle/>
          <a:p>
            <a:pPr>
              <a:defRPr sz="6400"/>
            </a:pPr>
            <a:r>
              <a:t>Concomitant administration of inhalation anesthetics during epinephrine test dosing may yield false negatives</a:t>
            </a:r>
          </a:p>
          <a:p>
            <a:pPr>
              <a:defRPr sz="6400"/>
            </a:pPr>
            <a:r>
              <a:t>Since the sensitivity of this test is not 100%, incremental injection of local anesthetic (while observing for signs of LAST) should be done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Injection of Local Anesthetic"/>
          <p:cNvSpPr txBox="1">
            <a:spLocks noGrp="1"/>
          </p:cNvSpPr>
          <p:nvPr>
            <p:ph type="title"/>
          </p:nvPr>
        </p:nvSpPr>
        <p:spPr>
          <a:prstGeom prst="rect">
            <a:avLst/>
          </a:prstGeom>
        </p:spPr>
        <p:txBody>
          <a:bodyPr/>
          <a:lstStyle/>
          <a:p>
            <a:r>
              <a:t>Injection of Local Anesthetic</a:t>
            </a:r>
          </a:p>
        </p:txBody>
      </p:sp>
      <p:sp>
        <p:nvSpPr>
          <p:cNvPr id="455" name="Inject full dose in 25% fractions over several minutes…"/>
          <p:cNvSpPr txBox="1">
            <a:spLocks noGrp="1"/>
          </p:cNvSpPr>
          <p:nvPr>
            <p:ph idx="1"/>
          </p:nvPr>
        </p:nvSpPr>
        <p:spPr>
          <a:prstGeom prst="rect">
            <a:avLst/>
          </a:prstGeom>
        </p:spPr>
        <p:txBody>
          <a:bodyPr/>
          <a:lstStyle/>
          <a:p>
            <a:pPr marL="694240" indent="-474784" defTabSz="792479">
              <a:spcBef>
                <a:spcPts val="2600"/>
              </a:spcBef>
              <a:defRPr sz="6144"/>
            </a:pPr>
            <a:r>
              <a:t>Inject full dose in 25% fractions over several minutes</a:t>
            </a:r>
          </a:p>
          <a:p>
            <a:pPr marL="694240" indent="-474784" defTabSz="792479">
              <a:spcBef>
                <a:spcPts val="2600"/>
              </a:spcBef>
              <a:defRPr sz="6144"/>
            </a:pPr>
            <a:r>
              <a:t>Bulging of skin over sacrum indicates misplaced needle</a:t>
            </a:r>
          </a:p>
          <a:p>
            <a:pPr marL="694240" indent="-474784" defTabSz="792479">
              <a:spcBef>
                <a:spcPts val="2600"/>
              </a:spcBef>
              <a:defRPr sz="6144"/>
            </a:pPr>
            <a:r>
              <a:t>Ultrasound may be used at L5/S1 in transverse or saggital planes to observe local anesthetic in the epidural space.  Usually will see compression of dura.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Overview"/>
          <p:cNvSpPr txBox="1">
            <a:spLocks noGrp="1"/>
          </p:cNvSpPr>
          <p:nvPr>
            <p:ph type="title"/>
          </p:nvPr>
        </p:nvSpPr>
        <p:spPr>
          <a:prstGeom prst="rect">
            <a:avLst/>
          </a:prstGeom>
        </p:spPr>
        <p:txBody>
          <a:bodyPr/>
          <a:lstStyle/>
          <a:p>
            <a:r>
              <a:t>Overview</a:t>
            </a:r>
          </a:p>
        </p:txBody>
      </p:sp>
      <p:sp>
        <p:nvSpPr>
          <p:cNvPr id="398" name="Indications…"/>
          <p:cNvSpPr txBox="1">
            <a:spLocks noGrp="1"/>
          </p:cNvSpPr>
          <p:nvPr>
            <p:ph idx="1"/>
          </p:nvPr>
        </p:nvSpPr>
        <p:spPr>
          <a:prstGeom prst="rect">
            <a:avLst/>
          </a:prstGeom>
        </p:spPr>
        <p:txBody>
          <a:bodyPr/>
          <a:lstStyle/>
          <a:p>
            <a:pPr marL="600228" indent="-410490" defTabSz="685165">
              <a:spcBef>
                <a:spcPts val="2300"/>
              </a:spcBef>
              <a:defRPr sz="5312"/>
            </a:pPr>
            <a:r>
              <a:t>Indications</a:t>
            </a:r>
          </a:p>
          <a:p>
            <a:pPr marL="600228" indent="-410490" defTabSz="685165">
              <a:spcBef>
                <a:spcPts val="2300"/>
              </a:spcBef>
              <a:defRPr sz="5312"/>
            </a:pPr>
            <a:r>
              <a:t>Special considerations</a:t>
            </a:r>
          </a:p>
          <a:p>
            <a:pPr marL="600228" indent="-410490" defTabSz="685165">
              <a:spcBef>
                <a:spcPts val="2300"/>
              </a:spcBef>
              <a:defRPr sz="5312"/>
            </a:pPr>
            <a:r>
              <a:t>Technique</a:t>
            </a:r>
          </a:p>
          <a:p>
            <a:pPr marL="600228" indent="-410490" defTabSz="685165">
              <a:spcBef>
                <a:spcPts val="2300"/>
              </a:spcBef>
              <a:defRPr sz="5312"/>
            </a:pPr>
            <a:r>
              <a:t>Local anesthesia options</a:t>
            </a:r>
          </a:p>
          <a:p>
            <a:pPr marL="600228" indent="-410490" defTabSz="685165">
              <a:spcBef>
                <a:spcPts val="2300"/>
              </a:spcBef>
              <a:defRPr sz="5312"/>
            </a:pPr>
            <a:r>
              <a:t>Adjuncts to local anesthetics</a:t>
            </a:r>
          </a:p>
          <a:p>
            <a:pPr marL="600228" indent="-410490" defTabSz="685165">
              <a:spcBef>
                <a:spcPts val="2300"/>
              </a:spcBef>
              <a:defRPr sz="5312"/>
            </a:pPr>
            <a:r>
              <a:t>Possible complications</a:t>
            </a:r>
          </a:p>
          <a:p>
            <a:pPr marL="600228" indent="-410490" defTabSz="685165">
              <a:spcBef>
                <a:spcPts val="2300"/>
              </a:spcBef>
              <a:defRPr sz="5312"/>
            </a:pPr>
            <a:r>
              <a:t>Summary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Dosing of Local Anesthetic"/>
          <p:cNvSpPr txBox="1">
            <a:spLocks noGrp="1"/>
          </p:cNvSpPr>
          <p:nvPr>
            <p:ph type="title"/>
          </p:nvPr>
        </p:nvSpPr>
        <p:spPr>
          <a:prstGeom prst="rect">
            <a:avLst/>
          </a:prstGeom>
        </p:spPr>
        <p:txBody>
          <a:bodyPr/>
          <a:lstStyle/>
          <a:p>
            <a:r>
              <a:t>Dosing of Local Anesthetic</a:t>
            </a:r>
          </a:p>
        </p:txBody>
      </p:sp>
      <p:sp>
        <p:nvSpPr>
          <p:cNvPr id="458" name="Block level depends upon volume of local anesthetic injected…"/>
          <p:cNvSpPr txBox="1">
            <a:spLocks noGrp="1"/>
          </p:cNvSpPr>
          <p:nvPr>
            <p:ph idx="1"/>
          </p:nvPr>
        </p:nvSpPr>
        <p:spPr>
          <a:prstGeom prst="rect">
            <a:avLst/>
          </a:prstGeom>
        </p:spPr>
        <p:txBody>
          <a:bodyPr/>
          <a:lstStyle/>
          <a:p>
            <a:pPr>
              <a:defRPr sz="6400"/>
            </a:pPr>
            <a:r>
              <a:t>Block level depends upon volume of local anesthetic injected</a:t>
            </a:r>
          </a:p>
          <a:p>
            <a:pPr>
              <a:defRPr sz="6400"/>
            </a:pPr>
            <a:r>
              <a:t>ml = 0.05 ml/kg/#dermatomes to be blocked</a:t>
            </a:r>
          </a:p>
          <a:p>
            <a:pPr>
              <a:defRPr sz="6400"/>
            </a:pPr>
            <a:r>
              <a:t>Rule of thumb:  0.5 ml/kg produces a T10 sensory level; 1 ml/kg produces a T6 sensory block.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Choice of Local Anesthetic"/>
          <p:cNvSpPr txBox="1">
            <a:spLocks noGrp="1"/>
          </p:cNvSpPr>
          <p:nvPr>
            <p:ph type="title"/>
          </p:nvPr>
        </p:nvSpPr>
        <p:spPr>
          <a:prstGeom prst="rect">
            <a:avLst/>
          </a:prstGeom>
        </p:spPr>
        <p:txBody>
          <a:bodyPr/>
          <a:lstStyle/>
          <a:p>
            <a:r>
              <a:t>Choice of Local Anesthetic</a:t>
            </a:r>
          </a:p>
        </p:txBody>
      </p:sp>
      <p:sp>
        <p:nvSpPr>
          <p:cNvPr id="461" name="Bupivacaine…"/>
          <p:cNvSpPr txBox="1">
            <a:spLocks noGrp="1"/>
          </p:cNvSpPr>
          <p:nvPr>
            <p:ph idx="1"/>
          </p:nvPr>
        </p:nvSpPr>
        <p:spPr>
          <a:prstGeom prst="rect">
            <a:avLst/>
          </a:prstGeom>
        </p:spPr>
        <p:txBody>
          <a:bodyPr/>
          <a:lstStyle/>
          <a:p>
            <a:pPr>
              <a:defRPr sz="6400"/>
            </a:pPr>
            <a:r>
              <a:t>Bupivacaine</a:t>
            </a:r>
          </a:p>
          <a:p>
            <a:pPr>
              <a:defRPr sz="6400"/>
            </a:pPr>
            <a:r>
              <a:t>Levo-Bupivacaine (in Europe)</a:t>
            </a:r>
          </a:p>
          <a:p>
            <a:pPr>
              <a:defRPr sz="6400"/>
            </a:pPr>
            <a:r>
              <a:t>Ropivacaine</a:t>
            </a:r>
          </a:p>
          <a:p>
            <a:pPr>
              <a:defRPr sz="6400"/>
            </a:pPr>
            <a:r>
              <a:t>Lidocaine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Dosing of Local Anesthetic"/>
          <p:cNvSpPr txBox="1">
            <a:spLocks noGrp="1"/>
          </p:cNvSpPr>
          <p:nvPr>
            <p:ph type="title"/>
          </p:nvPr>
        </p:nvSpPr>
        <p:spPr>
          <a:prstGeom prst="rect">
            <a:avLst/>
          </a:prstGeom>
        </p:spPr>
        <p:txBody>
          <a:bodyPr/>
          <a:lstStyle/>
          <a:p>
            <a:r>
              <a:t>Dosing of Local Anesthetic</a:t>
            </a:r>
          </a:p>
        </p:txBody>
      </p:sp>
      <p:sp>
        <p:nvSpPr>
          <p:cNvPr id="464" name="Reduce dose 50% if newborn &lt; 6 weeks…"/>
          <p:cNvSpPr txBox="1">
            <a:spLocks noGrp="1"/>
          </p:cNvSpPr>
          <p:nvPr>
            <p:ph idx="1"/>
          </p:nvPr>
        </p:nvSpPr>
        <p:spPr>
          <a:prstGeom prst="rect">
            <a:avLst/>
          </a:prstGeom>
        </p:spPr>
        <p:txBody>
          <a:bodyPr/>
          <a:lstStyle/>
          <a:p>
            <a:pPr>
              <a:defRPr sz="6400"/>
            </a:pPr>
            <a:r>
              <a:t>Reduce dose 50% if newborn &lt; 6 weeks</a:t>
            </a:r>
          </a:p>
          <a:p>
            <a:pPr>
              <a:defRPr sz="6400"/>
            </a:pPr>
            <a:r>
              <a:t>Reduce dose by 25% – 50% in presence of hepatic dysfunction, cardiac dysfunction, volume contraction, hypoproteinemia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Bupivacaine"/>
          <p:cNvSpPr txBox="1">
            <a:spLocks noGrp="1"/>
          </p:cNvSpPr>
          <p:nvPr>
            <p:ph type="title"/>
          </p:nvPr>
        </p:nvSpPr>
        <p:spPr>
          <a:prstGeom prst="rect">
            <a:avLst/>
          </a:prstGeom>
        </p:spPr>
        <p:txBody>
          <a:bodyPr/>
          <a:lstStyle/>
          <a:p>
            <a:r>
              <a:t>Bupivacaine</a:t>
            </a:r>
          </a:p>
        </p:txBody>
      </p:sp>
      <p:sp>
        <p:nvSpPr>
          <p:cNvPr id="467" name="The most cardiotoxic of choices…"/>
          <p:cNvSpPr txBox="1">
            <a:spLocks noGrp="1"/>
          </p:cNvSpPr>
          <p:nvPr>
            <p:ph idx="1"/>
          </p:nvPr>
        </p:nvSpPr>
        <p:spPr>
          <a:prstGeom prst="rect">
            <a:avLst/>
          </a:prstGeom>
        </p:spPr>
        <p:txBody>
          <a:bodyPr/>
          <a:lstStyle/>
          <a:p>
            <a:pPr>
              <a:defRPr sz="6400"/>
            </a:pPr>
            <a:r>
              <a:t>The most cardiotoxic of choices</a:t>
            </a:r>
          </a:p>
          <a:p>
            <a:pPr>
              <a:defRPr sz="6400"/>
            </a:pPr>
            <a:r>
              <a:t>Maximum dose = 3 mg/kg in an otherwise healthy child</a:t>
            </a:r>
          </a:p>
          <a:p>
            <a:pPr>
              <a:defRPr sz="6400"/>
            </a:pPr>
            <a:r>
              <a:t>Duration of action 2 – 6 hours (with or without epinephrine)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Levo-bupivacaine"/>
          <p:cNvSpPr txBox="1">
            <a:spLocks noGrp="1"/>
          </p:cNvSpPr>
          <p:nvPr>
            <p:ph type="title"/>
          </p:nvPr>
        </p:nvSpPr>
        <p:spPr>
          <a:prstGeom prst="rect">
            <a:avLst/>
          </a:prstGeom>
        </p:spPr>
        <p:txBody>
          <a:bodyPr/>
          <a:lstStyle/>
          <a:p>
            <a:r>
              <a:t>Levo-bupivacaine</a:t>
            </a:r>
          </a:p>
        </p:txBody>
      </p:sp>
      <p:sp>
        <p:nvSpPr>
          <p:cNvPr id="470" name="Maximum dose = 3 mg/kg…"/>
          <p:cNvSpPr txBox="1">
            <a:spLocks noGrp="1"/>
          </p:cNvSpPr>
          <p:nvPr>
            <p:ph idx="1"/>
          </p:nvPr>
        </p:nvSpPr>
        <p:spPr>
          <a:prstGeom prst="rect">
            <a:avLst/>
          </a:prstGeom>
        </p:spPr>
        <p:txBody>
          <a:bodyPr/>
          <a:lstStyle/>
          <a:p>
            <a:pPr>
              <a:defRPr sz="6400"/>
            </a:pPr>
            <a:r>
              <a:rPr dirty="0"/>
              <a:t>Maximum dose = 3 mg/kg</a:t>
            </a:r>
          </a:p>
          <a:p>
            <a:pPr>
              <a:defRPr sz="6400"/>
            </a:pPr>
            <a:r>
              <a:rPr dirty="0"/>
              <a:t>Levo enantiomer has similar duration as bupivacaine</a:t>
            </a:r>
          </a:p>
          <a:p>
            <a:pPr>
              <a:defRPr sz="6400"/>
            </a:pPr>
            <a:r>
              <a:rPr dirty="0"/>
              <a:t>Levo enantiomer reduces cardio and CNS toxicity</a:t>
            </a:r>
          </a:p>
          <a:p>
            <a:pPr>
              <a:defRPr sz="6400"/>
            </a:pPr>
            <a:r>
              <a:rPr dirty="0"/>
              <a:t>Not mark</a:t>
            </a:r>
            <a:r>
              <a:rPr lang="en-US" dirty="0"/>
              <a:t>et</a:t>
            </a:r>
            <a:r>
              <a:rPr dirty="0"/>
              <a:t>ed in the U.S. or Canada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Ropivacaine"/>
          <p:cNvSpPr txBox="1">
            <a:spLocks noGrp="1"/>
          </p:cNvSpPr>
          <p:nvPr>
            <p:ph type="title"/>
          </p:nvPr>
        </p:nvSpPr>
        <p:spPr>
          <a:prstGeom prst="rect">
            <a:avLst/>
          </a:prstGeom>
        </p:spPr>
        <p:txBody>
          <a:bodyPr/>
          <a:lstStyle/>
          <a:p>
            <a:r>
              <a:t>Ropivacaine</a:t>
            </a:r>
          </a:p>
        </p:txBody>
      </p:sp>
      <p:sp>
        <p:nvSpPr>
          <p:cNvPr id="473" name="Maximum dose = 3 - 4 mg/kg…"/>
          <p:cNvSpPr txBox="1">
            <a:spLocks noGrp="1"/>
          </p:cNvSpPr>
          <p:nvPr>
            <p:ph idx="1"/>
          </p:nvPr>
        </p:nvSpPr>
        <p:spPr>
          <a:prstGeom prst="rect">
            <a:avLst/>
          </a:prstGeom>
        </p:spPr>
        <p:txBody>
          <a:bodyPr/>
          <a:lstStyle/>
          <a:p>
            <a:pPr>
              <a:defRPr sz="6400"/>
            </a:pPr>
            <a:r>
              <a:t>Maximum dose = 3 - 4 mg/kg</a:t>
            </a:r>
          </a:p>
          <a:p>
            <a:pPr>
              <a:defRPr sz="6400"/>
            </a:pPr>
            <a:r>
              <a:t>Provides similar duration as bupivacaine</a:t>
            </a:r>
          </a:p>
          <a:p>
            <a:pPr>
              <a:defRPr sz="6400"/>
            </a:pPr>
            <a:r>
              <a:t>Compared with bupivacaine:</a:t>
            </a:r>
          </a:p>
          <a:p>
            <a:pPr marL="1307367" lvl="1" indent="-494567">
              <a:defRPr sz="6400"/>
            </a:pPr>
            <a:r>
              <a:t>Reduced cardio and CNS toxicity</a:t>
            </a:r>
          </a:p>
          <a:p>
            <a:pPr marL="1307367" lvl="1" indent="-494567">
              <a:defRPr sz="6400"/>
            </a:pPr>
            <a:r>
              <a:t>Reduced motor block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Lidocaine"/>
          <p:cNvSpPr txBox="1">
            <a:spLocks noGrp="1"/>
          </p:cNvSpPr>
          <p:nvPr>
            <p:ph type="title"/>
          </p:nvPr>
        </p:nvSpPr>
        <p:spPr>
          <a:prstGeom prst="rect">
            <a:avLst/>
          </a:prstGeom>
        </p:spPr>
        <p:txBody>
          <a:bodyPr/>
          <a:lstStyle/>
          <a:p>
            <a:r>
              <a:t>Lidocaine</a:t>
            </a:r>
          </a:p>
        </p:txBody>
      </p:sp>
      <p:sp>
        <p:nvSpPr>
          <p:cNvPr id="476" name="Maximum dose = 5 mg/kg…"/>
          <p:cNvSpPr txBox="1">
            <a:spLocks noGrp="1"/>
          </p:cNvSpPr>
          <p:nvPr>
            <p:ph idx="1"/>
          </p:nvPr>
        </p:nvSpPr>
        <p:spPr>
          <a:prstGeom prst="rect">
            <a:avLst/>
          </a:prstGeom>
        </p:spPr>
        <p:txBody>
          <a:bodyPr/>
          <a:lstStyle/>
          <a:p>
            <a:pPr>
              <a:defRPr sz="6400"/>
            </a:pPr>
            <a:r>
              <a:t>Maximum dose = 5 mg/kg</a:t>
            </a:r>
          </a:p>
          <a:p>
            <a:pPr>
              <a:defRPr sz="6400"/>
            </a:pPr>
            <a:r>
              <a:t>Provides very short duration of action</a:t>
            </a:r>
          </a:p>
          <a:p>
            <a:pPr>
              <a:defRPr sz="6400"/>
            </a:pPr>
            <a:r>
              <a:t>Advantage: ability to monitor blood levels during continuous infusions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Adjuvants: Opioids"/>
          <p:cNvSpPr txBox="1">
            <a:spLocks noGrp="1"/>
          </p:cNvSpPr>
          <p:nvPr>
            <p:ph type="title"/>
          </p:nvPr>
        </p:nvSpPr>
        <p:spPr>
          <a:prstGeom prst="rect">
            <a:avLst/>
          </a:prstGeom>
        </p:spPr>
        <p:txBody>
          <a:bodyPr/>
          <a:lstStyle/>
          <a:p>
            <a:r>
              <a:t>Adjuvants: Opioids</a:t>
            </a:r>
          </a:p>
        </p:txBody>
      </p:sp>
      <p:sp>
        <p:nvSpPr>
          <p:cNvPr id="479" name="Options:…"/>
          <p:cNvSpPr txBox="1">
            <a:spLocks noGrp="1"/>
          </p:cNvSpPr>
          <p:nvPr>
            <p:ph idx="1"/>
          </p:nvPr>
        </p:nvSpPr>
        <p:spPr>
          <a:prstGeom prst="rect">
            <a:avLst/>
          </a:prstGeom>
        </p:spPr>
        <p:txBody>
          <a:bodyPr/>
          <a:lstStyle/>
          <a:p>
            <a:pPr marL="621923" indent="-425327" defTabSz="709930">
              <a:spcBef>
                <a:spcPts val="2400"/>
              </a:spcBef>
              <a:defRPr sz="5504"/>
            </a:pPr>
            <a:r>
              <a:t>Options:</a:t>
            </a:r>
          </a:p>
          <a:p>
            <a:pPr marL="1124335" lvl="1" indent="-425327" defTabSz="709930">
              <a:spcBef>
                <a:spcPts val="2400"/>
              </a:spcBef>
              <a:defRPr sz="5504"/>
            </a:pPr>
            <a:r>
              <a:t>Preservative free morphine, 30 - 50 µg/kg</a:t>
            </a:r>
          </a:p>
          <a:p>
            <a:pPr marL="1124335" lvl="1" indent="-425327" defTabSz="709930">
              <a:spcBef>
                <a:spcPts val="2400"/>
              </a:spcBef>
              <a:defRPr sz="5504"/>
            </a:pPr>
            <a:r>
              <a:t>Hyrdomorphone 10 – 20 µg/kg</a:t>
            </a:r>
          </a:p>
          <a:p>
            <a:pPr marL="1124335" lvl="1" indent="-425327" defTabSz="709930">
              <a:spcBef>
                <a:spcPts val="2400"/>
              </a:spcBef>
              <a:defRPr sz="5504"/>
            </a:pPr>
            <a:r>
              <a:t>Fentanyl 0.25 – 0.5 µg/kg</a:t>
            </a:r>
          </a:p>
          <a:p>
            <a:pPr marL="621923" indent="-425327" defTabSz="709930">
              <a:spcBef>
                <a:spcPts val="2400"/>
              </a:spcBef>
              <a:defRPr sz="5504"/>
            </a:pPr>
            <a:r>
              <a:t>Enhanced analgesia due to spinal and central analgesia</a:t>
            </a:r>
          </a:p>
          <a:p>
            <a:pPr marL="621923" indent="-425327" defTabSz="709930">
              <a:spcBef>
                <a:spcPts val="2400"/>
              </a:spcBef>
              <a:defRPr sz="5504"/>
            </a:pPr>
            <a:r>
              <a:t>Risk: delayed respiratory depression, nausea, pruritus, urinary retention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Adjuvants: Opioids"/>
          <p:cNvSpPr txBox="1">
            <a:spLocks noGrp="1"/>
          </p:cNvSpPr>
          <p:nvPr>
            <p:ph type="title"/>
          </p:nvPr>
        </p:nvSpPr>
        <p:spPr>
          <a:prstGeom prst="rect">
            <a:avLst/>
          </a:prstGeom>
        </p:spPr>
        <p:txBody>
          <a:bodyPr/>
          <a:lstStyle/>
          <a:p>
            <a:r>
              <a:t>Adjuvants: Opioids</a:t>
            </a:r>
          </a:p>
        </p:txBody>
      </p:sp>
      <p:sp>
        <p:nvSpPr>
          <p:cNvPr id="482" name="Fentanyl exerts most or all of its effects via systemic absorption from epidural space and not through selective spinal analgesia…"/>
          <p:cNvSpPr txBox="1">
            <a:spLocks noGrp="1"/>
          </p:cNvSpPr>
          <p:nvPr>
            <p:ph idx="1"/>
          </p:nvPr>
        </p:nvSpPr>
        <p:spPr>
          <a:prstGeom prst="rect">
            <a:avLst/>
          </a:prstGeom>
        </p:spPr>
        <p:txBody>
          <a:bodyPr/>
          <a:lstStyle/>
          <a:p>
            <a:pPr marL="715935" indent="-489621" defTabSz="817244">
              <a:spcBef>
                <a:spcPts val="2700"/>
              </a:spcBef>
              <a:defRPr sz="6336"/>
            </a:pPr>
            <a:r>
              <a:t>Fentanyl exerts most or all of its effects via systemic absorption from epidural space and not through selective spinal analgesia</a:t>
            </a:r>
          </a:p>
          <a:p>
            <a:pPr marL="715935" indent="-489621" defTabSz="817244">
              <a:spcBef>
                <a:spcPts val="2700"/>
              </a:spcBef>
              <a:defRPr sz="6336"/>
            </a:pPr>
            <a:r>
              <a:t>Hydromorphone, more lipophilic than morphine, causes less nausea and vomiting than morphine</a:t>
            </a:r>
          </a:p>
          <a:p>
            <a:pPr marL="715935" indent="-489621" defTabSz="817244">
              <a:spcBef>
                <a:spcPts val="2700"/>
              </a:spcBef>
              <a:defRPr sz="6336"/>
            </a:pPr>
            <a:r>
              <a:t>Risk of delayed respiratory depression mandates observation &amp; monitoring for &gt;12 hours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Adjuvants: Clonidine"/>
          <p:cNvSpPr txBox="1">
            <a:spLocks noGrp="1"/>
          </p:cNvSpPr>
          <p:nvPr>
            <p:ph type="title"/>
          </p:nvPr>
        </p:nvSpPr>
        <p:spPr>
          <a:prstGeom prst="rect">
            <a:avLst/>
          </a:prstGeom>
        </p:spPr>
        <p:txBody>
          <a:bodyPr/>
          <a:lstStyle/>
          <a:p>
            <a:r>
              <a:t>Adjuvants: Clonidine</a:t>
            </a:r>
          </a:p>
        </p:txBody>
      </p:sp>
      <p:sp>
        <p:nvSpPr>
          <p:cNvPr id="485" name="Enhanced analgesia by direct stimulation of alpha-2 receptors and mu opioid receptors in spinal cord…"/>
          <p:cNvSpPr txBox="1">
            <a:spLocks noGrp="1"/>
          </p:cNvSpPr>
          <p:nvPr>
            <p:ph idx="1"/>
          </p:nvPr>
        </p:nvSpPr>
        <p:spPr>
          <a:prstGeom prst="rect">
            <a:avLst/>
          </a:prstGeom>
        </p:spPr>
        <p:txBody>
          <a:bodyPr/>
          <a:lstStyle/>
          <a:p>
            <a:pPr>
              <a:defRPr sz="6400"/>
            </a:pPr>
            <a:r>
              <a:t>Enhanced analgesia by direct stimulation of alpha-2 receptors and mu opioid receptors in spinal cord</a:t>
            </a:r>
          </a:p>
          <a:p>
            <a:pPr>
              <a:defRPr sz="6400"/>
            </a:pPr>
            <a:r>
              <a:t>Benefits: lengthens duration of opioid analgesia</a:t>
            </a:r>
          </a:p>
          <a:p>
            <a:pPr>
              <a:defRPr sz="6400"/>
            </a:pPr>
            <a:r>
              <a:t>No respiratory depression, pruritus, urinary effect</a:t>
            </a:r>
          </a:p>
          <a:p>
            <a:pPr>
              <a:defRPr sz="6400"/>
            </a:pPr>
            <a:r>
              <a:t>Dose 1 – 2 µg/kg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Scope"/>
          <p:cNvSpPr txBox="1">
            <a:spLocks noGrp="1"/>
          </p:cNvSpPr>
          <p:nvPr>
            <p:ph type="title"/>
          </p:nvPr>
        </p:nvSpPr>
        <p:spPr>
          <a:prstGeom prst="rect">
            <a:avLst/>
          </a:prstGeom>
        </p:spPr>
        <p:txBody>
          <a:bodyPr/>
          <a:lstStyle/>
          <a:p>
            <a:r>
              <a:t>Scope</a:t>
            </a:r>
          </a:p>
        </p:txBody>
      </p:sp>
      <p:sp>
        <p:nvSpPr>
          <p:cNvPr id="401" name="Single “shot” caudal epidural injection is a frequently utilized regional anesthetic technique in children.…"/>
          <p:cNvSpPr txBox="1">
            <a:spLocks noGrp="1"/>
          </p:cNvSpPr>
          <p:nvPr>
            <p:ph idx="1"/>
          </p:nvPr>
        </p:nvSpPr>
        <p:spPr>
          <a:prstGeom prst="rect">
            <a:avLst/>
          </a:prstGeom>
        </p:spPr>
        <p:txBody>
          <a:bodyPr/>
          <a:lstStyle/>
          <a:p>
            <a:pPr>
              <a:defRPr sz="6400"/>
            </a:pPr>
            <a:r>
              <a:t>Single “shot” caudal epidural injection is a frequently utilized regional anesthetic technique in children.</a:t>
            </a:r>
          </a:p>
          <a:p>
            <a:pPr>
              <a:defRPr sz="6400"/>
            </a:pPr>
            <a:r>
              <a:t>There is over 50 years of experience and safety data available for review</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Adjuvants: Other"/>
          <p:cNvSpPr txBox="1">
            <a:spLocks noGrp="1"/>
          </p:cNvSpPr>
          <p:nvPr>
            <p:ph type="title"/>
          </p:nvPr>
        </p:nvSpPr>
        <p:spPr>
          <a:prstGeom prst="rect">
            <a:avLst/>
          </a:prstGeom>
        </p:spPr>
        <p:txBody>
          <a:bodyPr/>
          <a:lstStyle/>
          <a:p>
            <a:r>
              <a:t>Adjuvants: Other</a:t>
            </a:r>
          </a:p>
        </p:txBody>
      </p:sp>
      <p:sp>
        <p:nvSpPr>
          <p:cNvPr id="488" name="There have been other adjuvants reported (ketamine, diazepam, neostigmine, dexamethasone, dexmedetomidine for example) but none have been proven to not be neurotoxic in vitro or in vivo and should not be used.…"/>
          <p:cNvSpPr txBox="1">
            <a:spLocks noGrp="1"/>
          </p:cNvSpPr>
          <p:nvPr>
            <p:ph idx="1"/>
          </p:nvPr>
        </p:nvSpPr>
        <p:spPr>
          <a:prstGeom prst="rect">
            <a:avLst/>
          </a:prstGeom>
        </p:spPr>
        <p:txBody>
          <a:bodyPr/>
          <a:lstStyle/>
          <a:p>
            <a:pPr marL="607460" indent="-415436" defTabSz="693419">
              <a:spcBef>
                <a:spcPts val="2300"/>
              </a:spcBef>
              <a:defRPr sz="5376"/>
            </a:pPr>
            <a:r>
              <a:t>There have been other adjuvants reported (ketamine, diazepam, neostigmine, dexamethasone, dexmedetomidine for example) but none have been proven to not be neurotoxic in vitro or in vivo and should not be used.</a:t>
            </a:r>
          </a:p>
          <a:p>
            <a:pPr marL="607460" indent="-415436" defTabSz="693419">
              <a:spcBef>
                <a:spcPts val="2300"/>
              </a:spcBef>
              <a:defRPr sz="5376"/>
            </a:pPr>
            <a:r>
              <a:t>In fact, ketamine is indeed neurotoxic in the rabbit epidural model.</a:t>
            </a:r>
          </a:p>
          <a:p>
            <a:pPr marL="607460" indent="-415436" defTabSz="693419">
              <a:spcBef>
                <a:spcPts val="2300"/>
              </a:spcBef>
              <a:defRPr sz="5376"/>
            </a:pPr>
            <a:r>
              <a:t>We do not recommend clinically using these in children at this time.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Postoperative Management"/>
          <p:cNvSpPr txBox="1">
            <a:spLocks noGrp="1"/>
          </p:cNvSpPr>
          <p:nvPr>
            <p:ph type="title"/>
          </p:nvPr>
        </p:nvSpPr>
        <p:spPr>
          <a:prstGeom prst="rect">
            <a:avLst/>
          </a:prstGeom>
        </p:spPr>
        <p:txBody>
          <a:bodyPr/>
          <a:lstStyle/>
          <a:p>
            <a:r>
              <a:t>Postoperative Management</a:t>
            </a:r>
          </a:p>
        </p:txBody>
      </p:sp>
      <p:sp>
        <p:nvSpPr>
          <p:cNvPr id="491" name="A clear plan should address pain once caudal block recedes and should be communicated to caregivers and parents…"/>
          <p:cNvSpPr txBox="1">
            <a:spLocks noGrp="1"/>
          </p:cNvSpPr>
          <p:nvPr>
            <p:ph idx="1"/>
          </p:nvPr>
        </p:nvSpPr>
        <p:spPr>
          <a:prstGeom prst="rect">
            <a:avLst/>
          </a:prstGeom>
        </p:spPr>
        <p:txBody>
          <a:bodyPr/>
          <a:lstStyle/>
          <a:p>
            <a:pPr>
              <a:defRPr sz="6400"/>
            </a:pPr>
            <a:r>
              <a:t>A clear plan should address pain once caudal block recedes and should be communicated to caregivers and parents</a:t>
            </a:r>
          </a:p>
          <a:p>
            <a:pPr>
              <a:defRPr sz="6400"/>
            </a:pPr>
            <a:r>
              <a:t>Some patients may have distress over lower extremity numbness and weakness.  This is usually alleviated with small doses of benzodiazepines.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Complications"/>
          <p:cNvSpPr txBox="1">
            <a:spLocks noGrp="1"/>
          </p:cNvSpPr>
          <p:nvPr>
            <p:ph type="title"/>
          </p:nvPr>
        </p:nvSpPr>
        <p:spPr>
          <a:prstGeom prst="rect">
            <a:avLst/>
          </a:prstGeom>
        </p:spPr>
        <p:txBody>
          <a:bodyPr/>
          <a:lstStyle/>
          <a:p>
            <a:r>
              <a:t>Complications</a:t>
            </a:r>
          </a:p>
        </p:txBody>
      </p:sp>
      <p:sp>
        <p:nvSpPr>
          <p:cNvPr id="494" name="Intravascular / intraosseous injection        local anesthetic systemic toxicity (LAST)…"/>
          <p:cNvSpPr txBox="1">
            <a:spLocks noGrp="1"/>
          </p:cNvSpPr>
          <p:nvPr>
            <p:ph idx="1"/>
          </p:nvPr>
        </p:nvSpPr>
        <p:spPr>
          <a:prstGeom prst="rect">
            <a:avLst/>
          </a:prstGeom>
        </p:spPr>
        <p:txBody>
          <a:bodyPr/>
          <a:lstStyle/>
          <a:p>
            <a:pPr>
              <a:defRPr sz="6400"/>
            </a:pPr>
            <a:r>
              <a:rPr dirty="0"/>
              <a:t>Intravascular / intraosseous injection        </a:t>
            </a:r>
            <a:r>
              <a:rPr lang="en-US" dirty="0"/>
              <a:t>				</a:t>
            </a:r>
            <a:r>
              <a:rPr dirty="0"/>
              <a:t>local anesthetic systemic toxicity (LAST)</a:t>
            </a:r>
          </a:p>
          <a:p>
            <a:pPr>
              <a:defRPr sz="6400"/>
            </a:pPr>
            <a:r>
              <a:rPr dirty="0"/>
              <a:t>Infection / epidural abscess</a:t>
            </a:r>
          </a:p>
          <a:p>
            <a:pPr>
              <a:defRPr sz="6400"/>
            </a:pPr>
            <a:r>
              <a:rPr dirty="0"/>
              <a:t>Bleeding / epidural hematoma</a:t>
            </a:r>
          </a:p>
          <a:p>
            <a:pPr>
              <a:defRPr sz="6400"/>
            </a:pPr>
            <a:r>
              <a:rPr dirty="0"/>
              <a:t>Neuronal injury</a:t>
            </a:r>
          </a:p>
          <a:p>
            <a:pPr>
              <a:defRPr sz="6400"/>
            </a:pPr>
            <a:r>
              <a:rPr dirty="0"/>
              <a:t>Bowel perforation</a:t>
            </a:r>
          </a:p>
        </p:txBody>
      </p:sp>
      <p:sp>
        <p:nvSpPr>
          <p:cNvPr id="495" name="Arrow"/>
          <p:cNvSpPr/>
          <p:nvPr/>
        </p:nvSpPr>
        <p:spPr>
          <a:xfrm>
            <a:off x="2230245" y="4460488"/>
            <a:ext cx="1272986" cy="1107533"/>
          </a:xfrm>
          <a:prstGeom prst="rightArrow">
            <a:avLst>
              <a:gd name="adj1" fmla="val 32000"/>
              <a:gd name="adj2" fmla="val 64000"/>
            </a:avLst>
          </a:prstGeom>
          <a:solidFill>
            <a:srgbClr val="FFBC00"/>
          </a:solidFill>
          <a:ln w="12700">
            <a:miter lim="400000"/>
          </a:ln>
        </p:spPr>
        <p:txBody>
          <a:bodyPr lIns="50800" tIns="50800" rIns="50800" bIns="50800" anchor="ctr"/>
          <a:lstStyle/>
          <a:p>
            <a:pPr algn="ctr">
              <a:defRPr>
                <a:solidFill>
                  <a:srgbClr val="FFFFFF"/>
                </a:solidFill>
              </a:defRPr>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Keys to Success"/>
          <p:cNvSpPr txBox="1">
            <a:spLocks noGrp="1"/>
          </p:cNvSpPr>
          <p:nvPr>
            <p:ph type="title"/>
          </p:nvPr>
        </p:nvSpPr>
        <p:spPr>
          <a:prstGeom prst="rect">
            <a:avLst/>
          </a:prstGeom>
        </p:spPr>
        <p:txBody>
          <a:bodyPr/>
          <a:lstStyle/>
          <a:p>
            <a:r>
              <a:t>Keys to Success</a:t>
            </a:r>
          </a:p>
        </p:txBody>
      </p:sp>
      <p:sp>
        <p:nvSpPr>
          <p:cNvPr id="498" name="Equilateral triangle method is most reliable method of locating the sacral hiatus.  Most technique failures are due to needle placement that is too caudad.…"/>
          <p:cNvSpPr txBox="1">
            <a:spLocks noGrp="1"/>
          </p:cNvSpPr>
          <p:nvPr>
            <p:ph idx="1"/>
          </p:nvPr>
        </p:nvSpPr>
        <p:spPr>
          <a:prstGeom prst="rect">
            <a:avLst/>
          </a:prstGeom>
        </p:spPr>
        <p:txBody>
          <a:bodyPr/>
          <a:lstStyle/>
          <a:p>
            <a:pPr>
              <a:defRPr sz="6400"/>
            </a:pPr>
            <a:r>
              <a:t>Equilateral triangle method is most reliable method of locating the sacral hiatus.  Most technique failures are due to needle placement that is too caudad.  </a:t>
            </a:r>
          </a:p>
          <a:p>
            <a:pPr>
              <a:defRPr sz="6400"/>
            </a:pPr>
            <a:r>
              <a:t>Test dose</a:t>
            </a:r>
          </a:p>
          <a:p>
            <a:pPr>
              <a:defRPr sz="6400"/>
            </a:pPr>
            <a:r>
              <a:t>Clonidine to lengthen duration of analgesia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Keys to Success"/>
          <p:cNvSpPr txBox="1">
            <a:spLocks noGrp="1"/>
          </p:cNvSpPr>
          <p:nvPr>
            <p:ph type="title"/>
          </p:nvPr>
        </p:nvSpPr>
        <p:spPr>
          <a:prstGeom prst="rect">
            <a:avLst/>
          </a:prstGeom>
        </p:spPr>
        <p:txBody>
          <a:bodyPr/>
          <a:lstStyle/>
          <a:p>
            <a:r>
              <a:t>Keys to Success</a:t>
            </a:r>
          </a:p>
        </p:txBody>
      </p:sp>
      <p:sp>
        <p:nvSpPr>
          <p:cNvPr id="501" name="Equilateral triangle method is most reliable method of locating the sacral hiatus.  Most technique failures are due to needle placement that is too caudad.…"/>
          <p:cNvSpPr txBox="1">
            <a:spLocks noGrp="1"/>
          </p:cNvSpPr>
          <p:nvPr>
            <p:ph idx="1"/>
          </p:nvPr>
        </p:nvSpPr>
        <p:spPr>
          <a:prstGeom prst="rect">
            <a:avLst/>
          </a:prstGeom>
        </p:spPr>
        <p:txBody>
          <a:bodyPr/>
          <a:lstStyle/>
          <a:p>
            <a:pPr>
              <a:defRPr sz="6400"/>
            </a:pPr>
            <a:r>
              <a:t>Equilateral triangle method is most reliable method of locating the sacral hiatus.  Most technique failures are due to needle placement that is too caudad.  </a:t>
            </a:r>
          </a:p>
          <a:p>
            <a:pPr>
              <a:defRPr sz="6400"/>
            </a:pPr>
            <a:r>
              <a:t>Test dose</a:t>
            </a:r>
          </a:p>
          <a:p>
            <a:pPr>
              <a:defRPr sz="6400"/>
            </a:pPr>
            <a:r>
              <a:t>Clonidine to lengthen duration of analgesia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Keys to Success"/>
          <p:cNvSpPr txBox="1">
            <a:spLocks noGrp="1"/>
          </p:cNvSpPr>
          <p:nvPr>
            <p:ph type="title"/>
          </p:nvPr>
        </p:nvSpPr>
        <p:spPr>
          <a:prstGeom prst="rect">
            <a:avLst/>
          </a:prstGeom>
        </p:spPr>
        <p:txBody>
          <a:bodyPr/>
          <a:lstStyle/>
          <a:p>
            <a:r>
              <a:t>Keys to Success</a:t>
            </a:r>
          </a:p>
        </p:txBody>
      </p:sp>
      <p:sp>
        <p:nvSpPr>
          <p:cNvPr id="504" name="If surgery or pain is located above the umbilicus, a lumbar epidural (with or without catheter) will provide more reliable and effective analgesia.…"/>
          <p:cNvSpPr txBox="1">
            <a:spLocks noGrp="1"/>
          </p:cNvSpPr>
          <p:nvPr>
            <p:ph idx="1"/>
          </p:nvPr>
        </p:nvSpPr>
        <p:spPr>
          <a:prstGeom prst="rect">
            <a:avLst/>
          </a:prstGeom>
        </p:spPr>
        <p:txBody>
          <a:bodyPr/>
          <a:lstStyle/>
          <a:p>
            <a:pPr>
              <a:defRPr sz="6400"/>
            </a:pPr>
            <a:r>
              <a:t>If surgery or pain is located above the umbilicus, a lumbar epidural (with or without catheter) will provide more reliable and effective analgesia.</a:t>
            </a:r>
          </a:p>
          <a:p>
            <a:pPr>
              <a:defRPr sz="6400"/>
            </a:pPr>
            <a:r>
              <a:t>The success rate will be enhanced with the use of ultrasound to confirm epidural drug injection if there is any doubt about the anatomy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Summary"/>
          <p:cNvSpPr txBox="1">
            <a:spLocks noGrp="1"/>
          </p:cNvSpPr>
          <p:nvPr>
            <p:ph type="title"/>
          </p:nvPr>
        </p:nvSpPr>
        <p:spPr>
          <a:prstGeom prst="rect">
            <a:avLst/>
          </a:prstGeom>
        </p:spPr>
        <p:txBody>
          <a:bodyPr/>
          <a:lstStyle/>
          <a:p>
            <a:r>
              <a:t>Summary</a:t>
            </a:r>
          </a:p>
        </p:txBody>
      </p:sp>
      <p:sp>
        <p:nvSpPr>
          <p:cNvPr id="507" name="Caudal analgesia/anesthesia is safe and effective for pediatric patients…"/>
          <p:cNvSpPr txBox="1">
            <a:spLocks noGrp="1"/>
          </p:cNvSpPr>
          <p:nvPr>
            <p:ph idx="1"/>
          </p:nvPr>
        </p:nvSpPr>
        <p:spPr>
          <a:prstGeom prst="rect">
            <a:avLst/>
          </a:prstGeom>
        </p:spPr>
        <p:txBody>
          <a:bodyPr/>
          <a:lstStyle/>
          <a:p>
            <a:pPr marL="715935" indent="-489621" defTabSz="817244">
              <a:spcBef>
                <a:spcPts val="2700"/>
              </a:spcBef>
              <a:defRPr sz="6336"/>
            </a:pPr>
            <a:r>
              <a:t>Caudal analgesia/anesthesia is safe and effective for pediatric patients</a:t>
            </a:r>
          </a:p>
          <a:p>
            <a:pPr marL="715935" indent="-489621" defTabSz="817244">
              <a:spcBef>
                <a:spcPts val="2700"/>
              </a:spcBef>
              <a:defRPr sz="6336"/>
            </a:pPr>
            <a:r>
              <a:t>Complications and failures are minimized by close attention to anatomic landmarks, sterile technique, and ultrasound guidance in some cases</a:t>
            </a:r>
          </a:p>
          <a:p>
            <a:pPr marL="715935" indent="-489621" defTabSz="817244">
              <a:spcBef>
                <a:spcPts val="2700"/>
              </a:spcBef>
              <a:defRPr sz="6336"/>
            </a:pPr>
            <a:r>
              <a:t>Medication choice should be individualized to patient and surgery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Bibliography"/>
          <p:cNvSpPr txBox="1">
            <a:spLocks noGrp="1"/>
          </p:cNvSpPr>
          <p:nvPr>
            <p:ph type="title"/>
          </p:nvPr>
        </p:nvSpPr>
        <p:spPr>
          <a:prstGeom prst="rect">
            <a:avLst/>
          </a:prstGeom>
        </p:spPr>
        <p:txBody>
          <a:bodyPr anchor="t"/>
          <a:lstStyle/>
          <a:p>
            <a:r>
              <a:t>Bibliography</a:t>
            </a:r>
          </a:p>
        </p:txBody>
      </p:sp>
      <p:sp>
        <p:nvSpPr>
          <p:cNvPr id="510" name="Baird R, et al. A systematic review and meta-analysis of caudal blockade versus alternative analgesic strategies for pediatric inguinal hernia repair. J Ped Surg 2013;48:1077…"/>
          <p:cNvSpPr txBox="1">
            <a:spLocks noGrp="1"/>
          </p:cNvSpPr>
          <p:nvPr>
            <p:ph idx="1"/>
          </p:nvPr>
        </p:nvSpPr>
        <p:spPr>
          <a:prstGeom prst="rect">
            <a:avLst/>
          </a:prstGeom>
        </p:spPr>
        <p:txBody>
          <a:bodyPr/>
          <a:lstStyle/>
          <a:p>
            <a:pPr marL="0" indent="0" defTabSz="404495">
              <a:spcBef>
                <a:spcPts val="1300"/>
              </a:spcBef>
              <a:buClrTx/>
              <a:buSzTx/>
              <a:buNone/>
              <a:defRPr sz="3136"/>
            </a:pPr>
            <a:r>
              <a:t>Baird R, et al. A systematic review and meta-analysis of caudal blockade versus alternative analgesic strategies for pediatric inguinal hernia repair. J Ped Surg 2013;48:1077</a:t>
            </a:r>
          </a:p>
          <a:p>
            <a:pPr marL="0" indent="0" defTabSz="404495">
              <a:spcBef>
                <a:spcPts val="1300"/>
              </a:spcBef>
              <a:buClrTx/>
              <a:buSzTx/>
              <a:buNone/>
              <a:defRPr sz="3136"/>
            </a:pPr>
            <a:r>
              <a:t>Cook B, et al. Comparison of adrenaline, clonidine and ketamine on the duration of caudal analgesia produced by bupivacaine in children. BJA 1995;75:698</a:t>
            </a:r>
          </a:p>
          <a:p>
            <a:pPr marL="0" indent="0" defTabSz="404495">
              <a:spcBef>
                <a:spcPts val="1300"/>
              </a:spcBef>
              <a:buClrTx/>
              <a:buSzTx/>
              <a:buNone/>
              <a:defRPr sz="3136"/>
            </a:pPr>
            <a:r>
              <a:t>Dobereiner E, et al: Evidence-based clinical update: which local anesthetic drug for pediatric caudal block provides optimal efficacy with the fewest side effects? Can J Anesth 2010;57:1102</a:t>
            </a:r>
          </a:p>
          <a:p>
            <a:pPr marL="0" indent="0" defTabSz="404495">
              <a:spcBef>
                <a:spcPts val="1300"/>
              </a:spcBef>
              <a:buClrTx/>
              <a:buSzTx/>
              <a:buNone/>
              <a:defRPr sz="3136"/>
            </a:pPr>
            <a:r>
              <a:t>Krane E. Spinal epidermoid tumors: will a forgotten complication rise again? [editorial]. Reg Anes Pain Med 1999;24:494</a:t>
            </a:r>
          </a:p>
          <a:p>
            <a:pPr marL="0" indent="0" defTabSz="404495">
              <a:spcBef>
                <a:spcPts val="1300"/>
              </a:spcBef>
              <a:buClrTx/>
              <a:buSzTx/>
              <a:buNone/>
              <a:defRPr sz="3136"/>
            </a:pPr>
            <a:r>
              <a:t>Menzies R, et al. A survey of pediatric caudal extradural anesthesia practice  Ped Anesth 2009;19:829</a:t>
            </a:r>
          </a:p>
          <a:p>
            <a:pPr marL="0" indent="0" defTabSz="404495">
              <a:spcBef>
                <a:spcPts val="1300"/>
              </a:spcBef>
              <a:buClrTx/>
              <a:buSzTx/>
              <a:buNone/>
              <a:defRPr sz="3136"/>
            </a:pPr>
            <a:r>
              <a:t>Polaner DM, et al. Pediatric Regional Anesthesia Network (PRAN): a multi-institutional study of the use and incidence of complications of pediatric regional anesthesia. Anes Analg 2012;115:1353</a:t>
            </a:r>
          </a:p>
          <a:p>
            <a:pPr marL="0" indent="0" defTabSz="404495">
              <a:spcBef>
                <a:spcPts val="1300"/>
              </a:spcBef>
              <a:buClrTx/>
              <a:buSzTx/>
              <a:buNone/>
              <a:defRPr sz="3136"/>
            </a:pPr>
            <a:r>
              <a:t>Roberts S.  Ultrasonographic guidance in pediatric regional anesthesia.  Part 2: techniques.  Pet Anes 2006;16:1112</a:t>
            </a:r>
          </a:p>
          <a:p>
            <a:pPr marL="0" indent="0" defTabSz="404495">
              <a:spcBef>
                <a:spcPts val="1300"/>
              </a:spcBef>
              <a:buClrTx/>
              <a:buSzTx/>
              <a:buNone/>
              <a:defRPr sz="3136"/>
            </a:pPr>
            <a:r>
              <a:t>Tobias J  Caudal epidural block: a review of test dosing and recognition of systemic injection in children.  Anes Analg 2001;93:1156</a:t>
            </a:r>
          </a:p>
          <a:p>
            <a:pPr marL="0" indent="0" defTabSz="404495">
              <a:spcBef>
                <a:spcPts val="1300"/>
              </a:spcBef>
              <a:buClrTx/>
              <a:buSzTx/>
              <a:buNone/>
              <a:defRPr sz="3136"/>
            </a:pPr>
            <a:r>
              <a:t>Tsui B, et al. Color flow Doppler ultrasonography can distinguish caudal epidural injection from intrathecal injection. Anes Analg 2013;116:1376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Indications for a Single “Shot” Caudal"/>
          <p:cNvSpPr txBox="1">
            <a:spLocks noGrp="1"/>
          </p:cNvSpPr>
          <p:nvPr>
            <p:ph type="title"/>
          </p:nvPr>
        </p:nvSpPr>
        <p:spPr>
          <a:prstGeom prst="rect">
            <a:avLst/>
          </a:prstGeom>
        </p:spPr>
        <p:txBody>
          <a:bodyPr/>
          <a:lstStyle/>
          <a:p>
            <a:r>
              <a:t>Indications for a Single “Shot” Caudal</a:t>
            </a:r>
          </a:p>
        </p:txBody>
      </p:sp>
      <p:sp>
        <p:nvSpPr>
          <p:cNvPr id="404" name="Surgery involving dermatomes below T10:…"/>
          <p:cNvSpPr txBox="1">
            <a:spLocks noGrp="1"/>
          </p:cNvSpPr>
          <p:nvPr>
            <p:ph idx="1"/>
          </p:nvPr>
        </p:nvSpPr>
        <p:spPr>
          <a:prstGeom prst="rect">
            <a:avLst/>
          </a:prstGeom>
        </p:spPr>
        <p:txBody>
          <a:bodyPr/>
          <a:lstStyle/>
          <a:p>
            <a:pPr marL="527912" indent="-361034" defTabSz="602615">
              <a:spcBef>
                <a:spcPts val="2000"/>
              </a:spcBef>
              <a:defRPr sz="4672"/>
            </a:pPr>
            <a:r>
              <a:rPr dirty="0"/>
              <a:t>Surgery involving dermatomes below T10:</a:t>
            </a:r>
          </a:p>
          <a:p>
            <a:pPr marL="1163867" lvl="1" indent="-570523" defTabSz="602615">
              <a:spcBef>
                <a:spcPts val="2000"/>
              </a:spcBef>
              <a:defRPr sz="4672"/>
            </a:pPr>
            <a:r>
              <a:rPr dirty="0"/>
              <a:t>Urologic procedures</a:t>
            </a:r>
          </a:p>
          <a:p>
            <a:pPr marL="1163867" lvl="1" indent="-570523" defTabSz="602615">
              <a:spcBef>
                <a:spcPts val="2000"/>
              </a:spcBef>
              <a:defRPr sz="4672"/>
            </a:pPr>
            <a:r>
              <a:rPr dirty="0"/>
              <a:t>Lower abdominal surgery</a:t>
            </a:r>
          </a:p>
          <a:p>
            <a:pPr marL="1163867" lvl="1" indent="-570523" defTabSz="602615">
              <a:spcBef>
                <a:spcPts val="2000"/>
              </a:spcBef>
              <a:defRPr sz="4672"/>
            </a:pPr>
            <a:r>
              <a:rPr dirty="0"/>
              <a:t>Pelvic and lower extremity surgery</a:t>
            </a:r>
          </a:p>
          <a:p>
            <a:pPr marL="527912" indent="-361034" defTabSz="602615">
              <a:spcBef>
                <a:spcPts val="2000"/>
              </a:spcBef>
              <a:defRPr sz="4672"/>
            </a:pPr>
            <a:r>
              <a:rPr dirty="0"/>
              <a:t>If performed prior to incision, caudal block will</a:t>
            </a:r>
          </a:p>
          <a:p>
            <a:pPr marL="1163867" lvl="1" indent="-570523" defTabSz="602615">
              <a:spcBef>
                <a:spcPts val="2000"/>
              </a:spcBef>
              <a:defRPr sz="4672"/>
            </a:pPr>
            <a:r>
              <a:rPr lang="en-US" dirty="0"/>
              <a:t>d</a:t>
            </a:r>
            <a:r>
              <a:rPr dirty="0"/>
              <a:t>ecrease maintenance anesthetic requirement</a:t>
            </a:r>
          </a:p>
          <a:p>
            <a:pPr marL="1163867" lvl="1" indent="-570523" defTabSz="602615">
              <a:spcBef>
                <a:spcPts val="2000"/>
              </a:spcBef>
              <a:defRPr sz="4672"/>
            </a:pPr>
            <a:r>
              <a:rPr dirty="0"/>
              <a:t>facilitate earlier extubation</a:t>
            </a:r>
          </a:p>
          <a:p>
            <a:pPr marL="1163867" lvl="1" indent="-570523" defTabSz="602615">
              <a:spcBef>
                <a:spcPts val="2000"/>
              </a:spcBef>
              <a:defRPr sz="4672"/>
            </a:pPr>
            <a:r>
              <a:rPr dirty="0"/>
              <a:t>provide early postoperative pain control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Age Parameters"/>
          <p:cNvSpPr txBox="1">
            <a:spLocks noGrp="1"/>
          </p:cNvSpPr>
          <p:nvPr>
            <p:ph type="title"/>
          </p:nvPr>
        </p:nvSpPr>
        <p:spPr>
          <a:prstGeom prst="rect">
            <a:avLst/>
          </a:prstGeom>
        </p:spPr>
        <p:txBody>
          <a:bodyPr/>
          <a:lstStyle/>
          <a:p>
            <a:r>
              <a:t>Age Parameters</a:t>
            </a:r>
          </a:p>
        </p:txBody>
      </p:sp>
      <p:sp>
        <p:nvSpPr>
          <p:cNvPr id="407" name="There is no literature definitively establishing upper or lower age limits for caudal blocks.…"/>
          <p:cNvSpPr txBox="1">
            <a:spLocks noGrp="1"/>
          </p:cNvSpPr>
          <p:nvPr>
            <p:ph idx="1"/>
          </p:nvPr>
        </p:nvSpPr>
        <p:spPr>
          <a:prstGeom prst="rect">
            <a:avLst/>
          </a:prstGeom>
        </p:spPr>
        <p:txBody>
          <a:bodyPr/>
          <a:lstStyle/>
          <a:p>
            <a:pPr>
              <a:defRPr sz="6400"/>
            </a:pPr>
            <a:r>
              <a:t>There is no literature definitively establishing upper or lower age limits for caudal blocks.</a:t>
            </a:r>
          </a:p>
          <a:p>
            <a:pPr>
              <a:defRPr sz="6400"/>
            </a:pPr>
            <a:r>
              <a:t>The decision is based  upon a risk/benefit analysis and ease of use analysis individualized to each patient, situation, and anesthesia provider.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Special Considerations: Contraindications"/>
          <p:cNvSpPr txBox="1">
            <a:spLocks noGrp="1"/>
          </p:cNvSpPr>
          <p:nvPr>
            <p:ph type="title"/>
          </p:nvPr>
        </p:nvSpPr>
        <p:spPr>
          <a:xfrm>
            <a:off x="1676400" y="730251"/>
            <a:ext cx="14478000" cy="2651126"/>
          </a:xfrm>
          <a:prstGeom prst="rect">
            <a:avLst/>
          </a:prstGeom>
        </p:spPr>
        <p:txBody>
          <a:bodyPr/>
          <a:lstStyle/>
          <a:p>
            <a:r>
              <a:t>Special Considerations: Contraindications</a:t>
            </a:r>
          </a:p>
        </p:txBody>
      </p:sp>
      <p:sp>
        <p:nvSpPr>
          <p:cNvPr id="411" name="Sacral deformities…"/>
          <p:cNvSpPr txBox="1">
            <a:spLocks noGrp="1"/>
          </p:cNvSpPr>
          <p:nvPr>
            <p:ph idx="1"/>
          </p:nvPr>
        </p:nvSpPr>
        <p:spPr>
          <a:xfrm>
            <a:off x="1676400" y="3651250"/>
            <a:ext cx="14478000" cy="8702676"/>
          </a:xfrm>
          <a:prstGeom prst="rect">
            <a:avLst/>
          </a:prstGeom>
        </p:spPr>
        <p:txBody>
          <a:bodyPr/>
          <a:lstStyle/>
          <a:p>
            <a:pPr marL="419436" indent="-286849" defTabSz="478790">
              <a:spcBef>
                <a:spcPts val="1600"/>
              </a:spcBef>
              <a:buClr>
                <a:srgbClr val="FFBC00"/>
              </a:buClr>
              <a:buSzPct val="75000"/>
              <a:buChar char="•"/>
              <a:defRPr sz="3712"/>
            </a:pPr>
            <a:r>
              <a:rPr dirty="0"/>
              <a:t>Sacral deformities</a:t>
            </a:r>
          </a:p>
          <a:p>
            <a:pPr marL="924716" lvl="1" indent="-453292" defTabSz="478790">
              <a:spcBef>
                <a:spcPts val="1600"/>
              </a:spcBef>
              <a:buClr>
                <a:srgbClr val="FFBC00"/>
              </a:buClr>
              <a:buSzPct val="75000"/>
              <a:buChar char="•"/>
              <a:defRPr sz="3712"/>
            </a:pPr>
            <a:r>
              <a:rPr dirty="0"/>
              <a:t>Unclear landmarks</a:t>
            </a:r>
          </a:p>
          <a:p>
            <a:pPr marL="924716" lvl="1" indent="-453292" defTabSz="478790">
              <a:spcBef>
                <a:spcPts val="1600"/>
              </a:spcBef>
              <a:buClr>
                <a:srgbClr val="FFBC00"/>
              </a:buClr>
              <a:buSzPct val="75000"/>
              <a:buChar char="•"/>
              <a:defRPr sz="3712"/>
            </a:pPr>
            <a:r>
              <a:rPr dirty="0"/>
              <a:t>Sacral dimple </a:t>
            </a:r>
          </a:p>
          <a:p>
            <a:pPr marL="1234088" lvl="2" indent="-453292" defTabSz="478790">
              <a:spcBef>
                <a:spcPts val="1600"/>
              </a:spcBef>
              <a:buClr>
                <a:srgbClr val="FFBC00"/>
              </a:buClr>
              <a:buSzPct val="75000"/>
              <a:buChar char="•"/>
              <a:defRPr sz="3712"/>
            </a:pPr>
            <a:r>
              <a:rPr dirty="0"/>
              <a:t>May overlie spinal dysraphism, spina bifida occulta or tethered cord</a:t>
            </a:r>
          </a:p>
          <a:p>
            <a:pPr marL="1234088" lvl="2" indent="-453292" defTabSz="478790">
              <a:spcBef>
                <a:spcPts val="1600"/>
              </a:spcBef>
              <a:buClr>
                <a:srgbClr val="FFBC00"/>
              </a:buClr>
              <a:buSzPct val="75000"/>
              <a:buChar char="•"/>
              <a:defRPr sz="3712"/>
            </a:pPr>
            <a:r>
              <a:rPr dirty="0"/>
              <a:t>If MR imaging is available, it may rule out anomalies</a:t>
            </a:r>
          </a:p>
          <a:p>
            <a:pPr marL="1234088" lvl="2" indent="-453292" defTabSz="478790">
              <a:spcBef>
                <a:spcPts val="1600"/>
              </a:spcBef>
              <a:buClr>
                <a:srgbClr val="FFBC00"/>
              </a:buClr>
              <a:buSzPct val="75000"/>
              <a:buChar char="•"/>
              <a:defRPr sz="3712"/>
            </a:pPr>
            <a:r>
              <a:rPr dirty="0"/>
              <a:t>Ultrasound evaluation of the sacrum in skilled hands will also rule out anomalies and allow visualization of the thecal sac and spinal cord.</a:t>
            </a:r>
          </a:p>
          <a:p>
            <a:pPr marL="1234088" lvl="2" indent="-453292" defTabSz="478790">
              <a:spcBef>
                <a:spcPts val="1600"/>
              </a:spcBef>
              <a:buClr>
                <a:srgbClr val="FFBC00"/>
              </a:buClr>
              <a:buSzPct val="75000"/>
              <a:buChar char="•"/>
              <a:defRPr sz="3712"/>
            </a:pPr>
            <a:r>
              <a:rPr dirty="0"/>
              <a:t>Sacral dimples are common and themselves are not an indication for MR scanning unless unusually deep or associated with neurologic abnormalities</a:t>
            </a:r>
          </a:p>
        </p:txBody>
      </p:sp>
      <p:pic>
        <p:nvPicPr>
          <p:cNvPr id="409" name="Sacrums.gif" descr="Sacrums.gif"/>
          <p:cNvPicPr>
            <a:picLocks noGrp="1" noChangeAspect="1"/>
          </p:cNvPicPr>
          <p:nvPr>
            <p:ph type="pic" sz="half" idx="4294967295"/>
          </p:nvPr>
        </p:nvPicPr>
        <p:blipFill>
          <a:blip r:embed="rId2">
            <a:extLst/>
          </a:blip>
          <a:srcRect l="2317" r="2317"/>
          <a:stretch>
            <a:fillRect/>
          </a:stretch>
        </p:blipFill>
        <p:spPr>
          <a:xfrm>
            <a:off x="16154400" y="685800"/>
            <a:ext cx="8229600" cy="12344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pecial Considerations: Contraindications"/>
          <p:cNvSpPr txBox="1">
            <a:spLocks noGrp="1"/>
          </p:cNvSpPr>
          <p:nvPr>
            <p:ph type="title"/>
          </p:nvPr>
        </p:nvSpPr>
        <p:spPr>
          <a:prstGeom prst="rect">
            <a:avLst/>
          </a:prstGeom>
        </p:spPr>
        <p:txBody>
          <a:bodyPr>
            <a:normAutofit/>
          </a:bodyPr>
          <a:lstStyle/>
          <a:p>
            <a:r>
              <a:t>Special Considerations: Contraindications</a:t>
            </a:r>
          </a:p>
        </p:txBody>
      </p:sp>
      <p:sp>
        <p:nvSpPr>
          <p:cNvPr id="413" name="Neurologic abnormalities of the spinal cord or peripheral nervous system…"/>
          <p:cNvSpPr txBox="1">
            <a:spLocks noGrp="1"/>
          </p:cNvSpPr>
          <p:nvPr>
            <p:ph idx="1"/>
          </p:nvPr>
        </p:nvSpPr>
        <p:spPr>
          <a:prstGeom prst="rect">
            <a:avLst/>
          </a:prstGeom>
        </p:spPr>
        <p:txBody>
          <a:bodyPr/>
          <a:lstStyle/>
          <a:p>
            <a:pPr marL="542375" indent="-370925" defTabSz="619125">
              <a:spcBef>
                <a:spcPts val="2100"/>
              </a:spcBef>
              <a:defRPr sz="4800"/>
            </a:pPr>
            <a:r>
              <a:t>Neurologic abnormalities of the spinal cord or peripheral nervous system</a:t>
            </a:r>
          </a:p>
          <a:p>
            <a:pPr marL="1195753" lvl="1" indent="-586153" defTabSz="619125">
              <a:spcBef>
                <a:spcPts val="2100"/>
              </a:spcBef>
              <a:defRPr sz="4800"/>
            </a:pPr>
            <a:r>
              <a:t>Postoperative progression of neuropathy often occurs after a surgical procedure, and may implicate the caudal block if performed</a:t>
            </a:r>
          </a:p>
          <a:p>
            <a:pPr marL="1195753" lvl="1" indent="-586153" defTabSz="619125">
              <a:spcBef>
                <a:spcPts val="2100"/>
              </a:spcBef>
              <a:defRPr sz="4800"/>
            </a:pPr>
            <a:r>
              <a:t>Local anesthetics are neurotoxic, and neuropathic peripheral nerves are at increased risk of expression of neurotoxicity</a:t>
            </a:r>
          </a:p>
          <a:p>
            <a:pPr marL="1195753" lvl="1" indent="-586153" defTabSz="619125">
              <a:spcBef>
                <a:spcPts val="2100"/>
              </a:spcBef>
              <a:defRPr sz="4800"/>
            </a:pPr>
            <a:r>
              <a:t>New postoperative neurologic deficits will require imaging to rule out complications of an epidural injection or needle insertion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Special Considerations: Contraindications"/>
          <p:cNvSpPr txBox="1">
            <a:spLocks noGrp="1"/>
          </p:cNvSpPr>
          <p:nvPr>
            <p:ph type="title"/>
          </p:nvPr>
        </p:nvSpPr>
        <p:spPr>
          <a:prstGeom prst="rect">
            <a:avLst/>
          </a:prstGeom>
        </p:spPr>
        <p:txBody>
          <a:bodyPr>
            <a:normAutofit/>
          </a:bodyPr>
          <a:lstStyle/>
          <a:p>
            <a:r>
              <a:t>Special Considerations: Contraindications</a:t>
            </a:r>
          </a:p>
        </p:txBody>
      </p:sp>
      <p:sp>
        <p:nvSpPr>
          <p:cNvPr id="416" name="Increased risk of infection…"/>
          <p:cNvSpPr txBox="1">
            <a:spLocks noGrp="1"/>
          </p:cNvSpPr>
          <p:nvPr>
            <p:ph idx="1"/>
          </p:nvPr>
        </p:nvSpPr>
        <p:spPr>
          <a:prstGeom prst="rect">
            <a:avLst/>
          </a:prstGeom>
        </p:spPr>
        <p:txBody>
          <a:bodyPr/>
          <a:lstStyle/>
          <a:p>
            <a:pPr>
              <a:defRPr sz="6400"/>
            </a:pPr>
            <a:r>
              <a:t>Increased risk of infection</a:t>
            </a:r>
          </a:p>
          <a:p>
            <a:pPr marL="1594338" lvl="1" indent="-781538">
              <a:defRPr sz="6400"/>
            </a:pPr>
            <a:r>
              <a:t>Skin infection in region of caudal needle insertion</a:t>
            </a:r>
          </a:p>
          <a:p>
            <a:pPr marL="1594338" lvl="1" indent="-781538">
              <a:defRPr sz="6400"/>
            </a:pPr>
            <a:r>
              <a:t>Bacteremia, sepsis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Technique:  Equipment and Supplies"/>
          <p:cNvSpPr txBox="1">
            <a:spLocks noGrp="1"/>
          </p:cNvSpPr>
          <p:nvPr>
            <p:ph type="title"/>
          </p:nvPr>
        </p:nvSpPr>
        <p:spPr>
          <a:prstGeom prst="rect">
            <a:avLst/>
          </a:prstGeom>
        </p:spPr>
        <p:txBody>
          <a:bodyPr/>
          <a:lstStyle/>
          <a:p>
            <a:r>
              <a:t>Technique:  Equipment and Supplies</a:t>
            </a:r>
          </a:p>
        </p:txBody>
      </p:sp>
      <p:sp>
        <p:nvSpPr>
          <p:cNvPr id="420" name="Needles…"/>
          <p:cNvSpPr txBox="1">
            <a:spLocks noGrp="1"/>
          </p:cNvSpPr>
          <p:nvPr>
            <p:ph idx="1"/>
          </p:nvPr>
        </p:nvSpPr>
        <p:spPr>
          <a:prstGeom prst="rect">
            <a:avLst/>
          </a:prstGeom>
        </p:spPr>
        <p:txBody>
          <a:bodyPr/>
          <a:lstStyle/>
          <a:p>
            <a:pPr>
              <a:defRPr sz="6400"/>
            </a:pPr>
            <a:r>
              <a:t>Needles</a:t>
            </a:r>
          </a:p>
          <a:p>
            <a:pPr marL="1594338" lvl="1" indent="-781538">
              <a:defRPr sz="6400"/>
            </a:pPr>
            <a:r>
              <a:t>23G “butterfly” needle (infants)</a:t>
            </a:r>
          </a:p>
          <a:p>
            <a:pPr marL="1594338" lvl="1" indent="-781538">
              <a:defRPr sz="6400"/>
            </a:pPr>
            <a:r>
              <a:t>22G IV cannula (older children)</a:t>
            </a:r>
          </a:p>
          <a:p>
            <a:pPr marL="1594338" lvl="1" indent="-781538">
              <a:defRPr sz="6400"/>
            </a:pPr>
            <a:r>
              <a:t>Regional block needles (Crawford needle, Tuohy needle, peripheral nerve needles)</a:t>
            </a:r>
          </a:p>
        </p:txBody>
      </p:sp>
    </p:spTree>
  </p:cSld>
  <p:clrMapOvr>
    <a:masterClrMapping/>
  </p:clrMapOvr>
</p:sld>
</file>

<file path=ppt/theme/theme1.xml><?xml version="1.0" encoding="utf-8"?>
<a:theme xmlns:a="http://schemas.openxmlformats.org/drawingml/2006/main" name="SPACI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CIES template" id="{08E77739-BA49-7541-9F01-AB17D13A949B}" vid="{B8AF7D1D-38EE-6947-9E86-D4BE6FA9EBD2}"/>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Light"/>
        <a:ea typeface="Helvetica Neue Light"/>
        <a:cs typeface="Helvetica Neue Light"/>
      </a:majorFont>
      <a:minorFont>
        <a:latin typeface="Helvetica Neue Light"/>
        <a:ea typeface="Helvetica Neue Light"/>
        <a:cs typeface="Helvetica Neue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79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F79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BC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SPACIES template</Template>
  <TotalTime>0</TotalTime>
  <Words>1713</Words>
  <Application>Microsoft Macintosh PowerPoint</Application>
  <PresentationFormat>Custom</PresentationFormat>
  <Paragraphs>183</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Avenir Roman</vt:lpstr>
      <vt:lpstr>Calibri</vt:lpstr>
      <vt:lpstr>Calibri Light</vt:lpstr>
      <vt:lpstr>Helvetica Neue</vt:lpstr>
      <vt:lpstr>Helvetica Neue Light</vt:lpstr>
      <vt:lpstr>SPACIES</vt:lpstr>
      <vt:lpstr>Single Injection (non-catheter) Caudal Blocks for Pediatric Anesthesia</vt:lpstr>
      <vt:lpstr>Overview</vt:lpstr>
      <vt:lpstr>Scope</vt:lpstr>
      <vt:lpstr>Indications for a Single “Shot” Caudal</vt:lpstr>
      <vt:lpstr>Age Parameters</vt:lpstr>
      <vt:lpstr>Special Considerations: Contraindications</vt:lpstr>
      <vt:lpstr>Special Considerations: Contraindications</vt:lpstr>
      <vt:lpstr>Special Considerations: Contraindications</vt:lpstr>
      <vt:lpstr>Technique:  Equipment and Supplies</vt:lpstr>
      <vt:lpstr>Non-styleted Needle: A Warning</vt:lpstr>
      <vt:lpstr>Supples</vt:lpstr>
      <vt:lpstr>Technique</vt:lpstr>
      <vt:lpstr>Identify the sacral hiatus using</vt:lpstr>
      <vt:lpstr>Identify the sacral hiatus using</vt:lpstr>
      <vt:lpstr>Needle Insertion</vt:lpstr>
      <vt:lpstr>Avoiding an Intravascular Injection</vt:lpstr>
      <vt:lpstr>Avoiding an Intravascular Injection</vt:lpstr>
      <vt:lpstr>Pitfalls of Epinephrine Test Doses</vt:lpstr>
      <vt:lpstr>Injection of Local Anesthetic</vt:lpstr>
      <vt:lpstr>Dosing of Local Anesthetic</vt:lpstr>
      <vt:lpstr>Choice of Local Anesthetic</vt:lpstr>
      <vt:lpstr>Dosing of Local Anesthetic</vt:lpstr>
      <vt:lpstr>Bupivacaine</vt:lpstr>
      <vt:lpstr>Levo-bupivacaine</vt:lpstr>
      <vt:lpstr>Ropivacaine</vt:lpstr>
      <vt:lpstr>Lidocaine</vt:lpstr>
      <vt:lpstr>Adjuvants: Opioids</vt:lpstr>
      <vt:lpstr>Adjuvants: Opioids</vt:lpstr>
      <vt:lpstr>Adjuvants: Clonidine</vt:lpstr>
      <vt:lpstr>Adjuvants: Other</vt:lpstr>
      <vt:lpstr>Postoperative Management</vt:lpstr>
      <vt:lpstr>Complications</vt:lpstr>
      <vt:lpstr>Keys to Success</vt:lpstr>
      <vt:lpstr>Keys to Success</vt:lpstr>
      <vt:lpstr>Keys to Success</vt:lpstr>
      <vt:lpstr>Summary</vt:lpstr>
      <vt:lpstr>Bibliography</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 Injection (non-catheter) Caudal Blocks for Pediatric Anesthesia</dc:title>
  <cp:lastModifiedBy>J. Matthew Kynes</cp:lastModifiedBy>
  <cp:revision>2</cp:revision>
  <dcterms:modified xsi:type="dcterms:W3CDTF">2018-07-05T17:38:50Z</dcterms:modified>
</cp:coreProperties>
</file>