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65"/>
  </p:notesMasterIdLst>
  <p:sldIdLst>
    <p:sldId id="258" r:id="rId3"/>
    <p:sldId id="259" r:id="rId4"/>
    <p:sldId id="261" r:id="rId5"/>
    <p:sldId id="269" r:id="rId6"/>
    <p:sldId id="321" r:id="rId7"/>
    <p:sldId id="271" r:id="rId8"/>
    <p:sldId id="322" r:id="rId9"/>
    <p:sldId id="288" r:id="rId10"/>
    <p:sldId id="323" r:id="rId11"/>
    <p:sldId id="324" r:id="rId12"/>
    <p:sldId id="289" r:id="rId13"/>
    <p:sldId id="327" r:id="rId14"/>
    <p:sldId id="345" r:id="rId15"/>
    <p:sldId id="290" r:id="rId16"/>
    <p:sldId id="326" r:id="rId17"/>
    <p:sldId id="325" r:id="rId18"/>
    <p:sldId id="328" r:id="rId19"/>
    <p:sldId id="279" r:id="rId20"/>
    <p:sldId id="341" r:id="rId21"/>
    <p:sldId id="330" r:id="rId22"/>
    <p:sldId id="334" r:id="rId23"/>
    <p:sldId id="281" r:id="rId24"/>
    <p:sldId id="292" r:id="rId25"/>
    <p:sldId id="280" r:id="rId26"/>
    <p:sldId id="293" r:id="rId27"/>
    <p:sldId id="335" r:id="rId28"/>
    <p:sldId id="294" r:id="rId29"/>
    <p:sldId id="337" r:id="rId30"/>
    <p:sldId id="306" r:id="rId31"/>
    <p:sldId id="307" r:id="rId32"/>
    <p:sldId id="311" r:id="rId33"/>
    <p:sldId id="336" r:id="rId34"/>
    <p:sldId id="278" r:id="rId35"/>
    <p:sldId id="277" r:id="rId36"/>
    <p:sldId id="304" r:id="rId37"/>
    <p:sldId id="305" r:id="rId38"/>
    <p:sldId id="339" r:id="rId39"/>
    <p:sldId id="344" r:id="rId40"/>
    <p:sldId id="346" r:id="rId41"/>
    <p:sldId id="308" r:id="rId42"/>
    <p:sldId id="340" r:id="rId43"/>
    <p:sldId id="316" r:id="rId44"/>
    <p:sldId id="318" r:id="rId45"/>
    <p:sldId id="320" r:id="rId46"/>
    <p:sldId id="342" r:id="rId47"/>
    <p:sldId id="347" r:id="rId48"/>
    <p:sldId id="319" r:id="rId49"/>
    <p:sldId id="263" r:id="rId50"/>
    <p:sldId id="264" r:id="rId51"/>
    <p:sldId id="295" r:id="rId52"/>
    <p:sldId id="296" r:id="rId53"/>
    <p:sldId id="297" r:id="rId54"/>
    <p:sldId id="298" r:id="rId55"/>
    <p:sldId id="299" r:id="rId56"/>
    <p:sldId id="300" r:id="rId57"/>
    <p:sldId id="302" r:id="rId58"/>
    <p:sldId id="303" r:id="rId59"/>
    <p:sldId id="309" r:id="rId60"/>
    <p:sldId id="310" r:id="rId61"/>
    <p:sldId id="314" r:id="rId62"/>
    <p:sldId id="315" r:id="rId63"/>
    <p:sldId id="31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6A"/>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p:restoredTop sz="76961" autoAdjust="0"/>
  </p:normalViewPr>
  <p:slideViewPr>
    <p:cSldViewPr>
      <p:cViewPr varScale="1">
        <p:scale>
          <a:sx n="55" d="100"/>
          <a:sy n="55" d="100"/>
        </p:scale>
        <p:origin x="177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88F59-65A0-4EE7-B688-734269AD8833}" type="datetimeFigureOut">
              <a:rPr lang="en-US" smtClean="0"/>
              <a:t>3/24/2020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034AC-E4B2-4C3D-AA6E-FB4ABC61D2F1}" type="slidenum">
              <a:rPr lang="en-US" smtClean="0"/>
              <a:t>‹#›</a:t>
            </a:fld>
            <a:endParaRPr lang="en-US"/>
          </a:p>
        </p:txBody>
      </p:sp>
    </p:spTree>
    <p:extLst>
      <p:ext uri="{BB962C8B-B14F-4D97-AF65-F5344CB8AC3E}">
        <p14:creationId xmlns:p14="http://schemas.microsoft.com/office/powerpoint/2010/main" val="265327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Focus of this presentation is on resuscitation of the newly born infant transitioning from intrauterine to extrauterine life</a:t>
            </a:r>
          </a:p>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3</a:t>
            </a:fld>
            <a:endParaRPr lang="en-US" dirty="0"/>
          </a:p>
        </p:txBody>
      </p:sp>
    </p:spTree>
    <p:extLst>
      <p:ext uri="{BB962C8B-B14F-4D97-AF65-F5344CB8AC3E}">
        <p14:creationId xmlns:p14="http://schemas.microsoft.com/office/powerpoint/2010/main" val="4031526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Apgar score is a method to quickly summarize the health of newborn children against infant mortality. </a:t>
            </a:r>
            <a:r>
              <a:rPr lang="en-US" baseline="30000" dirty="0"/>
              <a:t>38, 39</a:t>
            </a:r>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16</a:t>
            </a:fld>
            <a:endParaRPr lang="en-US" dirty="0"/>
          </a:p>
        </p:txBody>
      </p:sp>
    </p:spTree>
    <p:extLst>
      <p:ext uri="{BB962C8B-B14F-4D97-AF65-F5344CB8AC3E}">
        <p14:creationId xmlns:p14="http://schemas.microsoft.com/office/powerpoint/2010/main" val="391911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practice has been to clamp the umbilical cord as soon after birth to quickly transfer the infant to the neonatal team for stabilization.</a:t>
            </a:r>
          </a:p>
          <a:p>
            <a:endParaRPr lang="en-US" dirty="0"/>
          </a:p>
          <a:p>
            <a:r>
              <a:rPr lang="en-US" sz="1200" dirty="0"/>
              <a:t>Delayed Cord Clamping in Preterm Infants is associated with less intraventricular hemorrhage (IVH) of any grade, higher blood pressure, higher blood volume, less need for transfusion after birth, and less necrotizing enterocolitis</a:t>
            </a:r>
            <a:r>
              <a:rPr lang="en-US" sz="1200" baseline="30000" dirty="0"/>
              <a:t>2 </a:t>
            </a:r>
          </a:p>
          <a:p>
            <a:endParaRPr lang="en-US" sz="1200" dirty="0"/>
          </a:p>
          <a:p>
            <a:r>
              <a:rPr lang="en-US" sz="1200" dirty="0"/>
              <a:t>The only negative consequence is a slightly increased level of bilirubin, associated with more need for phototherapy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Delayed cord clamping for longer than 30 seconds is reasonable for both term and preterm infants who do not require resuscitation at birth.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Immediately after birth, infants who are breathing and crying may undergo delayed cord clamping.</a:t>
            </a:r>
          </a:p>
          <a:p>
            <a:endParaRPr lang="en-US" dirty="0"/>
          </a:p>
          <a:p>
            <a:r>
              <a:rPr lang="en-US" dirty="0"/>
              <a:t>Infants who are not breathing or crying should have the cord clamped so that resuscitation measures can commence promptly.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18</a:t>
            </a:fld>
            <a:endParaRPr lang="en-US" dirty="0"/>
          </a:p>
        </p:txBody>
      </p:sp>
    </p:spTree>
    <p:extLst>
      <p:ext uri="{BB962C8B-B14F-4D97-AF65-F5344CB8AC3E}">
        <p14:creationId xmlns:p14="http://schemas.microsoft.com/office/powerpoint/2010/main" val="111566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practice has been to clamp the umbilical cord as soon after birth to quickly transfer the infant to the neonatal team for stabilization.</a:t>
            </a:r>
          </a:p>
          <a:p>
            <a:endParaRPr lang="en-US" dirty="0"/>
          </a:p>
          <a:p>
            <a:r>
              <a:rPr lang="en-US" sz="1200" dirty="0"/>
              <a:t>Delayed Cord Clamping in Preterm Infants is associated with less intraventricular hemorrhage (IVH) of any grade, higher blood pressure, higher blood volume, less need for transfusion after birth, and less necrotizing enterocolitis</a:t>
            </a:r>
            <a:r>
              <a:rPr lang="en-US" sz="1200" baseline="30000" dirty="0"/>
              <a:t>2 </a:t>
            </a:r>
          </a:p>
          <a:p>
            <a:endParaRPr lang="en-US" sz="1200" dirty="0"/>
          </a:p>
          <a:p>
            <a:r>
              <a:rPr lang="en-US" sz="1200" dirty="0"/>
              <a:t>The only negative consequence is a slightly increased level of bilirubin, associated with more need for phototherapy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Delayed cord clamping for longer than 30 seconds is reasonable for both term and preterm infants who do not require resuscitation at birth.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Immediately after birth, infants who are breathing and crying may undergo delayed cord clamping.</a:t>
            </a:r>
          </a:p>
          <a:p>
            <a:endParaRPr lang="en-US" dirty="0"/>
          </a:p>
          <a:p>
            <a:r>
              <a:rPr lang="en-US" dirty="0"/>
              <a:t>Infants who are not breathing or crying should have the cord clamped so that resuscitation measures can commence promptly.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19</a:t>
            </a:fld>
            <a:endParaRPr lang="en-US" dirty="0"/>
          </a:p>
        </p:txBody>
      </p:sp>
    </p:spTree>
    <p:extLst>
      <p:ext uri="{BB962C8B-B14F-4D97-AF65-F5344CB8AC3E}">
        <p14:creationId xmlns:p14="http://schemas.microsoft.com/office/powerpoint/2010/main" val="2910429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21</a:t>
            </a:fld>
            <a:endParaRPr lang="en-US" dirty="0"/>
          </a:p>
        </p:txBody>
      </p:sp>
    </p:spTree>
    <p:extLst>
      <p:ext uri="{BB962C8B-B14F-4D97-AF65-F5344CB8AC3E}">
        <p14:creationId xmlns:p14="http://schemas.microsoft.com/office/powerpoint/2010/main" val="1375721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Temperature of the newborn should be maintained between </a:t>
            </a:r>
            <a:r>
              <a:rPr lang="en-US" sz="1200" dirty="0">
                <a:solidFill>
                  <a:srgbClr val="FF0000"/>
                </a:solidFill>
              </a:rPr>
              <a:t>36.5°C </a:t>
            </a:r>
            <a:r>
              <a:rPr lang="en-US" sz="1200" dirty="0"/>
              <a:t>and</a:t>
            </a:r>
            <a:r>
              <a:rPr lang="en-US" sz="1200" dirty="0">
                <a:solidFill>
                  <a:srgbClr val="FF0000"/>
                </a:solidFill>
              </a:rPr>
              <a:t> 37.5°C </a:t>
            </a:r>
            <a:r>
              <a:rPr lang="en-US" sz="1200" dirty="0"/>
              <a:t>after birth </a:t>
            </a:r>
          </a:p>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22</a:t>
            </a:fld>
            <a:endParaRPr lang="en-US" dirty="0"/>
          </a:p>
        </p:txBody>
      </p:sp>
    </p:spTree>
    <p:extLst>
      <p:ext uri="{BB962C8B-B14F-4D97-AF65-F5344CB8AC3E}">
        <p14:creationId xmlns:p14="http://schemas.microsoft.com/office/powerpoint/2010/main" val="3663358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currently insufficient evidence to recommend a preference for either a rapid (0.5°C/h or greater) or slow (less than 0.5°C/h) rewarming of hypothermic newborns (temperature less than 36°C).  Either approach to rewarming may be</a:t>
            </a:r>
            <a:r>
              <a:rPr lang="en-US" baseline="0" dirty="0"/>
              <a:t> reasonable.</a:t>
            </a:r>
            <a:endParaRPr lang="en-US" dirty="0"/>
          </a:p>
          <a:p>
            <a:endParaRPr lang="en-US" dirty="0"/>
          </a:p>
          <a:p>
            <a:r>
              <a:rPr lang="en-US" dirty="0"/>
              <a:t>In a resource-limited settings, in order to maintain body temperature</a:t>
            </a:r>
            <a:r>
              <a:rPr lang="en-US" baseline="0" dirty="0"/>
              <a:t> during the first one to two hours of life,</a:t>
            </a:r>
            <a:r>
              <a:rPr lang="en-US" dirty="0"/>
              <a:t> it is reasonable to place the newborn</a:t>
            </a:r>
            <a:r>
              <a:rPr lang="en-US" baseline="0" dirty="0"/>
              <a:t> </a:t>
            </a:r>
            <a:r>
              <a:rPr lang="en-US" dirty="0"/>
              <a:t>in a clean, food-grade plastic bag up to the level of the neck and swaddle them after drying.</a:t>
            </a:r>
          </a:p>
        </p:txBody>
      </p:sp>
      <p:sp>
        <p:nvSpPr>
          <p:cNvPr id="4" name="Slide Number Placeholder 3"/>
          <p:cNvSpPr>
            <a:spLocks noGrp="1"/>
          </p:cNvSpPr>
          <p:nvPr>
            <p:ph type="sldNum" sz="quarter" idx="10"/>
          </p:nvPr>
        </p:nvSpPr>
        <p:spPr/>
        <p:txBody>
          <a:bodyPr/>
          <a:lstStyle/>
          <a:p>
            <a:fld id="{DD3034AC-E4B2-4C3D-AA6E-FB4ABC61D2F1}" type="slidenum">
              <a:rPr lang="en-US" smtClean="0"/>
              <a:t>23</a:t>
            </a:fld>
            <a:endParaRPr lang="en-US" dirty="0"/>
          </a:p>
        </p:txBody>
      </p:sp>
    </p:spTree>
    <p:extLst>
      <p:ext uri="{BB962C8B-B14F-4D97-AF65-F5344CB8AC3E}">
        <p14:creationId xmlns:p14="http://schemas.microsoft.com/office/powerpoint/2010/main" val="3717953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24</a:t>
            </a:fld>
            <a:endParaRPr lang="en-US" dirty="0"/>
          </a:p>
        </p:txBody>
      </p:sp>
    </p:spTree>
    <p:extLst>
      <p:ext uri="{BB962C8B-B14F-4D97-AF65-F5344CB8AC3E}">
        <p14:creationId xmlns:p14="http://schemas.microsoft.com/office/powerpoint/2010/main" val="942014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Author’s pictures</a:t>
            </a:r>
          </a:p>
        </p:txBody>
      </p:sp>
      <p:sp>
        <p:nvSpPr>
          <p:cNvPr id="4" name="Slide Number Placeholder 3"/>
          <p:cNvSpPr>
            <a:spLocks noGrp="1"/>
          </p:cNvSpPr>
          <p:nvPr>
            <p:ph type="sldNum" sz="quarter" idx="10"/>
          </p:nvPr>
        </p:nvSpPr>
        <p:spPr/>
        <p:txBody>
          <a:bodyPr/>
          <a:lstStyle/>
          <a:p>
            <a:fld id="{DD3034AC-E4B2-4C3D-AA6E-FB4ABC61D2F1}" type="slidenum">
              <a:rPr lang="en-US" smtClean="0"/>
              <a:t>25</a:t>
            </a:fld>
            <a:endParaRPr lang="en-US" dirty="0"/>
          </a:p>
        </p:txBody>
      </p:sp>
    </p:spTree>
    <p:extLst>
      <p:ext uri="{BB962C8B-B14F-4D97-AF65-F5344CB8AC3E}">
        <p14:creationId xmlns:p14="http://schemas.microsoft.com/office/powerpoint/2010/main" val="3249067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Oropharyngeal suctioning followed by routine intubation and suctioning of the trachea at birth was accepted practice for many years.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Newborns born through meconium-stained amniotic ﬂuid who are vigorous at birth do not beneﬁt from interventions</a:t>
            </a:r>
            <a:r>
              <a:rPr lang="en-US" sz="1200" baseline="30000" dirty="0"/>
              <a:t>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Delays</a:t>
            </a:r>
            <a:r>
              <a:rPr lang="en-US" baseline="0" dirty="0"/>
              <a:t> in providing bag-mask ventilation should be avoided.</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muscle tone is poor with inadequate breathing efforts, the initial steps of resuscitation should be completed under the radiant warmer. </a:t>
            </a:r>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27</a:t>
            </a:fld>
            <a:endParaRPr lang="en-US" dirty="0"/>
          </a:p>
        </p:txBody>
      </p:sp>
    </p:spTree>
    <p:extLst>
      <p:ext uri="{BB962C8B-B14F-4D97-AF65-F5344CB8AC3E}">
        <p14:creationId xmlns:p14="http://schemas.microsoft.com/office/powerpoint/2010/main" val="2427059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Administration of PPV is the standard recommended treatment for both preterm and term infants who are apneic</a:t>
            </a:r>
          </a:p>
          <a:p>
            <a:r>
              <a:rPr lang="en-US" sz="1200" dirty="0"/>
              <a:t>5 cmH2O PEEP is suggested</a:t>
            </a:r>
          </a:p>
          <a:p>
            <a:endParaRPr lang="en-US" sz="1200" dirty="0"/>
          </a:p>
          <a:p>
            <a:r>
              <a:rPr lang="en-US" sz="1200" dirty="0"/>
              <a:t>PPV can be delivered effectively with a ﬂow-inﬂating bag, self-inﬂating bag, or T-piece resuscitator</a:t>
            </a:r>
            <a:r>
              <a:rPr lang="en-US" sz="1200" baseline="30000" dirty="0"/>
              <a:t>27,28</a:t>
            </a:r>
          </a:p>
          <a:p>
            <a:endParaRPr lang="en-US" sz="1200" baseline="30000" dirty="0"/>
          </a:p>
          <a:p>
            <a:endParaRPr lang="en-US"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UK </a:t>
            </a:r>
            <a:r>
              <a:rPr lang="en-US" sz="1200" kern="1200" dirty="0">
                <a:solidFill>
                  <a:schemeClr val="tx1"/>
                </a:solidFill>
                <a:effectLst/>
                <a:latin typeface="+mn-lt"/>
                <a:ea typeface="+mn-ea"/>
                <a:cs typeface="+mn-cs"/>
              </a:rPr>
              <a:t>algorithm recommends 5 Inflation breaths at 30 cmH20 (20-25 in preemies) to expand the lungs.</a:t>
            </a:r>
            <a:endParaRPr lang="en-US" sz="1200" baseline="30000" dirty="0"/>
          </a:p>
          <a:p>
            <a:endParaRPr lang="en-US" baseline="30000" dirty="0"/>
          </a:p>
        </p:txBody>
      </p:sp>
      <p:sp>
        <p:nvSpPr>
          <p:cNvPr id="4" name="Slide Number Placeholder 3"/>
          <p:cNvSpPr>
            <a:spLocks noGrp="1"/>
          </p:cNvSpPr>
          <p:nvPr>
            <p:ph type="sldNum" sz="quarter" idx="10"/>
          </p:nvPr>
        </p:nvSpPr>
        <p:spPr/>
        <p:txBody>
          <a:bodyPr/>
          <a:lstStyle/>
          <a:p>
            <a:fld id="{DD3034AC-E4B2-4C3D-AA6E-FB4ABC61D2F1}" type="slidenum">
              <a:rPr lang="en-US" smtClean="0"/>
              <a:t>29</a:t>
            </a:fld>
            <a:endParaRPr lang="en-US" dirty="0"/>
          </a:p>
        </p:txBody>
      </p:sp>
    </p:spTree>
    <p:extLst>
      <p:ext uri="{BB962C8B-B14F-4D97-AF65-F5344CB8AC3E}">
        <p14:creationId xmlns:p14="http://schemas.microsoft.com/office/powerpoint/2010/main" val="152606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perinatal risk factors are identiﬁed, a team should be mobilized, and a team leader identiﬁed. The team leader should a</a:t>
            </a:r>
            <a:r>
              <a:rPr lang="en-US" baseline="0" dirty="0"/>
              <a:t>ssign roles and responsibilities.</a:t>
            </a:r>
            <a:endParaRPr lang="en-US" dirty="0"/>
          </a:p>
          <a:p>
            <a:endParaRPr lang="en-US" dirty="0"/>
          </a:p>
          <a:p>
            <a:r>
              <a:rPr lang="en-US" dirty="0"/>
              <a:t>A standardized checklist to ensure that all necessary supplies and equipment are present and functioning may be very</a:t>
            </a:r>
            <a:r>
              <a:rPr lang="en-US" baseline="0" dirty="0"/>
              <a:t> </a:t>
            </a:r>
            <a:r>
              <a:rPr lang="en-US" dirty="0"/>
              <a:t>helpful. </a:t>
            </a:r>
          </a:p>
          <a:p>
            <a:endParaRPr lang="en-US" dirty="0"/>
          </a:p>
          <a:p>
            <a:r>
              <a:rPr lang="en-US" dirty="0"/>
              <a:t>It is vital that the team demonstrates effective communication and teamwork to help ensure patient safety, and quality resuscitation efforts.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6</a:t>
            </a:fld>
            <a:endParaRPr lang="en-US" dirty="0"/>
          </a:p>
        </p:txBody>
      </p:sp>
    </p:spTree>
    <p:extLst>
      <p:ext uri="{BB962C8B-B14F-4D97-AF65-F5344CB8AC3E}">
        <p14:creationId xmlns:p14="http://schemas.microsoft.com/office/powerpoint/2010/main" val="764053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It is the experience of the authors that LMAs used in newborns tend to dislodge very easily. This could be due to number of factors which include the overall smaller size of the LMA, as well as the anatomical differences between adults and neonates. </a:t>
            </a:r>
          </a:p>
        </p:txBody>
      </p:sp>
      <p:sp>
        <p:nvSpPr>
          <p:cNvPr id="4" name="Slide Number Placeholder 3"/>
          <p:cNvSpPr>
            <a:spLocks noGrp="1"/>
          </p:cNvSpPr>
          <p:nvPr>
            <p:ph type="sldNum" sz="quarter" idx="10"/>
          </p:nvPr>
        </p:nvSpPr>
        <p:spPr/>
        <p:txBody>
          <a:bodyPr/>
          <a:lstStyle/>
          <a:p>
            <a:fld id="{DD3034AC-E4B2-4C3D-AA6E-FB4ABC61D2F1}" type="slidenum">
              <a:rPr lang="en-US" smtClean="0"/>
              <a:t>30</a:t>
            </a:fld>
            <a:endParaRPr lang="en-US" dirty="0"/>
          </a:p>
        </p:txBody>
      </p:sp>
    </p:spTree>
    <p:extLst>
      <p:ext uri="{BB962C8B-B14F-4D97-AF65-F5344CB8AC3E}">
        <p14:creationId xmlns:p14="http://schemas.microsoft.com/office/powerpoint/2010/main" val="1078870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Indicated when bag-mask ventilation is ineffective or prolonged, or when chest compressions are performed.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Special circumstances such as congenital diaphragmatic hernia may also require the use of an endotracheal tube</a:t>
            </a:r>
            <a:endParaRPr lang="en-US" dirty="0"/>
          </a:p>
          <a:p>
            <a:endParaRPr lang="en-US" dirty="0"/>
          </a:p>
          <a:p>
            <a:r>
              <a:rPr lang="en-US" dirty="0"/>
              <a:t>The best indicator of successful endotracheal intubation with successful inﬂation and aeration of the lungs is a prompt increase in heart rate.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Exhaled CO2 detection remains the most reliable method of conﬁrmation of correct endotracheal tube placement.</a:t>
            </a:r>
            <a:r>
              <a:rPr lang="en-US" baseline="30000" dirty="0"/>
              <a:t>29,30</a:t>
            </a:r>
          </a:p>
          <a:p>
            <a:endParaRPr lang="en-US" dirty="0"/>
          </a:p>
          <a:p>
            <a:r>
              <a:rPr lang="en-US" dirty="0"/>
              <a:t>Failure to detect exhaled CO2 in neonates </a:t>
            </a:r>
            <a:r>
              <a:rPr lang="en-US" b="1" dirty="0"/>
              <a:t>with adequate cardiac output </a:t>
            </a:r>
            <a:r>
              <a:rPr lang="en-US" dirty="0"/>
              <a:t>strongly suggests esophageal intubation. </a:t>
            </a:r>
          </a:p>
          <a:p>
            <a:endParaRPr lang="en-US" dirty="0"/>
          </a:p>
          <a:p>
            <a:r>
              <a:rPr lang="en-US" dirty="0"/>
              <a:t>Keep</a:t>
            </a:r>
            <a:r>
              <a:rPr lang="en-US" baseline="0" dirty="0"/>
              <a:t> in mind that poor or absent pulmonary blood ﬂow (eg, during cardiac arrest) may result in failure to detect exhaled CO2.</a:t>
            </a:r>
          </a:p>
          <a:p>
            <a:endParaRPr lang="en-US" baseline="0" dirty="0"/>
          </a:p>
          <a:p>
            <a:r>
              <a:rPr lang="en-US" baseline="0" dirty="0"/>
              <a:t>Additional indicators of correct endotracheal tube placement include: chest movement, presence of equal breath sounds bilaterally, and condensation in the endotracheal tube.</a:t>
            </a:r>
          </a:p>
          <a:p>
            <a:endParaRPr lang="en-US" baseline="0" dirty="0"/>
          </a:p>
          <a:p>
            <a:r>
              <a:rPr lang="en-US" dirty="0"/>
              <a:t> </a:t>
            </a:r>
          </a:p>
          <a:p>
            <a:endParaRPr lang="en-US" dirty="0"/>
          </a:p>
          <a:p>
            <a:endParaRPr lang="en-US" baseline="30000" dirty="0"/>
          </a:p>
          <a:p>
            <a:endParaRPr lang="en-US" baseline="30000" dirty="0"/>
          </a:p>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31</a:t>
            </a:fld>
            <a:endParaRPr lang="en-US" dirty="0"/>
          </a:p>
        </p:txBody>
      </p:sp>
    </p:spTree>
    <p:extLst>
      <p:ext uri="{BB962C8B-B14F-4D97-AF65-F5344CB8AC3E}">
        <p14:creationId xmlns:p14="http://schemas.microsoft.com/office/powerpoint/2010/main" val="778771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ECG reflects heart rate reading but not cardiac output - need extra signs to do this</a:t>
            </a:r>
            <a:endParaRPr lang="en-US" dirty="0"/>
          </a:p>
        </p:txBody>
      </p:sp>
      <p:sp>
        <p:nvSpPr>
          <p:cNvPr id="4" name="Slide Number Placeholder 3"/>
          <p:cNvSpPr>
            <a:spLocks noGrp="1"/>
          </p:cNvSpPr>
          <p:nvPr>
            <p:ph type="sldNum" sz="quarter" idx="5"/>
          </p:nvPr>
        </p:nvSpPr>
        <p:spPr/>
        <p:txBody>
          <a:bodyPr/>
          <a:lstStyle/>
          <a:p>
            <a:fld id="{DD3034AC-E4B2-4C3D-AA6E-FB4ABC61D2F1}" type="slidenum">
              <a:rPr lang="en-US" smtClean="0"/>
              <a:t>32</a:t>
            </a:fld>
            <a:endParaRPr lang="en-US" dirty="0"/>
          </a:p>
        </p:txBody>
      </p:sp>
    </p:spTree>
    <p:extLst>
      <p:ext uri="{BB962C8B-B14F-4D97-AF65-F5344CB8AC3E}">
        <p14:creationId xmlns:p14="http://schemas.microsoft.com/office/powerpoint/2010/main" val="3660946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previous</a:t>
            </a:r>
            <a:r>
              <a:rPr lang="en-US" sz="1200" baseline="0" dirty="0"/>
              <a:t> guidelines, auscultation of the precordium was recommended as the preferred physical examination method, and pulse oximetry was recommended as an adjunct to providing a noninvasive, rapid, and continuous method for assessment of the heart rate during resuscitation.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The 2015 ILCOR systematic review findings suggest that clinical assessment is both unreliable and inaccurate. ECG was more likely to detect the newborn’s heart rate during the ﬁrst minute of life. The majority of the studies did not report any difﬁculties with applying the leads. Pulse oximetry tends to underestimate the newborn’s heart rate, which could lead to potentially unnecessary interventions.</a:t>
            </a:r>
            <a:endParaRPr lang="en-US" sz="1200" dirty="0"/>
          </a:p>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33</a:t>
            </a:fld>
            <a:endParaRPr lang="en-US" dirty="0"/>
          </a:p>
        </p:txBody>
      </p:sp>
    </p:spTree>
    <p:extLst>
      <p:ext uri="{BB962C8B-B14F-4D97-AF65-F5344CB8AC3E}">
        <p14:creationId xmlns:p14="http://schemas.microsoft.com/office/powerpoint/2010/main" val="1587725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34</a:t>
            </a:fld>
            <a:endParaRPr lang="en-US" dirty="0"/>
          </a:p>
        </p:txBody>
      </p:sp>
    </p:spTree>
    <p:extLst>
      <p:ext uri="{BB962C8B-B14F-4D97-AF65-F5344CB8AC3E}">
        <p14:creationId xmlns:p14="http://schemas.microsoft.com/office/powerpoint/2010/main" val="1529910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is reasonable to initiate resuscitation with air (21% Oxygen at sea level)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oxygen concentration should be titrated to achieve preductal oxygen saturation approximating the interquartile range measured in healthy term infants</a:t>
            </a:r>
            <a:endParaRPr lang="en-US" sz="1200" dirty="0"/>
          </a:p>
          <a:p>
            <a:endParaRPr lang="en-US" sz="1200" dirty="0"/>
          </a:p>
          <a:p>
            <a:r>
              <a:rPr lang="en-US" sz="1200" dirty="0"/>
              <a:t>Resuscitation of preterm newborns of less than 35 weeks of gestation should be initiated with low oxygen as well (21% to 30%)</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Initiating resuscitation of preterm newborns with high oxygen (65% or greater) is not recommended</a:t>
            </a:r>
          </a:p>
          <a:p>
            <a:endParaRPr lang="en-US" sz="1200" dirty="0"/>
          </a:p>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35</a:t>
            </a:fld>
            <a:endParaRPr lang="en-US" dirty="0"/>
          </a:p>
        </p:txBody>
      </p:sp>
    </p:spTree>
    <p:extLst>
      <p:ext uri="{BB962C8B-B14F-4D97-AF65-F5344CB8AC3E}">
        <p14:creationId xmlns:p14="http://schemas.microsoft.com/office/powerpoint/2010/main" val="4140241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Preductal oxygen saturation is measured on the right hand</a:t>
            </a:r>
          </a:p>
          <a:p>
            <a:endParaRPr lang="en-US" dirty="0"/>
          </a:p>
          <a:p>
            <a:r>
              <a:rPr lang="en-US" dirty="0"/>
              <a:t>The oxygen concentration should be titrated to achieve preductal oxygen saturation approximating the interquartile range measured in healthy term infants.</a:t>
            </a:r>
          </a:p>
          <a:p>
            <a:endParaRPr lang="en-US" dirty="0"/>
          </a:p>
          <a:p>
            <a:r>
              <a:rPr lang="en-US" dirty="0"/>
              <a:t>Initiating resuscitation of preterm newborns with high oxygen (65% or greater) is not recommended </a:t>
            </a:r>
          </a:p>
        </p:txBody>
      </p:sp>
      <p:sp>
        <p:nvSpPr>
          <p:cNvPr id="4" name="Slide Number Placeholder 3"/>
          <p:cNvSpPr>
            <a:spLocks noGrp="1"/>
          </p:cNvSpPr>
          <p:nvPr>
            <p:ph type="sldNum" sz="quarter" idx="10"/>
          </p:nvPr>
        </p:nvSpPr>
        <p:spPr/>
        <p:txBody>
          <a:bodyPr/>
          <a:lstStyle/>
          <a:p>
            <a:fld id="{DD3034AC-E4B2-4C3D-AA6E-FB4ABC61D2F1}" type="slidenum">
              <a:rPr lang="en-US" smtClean="0"/>
              <a:t>36</a:t>
            </a:fld>
            <a:endParaRPr lang="en-US" dirty="0"/>
          </a:p>
        </p:txBody>
      </p:sp>
    </p:spTree>
    <p:extLst>
      <p:ext uri="{BB962C8B-B14F-4D97-AF65-F5344CB8AC3E}">
        <p14:creationId xmlns:p14="http://schemas.microsoft.com/office/powerpoint/2010/main" val="327698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the heart rate is </a:t>
            </a:r>
            <a:r>
              <a:rPr lang="en-US" sz="1200" b="1" dirty="0">
                <a:solidFill>
                  <a:srgbClr val="FF0000"/>
                </a:solidFill>
              </a:rPr>
              <a:t>less than 60/min </a:t>
            </a:r>
            <a:r>
              <a:rPr lang="en-US" sz="1200" dirty="0"/>
              <a:t>despite adequate ventilation, chest compressions are indicated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Compressions are delivered on the lower third of the sternum to a depth of approximately one third of the anterior-posterior diameter of the chest</a:t>
            </a:r>
            <a:r>
              <a:rPr lang="en-US" sz="1200" baseline="30000" dirty="0"/>
              <a:t>31</a:t>
            </a:r>
          </a:p>
          <a:p>
            <a:endParaRPr lang="en-US" baseline="0" dirty="0"/>
          </a:p>
          <a:p>
            <a:r>
              <a:rPr lang="en-US" baseline="0" dirty="0"/>
              <a:t>The preferred method is the 2-thumb technique, which generates higher blood pressure and coronary perfusion pressure</a:t>
            </a:r>
            <a:r>
              <a:rPr lang="en-US" baseline="30000" dirty="0"/>
              <a:t>32-34</a:t>
            </a:r>
          </a:p>
          <a:p>
            <a:endParaRPr lang="en-US" baseline="0" dirty="0"/>
          </a:p>
          <a:p>
            <a:r>
              <a:rPr lang="en-US" baseline="0" dirty="0"/>
              <a:t>During ventilation, the chest should be allowed to re-expand fully during relaxation, but the rescuer’s thumbs should not leave the chest.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Compressions and ventilations should be coordinated to avoid simultaneous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90 compressions and 30 breaths to achieve approximately 120 events per minute</a:t>
            </a:r>
            <a:r>
              <a:rPr lang="en-US" sz="1200" baseline="30000" dirty="0"/>
              <a:t>35,36</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D3034AC-E4B2-4C3D-AA6E-FB4ABC61D2F1}" type="slidenum">
              <a:rPr lang="en-US" smtClean="0"/>
              <a:t>40</a:t>
            </a:fld>
            <a:endParaRPr lang="en-US" dirty="0"/>
          </a:p>
        </p:txBody>
      </p:sp>
    </p:spTree>
    <p:extLst>
      <p:ext uri="{BB962C8B-B14F-4D97-AF65-F5344CB8AC3E}">
        <p14:creationId xmlns:p14="http://schemas.microsoft.com/office/powerpoint/2010/main" val="3466231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 </a:t>
            </a:r>
          </a:p>
          <a:p>
            <a:endParaRPr lang="en-US" dirty="0"/>
          </a:p>
          <a:p>
            <a:endParaRPr lang="en-US" baseline="30000" dirty="0"/>
          </a:p>
          <a:p>
            <a:endParaRPr lang="en-US" baseline="30000" dirty="0"/>
          </a:p>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42</a:t>
            </a:fld>
            <a:endParaRPr lang="en-US" dirty="0"/>
          </a:p>
        </p:txBody>
      </p:sp>
    </p:spTree>
    <p:extLst>
      <p:ext uri="{BB962C8B-B14F-4D97-AF65-F5344CB8AC3E}">
        <p14:creationId xmlns:p14="http://schemas.microsoft.com/office/powerpoint/2010/main" val="2636938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 </a:t>
            </a:r>
          </a:p>
          <a:p>
            <a:endParaRPr lang="en-US" dirty="0"/>
          </a:p>
          <a:p>
            <a:endParaRPr lang="en-US" baseline="30000" dirty="0"/>
          </a:p>
          <a:p>
            <a:endParaRPr lang="en-US" baseline="30000" dirty="0"/>
          </a:p>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43</a:t>
            </a:fld>
            <a:endParaRPr lang="en-US" dirty="0"/>
          </a:p>
        </p:txBody>
      </p:sp>
    </p:spTree>
    <p:extLst>
      <p:ext uri="{BB962C8B-B14F-4D97-AF65-F5344CB8AC3E}">
        <p14:creationId xmlns:p14="http://schemas.microsoft.com/office/powerpoint/2010/main" val="98826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a:t>
            </a:r>
            <a:r>
              <a:rPr lang="en-US" baseline="0" dirty="0"/>
              <a:t> assessment of the n</a:t>
            </a:r>
            <a:r>
              <a:rPr lang="en-US" dirty="0"/>
              <a:t>ewly born infant should rapidly answer the following three</a:t>
            </a:r>
            <a:r>
              <a:rPr lang="en-US" baseline="0" dirty="0"/>
              <a:t> questions.</a:t>
            </a:r>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8</a:t>
            </a:fld>
            <a:endParaRPr lang="en-US" dirty="0"/>
          </a:p>
        </p:txBody>
      </p:sp>
    </p:spTree>
    <p:extLst>
      <p:ext uri="{BB962C8B-B14F-4D97-AF65-F5344CB8AC3E}">
        <p14:creationId xmlns:p14="http://schemas.microsoft.com/office/powerpoint/2010/main" val="2079459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Indicated when blood loss is known or suspected and the infant’s heart rate has not responded adequately to other resuscitative measures</a:t>
            </a:r>
          </a:p>
          <a:p>
            <a:endParaRPr lang="en-US" sz="1200" baseline="0" dirty="0"/>
          </a:p>
          <a:p>
            <a:r>
              <a:rPr lang="en-US" sz="1200" baseline="0" dirty="0"/>
              <a:t>Findings include </a:t>
            </a:r>
            <a:r>
              <a:rPr lang="en-US" sz="1200" dirty="0"/>
              <a:t>pale skin, poor perfusion, and weak pulses. </a:t>
            </a:r>
          </a:p>
          <a:p>
            <a:endParaRPr lang="en-US" sz="1200" baseline="0" dirty="0"/>
          </a:p>
          <a:p>
            <a:r>
              <a:rPr lang="en-US" sz="1200" baseline="0" dirty="0"/>
              <a:t>Caution: rapid infusions of large volumes have been associated with IVH in premature infants</a:t>
            </a:r>
            <a:r>
              <a:rPr lang="en-US" sz="1200" baseline="30000" dirty="0"/>
              <a:t>37</a:t>
            </a:r>
            <a:endParaRPr lang="en-US" baseline="30000" dirty="0"/>
          </a:p>
        </p:txBody>
      </p:sp>
      <p:sp>
        <p:nvSpPr>
          <p:cNvPr id="4" name="Slide Number Placeholder 3"/>
          <p:cNvSpPr>
            <a:spLocks noGrp="1"/>
          </p:cNvSpPr>
          <p:nvPr>
            <p:ph type="sldNum" sz="quarter" idx="10"/>
          </p:nvPr>
        </p:nvSpPr>
        <p:spPr/>
        <p:txBody>
          <a:bodyPr/>
          <a:lstStyle/>
          <a:p>
            <a:fld id="{DD3034AC-E4B2-4C3D-AA6E-FB4ABC61D2F1}" type="slidenum">
              <a:rPr lang="en-US" smtClean="0"/>
              <a:t>44</a:t>
            </a:fld>
            <a:endParaRPr lang="en-US" dirty="0"/>
          </a:p>
        </p:txBody>
      </p:sp>
    </p:spTree>
    <p:extLst>
      <p:ext uri="{BB962C8B-B14F-4D97-AF65-F5344CB8AC3E}">
        <p14:creationId xmlns:p14="http://schemas.microsoft.com/office/powerpoint/2010/main" val="3860181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Infants who are preterm or require significant resuscitation should be monitored and treated to maintain blood glucose in the normal range.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 infusion of 10% glucose rather than repeated boluses is usually best at treating low blood glucose values and maintaining glucose in the normal range.</a:t>
            </a:r>
          </a:p>
        </p:txBody>
      </p:sp>
      <p:sp>
        <p:nvSpPr>
          <p:cNvPr id="4" name="Slide Number Placeholder 3"/>
          <p:cNvSpPr>
            <a:spLocks noGrp="1"/>
          </p:cNvSpPr>
          <p:nvPr>
            <p:ph type="sldNum" sz="quarter" idx="10"/>
          </p:nvPr>
        </p:nvSpPr>
        <p:spPr/>
        <p:txBody>
          <a:bodyPr/>
          <a:lstStyle/>
          <a:p>
            <a:fld id="{DD3034AC-E4B2-4C3D-AA6E-FB4ABC61D2F1}" type="slidenum">
              <a:rPr lang="en-US" smtClean="0"/>
              <a:t>45</a:t>
            </a:fld>
            <a:endParaRPr lang="en-US" dirty="0"/>
          </a:p>
        </p:txBody>
      </p:sp>
    </p:spTree>
    <p:extLst>
      <p:ext uri="{BB962C8B-B14F-4D97-AF65-F5344CB8AC3E}">
        <p14:creationId xmlns:p14="http://schemas.microsoft.com/office/powerpoint/2010/main" val="1806531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Overview of the resuscitation process</a:t>
            </a:r>
            <a:endParaRPr lang="en-US" baseline="0" dirty="0"/>
          </a:p>
        </p:txBody>
      </p:sp>
      <p:sp>
        <p:nvSpPr>
          <p:cNvPr id="4" name="Slide Number Placeholder 3"/>
          <p:cNvSpPr>
            <a:spLocks noGrp="1"/>
          </p:cNvSpPr>
          <p:nvPr>
            <p:ph type="sldNum" sz="quarter" idx="10"/>
          </p:nvPr>
        </p:nvSpPr>
        <p:spPr/>
        <p:txBody>
          <a:bodyPr/>
          <a:lstStyle/>
          <a:p>
            <a:fld id="{DD3034AC-E4B2-4C3D-AA6E-FB4ABC61D2F1}" type="slidenum">
              <a:rPr lang="en-US" smtClean="0"/>
              <a:t>46</a:t>
            </a:fld>
            <a:endParaRPr lang="en-US" dirty="0"/>
          </a:p>
        </p:txBody>
      </p:sp>
    </p:spTree>
    <p:extLst>
      <p:ext uri="{BB962C8B-B14F-4D97-AF65-F5344CB8AC3E}">
        <p14:creationId xmlns:p14="http://schemas.microsoft.com/office/powerpoint/2010/main" val="944895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30000" dirty="0"/>
          </a:p>
        </p:txBody>
      </p:sp>
      <p:sp>
        <p:nvSpPr>
          <p:cNvPr id="4" name="Slide Number Placeholder 3"/>
          <p:cNvSpPr>
            <a:spLocks noGrp="1"/>
          </p:cNvSpPr>
          <p:nvPr>
            <p:ph type="sldNum" sz="quarter" idx="10"/>
          </p:nvPr>
        </p:nvSpPr>
        <p:spPr/>
        <p:txBody>
          <a:bodyPr/>
          <a:lstStyle/>
          <a:p>
            <a:fld id="{DD3034AC-E4B2-4C3D-AA6E-FB4ABC61D2F1}" type="slidenum">
              <a:rPr lang="en-US" smtClean="0"/>
              <a:t>47</a:t>
            </a:fld>
            <a:endParaRPr lang="en-US" dirty="0"/>
          </a:p>
        </p:txBody>
      </p:sp>
    </p:spTree>
    <p:extLst>
      <p:ext uri="{BB962C8B-B14F-4D97-AF65-F5344CB8AC3E}">
        <p14:creationId xmlns:p14="http://schemas.microsoft.com/office/powerpoint/2010/main" val="3931047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Establishing adequate ventilation is the most important step</a:t>
            </a:r>
          </a:p>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48</a:t>
            </a:fld>
            <a:endParaRPr lang="en-US" dirty="0"/>
          </a:p>
        </p:txBody>
      </p:sp>
    </p:spTree>
    <p:extLst>
      <p:ext uri="{BB962C8B-B14F-4D97-AF65-F5344CB8AC3E}">
        <p14:creationId xmlns:p14="http://schemas.microsoft.com/office/powerpoint/2010/main" val="2695926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50</a:t>
            </a:fld>
            <a:endParaRPr lang="en-US"/>
          </a:p>
        </p:txBody>
      </p:sp>
    </p:spTree>
    <p:extLst>
      <p:ext uri="{BB962C8B-B14F-4D97-AF65-F5344CB8AC3E}">
        <p14:creationId xmlns:p14="http://schemas.microsoft.com/office/powerpoint/2010/main" val="217905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51</a:t>
            </a:fld>
            <a:endParaRPr lang="en-US"/>
          </a:p>
        </p:txBody>
      </p:sp>
    </p:spTree>
    <p:extLst>
      <p:ext uri="{BB962C8B-B14F-4D97-AF65-F5344CB8AC3E}">
        <p14:creationId xmlns:p14="http://schemas.microsoft.com/office/powerpoint/2010/main" val="217905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52</a:t>
            </a:fld>
            <a:endParaRPr lang="en-US"/>
          </a:p>
        </p:txBody>
      </p:sp>
    </p:spTree>
    <p:extLst>
      <p:ext uri="{BB962C8B-B14F-4D97-AF65-F5344CB8AC3E}">
        <p14:creationId xmlns:p14="http://schemas.microsoft.com/office/powerpoint/2010/main" val="217905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53</a:t>
            </a:fld>
            <a:endParaRPr lang="en-US"/>
          </a:p>
        </p:txBody>
      </p:sp>
    </p:spTree>
    <p:extLst>
      <p:ext uri="{BB962C8B-B14F-4D97-AF65-F5344CB8AC3E}">
        <p14:creationId xmlns:p14="http://schemas.microsoft.com/office/powerpoint/2010/main" val="217905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54</a:t>
            </a:fld>
            <a:endParaRPr lang="en-US"/>
          </a:p>
        </p:txBody>
      </p:sp>
    </p:spTree>
    <p:extLst>
      <p:ext uri="{BB962C8B-B14F-4D97-AF65-F5344CB8AC3E}">
        <p14:creationId xmlns:p14="http://schemas.microsoft.com/office/powerpoint/2010/main" val="217905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Routine care to make sure the infant is dried, covered with dry linen to maintain normothermia, and placed skin to skin with the mother.</a:t>
            </a:r>
            <a:r>
              <a:rPr lang="en-US" baseline="0" dirty="0"/>
              <a:t> B</a:t>
            </a:r>
            <a:r>
              <a:rPr lang="en-US" dirty="0"/>
              <a:t>reathing, activity, and color must continue to be monitored.</a:t>
            </a:r>
          </a:p>
        </p:txBody>
      </p:sp>
      <p:sp>
        <p:nvSpPr>
          <p:cNvPr id="4" name="Slide Number Placeholder 3"/>
          <p:cNvSpPr>
            <a:spLocks noGrp="1"/>
          </p:cNvSpPr>
          <p:nvPr>
            <p:ph type="sldNum" sz="quarter" idx="10"/>
          </p:nvPr>
        </p:nvSpPr>
        <p:spPr/>
        <p:txBody>
          <a:bodyPr/>
          <a:lstStyle/>
          <a:p>
            <a:fld id="{DD3034AC-E4B2-4C3D-AA6E-FB4ABC61D2F1}" type="slidenum">
              <a:rPr lang="en-US" smtClean="0"/>
              <a:t>9</a:t>
            </a:fld>
            <a:endParaRPr lang="en-US" dirty="0"/>
          </a:p>
        </p:txBody>
      </p:sp>
    </p:spTree>
    <p:extLst>
      <p:ext uri="{BB962C8B-B14F-4D97-AF65-F5344CB8AC3E}">
        <p14:creationId xmlns:p14="http://schemas.microsoft.com/office/powerpoint/2010/main" val="2887206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55</a:t>
            </a:fld>
            <a:endParaRPr lang="en-US"/>
          </a:p>
        </p:txBody>
      </p:sp>
    </p:spTree>
    <p:extLst>
      <p:ext uri="{BB962C8B-B14F-4D97-AF65-F5344CB8AC3E}">
        <p14:creationId xmlns:p14="http://schemas.microsoft.com/office/powerpoint/2010/main" val="217905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56</a:t>
            </a:fld>
            <a:endParaRPr lang="en-US"/>
          </a:p>
        </p:txBody>
      </p:sp>
    </p:spTree>
    <p:extLst>
      <p:ext uri="{BB962C8B-B14F-4D97-AF65-F5344CB8AC3E}">
        <p14:creationId xmlns:p14="http://schemas.microsoft.com/office/powerpoint/2010/main" val="4219414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57</a:t>
            </a:fld>
            <a:endParaRPr lang="en-US"/>
          </a:p>
        </p:txBody>
      </p:sp>
    </p:spTree>
    <p:extLst>
      <p:ext uri="{BB962C8B-B14F-4D97-AF65-F5344CB8AC3E}">
        <p14:creationId xmlns:p14="http://schemas.microsoft.com/office/powerpoint/2010/main" val="3294762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58</a:t>
            </a:fld>
            <a:endParaRPr lang="en-US"/>
          </a:p>
        </p:txBody>
      </p:sp>
    </p:spTree>
    <p:extLst>
      <p:ext uri="{BB962C8B-B14F-4D97-AF65-F5344CB8AC3E}">
        <p14:creationId xmlns:p14="http://schemas.microsoft.com/office/powerpoint/2010/main" val="1021955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59</a:t>
            </a:fld>
            <a:endParaRPr lang="en-US"/>
          </a:p>
        </p:txBody>
      </p:sp>
    </p:spTree>
    <p:extLst>
      <p:ext uri="{BB962C8B-B14F-4D97-AF65-F5344CB8AC3E}">
        <p14:creationId xmlns:p14="http://schemas.microsoft.com/office/powerpoint/2010/main" val="2131858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60</a:t>
            </a:fld>
            <a:endParaRPr lang="en-US"/>
          </a:p>
        </p:txBody>
      </p:sp>
    </p:spTree>
    <p:extLst>
      <p:ext uri="{BB962C8B-B14F-4D97-AF65-F5344CB8AC3E}">
        <p14:creationId xmlns:p14="http://schemas.microsoft.com/office/powerpoint/2010/main" val="38705016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61</a:t>
            </a:fld>
            <a:endParaRPr lang="en-US"/>
          </a:p>
        </p:txBody>
      </p:sp>
    </p:spTree>
    <p:extLst>
      <p:ext uri="{BB962C8B-B14F-4D97-AF65-F5344CB8AC3E}">
        <p14:creationId xmlns:p14="http://schemas.microsoft.com/office/powerpoint/2010/main" val="2806413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62</a:t>
            </a:fld>
            <a:endParaRPr lang="en-US"/>
          </a:p>
        </p:txBody>
      </p:sp>
    </p:spTree>
    <p:extLst>
      <p:ext uri="{BB962C8B-B14F-4D97-AF65-F5344CB8AC3E}">
        <p14:creationId xmlns:p14="http://schemas.microsoft.com/office/powerpoint/2010/main" val="249834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Routine care to make sure the infant is dried, covered with dry linen to maintain normothermia, and placed skin to skin with the mother.</a:t>
            </a:r>
            <a:r>
              <a:rPr lang="en-US" baseline="0" dirty="0"/>
              <a:t> B</a:t>
            </a:r>
            <a:r>
              <a:rPr lang="en-US" dirty="0"/>
              <a:t>reathing, activity, and color must continue to be monitored.</a:t>
            </a:r>
          </a:p>
        </p:txBody>
      </p:sp>
      <p:sp>
        <p:nvSpPr>
          <p:cNvPr id="4" name="Slide Number Placeholder 3"/>
          <p:cNvSpPr>
            <a:spLocks noGrp="1"/>
          </p:cNvSpPr>
          <p:nvPr>
            <p:ph type="sldNum" sz="quarter" idx="10"/>
          </p:nvPr>
        </p:nvSpPr>
        <p:spPr/>
        <p:txBody>
          <a:bodyPr/>
          <a:lstStyle/>
          <a:p>
            <a:fld id="{DD3034AC-E4B2-4C3D-AA6E-FB4ABC61D2F1}" type="slidenum">
              <a:rPr lang="en-US" smtClean="0"/>
              <a:t>10</a:t>
            </a:fld>
            <a:endParaRPr lang="en-US" dirty="0"/>
          </a:p>
        </p:txBody>
      </p:sp>
    </p:spTree>
    <p:extLst>
      <p:ext uri="{BB962C8B-B14F-4D97-AF65-F5344CB8AC3E}">
        <p14:creationId xmlns:p14="http://schemas.microsoft.com/office/powerpoint/2010/main" val="1865427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11</a:t>
            </a:fld>
            <a:endParaRPr lang="en-US" dirty="0"/>
          </a:p>
        </p:txBody>
      </p:sp>
    </p:spTree>
    <p:extLst>
      <p:ext uri="{BB962C8B-B14F-4D97-AF65-F5344CB8AC3E}">
        <p14:creationId xmlns:p14="http://schemas.microsoft.com/office/powerpoint/2010/main" val="393949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the 2015 Neonatal Resuscitation Algorithm.</a:t>
            </a:r>
          </a:p>
          <a:p>
            <a:endParaRPr lang="en-US" dirty="0"/>
          </a:p>
          <a:p>
            <a:r>
              <a:rPr lang="en-US" dirty="0"/>
              <a:t>We will break up each important component as it pertains to the clinical scenario</a:t>
            </a:r>
          </a:p>
          <a:p>
            <a:endParaRPr lang="en-US" dirty="0"/>
          </a:p>
          <a:p>
            <a:r>
              <a:rPr lang="en-US" dirty="0"/>
              <a:t>Let’s focus on the first minute of the resuscitation algorithm</a:t>
            </a:r>
          </a:p>
        </p:txBody>
      </p:sp>
      <p:sp>
        <p:nvSpPr>
          <p:cNvPr id="4" name="Slide Number Placeholder 3"/>
          <p:cNvSpPr>
            <a:spLocks noGrp="1"/>
          </p:cNvSpPr>
          <p:nvPr>
            <p:ph type="sldNum" sz="quarter" idx="5"/>
          </p:nvPr>
        </p:nvSpPr>
        <p:spPr/>
        <p:txBody>
          <a:bodyPr/>
          <a:lstStyle/>
          <a:p>
            <a:fld id="{DD3034AC-E4B2-4C3D-AA6E-FB4ABC61D2F1}" type="slidenum">
              <a:rPr lang="en-US" smtClean="0"/>
              <a:t>13</a:t>
            </a:fld>
            <a:endParaRPr lang="en-US" dirty="0"/>
          </a:p>
        </p:txBody>
      </p:sp>
    </p:spTree>
    <p:extLst>
      <p:ext uri="{BB962C8B-B14F-4D97-AF65-F5344CB8AC3E}">
        <p14:creationId xmlns:p14="http://schemas.microsoft.com/office/powerpoint/2010/main" val="19370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Golden</a:t>
            </a:r>
            <a:r>
              <a:rPr lang="en-US" baseline="0" dirty="0"/>
              <a:t> minute: 60 seconds are allotted for completing the initial steps, reevaluating, and beginning ventilation. This is to avoid unnecessary delay in initiation of ventilation.</a:t>
            </a:r>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14</a:t>
            </a:fld>
            <a:endParaRPr lang="en-US" dirty="0"/>
          </a:p>
        </p:txBody>
      </p:sp>
    </p:spTree>
    <p:extLst>
      <p:ext uri="{BB962C8B-B14F-4D97-AF65-F5344CB8AC3E}">
        <p14:creationId xmlns:p14="http://schemas.microsoft.com/office/powerpoint/2010/main" val="424932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Virginia Apgar, an anesthesiologist at New York–Presbyterian Hospital, developed the score in 1952 to quantify the effects of obstetric anesthesia on babies.</a:t>
            </a:r>
          </a:p>
          <a:p>
            <a:pPr marL="0" indent="0">
              <a:buNone/>
            </a:pPr>
            <a:endParaRPr lang="en-US" dirty="0"/>
          </a:p>
        </p:txBody>
      </p:sp>
      <p:sp>
        <p:nvSpPr>
          <p:cNvPr id="4" name="Slide Number Placeholder 3"/>
          <p:cNvSpPr>
            <a:spLocks noGrp="1"/>
          </p:cNvSpPr>
          <p:nvPr>
            <p:ph type="sldNum" sz="quarter" idx="10"/>
          </p:nvPr>
        </p:nvSpPr>
        <p:spPr/>
        <p:txBody>
          <a:bodyPr/>
          <a:lstStyle/>
          <a:p>
            <a:fld id="{DD3034AC-E4B2-4C3D-AA6E-FB4ABC61D2F1}" type="slidenum">
              <a:rPr lang="en-US" smtClean="0"/>
              <a:t>15</a:t>
            </a:fld>
            <a:endParaRPr lang="en-US" dirty="0"/>
          </a:p>
        </p:txBody>
      </p:sp>
    </p:spTree>
    <p:extLst>
      <p:ext uri="{BB962C8B-B14F-4D97-AF65-F5344CB8AC3E}">
        <p14:creationId xmlns:p14="http://schemas.microsoft.com/office/powerpoint/2010/main" val="3823204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pic>
        <p:nvPicPr>
          <p:cNvPr id="9" name="Picture 2" descr="http://images.clipartpanda.com/world-clipart-png-globe-hi.png"/>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812" y="157162"/>
            <a:ext cx="3733800" cy="37089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p:nvPr userDrawn="1"/>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6351" t="16883" r="8327" b="17316"/>
          <a:stretch/>
        </p:blipFill>
        <p:spPr>
          <a:xfrm>
            <a:off x="5175261" y="5125620"/>
            <a:ext cx="3368163" cy="1266825"/>
          </a:xfrm>
          <a:prstGeom prst="rect">
            <a:avLst/>
          </a:prstGeom>
          <a:ln>
            <a:solidFill>
              <a:schemeClr val="tx2">
                <a:lumMod val="50000"/>
              </a:schemeClr>
            </a:solidFill>
          </a:ln>
        </p:spPr>
      </p:pic>
    </p:spTree>
    <p:extLst>
      <p:ext uri="{BB962C8B-B14F-4D97-AF65-F5344CB8AC3E}">
        <p14:creationId xmlns:p14="http://schemas.microsoft.com/office/powerpoint/2010/main" val="203223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16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pic>
        <p:nvPicPr>
          <p:cNvPr id="9" name="Picture 2" descr="http://images.clipartpanda.com/world-clipart-png-globe-hi.png"/>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812" y="157162"/>
            <a:ext cx="3733800" cy="37089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p:nvPr userDrawn="1"/>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6351" t="16883" r="8327"/>
          <a:stretch/>
        </p:blipFill>
        <p:spPr>
          <a:xfrm>
            <a:off x="4572000" y="4953000"/>
            <a:ext cx="3368163" cy="1600200"/>
          </a:xfrm>
          <a:prstGeom prst="rect">
            <a:avLst/>
          </a:prstGeom>
          <a:ln>
            <a:solidFill>
              <a:schemeClr val="tx2">
                <a:lumMod val="50000"/>
              </a:schemeClr>
            </a:solidFill>
          </a:ln>
        </p:spPr>
      </p:pic>
    </p:spTree>
    <p:extLst>
      <p:ext uri="{BB962C8B-B14F-4D97-AF65-F5344CB8AC3E}">
        <p14:creationId xmlns:p14="http://schemas.microsoft.com/office/powerpoint/2010/main" val="4042955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781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54632-50C4-6042-BF0D-689D8DA2E976}"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152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54632-50C4-6042-BF0D-689D8DA2E976}"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626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54632-50C4-6042-BF0D-689D8DA2E976}"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3A49E-25BD-984C-BD05-59AE97DE79DB}" type="slidenum">
              <a:rPr lang="en-US" smtClean="0"/>
              <a:t>‹#›</a:t>
            </a:fld>
            <a:endParaRPr lang="en-US"/>
          </a:p>
        </p:txBody>
      </p:sp>
      <p:sp>
        <p:nvSpPr>
          <p:cNvPr id="10"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551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54632-50C4-6042-BF0D-689D8DA2E976}"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3A49E-25BD-984C-BD05-59AE97DE79DB}" type="slidenum">
              <a:rPr lang="en-US" smtClean="0"/>
              <a:t>‹#›</a:t>
            </a:fld>
            <a:endParaRPr lang="en-US"/>
          </a:p>
        </p:txBody>
      </p:sp>
      <p:sp>
        <p:nvSpPr>
          <p:cNvPr id="6"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92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54632-50C4-6042-BF0D-689D8DA2E976}"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3A49E-25BD-984C-BD05-59AE97DE79DB}" type="slidenum">
              <a:rPr lang="en-US" smtClean="0"/>
              <a:t>‹#›</a:t>
            </a:fld>
            <a:endParaRPr lang="en-US"/>
          </a:p>
        </p:txBody>
      </p:sp>
      <p:sp>
        <p:nvSpPr>
          <p:cNvPr id="5"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96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48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3600"/>
            </a:lvl1pPr>
            <a:lvl2pPr>
              <a:defRPr sz="3200"/>
            </a:lvl2pPr>
            <a:lvl3pPr>
              <a:defRPr sz="2800"/>
            </a:lvl3pPr>
            <a:lvl4pPr marL="1371600" indent="0">
              <a:buNone/>
              <a:defRPr sz="2400"/>
            </a:lvl4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Date Placeholder 3"/>
          <p:cNvSpPr>
            <a:spLocks noGrp="1"/>
          </p:cNvSpPr>
          <p:nvPr>
            <p:ph type="dt" sz="half" idx="10"/>
          </p:nvPr>
        </p:nvSpPr>
        <p:spPr/>
        <p:txBody>
          <a:bodyPr/>
          <a:lstStyle/>
          <a:p>
            <a:fld id="{75754632-50C4-6042-BF0D-689D8DA2E976}"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2D185E3-0652-B546-B529-C1E3F8B2AEB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351" t="16883" r="8327" b="17316"/>
          <a:stretch/>
        </p:blipFill>
        <p:spPr>
          <a:xfrm>
            <a:off x="8173226" y="6492873"/>
            <a:ext cx="970774" cy="365125"/>
          </a:xfrm>
          <a:prstGeom prst="rect">
            <a:avLst/>
          </a:prstGeom>
          <a:ln>
            <a:solidFill>
              <a:schemeClr val="tx2">
                <a:lumMod val="50000"/>
              </a:schemeClr>
            </a:solidFill>
          </a:ln>
        </p:spPr>
      </p:pic>
    </p:spTree>
    <p:extLst>
      <p:ext uri="{BB962C8B-B14F-4D97-AF65-F5344CB8AC3E}">
        <p14:creationId xmlns:p14="http://schemas.microsoft.com/office/powerpoint/2010/main" val="93517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983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25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940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754632-50C4-6042-BF0D-689D8DA2E976}"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01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54632-50C4-6042-BF0D-689D8DA2E976}"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72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54632-50C4-6042-BF0D-689D8DA2E976}"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3A49E-25BD-984C-BD05-59AE97DE79DB}" type="slidenum">
              <a:rPr lang="en-US" smtClean="0"/>
              <a:t>‹#›</a:t>
            </a:fld>
            <a:endParaRPr lang="en-US"/>
          </a:p>
        </p:txBody>
      </p:sp>
      <p:sp>
        <p:nvSpPr>
          <p:cNvPr id="10"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54632-50C4-6042-BF0D-689D8DA2E976}"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3A49E-25BD-984C-BD05-59AE97DE79DB}" type="slidenum">
              <a:rPr lang="en-US" smtClean="0"/>
              <a:t>‹#›</a:t>
            </a:fld>
            <a:endParaRPr lang="en-US"/>
          </a:p>
        </p:txBody>
      </p:sp>
      <p:sp>
        <p:nvSpPr>
          <p:cNvPr id="6"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60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54632-50C4-6042-BF0D-689D8DA2E976}"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3A49E-25BD-984C-BD05-59AE97DE79DB}" type="slidenum">
              <a:rPr lang="en-US" smtClean="0"/>
              <a:t>‹#›</a:t>
            </a:fld>
            <a:endParaRPr lang="en-US"/>
          </a:p>
        </p:txBody>
      </p:sp>
      <p:sp>
        <p:nvSpPr>
          <p:cNvPr id="5"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84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23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0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54632-50C4-6042-BF0D-689D8DA2E976}" type="datetimeFigureOut">
              <a:rPr lang="en-US" smtClean="0"/>
              <a:t>3/24/2020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3A49E-25BD-984C-BD05-59AE97DE79DB}" type="slidenum">
              <a:rPr lang="en-US" smtClean="0"/>
              <a:t>‹#›</a:t>
            </a:fld>
            <a:endParaRPr lang="en-US"/>
          </a:p>
        </p:txBody>
      </p:sp>
    </p:spTree>
    <p:extLst>
      <p:ext uri="{BB962C8B-B14F-4D97-AF65-F5344CB8AC3E}">
        <p14:creationId xmlns:p14="http://schemas.microsoft.com/office/powerpoint/2010/main" val="20558634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54632-50C4-6042-BF0D-689D8DA2E976}" type="datetimeFigureOut">
              <a:rPr lang="en-US" smtClean="0"/>
              <a:t>3/24/2020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3A49E-25BD-984C-BD05-59AE97DE79DB}" type="slidenum">
              <a:rPr lang="en-US" smtClean="0"/>
              <a:t>‹#›</a:t>
            </a:fld>
            <a:endParaRPr lang="en-US"/>
          </a:p>
        </p:txBody>
      </p:sp>
    </p:spTree>
    <p:extLst>
      <p:ext uri="{BB962C8B-B14F-4D97-AF65-F5344CB8AC3E}">
        <p14:creationId xmlns:p14="http://schemas.microsoft.com/office/powerpoint/2010/main" val="22341075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nam05.safelinks.protection.outlook.com/?url=https%3A%2F%2Fen.wikipedia.org%2Fwiki%2FApgar_score&amp;data=02%7C01%7Cj.matt.kynes%40vumc.org%7C7b36200a6b044bde31f408d79e268166%7Cef57503014244ed8b83c12c533d879ab%7C0%7C0%7C637151760533626348&amp;sdata=xDda0i8h%2B3spXdt2H8wVx6X9%2FyRuEEX5YJ7pmdb4XJY%3D&amp;reserved=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nam05.safelinks.protection.outlook.com/?url=https%3A%2F%2Fcommons.wikimedia.org%2Fwiki%2FCategory%3AAirway_management%23%2Fmedia%2FFile%3ACPR_Infant_Closed_vs_Open_Airway.png&amp;data=02%7C01%7Cj.matt.kynes%40vumc.org%7C7b36200a6b044bde31f408d79e268166%7Cef57503014244ed8b83c12c533d879ab%7C0%7C0%7C637151760533636345&amp;sdata=P9Lr3I%2BEs8h1zkTMkbVc1ZXhoc5a9Ep8Lws1htLCozg%3D&amp;reserved=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nam05.safelinks.protection.outlook.com/?url=https%3A%2F%2Fcommons.wikimedia.org%2Fwiki%2FFile%3AMeconium_aspiration_syndrome_(MAS).png&amp;data=02%7C01%7Cj.matt.kynes%40vumc.org%7C7b36200a6b044bde31f408d79e268166%7Cef57503014244ed8b83c12c533d879ab%7C0%7C0%7C637151760533636345&amp;sdata=LVpzhlaUCvYNu2SJGRCR9zKllf59C2gwAZerd5R4g40%3D&amp;reserved=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nam05.safelinks.protection.outlook.com/?url=https%3A%2F%2Fcommons.wikimedia.org%2Fwiki%2FFile%3ACPR_Infant_Chest_Compression.png&amp;data=02%7C01%7Cj.matt.kynes%40vumc.org%7C7b36200a6b044bde31f408d79e268166%7Cef57503014244ed8b83c12c533d879ab%7C0%7C0%7C637151760533646343&amp;sdata=1IM3jyOqE6WXAj%2Fi2PeVsK%2BYl2LLJa%2BddDHTsgVZe%2F4%3D&amp;reserved=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648200" cy="2971800"/>
          </a:xfrm>
        </p:spPr>
        <p:txBody>
          <a:bodyPr anchor="ctr">
            <a:normAutofit/>
          </a:bodyPr>
          <a:lstStyle/>
          <a:p>
            <a:r>
              <a:rPr lang="en-US" sz="5400" b="1" dirty="0">
                <a:latin typeface="+mn-lt"/>
              </a:rPr>
              <a:t>Neonatal Resuscitation</a:t>
            </a:r>
          </a:p>
        </p:txBody>
      </p:sp>
      <p:sp>
        <p:nvSpPr>
          <p:cNvPr id="3" name="Subtitle 2"/>
          <p:cNvSpPr>
            <a:spLocks noGrp="1"/>
          </p:cNvSpPr>
          <p:nvPr>
            <p:ph type="subTitle" idx="1"/>
          </p:nvPr>
        </p:nvSpPr>
        <p:spPr>
          <a:xfrm>
            <a:off x="76200" y="4343400"/>
            <a:ext cx="4343400" cy="1828800"/>
          </a:xfrm>
        </p:spPr>
        <p:txBody>
          <a:bodyPr anchor="ctr">
            <a:noAutofit/>
          </a:bodyPr>
          <a:lstStyle/>
          <a:p>
            <a:pPr algn="l"/>
            <a:r>
              <a:rPr lang="en-US" dirty="0"/>
              <a:t>Vasili Chernishof, M.D.</a:t>
            </a:r>
          </a:p>
          <a:p>
            <a:pPr algn="l"/>
            <a:r>
              <a:rPr lang="en-US" dirty="0"/>
              <a:t>Andrew Costandi, M.D., M.M.M</a:t>
            </a:r>
          </a:p>
          <a:p>
            <a:pPr algn="l"/>
            <a:r>
              <a:rPr lang="en-US" sz="2000" dirty="0"/>
              <a:t>Children’s Hospital Los Angeles</a:t>
            </a:r>
          </a:p>
        </p:txBody>
      </p:sp>
      <p:sp>
        <p:nvSpPr>
          <p:cNvPr id="4" name="TextBox 3"/>
          <p:cNvSpPr txBox="1"/>
          <p:nvPr/>
        </p:nvSpPr>
        <p:spPr>
          <a:xfrm>
            <a:off x="-3086100" y="211455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4A88C918-0462-1B4B-88C9-9E92359DD782}"/>
              </a:ext>
            </a:extLst>
          </p:cNvPr>
          <p:cNvSpPr txBox="1"/>
          <p:nvPr/>
        </p:nvSpPr>
        <p:spPr>
          <a:xfrm>
            <a:off x="5500829" y="3244334"/>
            <a:ext cx="1723742" cy="369332"/>
          </a:xfrm>
          <a:prstGeom prst="rect">
            <a:avLst/>
          </a:prstGeom>
          <a:noFill/>
        </p:spPr>
        <p:txBody>
          <a:bodyPr wrap="none" rtlCol="0">
            <a:spAutoFit/>
          </a:bodyPr>
          <a:lstStyle/>
          <a:p>
            <a:r>
              <a:rPr lang="en-US" dirty="0"/>
              <a:t>Updated 1/2020</a:t>
            </a:r>
          </a:p>
        </p:txBody>
      </p:sp>
    </p:spTree>
    <p:extLst>
      <p:ext uri="{BB962C8B-B14F-4D97-AF65-F5344CB8AC3E}">
        <p14:creationId xmlns:p14="http://schemas.microsoft.com/office/powerpoint/2010/main" val="1685904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Initial Assessment</a:t>
            </a:r>
          </a:p>
        </p:txBody>
      </p:sp>
      <p:sp>
        <p:nvSpPr>
          <p:cNvPr id="3" name="Content Placeholder 2"/>
          <p:cNvSpPr>
            <a:spLocks noGrp="1"/>
          </p:cNvSpPr>
          <p:nvPr>
            <p:ph idx="1"/>
          </p:nvPr>
        </p:nvSpPr>
        <p:spPr>
          <a:xfrm>
            <a:off x="628650" y="1678656"/>
            <a:ext cx="8362950" cy="4956175"/>
          </a:xfrm>
        </p:spPr>
        <p:txBody>
          <a:bodyPr>
            <a:normAutofit/>
          </a:bodyPr>
          <a:lstStyle/>
          <a:p>
            <a:pPr marL="0" indent="0" algn="just">
              <a:buNone/>
            </a:pPr>
            <a:r>
              <a:rPr lang="en-US" sz="3300" b="1" dirty="0"/>
              <a:t>Routine care includes:</a:t>
            </a:r>
          </a:p>
          <a:p>
            <a:pPr marL="0" indent="0" algn="just">
              <a:buNone/>
            </a:pPr>
            <a:endParaRPr lang="en-US" sz="3300" b="1" dirty="0"/>
          </a:p>
          <a:p>
            <a:pPr algn="just">
              <a:buFont typeface="Wingdings" panose="05000000000000000000" pitchFamily="2" charset="2"/>
              <a:buChar char="ü"/>
            </a:pPr>
            <a:r>
              <a:rPr lang="en-US" sz="2800" dirty="0"/>
              <a:t> Making sure the infant is dried, and covered to  maintain </a:t>
            </a:r>
            <a:r>
              <a:rPr lang="en-US" sz="2800" dirty="0" err="1"/>
              <a:t>normothermia</a:t>
            </a:r>
            <a:endParaRPr lang="en-US" sz="2800" dirty="0"/>
          </a:p>
          <a:p>
            <a:pPr algn="just">
              <a:buFont typeface="Wingdings" panose="05000000000000000000" pitchFamily="2" charset="2"/>
              <a:buChar char="ü"/>
            </a:pPr>
            <a:r>
              <a:rPr lang="en-US" sz="2800" dirty="0"/>
              <a:t> Clearing secretions as needed</a:t>
            </a:r>
          </a:p>
          <a:p>
            <a:pPr algn="just">
              <a:buFont typeface="Wingdings" panose="05000000000000000000" pitchFamily="2" charset="2"/>
              <a:buChar char="ü"/>
            </a:pPr>
            <a:r>
              <a:rPr lang="en-US" sz="2800" dirty="0"/>
              <a:t> Placing the infant skin to skin with the mother</a:t>
            </a:r>
          </a:p>
          <a:p>
            <a:pPr algn="just">
              <a:buFont typeface="Wingdings" panose="05000000000000000000" pitchFamily="2" charset="2"/>
              <a:buChar char="ü"/>
            </a:pPr>
            <a:r>
              <a:rPr lang="en-US" sz="2800" dirty="0"/>
              <a:t> Continuing to evaluate breathing, activity, and color</a:t>
            </a:r>
            <a:endParaRPr lang="en-US" sz="2800" b="1" dirty="0"/>
          </a:p>
          <a:p>
            <a:pPr marL="0" indent="0">
              <a:buNone/>
            </a:pPr>
            <a:r>
              <a:rPr lang="en-US" sz="2800" dirty="0"/>
              <a:t> </a:t>
            </a:r>
          </a:p>
          <a:p>
            <a:endParaRPr lang="en-US" baseline="30000" dirty="0"/>
          </a:p>
        </p:txBody>
      </p:sp>
    </p:spTree>
    <p:extLst>
      <p:ext uri="{BB962C8B-B14F-4D97-AF65-F5344CB8AC3E}">
        <p14:creationId xmlns:p14="http://schemas.microsoft.com/office/powerpoint/2010/main" val="1022282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Initial Assessment - NO</a:t>
            </a:r>
            <a:endParaRPr lang="en-US" sz="3600" b="1" dirty="0">
              <a:latin typeface="+mn-lt"/>
            </a:endParaRPr>
          </a:p>
        </p:txBody>
      </p:sp>
      <p:sp>
        <p:nvSpPr>
          <p:cNvPr id="3" name="Content Placeholder 2"/>
          <p:cNvSpPr>
            <a:spLocks noGrp="1"/>
          </p:cNvSpPr>
          <p:nvPr>
            <p:ph idx="1"/>
          </p:nvPr>
        </p:nvSpPr>
        <p:spPr/>
        <p:txBody>
          <a:bodyPr>
            <a:normAutofit/>
          </a:bodyPr>
          <a:lstStyle/>
          <a:p>
            <a:pPr algn="just"/>
            <a:r>
              <a:rPr lang="en-US" sz="2800" dirty="0"/>
              <a:t>Term gestation? </a:t>
            </a:r>
          </a:p>
          <a:p>
            <a:pPr algn="just"/>
            <a:r>
              <a:rPr lang="en-US" sz="2800" dirty="0"/>
              <a:t>Good tone? </a:t>
            </a:r>
          </a:p>
          <a:p>
            <a:pPr algn="just"/>
            <a:r>
              <a:rPr lang="en-US" sz="2800" dirty="0"/>
              <a:t>Breathing or crying?</a:t>
            </a:r>
          </a:p>
          <a:p>
            <a:pPr algn="just"/>
            <a:endParaRPr lang="en-US" sz="2800" dirty="0"/>
          </a:p>
          <a:p>
            <a:pPr algn="just"/>
            <a:r>
              <a:rPr lang="en-US" sz="2800" b="1" dirty="0">
                <a:solidFill>
                  <a:srgbClr val="FF0000"/>
                </a:solidFill>
              </a:rPr>
              <a:t>“NO” </a:t>
            </a:r>
            <a:r>
              <a:rPr lang="en-US" sz="2800" dirty="0">
                <a:sym typeface="Wingdings" panose="05000000000000000000" pitchFamily="2" charset="2"/>
              </a:rPr>
              <a:t> Infant should be moved to a radiant warmer, and resuscitation should being in a step-wise fashion </a:t>
            </a:r>
          </a:p>
          <a:p>
            <a:pPr marL="0" indent="0">
              <a:buNone/>
            </a:pPr>
            <a:endParaRPr lang="en-US" baseline="30000" dirty="0">
              <a:sym typeface="Wingdings" panose="05000000000000000000" pitchFamily="2" charset="2"/>
            </a:endParaRPr>
          </a:p>
        </p:txBody>
      </p:sp>
    </p:spTree>
    <p:extLst>
      <p:ext uri="{BB962C8B-B14F-4D97-AF65-F5344CB8AC3E}">
        <p14:creationId xmlns:p14="http://schemas.microsoft.com/office/powerpoint/2010/main" val="388251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Clinical Scenario </a:t>
            </a:r>
            <a:endParaRPr lang="en-US" sz="3600" b="1" dirty="0">
              <a:latin typeface="+mn-lt"/>
            </a:endParaRPr>
          </a:p>
        </p:txBody>
      </p:sp>
      <p:sp>
        <p:nvSpPr>
          <p:cNvPr id="3" name="Content Placeholder 2"/>
          <p:cNvSpPr>
            <a:spLocks noGrp="1"/>
          </p:cNvSpPr>
          <p:nvPr>
            <p:ph idx="1"/>
          </p:nvPr>
        </p:nvSpPr>
        <p:spPr>
          <a:xfrm>
            <a:off x="628650" y="1825625"/>
            <a:ext cx="8058150" cy="4351338"/>
          </a:xfrm>
        </p:spPr>
        <p:txBody>
          <a:bodyPr/>
          <a:lstStyle/>
          <a:p>
            <a:pPr marL="0" indent="0" algn="just">
              <a:buNone/>
            </a:pPr>
            <a:r>
              <a:rPr lang="en-US" sz="2800" i="1" dirty="0"/>
              <a:t>Post-delivery, the infant is limp, pale, and not crying.</a:t>
            </a:r>
            <a:endParaRPr lang="en-US" sz="2800" i="1" baseline="30000" dirty="0"/>
          </a:p>
          <a:p>
            <a:pPr marL="0" indent="0" algn="just">
              <a:buNone/>
            </a:pPr>
            <a:endParaRPr lang="en-US" sz="2800" i="1" baseline="30000" dirty="0"/>
          </a:p>
          <a:p>
            <a:pPr marL="0" indent="0" algn="just">
              <a:buNone/>
            </a:pPr>
            <a:r>
              <a:rPr lang="en-US" sz="2800" i="1" dirty="0"/>
              <a:t>Based on your initial assessment, you decide that resuscitation should begin promptly…</a:t>
            </a:r>
          </a:p>
        </p:txBody>
      </p:sp>
    </p:spTree>
    <p:extLst>
      <p:ext uri="{BB962C8B-B14F-4D97-AF65-F5344CB8AC3E}">
        <p14:creationId xmlns:p14="http://schemas.microsoft.com/office/powerpoint/2010/main" val="336886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9DF347-8F2E-477A-8895-9461FEC33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04800"/>
            <a:ext cx="4572000" cy="6459338"/>
          </a:xfrm>
          <a:prstGeom prst="rect">
            <a:avLst/>
          </a:prstGeom>
        </p:spPr>
      </p:pic>
    </p:spTree>
    <p:extLst>
      <p:ext uri="{BB962C8B-B14F-4D97-AF65-F5344CB8AC3E}">
        <p14:creationId xmlns:p14="http://schemas.microsoft.com/office/powerpoint/2010/main" val="314005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30275"/>
          </a:xfrm>
        </p:spPr>
        <p:txBody>
          <a:bodyPr>
            <a:normAutofit/>
          </a:bodyPr>
          <a:lstStyle/>
          <a:p>
            <a:r>
              <a:rPr lang="en-US" sz="3600" b="1" dirty="0">
                <a:latin typeface="+mn-lt"/>
              </a:rPr>
              <a:t>“Golden Minute”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371600"/>
            <a:ext cx="6096000" cy="4954456"/>
          </a:xfrm>
        </p:spPr>
      </p:pic>
      <p:sp>
        <p:nvSpPr>
          <p:cNvPr id="3" name="Up-Down Arrow 2"/>
          <p:cNvSpPr/>
          <p:nvPr/>
        </p:nvSpPr>
        <p:spPr>
          <a:xfrm>
            <a:off x="6477000" y="2362200"/>
            <a:ext cx="304800" cy="1219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Up-Down Arrow 4"/>
          <p:cNvSpPr/>
          <p:nvPr/>
        </p:nvSpPr>
        <p:spPr>
          <a:xfrm>
            <a:off x="6477000" y="4800600"/>
            <a:ext cx="304800" cy="16198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7010400" y="2441856"/>
            <a:ext cx="1828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steps</a:t>
            </a:r>
          </a:p>
        </p:txBody>
      </p:sp>
      <p:sp>
        <p:nvSpPr>
          <p:cNvPr id="7" name="Up-Down Arrow 6"/>
          <p:cNvSpPr/>
          <p:nvPr/>
        </p:nvSpPr>
        <p:spPr>
          <a:xfrm>
            <a:off x="6477000" y="3581400"/>
            <a:ext cx="304800" cy="1219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7007942" y="3657600"/>
            <a:ext cx="1828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Re-evaluation</a:t>
            </a:r>
          </a:p>
        </p:txBody>
      </p:sp>
      <p:sp>
        <p:nvSpPr>
          <p:cNvPr id="9" name="Rounded Rectangle 8"/>
          <p:cNvSpPr/>
          <p:nvPr/>
        </p:nvSpPr>
        <p:spPr>
          <a:xfrm>
            <a:off x="7007942" y="5077132"/>
            <a:ext cx="1828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Begin</a:t>
            </a:r>
          </a:p>
          <a:p>
            <a:pPr algn="ctr"/>
            <a:r>
              <a:rPr lang="en-US" b="1" dirty="0">
                <a:solidFill>
                  <a:srgbClr val="FF0000"/>
                </a:solidFill>
              </a:rPr>
              <a:t>Ventilation</a:t>
            </a:r>
          </a:p>
        </p:txBody>
      </p:sp>
    </p:spTree>
    <p:extLst>
      <p:ext uri="{BB962C8B-B14F-4D97-AF65-F5344CB8AC3E}">
        <p14:creationId xmlns:p14="http://schemas.microsoft.com/office/powerpoint/2010/main" val="391771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30275"/>
          </a:xfrm>
        </p:spPr>
        <p:txBody>
          <a:bodyPr>
            <a:normAutofit/>
          </a:bodyPr>
          <a:lstStyle/>
          <a:p>
            <a:r>
              <a:rPr lang="en-US" sz="3600" b="1" dirty="0">
                <a:latin typeface="+mn-lt"/>
              </a:rPr>
              <a:t>Apgar score</a:t>
            </a:r>
          </a:p>
        </p:txBody>
      </p:sp>
      <p:sp>
        <p:nvSpPr>
          <p:cNvPr id="3" name="Content Placeholder 2"/>
          <p:cNvSpPr>
            <a:spLocks noGrp="1"/>
          </p:cNvSpPr>
          <p:nvPr>
            <p:ph idx="1"/>
          </p:nvPr>
        </p:nvSpPr>
        <p:spPr>
          <a:xfrm>
            <a:off x="304800" y="1414272"/>
            <a:ext cx="3810000" cy="4800600"/>
          </a:xfrm>
        </p:spPr>
        <p:txBody>
          <a:bodyPr>
            <a:normAutofit fontScale="92500" lnSpcReduction="20000"/>
          </a:bodyPr>
          <a:lstStyle/>
          <a:p>
            <a:pPr algn="just"/>
            <a:r>
              <a:rPr lang="en-US" sz="2800" dirty="0"/>
              <a:t>A method to quickly summarize the health of the newborn against infant mortality.</a:t>
            </a:r>
          </a:p>
          <a:p>
            <a:pPr algn="just"/>
            <a:endParaRPr lang="en-US" sz="2800" dirty="0"/>
          </a:p>
          <a:p>
            <a:pPr algn="just"/>
            <a:r>
              <a:rPr lang="en-US" sz="2800" dirty="0"/>
              <a:t>Generally done at 1 and 5 minutes after birth. </a:t>
            </a:r>
          </a:p>
          <a:p>
            <a:pPr algn="just"/>
            <a:endParaRPr lang="en-US" sz="2800" dirty="0"/>
          </a:p>
          <a:p>
            <a:pPr algn="just"/>
            <a:r>
              <a:rPr lang="en-US" sz="2800" dirty="0"/>
              <a:t>Apgar score is </a:t>
            </a:r>
            <a:r>
              <a:rPr lang="en-US" sz="2800" b="1" dirty="0">
                <a:solidFill>
                  <a:srgbClr val="FF0000"/>
                </a:solidFill>
              </a:rPr>
              <a:t>not</a:t>
            </a:r>
            <a:r>
              <a:rPr lang="en-US" sz="2800" dirty="0"/>
              <a:t> used to determine if initial resuscitation is needed, but rather if resuscitation efforts should be continued.</a:t>
            </a:r>
          </a:p>
          <a:p>
            <a:pPr marL="0" indent="0">
              <a:buNone/>
            </a:pPr>
            <a:endParaRPr lang="en-US" sz="2800" dirty="0"/>
          </a:p>
        </p:txBody>
      </p:sp>
      <p:pic>
        <p:nvPicPr>
          <p:cNvPr id="1026" name="Picture 2" descr="ヴァージニア・アプガ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920" y="1447800"/>
            <a:ext cx="3613845" cy="43536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17993AF-A9C6-8D46-94EF-21D1386E0366}"/>
              </a:ext>
            </a:extLst>
          </p:cNvPr>
          <p:cNvSpPr/>
          <p:nvPr/>
        </p:nvSpPr>
        <p:spPr>
          <a:xfrm>
            <a:off x="5486400" y="6534150"/>
            <a:ext cx="2664512" cy="261610"/>
          </a:xfrm>
          <a:prstGeom prst="rect">
            <a:avLst/>
          </a:prstGeom>
        </p:spPr>
        <p:txBody>
          <a:bodyPr wrap="none">
            <a:spAutoFit/>
          </a:bodyPr>
          <a:lstStyle/>
          <a:p>
            <a:r>
              <a:rPr lang="en-US" sz="1100" dirty="0">
                <a:solidFill>
                  <a:srgbClr val="000000"/>
                </a:solidFill>
                <a:latin typeface="Calibri" panose="020F0502020204030204" pitchFamily="34" charset="0"/>
              </a:rPr>
              <a:t> </a:t>
            </a:r>
            <a:r>
              <a:rPr lang="en-US" sz="1100" dirty="0">
                <a:latin typeface="Calibri" panose="020F0502020204030204" pitchFamily="34" charset="0"/>
                <a:hlinkClick r:id="rId4" tooltip="Original URL: https://en.wikipedia.org/wiki/Apgar_score. Click or tap if you trust this link."/>
              </a:rPr>
              <a:t>https://en.wikipedia.org/wiki/Apgar_score</a:t>
            </a:r>
            <a:endParaRPr lang="en-US" sz="1100" dirty="0"/>
          </a:p>
        </p:txBody>
      </p:sp>
    </p:spTree>
    <p:extLst>
      <p:ext uri="{BB962C8B-B14F-4D97-AF65-F5344CB8AC3E}">
        <p14:creationId xmlns:p14="http://schemas.microsoft.com/office/powerpoint/2010/main" val="15546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87755"/>
          </a:xfrm>
        </p:spPr>
        <p:txBody>
          <a:bodyPr>
            <a:normAutofit/>
          </a:bodyPr>
          <a:lstStyle/>
          <a:p>
            <a:r>
              <a:rPr lang="en-US" sz="3600" b="1" dirty="0">
                <a:latin typeface="+mn-lt"/>
              </a:rPr>
              <a:t>Apgar score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886822"/>
              </p:ext>
            </p:extLst>
          </p:nvPr>
        </p:nvGraphicFramePr>
        <p:xfrm>
          <a:off x="660605" y="1752600"/>
          <a:ext cx="7886700" cy="411988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370840">
                <a:tc gridSpan="2">
                  <a:txBody>
                    <a:bodyPr/>
                    <a:lstStyle/>
                    <a:p>
                      <a:pPr algn="ctr"/>
                      <a:r>
                        <a:rPr lang="en-US" dirty="0"/>
                        <a:t>Indicator</a:t>
                      </a:r>
                    </a:p>
                  </a:txBody>
                  <a:tcPr/>
                </a:tc>
                <a:tc hMerge="1">
                  <a:txBody>
                    <a:bodyPr/>
                    <a:lstStyle/>
                    <a:p>
                      <a:endParaRPr lang="en-US" dirty="0"/>
                    </a:p>
                  </a:txBody>
                  <a:tcPr/>
                </a:tc>
                <a:tc>
                  <a:txBody>
                    <a:bodyPr/>
                    <a:lstStyle/>
                    <a:p>
                      <a:pPr algn="ctr"/>
                      <a:r>
                        <a:rPr lang="en-US" dirty="0"/>
                        <a:t>0 Points</a:t>
                      </a:r>
                    </a:p>
                  </a:txBody>
                  <a:tcPr/>
                </a:tc>
                <a:tc>
                  <a:txBody>
                    <a:bodyPr/>
                    <a:lstStyle/>
                    <a:p>
                      <a:pPr algn="ctr"/>
                      <a:r>
                        <a:rPr lang="en-US" dirty="0"/>
                        <a:t>1 Point</a:t>
                      </a:r>
                    </a:p>
                  </a:txBody>
                  <a:tcPr/>
                </a:tc>
                <a:tc>
                  <a:txBody>
                    <a:bodyPr/>
                    <a:lstStyle/>
                    <a:p>
                      <a:pPr algn="ctr"/>
                      <a:r>
                        <a:rPr lang="en-US" dirty="0"/>
                        <a:t>2 Points</a:t>
                      </a:r>
                    </a:p>
                  </a:txBody>
                  <a:tcPr/>
                </a:tc>
                <a:extLst>
                  <a:ext uri="{0D108BD9-81ED-4DB2-BD59-A6C34878D82A}">
                    <a16:rowId xmlns:a16="http://schemas.microsoft.com/office/drawing/2014/main" val="10000"/>
                  </a:ext>
                </a:extLst>
              </a:tr>
              <a:tr h="370840">
                <a:tc>
                  <a:txBody>
                    <a:bodyPr/>
                    <a:lstStyle/>
                    <a:p>
                      <a:pPr algn="ctr"/>
                      <a:r>
                        <a:rPr lang="en-US" sz="3600" b="1" dirty="0"/>
                        <a:t>A</a:t>
                      </a:r>
                    </a:p>
                  </a:txBody>
                  <a:tcPr/>
                </a:tc>
                <a:tc>
                  <a:txBody>
                    <a:bodyPr/>
                    <a:lstStyle/>
                    <a:p>
                      <a:pPr algn="ctr"/>
                      <a:r>
                        <a:rPr lang="en-US" dirty="0"/>
                        <a:t>Activity (Muscle</a:t>
                      </a:r>
                      <a:r>
                        <a:rPr lang="en-US" baseline="0" dirty="0"/>
                        <a:t> tone)</a:t>
                      </a:r>
                      <a:endParaRPr lang="en-US" dirty="0"/>
                    </a:p>
                  </a:txBody>
                  <a:tcPr/>
                </a:tc>
                <a:tc>
                  <a:txBody>
                    <a:bodyPr/>
                    <a:lstStyle/>
                    <a:p>
                      <a:pPr algn="ctr"/>
                      <a:r>
                        <a:rPr lang="en-US" dirty="0"/>
                        <a:t>Absent</a:t>
                      </a:r>
                    </a:p>
                    <a:p>
                      <a:pPr algn="ctr"/>
                      <a:endParaRPr lang="en-US" dirty="0"/>
                    </a:p>
                  </a:txBody>
                  <a:tcPr/>
                </a:tc>
                <a:tc>
                  <a:txBody>
                    <a:bodyPr/>
                    <a:lstStyle/>
                    <a:p>
                      <a:pPr algn="ctr"/>
                      <a:r>
                        <a:rPr lang="en-US" dirty="0"/>
                        <a:t>Flexed limbs</a:t>
                      </a:r>
                    </a:p>
                  </a:txBody>
                  <a:tcPr/>
                </a:tc>
                <a:tc>
                  <a:txBody>
                    <a:bodyPr/>
                    <a:lstStyle/>
                    <a:p>
                      <a:pPr algn="ctr"/>
                      <a:r>
                        <a:rPr lang="en-US" dirty="0"/>
                        <a:t>Active</a:t>
                      </a:r>
                    </a:p>
                  </a:txBody>
                  <a:tcPr/>
                </a:tc>
                <a:extLst>
                  <a:ext uri="{0D108BD9-81ED-4DB2-BD59-A6C34878D82A}">
                    <a16:rowId xmlns:a16="http://schemas.microsoft.com/office/drawing/2014/main" val="10001"/>
                  </a:ext>
                </a:extLst>
              </a:tr>
              <a:tr h="370840">
                <a:tc>
                  <a:txBody>
                    <a:bodyPr/>
                    <a:lstStyle/>
                    <a:p>
                      <a:pPr algn="ctr"/>
                      <a:r>
                        <a:rPr lang="en-US" sz="3600" b="1" dirty="0"/>
                        <a:t>P</a:t>
                      </a:r>
                    </a:p>
                  </a:txBody>
                  <a:tcPr/>
                </a:tc>
                <a:tc>
                  <a:txBody>
                    <a:bodyPr/>
                    <a:lstStyle/>
                    <a:p>
                      <a:pPr algn="ctr"/>
                      <a:r>
                        <a:rPr lang="en-US" dirty="0"/>
                        <a:t>Pulse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Absent</a:t>
                      </a:r>
                    </a:p>
                    <a:p>
                      <a:pPr algn="ctr"/>
                      <a:endParaRPr lang="en-US" dirty="0"/>
                    </a:p>
                  </a:txBody>
                  <a:tcPr/>
                </a:tc>
                <a:tc>
                  <a:txBody>
                    <a:bodyPr/>
                    <a:lstStyle/>
                    <a:p>
                      <a:pPr algn="ctr"/>
                      <a:r>
                        <a:rPr lang="en-US" dirty="0"/>
                        <a:t>&lt;</a:t>
                      </a:r>
                      <a:r>
                        <a:rPr lang="en-US" baseline="0" dirty="0"/>
                        <a:t> 100 bpm</a:t>
                      </a:r>
                      <a:endParaRPr lang="en-US" dirty="0"/>
                    </a:p>
                  </a:txBody>
                  <a:tcPr/>
                </a:tc>
                <a:tc>
                  <a:txBody>
                    <a:bodyPr/>
                    <a:lstStyle/>
                    <a:p>
                      <a:pPr algn="ctr"/>
                      <a:r>
                        <a:rPr lang="en-US" dirty="0"/>
                        <a:t>&gt; 100 bpm</a:t>
                      </a:r>
                    </a:p>
                  </a:txBody>
                  <a:tcPr/>
                </a:tc>
                <a:extLst>
                  <a:ext uri="{0D108BD9-81ED-4DB2-BD59-A6C34878D82A}">
                    <a16:rowId xmlns:a16="http://schemas.microsoft.com/office/drawing/2014/main" val="10002"/>
                  </a:ext>
                </a:extLst>
              </a:tr>
              <a:tr h="370840">
                <a:tc>
                  <a:txBody>
                    <a:bodyPr/>
                    <a:lstStyle/>
                    <a:p>
                      <a:pPr algn="ctr"/>
                      <a:r>
                        <a:rPr lang="en-US" sz="3600" b="1" dirty="0"/>
                        <a:t>G</a:t>
                      </a:r>
                    </a:p>
                  </a:txBody>
                  <a:tcPr/>
                </a:tc>
                <a:tc>
                  <a:txBody>
                    <a:bodyPr/>
                    <a:lstStyle/>
                    <a:p>
                      <a:pPr algn="ctr"/>
                      <a:r>
                        <a:rPr lang="en-US" dirty="0"/>
                        <a:t>Grimace (reflex</a:t>
                      </a:r>
                      <a:r>
                        <a:rPr lang="en-US" baseline="0" dirty="0"/>
                        <a:t> irritability)</a:t>
                      </a:r>
                      <a:endParaRPr lang="en-US" dirty="0"/>
                    </a:p>
                  </a:txBody>
                  <a:tcPr/>
                </a:tc>
                <a:tc>
                  <a:txBody>
                    <a:bodyPr/>
                    <a:lstStyle/>
                    <a:p>
                      <a:pPr algn="ctr"/>
                      <a:r>
                        <a:rPr lang="en-US" dirty="0"/>
                        <a:t>Floppy</a:t>
                      </a:r>
                    </a:p>
                  </a:txBody>
                  <a:tcPr/>
                </a:tc>
                <a:tc>
                  <a:txBody>
                    <a:bodyPr/>
                    <a:lstStyle/>
                    <a:p>
                      <a:pPr algn="ctr"/>
                      <a:r>
                        <a:rPr lang="en-US" dirty="0"/>
                        <a:t>Minimal response</a:t>
                      </a:r>
                    </a:p>
                  </a:txBody>
                  <a:tcPr/>
                </a:tc>
                <a:tc>
                  <a:txBody>
                    <a:bodyPr/>
                    <a:lstStyle/>
                    <a:p>
                      <a:pPr algn="ctr"/>
                      <a:r>
                        <a:rPr lang="en-US" dirty="0"/>
                        <a:t>Prompt response</a:t>
                      </a:r>
                    </a:p>
                  </a:txBody>
                  <a:tcPr/>
                </a:tc>
                <a:extLst>
                  <a:ext uri="{0D108BD9-81ED-4DB2-BD59-A6C34878D82A}">
                    <a16:rowId xmlns:a16="http://schemas.microsoft.com/office/drawing/2014/main" val="10003"/>
                  </a:ext>
                </a:extLst>
              </a:tr>
              <a:tr h="370840">
                <a:tc>
                  <a:txBody>
                    <a:bodyPr/>
                    <a:lstStyle/>
                    <a:p>
                      <a:pPr algn="ctr"/>
                      <a:r>
                        <a:rPr lang="en-US" sz="3600" b="1" dirty="0"/>
                        <a:t>A</a:t>
                      </a:r>
                    </a:p>
                  </a:txBody>
                  <a:tcPr/>
                </a:tc>
                <a:tc>
                  <a:txBody>
                    <a:bodyPr/>
                    <a:lstStyle/>
                    <a:p>
                      <a:pPr algn="ctr"/>
                      <a:r>
                        <a:rPr lang="en-US" dirty="0"/>
                        <a:t>Appearance (Skin Color)</a:t>
                      </a:r>
                    </a:p>
                  </a:txBody>
                  <a:tcPr/>
                </a:tc>
                <a:tc>
                  <a:txBody>
                    <a:bodyPr/>
                    <a:lstStyle/>
                    <a:p>
                      <a:pPr algn="ctr"/>
                      <a:r>
                        <a:rPr lang="en-US" dirty="0"/>
                        <a:t>Blue, Pale</a:t>
                      </a:r>
                    </a:p>
                  </a:txBody>
                  <a:tcPr/>
                </a:tc>
                <a:tc>
                  <a:txBody>
                    <a:bodyPr/>
                    <a:lstStyle/>
                    <a:p>
                      <a:pPr algn="ctr"/>
                      <a:r>
                        <a:rPr lang="en-US" dirty="0"/>
                        <a:t>Pink body</a:t>
                      </a:r>
                    </a:p>
                    <a:p>
                      <a:pPr algn="ctr"/>
                      <a:r>
                        <a:rPr lang="en-US" dirty="0"/>
                        <a:t>Blue</a:t>
                      </a:r>
                      <a:r>
                        <a:rPr lang="en-US" baseline="0" dirty="0"/>
                        <a:t> extremities</a:t>
                      </a:r>
                      <a:endParaRPr lang="en-US" dirty="0"/>
                    </a:p>
                  </a:txBody>
                  <a:tcPr/>
                </a:tc>
                <a:tc>
                  <a:txBody>
                    <a:bodyPr/>
                    <a:lstStyle/>
                    <a:p>
                      <a:pPr algn="ctr"/>
                      <a:r>
                        <a:rPr lang="en-US" dirty="0"/>
                        <a:t>Pink</a:t>
                      </a:r>
                    </a:p>
                  </a:txBody>
                  <a:tcPr/>
                </a:tc>
                <a:extLst>
                  <a:ext uri="{0D108BD9-81ED-4DB2-BD59-A6C34878D82A}">
                    <a16:rowId xmlns:a16="http://schemas.microsoft.com/office/drawing/2014/main" val="10004"/>
                  </a:ext>
                </a:extLst>
              </a:tr>
              <a:tr h="370840">
                <a:tc>
                  <a:txBody>
                    <a:bodyPr/>
                    <a:lstStyle/>
                    <a:p>
                      <a:pPr algn="ctr"/>
                      <a:r>
                        <a:rPr lang="en-US" sz="3600" b="1" dirty="0"/>
                        <a:t>R</a:t>
                      </a:r>
                    </a:p>
                  </a:txBody>
                  <a:tcPr/>
                </a:tc>
                <a:tc>
                  <a:txBody>
                    <a:bodyPr/>
                    <a:lstStyle/>
                    <a:p>
                      <a:pPr algn="ctr"/>
                      <a:r>
                        <a:rPr lang="en-US" dirty="0"/>
                        <a:t>Respiration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Absent</a:t>
                      </a:r>
                    </a:p>
                    <a:p>
                      <a:pPr algn="ctr"/>
                      <a:endParaRPr lang="en-US" dirty="0"/>
                    </a:p>
                  </a:txBody>
                  <a:tcPr/>
                </a:tc>
                <a:tc>
                  <a:txBody>
                    <a:bodyPr/>
                    <a:lstStyle/>
                    <a:p>
                      <a:pPr algn="ctr"/>
                      <a:r>
                        <a:rPr lang="en-US" dirty="0"/>
                        <a:t>Slow and irregular</a:t>
                      </a:r>
                    </a:p>
                  </a:txBody>
                  <a:tcPr/>
                </a:tc>
                <a:tc>
                  <a:txBody>
                    <a:bodyPr/>
                    <a:lstStyle/>
                    <a:p>
                      <a:pPr algn="ctr"/>
                      <a:r>
                        <a:rPr lang="en-US" dirty="0"/>
                        <a:t>Vigorous cry</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660605" y="6172200"/>
            <a:ext cx="7886700" cy="369332"/>
          </a:xfrm>
          <a:prstGeom prst="rect">
            <a:avLst/>
          </a:prstGeom>
          <a:noFill/>
        </p:spPr>
        <p:txBody>
          <a:bodyPr wrap="square" rtlCol="0">
            <a:spAutoFit/>
          </a:bodyPr>
          <a:lstStyle/>
          <a:p>
            <a:r>
              <a:rPr lang="en-US" dirty="0"/>
              <a:t>Total score:         &gt;7: Normal		4-6: fairly low 	   &lt;3: critical</a:t>
            </a:r>
          </a:p>
        </p:txBody>
      </p:sp>
    </p:spTree>
    <p:extLst>
      <p:ext uri="{BB962C8B-B14F-4D97-AF65-F5344CB8AC3E}">
        <p14:creationId xmlns:p14="http://schemas.microsoft.com/office/powerpoint/2010/main" val="1006905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30275"/>
          </a:xfrm>
        </p:spPr>
        <p:txBody>
          <a:bodyPr>
            <a:normAutofit/>
          </a:bodyPr>
          <a:lstStyle/>
          <a:p>
            <a:r>
              <a:rPr lang="en-US" sz="3600" b="1" dirty="0"/>
              <a:t>Clinical Scenario </a:t>
            </a:r>
            <a:endParaRPr lang="en-US" sz="3600" b="1" dirty="0">
              <a:latin typeface="+mn-lt"/>
            </a:endParaRPr>
          </a:p>
        </p:txBody>
      </p:sp>
      <p:sp>
        <p:nvSpPr>
          <p:cNvPr id="3" name="Content Placeholder 2"/>
          <p:cNvSpPr>
            <a:spLocks noGrp="1"/>
          </p:cNvSpPr>
          <p:nvPr>
            <p:ph idx="1"/>
          </p:nvPr>
        </p:nvSpPr>
        <p:spPr>
          <a:xfrm>
            <a:off x="628650" y="1825625"/>
            <a:ext cx="8058150" cy="4351338"/>
          </a:xfrm>
        </p:spPr>
        <p:txBody>
          <a:bodyPr/>
          <a:lstStyle/>
          <a:p>
            <a:pPr marL="0" indent="0">
              <a:buNone/>
            </a:pPr>
            <a:r>
              <a:rPr lang="en-US" sz="2800" i="1" dirty="0"/>
              <a:t>But wait, what about the umbilical cord?</a:t>
            </a:r>
          </a:p>
          <a:p>
            <a:pPr marL="0" indent="0">
              <a:buNone/>
            </a:pPr>
            <a:endParaRPr lang="en-US" sz="2800" i="1" dirty="0"/>
          </a:p>
          <a:p>
            <a:pPr marL="0" indent="0">
              <a:buNone/>
            </a:pPr>
            <a:r>
              <a:rPr lang="en-US" sz="2800" i="1" dirty="0"/>
              <a:t>Immediate or delayed umbilical cord clamping?</a:t>
            </a:r>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57809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25751"/>
          </a:xfrm>
        </p:spPr>
        <p:txBody>
          <a:bodyPr>
            <a:normAutofit/>
          </a:bodyPr>
          <a:lstStyle/>
          <a:p>
            <a:r>
              <a:rPr lang="en-US" sz="3600" b="1" dirty="0">
                <a:latin typeface="+mn-lt"/>
              </a:rPr>
              <a:t>Umbilical Cord Management</a:t>
            </a:r>
          </a:p>
        </p:txBody>
      </p:sp>
      <p:sp>
        <p:nvSpPr>
          <p:cNvPr id="3" name="Content Placeholder 2"/>
          <p:cNvSpPr>
            <a:spLocks noGrp="1"/>
          </p:cNvSpPr>
          <p:nvPr>
            <p:ph idx="1"/>
          </p:nvPr>
        </p:nvSpPr>
        <p:spPr>
          <a:xfrm>
            <a:off x="4065472" y="1290876"/>
            <a:ext cx="4191000" cy="4183531"/>
          </a:xfrm>
        </p:spPr>
        <p:txBody>
          <a:bodyPr>
            <a:normAutofit fontScale="92500" lnSpcReduction="20000"/>
          </a:bodyPr>
          <a:lstStyle/>
          <a:p>
            <a:pPr marL="0" indent="0">
              <a:buNone/>
            </a:pPr>
            <a:r>
              <a:rPr lang="en-US" sz="2800" dirty="0"/>
              <a:t>Delayed Cord Clamping in Preterm Infants is associated with:</a:t>
            </a:r>
          </a:p>
          <a:p>
            <a:pPr marL="0" indent="0">
              <a:buNone/>
            </a:pPr>
            <a:endParaRPr lang="en-US" sz="2800" dirty="0"/>
          </a:p>
          <a:p>
            <a:r>
              <a:rPr lang="en-US" sz="2800" dirty="0"/>
              <a:t>less intraventricular hemorrhage (IVH)</a:t>
            </a:r>
          </a:p>
          <a:p>
            <a:r>
              <a:rPr lang="en-US" sz="2800" dirty="0"/>
              <a:t>higher blood pressure</a:t>
            </a:r>
          </a:p>
          <a:p>
            <a:r>
              <a:rPr lang="en-US" sz="2800" dirty="0"/>
              <a:t>higher blood volume</a:t>
            </a:r>
          </a:p>
          <a:p>
            <a:r>
              <a:rPr lang="en-US" sz="2800" dirty="0"/>
              <a:t>less need for transfusion </a:t>
            </a:r>
          </a:p>
          <a:p>
            <a:r>
              <a:rPr lang="en-US" sz="2800" dirty="0"/>
              <a:t>less necrotizing enterocolitis</a:t>
            </a:r>
            <a:r>
              <a:rPr lang="en-US" sz="2400" baseline="30000" dirty="0"/>
              <a:t>2 </a:t>
            </a:r>
          </a:p>
          <a:p>
            <a:endParaRPr lang="en-US" sz="2800" dirty="0"/>
          </a:p>
        </p:txBody>
      </p:sp>
      <p:sp>
        <p:nvSpPr>
          <p:cNvPr id="5" name="Rounded Rectangle 4"/>
          <p:cNvSpPr/>
          <p:nvPr/>
        </p:nvSpPr>
        <p:spPr>
          <a:xfrm>
            <a:off x="761999" y="1290876"/>
            <a:ext cx="3063517" cy="775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Breathing or Crying ?</a:t>
            </a:r>
          </a:p>
        </p:txBody>
      </p:sp>
      <p:sp>
        <p:nvSpPr>
          <p:cNvPr id="7" name="Rounded Rectangle 6"/>
          <p:cNvSpPr/>
          <p:nvPr/>
        </p:nvSpPr>
        <p:spPr>
          <a:xfrm>
            <a:off x="762000" y="2189544"/>
            <a:ext cx="14478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8" name="Rounded Rectangle 7"/>
          <p:cNvSpPr/>
          <p:nvPr/>
        </p:nvSpPr>
        <p:spPr>
          <a:xfrm>
            <a:off x="2377717" y="2189544"/>
            <a:ext cx="14478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p>
        </p:txBody>
      </p:sp>
      <p:sp>
        <p:nvSpPr>
          <p:cNvPr id="9" name="Down Arrow 8"/>
          <p:cNvSpPr/>
          <p:nvPr/>
        </p:nvSpPr>
        <p:spPr>
          <a:xfrm>
            <a:off x="1388805" y="3107192"/>
            <a:ext cx="242513" cy="2133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762000" y="3335299"/>
            <a:ext cx="14478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Delayed cord clamping</a:t>
            </a:r>
          </a:p>
        </p:txBody>
      </p:sp>
      <p:sp>
        <p:nvSpPr>
          <p:cNvPr id="11" name="Rounded Rectangle 10"/>
          <p:cNvSpPr/>
          <p:nvPr/>
        </p:nvSpPr>
        <p:spPr>
          <a:xfrm>
            <a:off x="2396570" y="3335299"/>
            <a:ext cx="14478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Clamp cord</a:t>
            </a:r>
          </a:p>
        </p:txBody>
      </p:sp>
      <p:sp>
        <p:nvSpPr>
          <p:cNvPr id="12" name="Rounded Rectangle 11"/>
          <p:cNvSpPr/>
          <p:nvPr/>
        </p:nvSpPr>
        <p:spPr>
          <a:xfrm>
            <a:off x="2396570" y="4458138"/>
            <a:ext cx="14478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Resuscitate</a:t>
            </a:r>
          </a:p>
        </p:txBody>
      </p:sp>
      <p:sp>
        <p:nvSpPr>
          <p:cNvPr id="13" name="Down Arrow 12"/>
          <p:cNvSpPr/>
          <p:nvPr/>
        </p:nvSpPr>
        <p:spPr>
          <a:xfrm>
            <a:off x="2992384" y="3107192"/>
            <a:ext cx="242513" cy="2133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3022154" y="4259553"/>
            <a:ext cx="196631" cy="18873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0664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25751"/>
          </a:xfrm>
        </p:spPr>
        <p:txBody>
          <a:bodyPr>
            <a:normAutofit/>
          </a:bodyPr>
          <a:lstStyle/>
          <a:p>
            <a:r>
              <a:rPr lang="en-US" sz="3600" b="1" dirty="0">
                <a:latin typeface="+mn-lt"/>
              </a:rPr>
              <a:t>Umbilical Cord Management</a:t>
            </a:r>
          </a:p>
        </p:txBody>
      </p:sp>
      <p:sp>
        <p:nvSpPr>
          <p:cNvPr id="3" name="Content Placeholder 2"/>
          <p:cNvSpPr>
            <a:spLocks noGrp="1"/>
          </p:cNvSpPr>
          <p:nvPr>
            <p:ph idx="1"/>
          </p:nvPr>
        </p:nvSpPr>
        <p:spPr>
          <a:xfrm>
            <a:off x="4031140" y="1290876"/>
            <a:ext cx="4191000" cy="4183531"/>
          </a:xfrm>
        </p:spPr>
        <p:txBody>
          <a:bodyPr>
            <a:normAutofit/>
          </a:bodyPr>
          <a:lstStyle/>
          <a:p>
            <a:pPr marL="0" indent="0">
              <a:buNone/>
            </a:pPr>
            <a:r>
              <a:rPr lang="en-US" sz="2600" dirty="0"/>
              <a:t>Delayed Cord Clamping in Preterm Infants is associated with:</a:t>
            </a:r>
          </a:p>
          <a:p>
            <a:pPr marL="0" indent="0">
              <a:buNone/>
            </a:pPr>
            <a:endParaRPr lang="en-US" sz="2600" dirty="0"/>
          </a:p>
          <a:p>
            <a:r>
              <a:rPr lang="en-US" sz="2600" dirty="0"/>
              <a:t>Slightly increased level of bilirubin</a:t>
            </a:r>
          </a:p>
          <a:p>
            <a:r>
              <a:rPr lang="en-US" sz="2600" dirty="0"/>
              <a:t>Need for phototherapy</a:t>
            </a:r>
          </a:p>
          <a:p>
            <a:endParaRPr lang="en-US" sz="2800" dirty="0"/>
          </a:p>
        </p:txBody>
      </p:sp>
      <p:sp>
        <p:nvSpPr>
          <p:cNvPr id="17" name="Rounded Rectangle 6">
            <a:extLst>
              <a:ext uri="{FF2B5EF4-FFF2-40B4-BE49-F238E27FC236}">
                <a16:creationId xmlns:a16="http://schemas.microsoft.com/office/drawing/2014/main" id="{86EF0F2A-4BCE-4449-81B5-E24323685122}"/>
              </a:ext>
            </a:extLst>
          </p:cNvPr>
          <p:cNvSpPr/>
          <p:nvPr/>
        </p:nvSpPr>
        <p:spPr>
          <a:xfrm>
            <a:off x="762000" y="2189544"/>
            <a:ext cx="14478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18" name="Rounded Rectangle 7">
            <a:extLst>
              <a:ext uri="{FF2B5EF4-FFF2-40B4-BE49-F238E27FC236}">
                <a16:creationId xmlns:a16="http://schemas.microsoft.com/office/drawing/2014/main" id="{019712D2-CDB8-4845-8664-A9F6ECF699E5}"/>
              </a:ext>
            </a:extLst>
          </p:cNvPr>
          <p:cNvSpPr/>
          <p:nvPr/>
        </p:nvSpPr>
        <p:spPr>
          <a:xfrm>
            <a:off x="2377717" y="2189544"/>
            <a:ext cx="14478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p>
        </p:txBody>
      </p:sp>
      <p:sp>
        <p:nvSpPr>
          <p:cNvPr id="19" name="Down Arrow 8">
            <a:extLst>
              <a:ext uri="{FF2B5EF4-FFF2-40B4-BE49-F238E27FC236}">
                <a16:creationId xmlns:a16="http://schemas.microsoft.com/office/drawing/2014/main" id="{32D3C2B5-9486-4109-BBFC-A69EE428480E}"/>
              </a:ext>
            </a:extLst>
          </p:cNvPr>
          <p:cNvSpPr/>
          <p:nvPr/>
        </p:nvSpPr>
        <p:spPr>
          <a:xfrm>
            <a:off x="1388805" y="3107192"/>
            <a:ext cx="242513" cy="2133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9">
            <a:extLst>
              <a:ext uri="{FF2B5EF4-FFF2-40B4-BE49-F238E27FC236}">
                <a16:creationId xmlns:a16="http://schemas.microsoft.com/office/drawing/2014/main" id="{490CCC9D-D1AB-48FD-8B5F-79A7FAF050A0}"/>
              </a:ext>
            </a:extLst>
          </p:cNvPr>
          <p:cNvSpPr/>
          <p:nvPr/>
        </p:nvSpPr>
        <p:spPr>
          <a:xfrm>
            <a:off x="762000" y="3335299"/>
            <a:ext cx="14478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Delayed cord clamping</a:t>
            </a:r>
          </a:p>
        </p:txBody>
      </p:sp>
      <p:sp>
        <p:nvSpPr>
          <p:cNvPr id="21" name="Rounded Rectangle 10">
            <a:extLst>
              <a:ext uri="{FF2B5EF4-FFF2-40B4-BE49-F238E27FC236}">
                <a16:creationId xmlns:a16="http://schemas.microsoft.com/office/drawing/2014/main" id="{A2488F24-40F3-4B0A-8669-EF4AA2B445DB}"/>
              </a:ext>
            </a:extLst>
          </p:cNvPr>
          <p:cNvSpPr/>
          <p:nvPr/>
        </p:nvSpPr>
        <p:spPr>
          <a:xfrm>
            <a:off x="2396570" y="3335299"/>
            <a:ext cx="14478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Clamp cord</a:t>
            </a:r>
          </a:p>
        </p:txBody>
      </p:sp>
      <p:sp>
        <p:nvSpPr>
          <p:cNvPr id="22" name="Rounded Rectangle 11">
            <a:extLst>
              <a:ext uri="{FF2B5EF4-FFF2-40B4-BE49-F238E27FC236}">
                <a16:creationId xmlns:a16="http://schemas.microsoft.com/office/drawing/2014/main" id="{959C9D76-A94B-471C-989B-A22DB42B49D1}"/>
              </a:ext>
            </a:extLst>
          </p:cNvPr>
          <p:cNvSpPr/>
          <p:nvPr/>
        </p:nvSpPr>
        <p:spPr>
          <a:xfrm>
            <a:off x="2396570" y="4458138"/>
            <a:ext cx="14478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Resuscitate</a:t>
            </a:r>
          </a:p>
        </p:txBody>
      </p:sp>
      <p:sp>
        <p:nvSpPr>
          <p:cNvPr id="23" name="Down Arrow 12">
            <a:extLst>
              <a:ext uri="{FF2B5EF4-FFF2-40B4-BE49-F238E27FC236}">
                <a16:creationId xmlns:a16="http://schemas.microsoft.com/office/drawing/2014/main" id="{DA0F14FF-991D-48E1-8C94-DF0063C473A8}"/>
              </a:ext>
            </a:extLst>
          </p:cNvPr>
          <p:cNvSpPr/>
          <p:nvPr/>
        </p:nvSpPr>
        <p:spPr>
          <a:xfrm>
            <a:off x="2992384" y="3107192"/>
            <a:ext cx="242513" cy="21335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13">
            <a:extLst>
              <a:ext uri="{FF2B5EF4-FFF2-40B4-BE49-F238E27FC236}">
                <a16:creationId xmlns:a16="http://schemas.microsoft.com/office/drawing/2014/main" id="{24746501-D86A-47CB-8AD3-0105ED820FA2}"/>
              </a:ext>
            </a:extLst>
          </p:cNvPr>
          <p:cNvSpPr/>
          <p:nvPr/>
        </p:nvSpPr>
        <p:spPr>
          <a:xfrm>
            <a:off x="3022154" y="4259553"/>
            <a:ext cx="196631" cy="18873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761999" y="1290876"/>
            <a:ext cx="3063517" cy="775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Breathing or Crying ?</a:t>
            </a:r>
          </a:p>
        </p:txBody>
      </p:sp>
    </p:spTree>
    <p:extLst>
      <p:ext uri="{BB962C8B-B14F-4D97-AF65-F5344CB8AC3E}">
        <p14:creationId xmlns:p14="http://schemas.microsoft.com/office/powerpoint/2010/main" val="41382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30275"/>
          </a:xfrm>
        </p:spPr>
        <p:txBody>
          <a:bodyPr>
            <a:normAutofit/>
          </a:bodyPr>
          <a:lstStyle/>
          <a:p>
            <a:r>
              <a:rPr lang="en-US" sz="3600" b="1" dirty="0">
                <a:latin typeface="+mn-lt"/>
              </a:rPr>
              <a:t>Disclosures</a:t>
            </a:r>
          </a:p>
        </p:txBody>
      </p:sp>
      <p:sp>
        <p:nvSpPr>
          <p:cNvPr id="3" name="Content Placeholder 2"/>
          <p:cNvSpPr>
            <a:spLocks noGrp="1"/>
          </p:cNvSpPr>
          <p:nvPr>
            <p:ph idx="1"/>
          </p:nvPr>
        </p:nvSpPr>
        <p:spPr>
          <a:xfrm>
            <a:off x="1676400" y="2666999"/>
            <a:ext cx="5181600" cy="762001"/>
          </a:xfrm>
        </p:spPr>
        <p:txBody>
          <a:bodyPr/>
          <a:lstStyle/>
          <a:p>
            <a:pPr marL="0" indent="0">
              <a:buNone/>
            </a:pPr>
            <a:r>
              <a:rPr lang="en-US" sz="2800" dirty="0">
                <a:ea typeface="MS PGothic" charset="0"/>
              </a:rPr>
              <a:t>No relevant financial relationships</a:t>
            </a:r>
          </a:p>
          <a:p>
            <a:pPr marL="0" indent="0">
              <a:buNone/>
            </a:pPr>
            <a:endParaRPr lang="en-US" dirty="0"/>
          </a:p>
        </p:txBody>
      </p:sp>
    </p:spTree>
    <p:extLst>
      <p:ext uri="{BB962C8B-B14F-4D97-AF65-F5344CB8AC3E}">
        <p14:creationId xmlns:p14="http://schemas.microsoft.com/office/powerpoint/2010/main" val="2088564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30275"/>
          </a:xfrm>
        </p:spPr>
        <p:txBody>
          <a:bodyPr>
            <a:normAutofit/>
          </a:bodyPr>
          <a:lstStyle/>
          <a:p>
            <a:r>
              <a:rPr lang="en-US" sz="3600" b="1" dirty="0"/>
              <a:t>Clinical Scenario </a:t>
            </a:r>
            <a:endParaRPr lang="en-US" sz="3600" b="1" dirty="0">
              <a:latin typeface="+mn-lt"/>
            </a:endParaRPr>
          </a:p>
        </p:txBody>
      </p:sp>
      <p:sp>
        <p:nvSpPr>
          <p:cNvPr id="3" name="Content Placeholder 2"/>
          <p:cNvSpPr>
            <a:spLocks noGrp="1"/>
          </p:cNvSpPr>
          <p:nvPr>
            <p:ph idx="1"/>
          </p:nvPr>
        </p:nvSpPr>
        <p:spPr>
          <a:xfrm>
            <a:off x="628650" y="1676400"/>
            <a:ext cx="8058150" cy="4351338"/>
          </a:xfrm>
        </p:spPr>
        <p:txBody>
          <a:bodyPr/>
          <a:lstStyle/>
          <a:p>
            <a:pPr marL="0" indent="0" algn="just">
              <a:buNone/>
            </a:pPr>
            <a:r>
              <a:rPr lang="en-US" sz="2800" i="1" u="sng" dirty="0"/>
              <a:t>To Summarize up to this point:</a:t>
            </a:r>
          </a:p>
          <a:p>
            <a:pPr marL="0" indent="0" algn="just">
              <a:buNone/>
            </a:pPr>
            <a:endParaRPr lang="en-US" sz="2800" i="1" u="sng" dirty="0"/>
          </a:p>
          <a:p>
            <a:pPr algn="just"/>
            <a:r>
              <a:rPr lang="en-US" sz="2400" i="1" dirty="0"/>
              <a:t>You are called to a cesarean section delivery of a 33 week infant with an estimated weight of 1.9 kg.</a:t>
            </a:r>
          </a:p>
          <a:p>
            <a:pPr algn="just"/>
            <a:r>
              <a:rPr lang="en-US" sz="2400" i="1" dirty="0"/>
              <a:t>Post-delivery, the infant is limp, appears pale, and not crying.</a:t>
            </a:r>
          </a:p>
          <a:p>
            <a:pPr algn="just"/>
            <a:r>
              <a:rPr lang="en-US" sz="2400" i="1" dirty="0"/>
              <a:t>Umbilical cord is clamped so that resuscitation can begin promptly. </a:t>
            </a:r>
          </a:p>
          <a:p>
            <a:pPr algn="just"/>
            <a:r>
              <a:rPr lang="en-US" sz="2400" i="1" dirty="0"/>
              <a:t>Next, you decide to commence the initial steps of resuscitation…</a:t>
            </a:r>
            <a:endParaRPr lang="en-US" sz="2400" i="1" baseline="300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544139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30275"/>
          </a:xfrm>
        </p:spPr>
        <p:txBody>
          <a:bodyPr>
            <a:normAutofit/>
          </a:bodyPr>
          <a:lstStyle/>
          <a:p>
            <a:r>
              <a:rPr lang="en-US" sz="3600" b="1" dirty="0"/>
              <a:t>A. INITIAL STEPS</a:t>
            </a:r>
            <a:endParaRPr lang="en-US" sz="3600" b="1" dirty="0">
              <a:latin typeface="+mn-lt"/>
            </a:endParaRPr>
          </a:p>
        </p:txBody>
      </p:sp>
      <p:sp>
        <p:nvSpPr>
          <p:cNvPr id="3" name="Content Placeholder 2"/>
          <p:cNvSpPr>
            <a:spLocks noGrp="1"/>
          </p:cNvSpPr>
          <p:nvPr>
            <p:ph idx="1"/>
          </p:nvPr>
        </p:nvSpPr>
        <p:spPr>
          <a:xfrm>
            <a:off x="457200" y="1447800"/>
            <a:ext cx="7886700" cy="4351338"/>
          </a:xfrm>
        </p:spPr>
        <p:txBody>
          <a:bodyPr>
            <a:normAutofit/>
          </a:bodyPr>
          <a:lstStyle/>
          <a:p>
            <a:pPr marL="0" indent="0">
              <a:buNone/>
            </a:pPr>
            <a:r>
              <a:rPr lang="en-US" dirty="0">
                <a:solidFill>
                  <a:srgbClr val="C00000"/>
                </a:solidFill>
              </a:rPr>
              <a:t>I. </a:t>
            </a:r>
            <a:r>
              <a:rPr lang="en-US" b="1" dirty="0">
                <a:solidFill>
                  <a:srgbClr val="C00000"/>
                </a:solidFill>
              </a:rPr>
              <a:t>Dry the Infant</a:t>
            </a:r>
            <a:br>
              <a:rPr lang="en-US" dirty="0">
                <a:solidFill>
                  <a:srgbClr val="C00000"/>
                </a:solidFill>
              </a:rPr>
            </a:br>
            <a:endParaRPr lang="en-US" dirty="0">
              <a:solidFill>
                <a:srgbClr val="C00000"/>
              </a:solidFill>
            </a:endParaRPr>
          </a:p>
          <a:p>
            <a:pPr marL="0" indent="0">
              <a:buNone/>
            </a:pPr>
            <a:r>
              <a:rPr lang="en-US" dirty="0">
                <a:solidFill>
                  <a:srgbClr val="C00000"/>
                </a:solidFill>
              </a:rPr>
              <a:t>II. </a:t>
            </a:r>
            <a:r>
              <a:rPr lang="en-US" b="1" dirty="0">
                <a:solidFill>
                  <a:srgbClr val="C00000"/>
                </a:solidFill>
              </a:rPr>
              <a:t>Stimulate the Infant to Breathe</a:t>
            </a:r>
          </a:p>
          <a:p>
            <a:pPr marL="0" indent="0">
              <a:buNone/>
            </a:pPr>
            <a:endParaRPr lang="en-US" dirty="0">
              <a:solidFill>
                <a:srgbClr val="C00000"/>
              </a:solidFill>
            </a:endParaRPr>
          </a:p>
          <a:p>
            <a:pPr marL="0" indent="0" algn="just">
              <a:buNone/>
            </a:pPr>
            <a:r>
              <a:rPr lang="en-US" sz="2800" dirty="0"/>
              <a:t>It is reasonable to place the newborn in a clean, food-grade plastic bag up to the level of the neck and swaddle them after drying.</a:t>
            </a:r>
          </a:p>
          <a:p>
            <a:pPr marL="0" indent="0">
              <a:buNone/>
            </a:pPr>
            <a:endParaRPr lang="en-US" dirty="0">
              <a:solidFill>
                <a:srgbClr val="C00000"/>
              </a:solidFill>
            </a:endParaRPr>
          </a:p>
          <a:p>
            <a:endParaRPr lang="en-US" dirty="0">
              <a:solidFill>
                <a:srgbClr val="C00000"/>
              </a:solidFill>
            </a:endParaRPr>
          </a:p>
        </p:txBody>
      </p:sp>
    </p:spTree>
    <p:extLst>
      <p:ext uri="{BB962C8B-B14F-4D97-AF65-F5344CB8AC3E}">
        <p14:creationId xmlns:p14="http://schemas.microsoft.com/office/powerpoint/2010/main" val="2693635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INITIAL STEPS</a:t>
            </a:r>
            <a:br>
              <a:rPr lang="en-US" sz="3600" b="1" dirty="0"/>
            </a:br>
            <a:r>
              <a:rPr lang="en-US" sz="3600" dirty="0">
                <a:solidFill>
                  <a:srgbClr val="C00000"/>
                </a:solidFill>
              </a:rPr>
              <a:t>III. </a:t>
            </a:r>
            <a:r>
              <a:rPr lang="en-US" sz="3600" b="1" dirty="0">
                <a:solidFill>
                  <a:srgbClr val="C00000"/>
                </a:solidFill>
              </a:rPr>
              <a:t>Maintain Normal Temperature</a:t>
            </a:r>
          </a:p>
        </p:txBody>
      </p:sp>
      <p:sp>
        <p:nvSpPr>
          <p:cNvPr id="3" name="Content Placeholder 2"/>
          <p:cNvSpPr>
            <a:spLocks noGrp="1"/>
          </p:cNvSpPr>
          <p:nvPr>
            <p:ph idx="1"/>
          </p:nvPr>
        </p:nvSpPr>
        <p:spPr>
          <a:xfrm>
            <a:off x="628650" y="2060574"/>
            <a:ext cx="6305550" cy="4351338"/>
          </a:xfrm>
        </p:spPr>
        <p:txBody>
          <a:bodyPr>
            <a:normAutofit/>
          </a:bodyPr>
          <a:lstStyle/>
          <a:p>
            <a:r>
              <a:rPr lang="en-US" sz="2800" dirty="0"/>
              <a:t>Maintain temperature (36.5°C - 37.5°C)</a:t>
            </a:r>
          </a:p>
          <a:p>
            <a:r>
              <a:rPr lang="en-US" sz="2800" i="1" dirty="0"/>
              <a:t>Avoid Hypo and Hyperthermia</a:t>
            </a:r>
          </a:p>
          <a:p>
            <a:r>
              <a:rPr lang="en-US" sz="2800" i="1" dirty="0"/>
              <a:t>Hypothermia is associated with:</a:t>
            </a:r>
          </a:p>
          <a:p>
            <a:pPr lvl="1"/>
            <a:r>
              <a:rPr lang="en-US" sz="2800" dirty="0"/>
              <a:t>Increased risk of intraventricular hemorrhage (IVH)</a:t>
            </a:r>
          </a:p>
          <a:p>
            <a:pPr lvl="1"/>
            <a:r>
              <a:rPr lang="en-US" sz="2800" dirty="0"/>
              <a:t>Respiratory complications</a:t>
            </a:r>
            <a:r>
              <a:rPr lang="en-US" sz="2800" baseline="30000" dirty="0"/>
              <a:t>3,8,9</a:t>
            </a:r>
            <a:r>
              <a:rPr lang="en-US" sz="2800" dirty="0"/>
              <a:t>,</a:t>
            </a:r>
          </a:p>
          <a:p>
            <a:pPr lvl="1"/>
            <a:r>
              <a:rPr lang="en-US" sz="2800" dirty="0"/>
              <a:t>Hypoglycemia</a:t>
            </a:r>
            <a:r>
              <a:rPr lang="en-US" sz="2800" baseline="30000" dirty="0"/>
              <a:t>10-12</a:t>
            </a:r>
          </a:p>
          <a:p>
            <a:pPr lvl="1"/>
            <a:r>
              <a:rPr lang="en-US" sz="2800" dirty="0"/>
              <a:t>Late-onset sepsis</a:t>
            </a:r>
            <a:r>
              <a:rPr lang="en-US" sz="2800" baseline="30000" dirty="0"/>
              <a:t>13,14</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273" y="2971800"/>
            <a:ext cx="2438400" cy="2438400"/>
          </a:xfrm>
          <a:prstGeom prst="rect">
            <a:avLst/>
          </a:prstGeom>
        </p:spPr>
      </p:pic>
      <p:sp>
        <p:nvSpPr>
          <p:cNvPr id="7" name="Title 1">
            <a:extLst>
              <a:ext uri="{FF2B5EF4-FFF2-40B4-BE49-F238E27FC236}">
                <a16:creationId xmlns:a16="http://schemas.microsoft.com/office/drawing/2014/main" id="{1EFA6144-BA27-4346-8953-99DBAE63F061}"/>
              </a:ext>
            </a:extLst>
          </p:cNvPr>
          <p:cNvSpPr txBox="1">
            <a:spLocks/>
          </p:cNvSpPr>
          <p:nvPr/>
        </p:nvSpPr>
        <p:spPr>
          <a:xfrm>
            <a:off x="628650" y="5481637"/>
            <a:ext cx="7886700" cy="930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endParaRPr lang="en-US" sz="3600" b="1" dirty="0"/>
          </a:p>
        </p:txBody>
      </p:sp>
    </p:spTree>
    <p:extLst>
      <p:ext uri="{BB962C8B-B14F-4D97-AF65-F5344CB8AC3E}">
        <p14:creationId xmlns:p14="http://schemas.microsoft.com/office/powerpoint/2010/main" val="96132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INITIAL STEPS</a:t>
            </a:r>
            <a:br>
              <a:rPr lang="en-US" sz="3600" dirty="0"/>
            </a:br>
            <a:r>
              <a:rPr lang="en-US" sz="3600" b="1" dirty="0">
                <a:solidFill>
                  <a:srgbClr val="C00000"/>
                </a:solidFill>
              </a:rPr>
              <a:t>Temperature Interventions</a:t>
            </a:r>
          </a:p>
        </p:txBody>
      </p:sp>
      <p:sp>
        <p:nvSpPr>
          <p:cNvPr id="3" name="Content Placeholder 2"/>
          <p:cNvSpPr>
            <a:spLocks noGrp="1"/>
          </p:cNvSpPr>
          <p:nvPr>
            <p:ph idx="1"/>
          </p:nvPr>
        </p:nvSpPr>
        <p:spPr/>
        <p:txBody>
          <a:bodyPr>
            <a:normAutofit/>
          </a:bodyPr>
          <a:lstStyle/>
          <a:p>
            <a:r>
              <a:rPr lang="en-US" sz="2800" dirty="0"/>
              <a:t>Radiant warmers</a:t>
            </a:r>
          </a:p>
          <a:p>
            <a:r>
              <a:rPr lang="en-US" sz="2800" dirty="0"/>
              <a:t>Plastic wrap with a cap for preterm infants</a:t>
            </a:r>
          </a:p>
          <a:p>
            <a:r>
              <a:rPr lang="en-US" sz="2800" dirty="0"/>
              <a:t>Increase room temperature</a:t>
            </a:r>
          </a:p>
          <a:p>
            <a:r>
              <a:rPr lang="en-US" sz="2800" dirty="0"/>
              <a:t>Thermal mattresses</a:t>
            </a:r>
          </a:p>
          <a:p>
            <a:r>
              <a:rPr lang="en-US" sz="2800" dirty="0"/>
              <a:t>Warmed humidified resuscitation gases</a:t>
            </a:r>
          </a:p>
          <a:p>
            <a:r>
              <a:rPr lang="en-US" sz="2800" dirty="0"/>
              <a:t>The use of plastic wraps</a:t>
            </a:r>
            <a:r>
              <a:rPr lang="en-US" sz="2800" baseline="30000" dirty="0"/>
              <a:t>15,16</a:t>
            </a:r>
            <a:r>
              <a:rPr lang="en-US" sz="2800" dirty="0"/>
              <a:t> and skin-to-skin contact</a:t>
            </a:r>
            <a:r>
              <a:rPr lang="en-US" sz="2800" baseline="30000" dirty="0"/>
              <a:t>17-21</a:t>
            </a:r>
            <a:r>
              <a:rPr lang="en-US" sz="2800" dirty="0"/>
              <a:t> reduces hypothermia</a:t>
            </a:r>
          </a:p>
        </p:txBody>
      </p:sp>
    </p:spTree>
    <p:extLst>
      <p:ext uri="{BB962C8B-B14F-4D97-AF65-F5344CB8AC3E}">
        <p14:creationId xmlns:p14="http://schemas.microsoft.com/office/powerpoint/2010/main" val="648370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INITIAL STEPS</a:t>
            </a:r>
            <a:br>
              <a:rPr lang="en-US" sz="3600" dirty="0">
                <a:latin typeface="+mn-lt"/>
              </a:rPr>
            </a:br>
            <a:r>
              <a:rPr lang="en-US" sz="3600" b="1" dirty="0">
                <a:solidFill>
                  <a:srgbClr val="C00000"/>
                </a:solidFill>
              </a:rPr>
              <a:t>IV. “Snifﬁng” Position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600200"/>
            <a:ext cx="3771900" cy="5029200"/>
          </a:xfrm>
          <a:prstGeom prst="rect">
            <a:avLst/>
          </a:prstGeom>
        </p:spPr>
      </p:pic>
      <p:sp>
        <p:nvSpPr>
          <p:cNvPr id="3" name="Rectangle 2">
            <a:extLst>
              <a:ext uri="{FF2B5EF4-FFF2-40B4-BE49-F238E27FC236}">
                <a16:creationId xmlns:a16="http://schemas.microsoft.com/office/drawing/2014/main" id="{AB4D3703-93E5-7547-B662-A3E43E8FFE10}"/>
              </a:ext>
            </a:extLst>
          </p:cNvPr>
          <p:cNvSpPr/>
          <p:nvPr/>
        </p:nvSpPr>
        <p:spPr>
          <a:xfrm>
            <a:off x="4800600" y="6457890"/>
            <a:ext cx="3429000" cy="400110"/>
          </a:xfrm>
          <a:prstGeom prst="rect">
            <a:avLst/>
          </a:prstGeom>
        </p:spPr>
        <p:txBody>
          <a:bodyPr wrap="square">
            <a:spAutoFit/>
          </a:bodyPr>
          <a:lstStyle/>
          <a:p>
            <a:r>
              <a:rPr lang="en-US" sz="1000" dirty="0">
                <a:latin typeface="Calibri" panose="020F0502020204030204" pitchFamily="34" charset="0"/>
                <a:hlinkClick r:id="rId4" tooltip="Original URL: https://commons.wikimedia.org/wiki/Category:Airway_management#/media/File:CPR_Infant_Closed_vs_Open_Airway.png. Click or tap if you trust this link."/>
              </a:rPr>
              <a:t>https://commons.wikimedia.org/wiki/Category:Airway_management#/media/File:CPR_Infant_Closed_vs_Open_Airway.png</a:t>
            </a:r>
            <a:endParaRPr lang="en-US" sz="1000" dirty="0"/>
          </a:p>
        </p:txBody>
      </p:sp>
    </p:spTree>
    <p:extLst>
      <p:ext uri="{BB962C8B-B14F-4D97-AF65-F5344CB8AC3E}">
        <p14:creationId xmlns:p14="http://schemas.microsoft.com/office/powerpoint/2010/main" val="4132298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INITIAL STEPS</a:t>
            </a:r>
            <a:br>
              <a:rPr lang="en-US" sz="3600" dirty="0"/>
            </a:br>
            <a:r>
              <a:rPr lang="en-US" sz="3600" b="1" dirty="0">
                <a:solidFill>
                  <a:srgbClr val="C00000"/>
                </a:solidFill>
              </a:rPr>
              <a:t>V. Clear Secretions</a:t>
            </a:r>
          </a:p>
        </p:txBody>
      </p:sp>
      <p:sp>
        <p:nvSpPr>
          <p:cNvPr id="3" name="Content Placeholder 2"/>
          <p:cNvSpPr>
            <a:spLocks noGrp="1"/>
          </p:cNvSpPr>
          <p:nvPr>
            <p:ph idx="1"/>
          </p:nvPr>
        </p:nvSpPr>
        <p:spPr/>
        <p:txBody>
          <a:bodyPr>
            <a:normAutofit/>
          </a:bodyPr>
          <a:lstStyle/>
          <a:p>
            <a:pPr algn="just"/>
            <a:r>
              <a:rPr lang="en-US" sz="2800" dirty="0"/>
              <a:t>A bulb syringe or suction catheter may be used</a:t>
            </a:r>
          </a:p>
          <a:p>
            <a:pPr algn="just"/>
            <a:r>
              <a:rPr lang="en-US" sz="2800" dirty="0"/>
              <a:t>Suctioning immediately after birth may be considered </a:t>
            </a:r>
            <a:r>
              <a:rPr lang="en-US" sz="2800" b="1" dirty="0"/>
              <a:t>only</a:t>
            </a:r>
            <a:r>
              <a:rPr lang="en-US" sz="2800" dirty="0"/>
              <a:t> if the airway appears obstructed or if Positive Pressure Ventilation (PPV) is required</a:t>
            </a:r>
          </a:p>
          <a:p>
            <a:pPr algn="just"/>
            <a:r>
              <a:rPr lang="en-US" sz="2800" dirty="0"/>
              <a:t>Avoid unnecessary suctioning, which may induce bradycardia</a:t>
            </a:r>
          </a:p>
          <a:p>
            <a:endParaRPr lang="en-US" sz="2800" dirty="0"/>
          </a:p>
          <a:p>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324" y="4495800"/>
            <a:ext cx="1895475" cy="195470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4588449"/>
            <a:ext cx="3486388" cy="1862060"/>
          </a:xfrm>
          <a:prstGeom prst="rect">
            <a:avLst/>
          </a:prstGeom>
        </p:spPr>
      </p:pic>
    </p:spTree>
    <p:extLst>
      <p:ext uri="{BB962C8B-B14F-4D97-AF65-F5344CB8AC3E}">
        <p14:creationId xmlns:p14="http://schemas.microsoft.com/office/powerpoint/2010/main" val="3987114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886700" cy="1066800"/>
          </a:xfrm>
        </p:spPr>
        <p:txBody>
          <a:bodyPr>
            <a:normAutofit/>
          </a:bodyPr>
          <a:lstStyle/>
          <a:p>
            <a:r>
              <a:rPr lang="en-US" sz="3600" b="1" dirty="0"/>
              <a:t>Clinical Scenario </a:t>
            </a:r>
            <a:endParaRPr lang="en-US" sz="3600" b="1" dirty="0">
              <a:latin typeface="+mn-lt"/>
            </a:endParaRPr>
          </a:p>
        </p:txBody>
      </p:sp>
      <p:sp>
        <p:nvSpPr>
          <p:cNvPr id="3" name="Content Placeholder 2"/>
          <p:cNvSpPr>
            <a:spLocks noGrp="1"/>
          </p:cNvSpPr>
          <p:nvPr>
            <p:ph idx="1"/>
          </p:nvPr>
        </p:nvSpPr>
        <p:spPr>
          <a:xfrm>
            <a:off x="628650" y="1825625"/>
            <a:ext cx="8058150" cy="4351338"/>
          </a:xfrm>
        </p:spPr>
        <p:txBody>
          <a:bodyPr/>
          <a:lstStyle/>
          <a:p>
            <a:pPr marL="0" indent="0">
              <a:buNone/>
            </a:pPr>
            <a:r>
              <a:rPr lang="en-US" sz="2800" i="1" dirty="0"/>
              <a:t>You have undertaken the following steps of the initial resuscitation:</a:t>
            </a:r>
          </a:p>
          <a:p>
            <a:pPr marL="514350" indent="-514350">
              <a:buAutoNum type="arabicPeriod"/>
            </a:pPr>
            <a:r>
              <a:rPr lang="en-US" sz="2800" i="1" dirty="0"/>
              <a:t>Dried the infant</a:t>
            </a:r>
          </a:p>
          <a:p>
            <a:pPr marL="514350" indent="-514350">
              <a:buAutoNum type="arabicPeriod"/>
            </a:pPr>
            <a:r>
              <a:rPr lang="en-US" sz="2800" i="1" dirty="0"/>
              <a:t>Maintained normothermia</a:t>
            </a:r>
          </a:p>
          <a:p>
            <a:pPr marL="514350" indent="-514350">
              <a:buAutoNum type="arabicPeriod"/>
            </a:pPr>
            <a:r>
              <a:rPr lang="en-US" sz="2800" i="1" dirty="0"/>
              <a:t>Placed the infant in the “sniffing position”</a:t>
            </a:r>
          </a:p>
          <a:p>
            <a:pPr marL="514350" indent="-514350">
              <a:buAutoNum type="arabicPeriod"/>
            </a:pPr>
            <a:r>
              <a:rPr lang="en-US" sz="2800" i="1" dirty="0"/>
              <a:t>Cleared secretions</a:t>
            </a:r>
          </a:p>
          <a:p>
            <a:pPr marL="514350" indent="-514350">
              <a:buAutoNum type="arabicPeriod"/>
            </a:pPr>
            <a:endParaRPr lang="en-US" sz="2800" i="1" dirty="0"/>
          </a:p>
          <a:p>
            <a:pPr marL="0" indent="0">
              <a:buNone/>
            </a:pPr>
            <a:r>
              <a:rPr lang="en-US" sz="2800" i="1" dirty="0"/>
              <a:t>You noticed thick, green, meconium secretions!</a:t>
            </a:r>
          </a:p>
          <a:p>
            <a:pPr marL="514350" indent="-514350">
              <a:buAutoNum type="arabicPeriod"/>
            </a:pPr>
            <a:endParaRPr lang="en-US" sz="2800" dirty="0"/>
          </a:p>
          <a:p>
            <a:pPr marL="514350" indent="-514350">
              <a:buAutoNum type="arabicPeriod"/>
            </a:pPr>
            <a:endParaRPr lang="en-US" sz="2800" dirty="0"/>
          </a:p>
          <a:p>
            <a:pPr marL="457200" indent="-457200">
              <a:buAutoNum type="arabicPeriod"/>
            </a:pPr>
            <a:endParaRPr lang="en-US" sz="2400" baseline="300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909155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067"/>
            <a:ext cx="7886700" cy="1325563"/>
          </a:xfrm>
        </p:spPr>
        <p:txBody>
          <a:bodyPr>
            <a:normAutofit/>
          </a:bodyPr>
          <a:lstStyle/>
          <a:p>
            <a:r>
              <a:rPr lang="en-US" sz="3600" b="1" dirty="0"/>
              <a:t>Clearing the Airway: Meconium</a:t>
            </a:r>
            <a:endParaRPr lang="en-US" sz="3600" b="1" dirty="0">
              <a:latin typeface="+mn-lt"/>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6383"/>
          <a:stretch/>
        </p:blipFill>
        <p:spPr>
          <a:xfrm>
            <a:off x="152400" y="1219200"/>
            <a:ext cx="3581399" cy="5029200"/>
          </a:xfrm>
        </p:spPr>
      </p:pic>
      <p:sp>
        <p:nvSpPr>
          <p:cNvPr id="3" name="Rounded Rectangle 2"/>
          <p:cNvSpPr/>
          <p:nvPr/>
        </p:nvSpPr>
        <p:spPr>
          <a:xfrm>
            <a:off x="5114922" y="1383792"/>
            <a:ext cx="208121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Respiratory effort?</a:t>
            </a:r>
          </a:p>
          <a:p>
            <a:pPr algn="ctr"/>
            <a:r>
              <a:rPr lang="en-US" dirty="0"/>
              <a:t>Muscle tone?</a:t>
            </a:r>
          </a:p>
        </p:txBody>
      </p:sp>
      <p:sp>
        <p:nvSpPr>
          <p:cNvPr id="5" name="Rounded Rectangle 4"/>
          <p:cNvSpPr/>
          <p:nvPr/>
        </p:nvSpPr>
        <p:spPr>
          <a:xfrm>
            <a:off x="6886574" y="2323537"/>
            <a:ext cx="914400" cy="381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a:t>
            </a:r>
          </a:p>
        </p:txBody>
      </p:sp>
      <p:sp>
        <p:nvSpPr>
          <p:cNvPr id="6" name="Rounded Rectangle 5"/>
          <p:cNvSpPr/>
          <p:nvPr/>
        </p:nvSpPr>
        <p:spPr>
          <a:xfrm>
            <a:off x="4448174" y="2323537"/>
            <a:ext cx="9144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Poor</a:t>
            </a:r>
          </a:p>
        </p:txBody>
      </p:sp>
      <p:sp>
        <p:nvSpPr>
          <p:cNvPr id="7" name="Down Arrow 6"/>
          <p:cNvSpPr/>
          <p:nvPr/>
        </p:nvSpPr>
        <p:spPr>
          <a:xfrm>
            <a:off x="7243761" y="2704537"/>
            <a:ext cx="200026" cy="26726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4805361" y="2704537"/>
            <a:ext cx="200026" cy="26726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405561" y="2971800"/>
            <a:ext cx="187642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steps of newborn care</a:t>
            </a:r>
          </a:p>
        </p:txBody>
      </p:sp>
      <p:sp>
        <p:nvSpPr>
          <p:cNvPr id="10" name="Rounded Rectangle 9"/>
          <p:cNvSpPr/>
          <p:nvPr/>
        </p:nvSpPr>
        <p:spPr>
          <a:xfrm>
            <a:off x="4143374" y="2971800"/>
            <a:ext cx="1647826" cy="685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Ineffective breathing</a:t>
            </a:r>
          </a:p>
        </p:txBody>
      </p:sp>
      <p:sp>
        <p:nvSpPr>
          <p:cNvPr id="12" name="Rounded Rectangle 11"/>
          <p:cNvSpPr/>
          <p:nvPr/>
        </p:nvSpPr>
        <p:spPr>
          <a:xfrm>
            <a:off x="4143374" y="5689250"/>
            <a:ext cx="1647825" cy="63535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PPV</a:t>
            </a:r>
          </a:p>
        </p:txBody>
      </p:sp>
      <p:sp>
        <p:nvSpPr>
          <p:cNvPr id="13" name="Rounded Rectangle 12"/>
          <p:cNvSpPr/>
          <p:nvPr/>
        </p:nvSpPr>
        <p:spPr>
          <a:xfrm>
            <a:off x="4143374" y="4771538"/>
            <a:ext cx="1647826" cy="638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Clear mouth and nose</a:t>
            </a:r>
          </a:p>
        </p:txBody>
      </p:sp>
      <p:sp>
        <p:nvSpPr>
          <p:cNvPr id="14" name="Rounded Rectangle 13"/>
          <p:cNvSpPr/>
          <p:nvPr/>
        </p:nvSpPr>
        <p:spPr>
          <a:xfrm>
            <a:off x="4143374" y="3962399"/>
            <a:ext cx="1647826" cy="5249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HR &lt;100 bpm</a:t>
            </a:r>
          </a:p>
        </p:txBody>
      </p:sp>
      <p:sp>
        <p:nvSpPr>
          <p:cNvPr id="15" name="Rectangle 14"/>
          <p:cNvSpPr/>
          <p:nvPr/>
        </p:nvSpPr>
        <p:spPr>
          <a:xfrm>
            <a:off x="5791199" y="5718485"/>
            <a:ext cx="3497219" cy="646331"/>
          </a:xfrm>
          <a:prstGeom prst="rect">
            <a:avLst/>
          </a:prstGeom>
        </p:spPr>
        <p:txBody>
          <a:bodyPr wrap="square">
            <a:spAutoFit/>
          </a:bodyPr>
          <a:lstStyle/>
          <a:p>
            <a:r>
              <a:rPr lang="en-US" b="1" dirty="0"/>
              <a:t>*Routine intubation for tracheal suction is </a:t>
            </a:r>
            <a:r>
              <a:rPr lang="en-US" b="1" dirty="0">
                <a:solidFill>
                  <a:srgbClr val="FF0000"/>
                </a:solidFill>
              </a:rPr>
              <a:t>not</a:t>
            </a:r>
            <a:r>
              <a:rPr lang="en-US" b="1" dirty="0"/>
              <a:t> recommended</a:t>
            </a:r>
            <a:r>
              <a:rPr lang="en-US" b="1" baseline="30000" dirty="0"/>
              <a:t>23-26</a:t>
            </a:r>
            <a:endParaRPr lang="en-US" b="1" dirty="0"/>
          </a:p>
        </p:txBody>
      </p:sp>
      <p:sp>
        <p:nvSpPr>
          <p:cNvPr id="16" name="Down Arrow 15"/>
          <p:cNvSpPr/>
          <p:nvPr/>
        </p:nvSpPr>
        <p:spPr>
          <a:xfrm>
            <a:off x="4805361" y="4495800"/>
            <a:ext cx="200026" cy="26726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rot="5400000">
            <a:off x="4776787" y="5478157"/>
            <a:ext cx="257174" cy="1650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736294" y="3657600"/>
            <a:ext cx="394660" cy="338554"/>
          </a:xfrm>
          <a:prstGeom prst="rect">
            <a:avLst/>
          </a:prstGeom>
          <a:noFill/>
        </p:spPr>
        <p:txBody>
          <a:bodyPr wrap="none" rtlCol="0">
            <a:spAutoFit/>
          </a:bodyPr>
          <a:lstStyle/>
          <a:p>
            <a:r>
              <a:rPr lang="en-US" sz="1600" b="1" i="1" dirty="0"/>
              <a:t>Or</a:t>
            </a:r>
          </a:p>
        </p:txBody>
      </p:sp>
      <p:sp>
        <p:nvSpPr>
          <p:cNvPr id="17" name="Rectangle 16">
            <a:extLst>
              <a:ext uri="{FF2B5EF4-FFF2-40B4-BE49-F238E27FC236}">
                <a16:creationId xmlns:a16="http://schemas.microsoft.com/office/drawing/2014/main" id="{704F74EE-9C0E-E04F-819B-9A0CA64C8AF1}"/>
              </a:ext>
            </a:extLst>
          </p:cNvPr>
          <p:cNvSpPr/>
          <p:nvPr/>
        </p:nvSpPr>
        <p:spPr>
          <a:xfrm>
            <a:off x="0" y="6385411"/>
            <a:ext cx="2536826" cy="400110"/>
          </a:xfrm>
          <a:prstGeom prst="rect">
            <a:avLst/>
          </a:prstGeom>
        </p:spPr>
        <p:txBody>
          <a:bodyPr wrap="square">
            <a:spAutoFit/>
          </a:bodyPr>
          <a:lstStyle/>
          <a:p>
            <a:r>
              <a:rPr lang="en-US" sz="1000" dirty="0">
                <a:latin typeface="Calibri" panose="020F0502020204030204" pitchFamily="34" charset="0"/>
                <a:hlinkClick r:id="rId4" tooltip="Original URL: https://commons.wikimedia.org/wiki/File:Meconium_aspiration_syndrome_(MAS).png. Click or tap if you trust this link."/>
              </a:rPr>
              <a:t>https://commons.wikimedia.org/wiki/File:Meconium_aspiration_syndrome_(MAS).png</a:t>
            </a:r>
            <a:endParaRPr lang="en-US" sz="1000" dirty="0"/>
          </a:p>
        </p:txBody>
      </p:sp>
    </p:spTree>
    <p:extLst>
      <p:ext uri="{BB962C8B-B14F-4D97-AF65-F5344CB8AC3E}">
        <p14:creationId xmlns:p14="http://schemas.microsoft.com/office/powerpoint/2010/main" val="416431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Clinical Scenario </a:t>
            </a:r>
            <a:endParaRPr lang="en-US" sz="3600" b="1" dirty="0">
              <a:latin typeface="+mn-lt"/>
            </a:endParaRPr>
          </a:p>
        </p:txBody>
      </p:sp>
      <p:sp>
        <p:nvSpPr>
          <p:cNvPr id="3" name="Content Placeholder 2"/>
          <p:cNvSpPr>
            <a:spLocks noGrp="1"/>
          </p:cNvSpPr>
          <p:nvPr>
            <p:ph idx="1"/>
          </p:nvPr>
        </p:nvSpPr>
        <p:spPr>
          <a:xfrm>
            <a:off x="628650" y="1690688"/>
            <a:ext cx="8058150" cy="4351338"/>
          </a:xfrm>
        </p:spPr>
        <p:txBody>
          <a:bodyPr/>
          <a:lstStyle/>
          <a:p>
            <a:pPr marL="0" indent="0" algn="just">
              <a:buNone/>
            </a:pPr>
            <a:r>
              <a:rPr lang="en-US" sz="2800" i="1" dirty="0"/>
              <a:t>You are about to provide Positive Pressure Ventilation (PPV). The nurse in the room asked you about your device preference…</a:t>
            </a:r>
          </a:p>
          <a:p>
            <a:pPr marL="514350" indent="-514350">
              <a:buAutoNum type="arabicPeriod"/>
            </a:pPr>
            <a:endParaRPr lang="en-US" sz="2800" dirty="0"/>
          </a:p>
          <a:p>
            <a:pPr marL="514350" indent="-514350">
              <a:buAutoNum type="arabicPeriod"/>
            </a:pPr>
            <a:endParaRPr lang="en-US" sz="2800" dirty="0"/>
          </a:p>
          <a:p>
            <a:pPr marL="457200" indent="-457200">
              <a:buAutoNum type="arabicPeriod"/>
            </a:pPr>
            <a:endParaRPr lang="en-US" sz="2400" baseline="300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2033" y="3261596"/>
            <a:ext cx="2527794" cy="210079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5313" y="3261596"/>
            <a:ext cx="2527795" cy="21030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051" y="3266512"/>
            <a:ext cx="2525337" cy="2095883"/>
          </a:xfrm>
          <a:prstGeom prst="rect">
            <a:avLst/>
          </a:prstGeom>
        </p:spPr>
      </p:pic>
    </p:spTree>
    <p:extLst>
      <p:ext uri="{BB962C8B-B14F-4D97-AF65-F5344CB8AC3E}">
        <p14:creationId xmlns:p14="http://schemas.microsoft.com/office/powerpoint/2010/main" val="528538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B. Positive Pressure Ventilation (PPV)</a:t>
            </a:r>
          </a:p>
        </p:txBody>
      </p:sp>
      <p:sp>
        <p:nvSpPr>
          <p:cNvPr id="3" name="Content Placeholder 2"/>
          <p:cNvSpPr>
            <a:spLocks noGrp="1"/>
          </p:cNvSpPr>
          <p:nvPr>
            <p:ph idx="1"/>
          </p:nvPr>
        </p:nvSpPr>
        <p:spPr>
          <a:xfrm>
            <a:off x="628650" y="1447800"/>
            <a:ext cx="7448550" cy="5257799"/>
          </a:xfrm>
        </p:spPr>
        <p:txBody>
          <a:bodyPr>
            <a:normAutofit/>
          </a:bodyPr>
          <a:lstStyle/>
          <a:p>
            <a:endParaRPr lang="en-US" sz="2800" dirty="0"/>
          </a:p>
          <a:p>
            <a:endParaRPr lang="en-US" sz="2800" dirty="0"/>
          </a:p>
        </p:txBody>
      </p:sp>
      <p:sp>
        <p:nvSpPr>
          <p:cNvPr id="5" name="Rectangle 4"/>
          <p:cNvSpPr/>
          <p:nvPr/>
        </p:nvSpPr>
        <p:spPr>
          <a:xfrm>
            <a:off x="685800" y="1447800"/>
            <a:ext cx="4953000" cy="3970318"/>
          </a:xfrm>
          <a:prstGeom prst="rect">
            <a:avLst/>
          </a:prstGeom>
        </p:spPr>
        <p:txBody>
          <a:bodyPr wrap="square">
            <a:spAutoFit/>
          </a:bodyPr>
          <a:lstStyle/>
          <a:p>
            <a:pPr marL="342900" indent="-342900">
              <a:buFont typeface="Arial" panose="020B0604020202020204" pitchFamily="34" charset="0"/>
              <a:buChar char="•"/>
            </a:pPr>
            <a:r>
              <a:rPr lang="en-US" sz="2800" dirty="0"/>
              <a:t>Standard recommended treatment for apneic infants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5 cmH2O PEEP is suggested</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Delivered effectively with:</a:t>
            </a:r>
          </a:p>
          <a:p>
            <a:pPr marL="800100" lvl="1" indent="-342900">
              <a:buFont typeface="Arial" panose="020B0604020202020204" pitchFamily="34" charset="0"/>
              <a:buChar char="•"/>
            </a:pPr>
            <a:r>
              <a:rPr lang="en-US" sz="2800" dirty="0"/>
              <a:t>A ﬂow-inﬂating bag</a:t>
            </a:r>
          </a:p>
          <a:p>
            <a:pPr marL="800100" lvl="1" indent="-342900">
              <a:buFont typeface="Arial" panose="020B0604020202020204" pitchFamily="34" charset="0"/>
              <a:buChar char="•"/>
            </a:pPr>
            <a:r>
              <a:rPr lang="en-US" sz="2800" dirty="0"/>
              <a:t>Self-inﬂating bag</a:t>
            </a:r>
          </a:p>
          <a:p>
            <a:pPr marL="800100" lvl="1" indent="-342900">
              <a:buFont typeface="Arial" panose="020B0604020202020204" pitchFamily="34" charset="0"/>
              <a:buChar char="•"/>
            </a:pPr>
            <a:r>
              <a:rPr lang="en-US" sz="2800" dirty="0"/>
              <a:t>T-piece resuscitator</a:t>
            </a:r>
            <a:r>
              <a:rPr lang="en-US" sz="2800" baseline="30000" dirty="0"/>
              <a:t>27,28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2630" y="1524000"/>
            <a:ext cx="3155657" cy="210908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2630" y="3810000"/>
            <a:ext cx="3155657" cy="2128969"/>
          </a:xfrm>
          <a:prstGeom prst="rect">
            <a:avLst/>
          </a:prstGeom>
        </p:spPr>
      </p:pic>
    </p:spTree>
    <p:extLst>
      <p:ext uri="{BB962C8B-B14F-4D97-AF65-F5344CB8AC3E}">
        <p14:creationId xmlns:p14="http://schemas.microsoft.com/office/powerpoint/2010/main" val="407869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86700" cy="930275"/>
          </a:xfrm>
        </p:spPr>
        <p:txBody>
          <a:bodyPr>
            <a:normAutofit/>
          </a:bodyPr>
          <a:lstStyle/>
          <a:p>
            <a:r>
              <a:rPr lang="en-US" sz="3600" b="1" dirty="0">
                <a:latin typeface="+mn-lt"/>
              </a:rPr>
              <a:t>Learning Objectives:</a:t>
            </a:r>
          </a:p>
        </p:txBody>
      </p:sp>
      <p:sp>
        <p:nvSpPr>
          <p:cNvPr id="3" name="Content Placeholder 2"/>
          <p:cNvSpPr>
            <a:spLocks noGrp="1"/>
          </p:cNvSpPr>
          <p:nvPr>
            <p:ph idx="1"/>
          </p:nvPr>
        </p:nvSpPr>
        <p:spPr>
          <a:xfrm>
            <a:off x="247650" y="1752600"/>
            <a:ext cx="8286750" cy="4351338"/>
          </a:xfrm>
        </p:spPr>
        <p:txBody>
          <a:bodyPr>
            <a:normAutofit/>
          </a:bodyPr>
          <a:lstStyle/>
          <a:p>
            <a:pPr algn="just"/>
            <a:r>
              <a:rPr lang="en-US" sz="2800" dirty="0"/>
              <a:t>Recognize the signs and symptoms of neonates in distress</a:t>
            </a:r>
          </a:p>
          <a:p>
            <a:pPr algn="just"/>
            <a:r>
              <a:rPr lang="en-US" sz="2800" dirty="0"/>
              <a:t>Describe the initial assessment steps post birth</a:t>
            </a:r>
          </a:p>
          <a:p>
            <a:pPr algn="just"/>
            <a:r>
              <a:rPr lang="en-US" sz="2800" dirty="0"/>
              <a:t>Recognize the important steps that make up the “golden minute”</a:t>
            </a:r>
          </a:p>
          <a:p>
            <a:pPr algn="just"/>
            <a:r>
              <a:rPr lang="en-US" sz="2800" dirty="0"/>
              <a:t>Describe the indications and components of neonatal resuscitation</a:t>
            </a:r>
          </a:p>
        </p:txBody>
      </p:sp>
    </p:spTree>
    <p:extLst>
      <p:ext uri="{BB962C8B-B14F-4D97-AF65-F5344CB8AC3E}">
        <p14:creationId xmlns:p14="http://schemas.microsoft.com/office/powerpoint/2010/main" val="1228597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06475"/>
          </a:xfrm>
        </p:spPr>
        <p:txBody>
          <a:bodyPr>
            <a:normAutofit/>
          </a:bodyPr>
          <a:lstStyle/>
          <a:p>
            <a:r>
              <a:rPr lang="en-US" sz="3600" b="1" dirty="0">
                <a:latin typeface="+mn-lt"/>
              </a:rPr>
              <a:t>PPV: Laryngeal Mask Airway (LMA)</a:t>
            </a:r>
          </a:p>
        </p:txBody>
      </p:sp>
      <p:sp>
        <p:nvSpPr>
          <p:cNvPr id="3" name="Rectangle 2"/>
          <p:cNvSpPr/>
          <p:nvPr/>
        </p:nvSpPr>
        <p:spPr>
          <a:xfrm>
            <a:off x="304800" y="1447800"/>
            <a:ext cx="5257800" cy="4832092"/>
          </a:xfrm>
          <a:prstGeom prst="rect">
            <a:avLst/>
          </a:prstGeom>
        </p:spPr>
        <p:txBody>
          <a:bodyPr wrap="square">
            <a:spAutoFit/>
          </a:bodyPr>
          <a:lstStyle/>
          <a:p>
            <a:pPr marL="457200" indent="-457200">
              <a:buFont typeface="Arial" panose="020B0604020202020204" pitchFamily="34" charset="0"/>
              <a:buChar char="•"/>
            </a:pPr>
            <a:r>
              <a:rPr lang="en-US" sz="2800" dirty="0"/>
              <a:t>LMAs can facilitate effective ventilation for newborns &gt; 34 weeks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Used when face-mask ventilation, or tracheal intubation is unsuccessful</a:t>
            </a:r>
            <a:r>
              <a:rPr lang="en-US" sz="2800" baseline="30000" dirty="0"/>
              <a:t>29</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Data for use is limited for infants under 34 weeks and/or under 2000 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0244" y="2352491"/>
            <a:ext cx="4281311" cy="2819400"/>
          </a:xfrm>
          <a:prstGeom prst="rect">
            <a:avLst/>
          </a:prstGeom>
        </p:spPr>
      </p:pic>
    </p:spTree>
    <p:extLst>
      <p:ext uri="{BB962C8B-B14F-4D97-AF65-F5344CB8AC3E}">
        <p14:creationId xmlns:p14="http://schemas.microsoft.com/office/powerpoint/2010/main" val="183395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30275"/>
          </a:xfrm>
        </p:spPr>
        <p:txBody>
          <a:bodyPr>
            <a:normAutofit/>
          </a:bodyPr>
          <a:lstStyle/>
          <a:p>
            <a:r>
              <a:rPr lang="en-US" sz="3600" b="1" dirty="0">
                <a:latin typeface="+mn-lt"/>
              </a:rPr>
              <a:t>PPV: Endotracheal Tube</a:t>
            </a:r>
          </a:p>
        </p:txBody>
      </p:sp>
      <p:sp>
        <p:nvSpPr>
          <p:cNvPr id="3" name="Rectangle 2"/>
          <p:cNvSpPr/>
          <p:nvPr/>
        </p:nvSpPr>
        <p:spPr>
          <a:xfrm>
            <a:off x="304800" y="1249680"/>
            <a:ext cx="6248400" cy="4955203"/>
          </a:xfrm>
          <a:prstGeom prst="rect">
            <a:avLst/>
          </a:prstGeom>
        </p:spPr>
        <p:txBody>
          <a:bodyPr wrap="square">
            <a:spAutoFit/>
          </a:bodyPr>
          <a:lstStyle/>
          <a:p>
            <a:pPr lvl="0">
              <a:defRPr/>
            </a:pPr>
            <a:r>
              <a:rPr lang="en-US" sz="2800" i="1" dirty="0"/>
              <a:t>Indications:</a:t>
            </a:r>
          </a:p>
          <a:p>
            <a:pPr lvl="0">
              <a:defRPr/>
            </a:pPr>
            <a:endParaRPr lang="en-US" sz="2800" i="1" dirty="0"/>
          </a:p>
          <a:p>
            <a:pPr lvl="0">
              <a:defRPr/>
            </a:pPr>
            <a:r>
              <a:rPr lang="en-US" sz="2800" dirty="0"/>
              <a:t>- Ventilation is ineffective or prolonged</a:t>
            </a:r>
          </a:p>
          <a:p>
            <a:pPr lvl="0">
              <a:defRPr/>
            </a:pPr>
            <a:r>
              <a:rPr lang="en-US" sz="2800" dirty="0"/>
              <a:t>- Chest compressions are performed</a:t>
            </a:r>
          </a:p>
          <a:p>
            <a:pPr lvl="0">
              <a:defRPr/>
            </a:pPr>
            <a:r>
              <a:rPr lang="en-US" sz="2800" dirty="0"/>
              <a:t>- Special circumstances such as congenital diaphragmatic hernia</a:t>
            </a:r>
          </a:p>
          <a:p>
            <a:endParaRPr lang="en-US" sz="2800" dirty="0"/>
          </a:p>
          <a:p>
            <a:r>
              <a:rPr lang="en-US" sz="2800" dirty="0"/>
              <a:t>The best indicator of successful endotracheal intubation is a prompt </a:t>
            </a:r>
            <a:r>
              <a:rPr lang="en-US" sz="2800" dirty="0">
                <a:solidFill>
                  <a:srgbClr val="FF0000"/>
                </a:solidFill>
              </a:rPr>
              <a:t>increase in heart rate</a:t>
            </a:r>
            <a:r>
              <a:rPr lang="en-US" sz="2800" dirty="0"/>
              <a:t>.</a:t>
            </a:r>
          </a:p>
          <a:p>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748072" y="2252930"/>
            <a:ext cx="3962401" cy="2504541"/>
          </a:xfrm>
          <a:prstGeom prst="rect">
            <a:avLst/>
          </a:prstGeom>
        </p:spPr>
      </p:pic>
    </p:spTree>
    <p:extLst>
      <p:ext uri="{BB962C8B-B14F-4D97-AF65-F5344CB8AC3E}">
        <p14:creationId xmlns:p14="http://schemas.microsoft.com/office/powerpoint/2010/main" val="1327136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Clinical Scenario </a:t>
            </a:r>
            <a:endParaRPr lang="en-US" sz="3600" b="1" dirty="0">
              <a:latin typeface="+mn-lt"/>
            </a:endParaRPr>
          </a:p>
        </p:txBody>
      </p:sp>
      <p:sp>
        <p:nvSpPr>
          <p:cNvPr id="3" name="Content Placeholder 2"/>
          <p:cNvSpPr>
            <a:spLocks noGrp="1"/>
          </p:cNvSpPr>
          <p:nvPr>
            <p:ph idx="1"/>
          </p:nvPr>
        </p:nvSpPr>
        <p:spPr>
          <a:xfrm>
            <a:off x="628650" y="1825625"/>
            <a:ext cx="8058150" cy="4351338"/>
          </a:xfrm>
        </p:spPr>
        <p:txBody>
          <a:bodyPr/>
          <a:lstStyle/>
          <a:p>
            <a:pPr marL="0" indent="0" algn="just">
              <a:buNone/>
            </a:pPr>
            <a:r>
              <a:rPr lang="en-US" sz="2800" i="1" dirty="0"/>
              <a:t>Post completion of the initial resuscitation steps, you decide to evaluate the effectiveness of the newborn’s spontaneous respiratory effort.</a:t>
            </a:r>
          </a:p>
          <a:p>
            <a:pPr marL="0" indent="0" algn="just">
              <a:buNone/>
            </a:pPr>
            <a:r>
              <a:rPr lang="en-US" sz="2800" i="1" dirty="0"/>
              <a:t>How can you achieve this step?</a:t>
            </a:r>
          </a:p>
          <a:p>
            <a:pPr marL="0" indent="0">
              <a:buNone/>
            </a:pPr>
            <a:endParaRPr lang="en-US" sz="2800" dirty="0"/>
          </a:p>
          <a:p>
            <a:pPr marL="0" indent="0">
              <a:buNone/>
            </a:pPr>
            <a:r>
              <a:rPr lang="en-US" sz="2800" dirty="0"/>
              <a:t>Hint:</a:t>
            </a:r>
          </a:p>
          <a:p>
            <a:pPr marL="514350" indent="-514350">
              <a:buAutoNum type="arabicPeriod"/>
            </a:pPr>
            <a:endParaRPr lang="en-US" sz="2800" dirty="0"/>
          </a:p>
          <a:p>
            <a:pPr marL="457200" indent="-457200">
              <a:buAutoNum type="arabicPeriod"/>
            </a:pPr>
            <a:endParaRPr lang="en-US" sz="2400" baseline="300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300" y="4507035"/>
            <a:ext cx="2911952" cy="1724422"/>
          </a:xfrm>
          <a:prstGeom prst="rect">
            <a:avLst/>
          </a:prstGeom>
        </p:spPr>
      </p:pic>
    </p:spTree>
    <p:extLst>
      <p:ext uri="{BB962C8B-B14F-4D97-AF65-F5344CB8AC3E}">
        <p14:creationId xmlns:p14="http://schemas.microsoft.com/office/powerpoint/2010/main" val="2284788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77875"/>
          </a:xfrm>
        </p:spPr>
        <p:txBody>
          <a:bodyPr>
            <a:normAutofit/>
          </a:bodyPr>
          <a:lstStyle/>
          <a:p>
            <a:r>
              <a:rPr lang="en-US" sz="3600" b="1" dirty="0"/>
              <a:t>Clinical Scenario </a:t>
            </a:r>
            <a:endParaRPr lang="en-US" sz="3600" b="1" dirty="0">
              <a:latin typeface="+mn-lt"/>
            </a:endParaRPr>
          </a:p>
        </p:txBody>
      </p:sp>
      <p:sp>
        <p:nvSpPr>
          <p:cNvPr id="3" name="Content Placeholder 2"/>
          <p:cNvSpPr>
            <a:spLocks noGrp="1"/>
          </p:cNvSpPr>
          <p:nvPr>
            <p:ph idx="1"/>
          </p:nvPr>
        </p:nvSpPr>
        <p:spPr>
          <a:xfrm>
            <a:off x="628650" y="1524000"/>
            <a:ext cx="7886700" cy="5091111"/>
          </a:xfrm>
        </p:spPr>
        <p:txBody>
          <a:bodyPr>
            <a:normAutofit/>
          </a:bodyPr>
          <a:lstStyle/>
          <a:p>
            <a:pPr marL="0" indent="0" algn="just">
              <a:buNone/>
            </a:pPr>
            <a:r>
              <a:rPr lang="en-US" sz="2800" i="1" dirty="0"/>
              <a:t>Answer: Immediately after birth, assessment of the newborn’s </a:t>
            </a:r>
            <a:r>
              <a:rPr lang="en-US" sz="2800" i="1" dirty="0">
                <a:solidFill>
                  <a:srgbClr val="FF0000"/>
                </a:solidFill>
              </a:rPr>
              <a:t>heart rate </a:t>
            </a:r>
            <a:r>
              <a:rPr lang="en-US" sz="2800" i="1" dirty="0"/>
              <a:t>is used to evaluate the effectiveness of spontaneous respiratory effort.</a:t>
            </a:r>
          </a:p>
          <a:p>
            <a:pPr marL="0" indent="0" algn="just">
              <a:buNone/>
            </a:pPr>
            <a:endParaRPr lang="en-US" sz="2800" i="1" dirty="0"/>
          </a:p>
          <a:p>
            <a:pPr marL="0" indent="0" algn="just">
              <a:buNone/>
            </a:pPr>
            <a:r>
              <a:rPr lang="en-US" sz="2800" i="1" dirty="0"/>
              <a:t>3-lead ECG is rapid, accurate, reliable, and easy to apply.</a:t>
            </a:r>
          </a:p>
          <a:p>
            <a:pPr algn="just"/>
            <a:endParaRPr lang="en-US" sz="2800" i="1" dirty="0"/>
          </a:p>
          <a:p>
            <a:pPr marL="0" indent="0" algn="just">
              <a:buNone/>
            </a:pPr>
            <a:r>
              <a:rPr lang="en-US" sz="2800" i="1" dirty="0"/>
              <a:t>Increase in the newborn’s heart rate is considered the </a:t>
            </a:r>
            <a:r>
              <a:rPr lang="en-US" sz="2800" i="1" dirty="0">
                <a:solidFill>
                  <a:srgbClr val="FF0000"/>
                </a:solidFill>
              </a:rPr>
              <a:t>most sensitive </a:t>
            </a:r>
            <a:r>
              <a:rPr lang="en-US" sz="2800" i="1" dirty="0"/>
              <a:t>indicator of successful response to each intervention.</a:t>
            </a:r>
          </a:p>
          <a:p>
            <a:endParaRPr lang="en-US" sz="4000" dirty="0"/>
          </a:p>
          <a:p>
            <a:endParaRPr lang="en-US" dirty="0"/>
          </a:p>
          <a:p>
            <a:endParaRPr lang="en-US" dirty="0"/>
          </a:p>
        </p:txBody>
      </p:sp>
    </p:spTree>
    <p:extLst>
      <p:ext uri="{BB962C8B-B14F-4D97-AF65-F5344CB8AC3E}">
        <p14:creationId xmlns:p14="http://schemas.microsoft.com/office/powerpoint/2010/main" val="281230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30275"/>
          </a:xfrm>
        </p:spPr>
        <p:txBody>
          <a:bodyPr>
            <a:normAutofit/>
          </a:bodyPr>
          <a:lstStyle/>
          <a:p>
            <a:r>
              <a:rPr lang="en-US" sz="3600" b="1" dirty="0">
                <a:latin typeface="+mn-lt"/>
              </a:rPr>
              <a:t>Assessment of Oxygen Need</a:t>
            </a:r>
          </a:p>
        </p:txBody>
      </p:sp>
      <p:sp>
        <p:nvSpPr>
          <p:cNvPr id="3" name="Content Placeholder 2"/>
          <p:cNvSpPr>
            <a:spLocks noGrp="1"/>
          </p:cNvSpPr>
          <p:nvPr>
            <p:ph idx="1"/>
          </p:nvPr>
        </p:nvSpPr>
        <p:spPr>
          <a:xfrm>
            <a:off x="628650" y="1600200"/>
            <a:ext cx="5848350" cy="4648200"/>
          </a:xfrm>
        </p:spPr>
        <p:txBody>
          <a:bodyPr>
            <a:normAutofit/>
          </a:bodyPr>
          <a:lstStyle/>
          <a:p>
            <a:pPr marL="0" indent="0">
              <a:buNone/>
            </a:pPr>
            <a:r>
              <a:rPr lang="en-US" sz="2800" b="1" dirty="0">
                <a:solidFill>
                  <a:srgbClr val="FF0000"/>
                </a:solidFill>
              </a:rPr>
              <a:t>Pulse Oximetry</a:t>
            </a:r>
            <a:r>
              <a:rPr lang="en-US" sz="2800" dirty="0"/>
              <a:t> use is recommended in the following settings:</a:t>
            </a:r>
          </a:p>
          <a:p>
            <a:pPr marL="0" indent="0">
              <a:buNone/>
            </a:pPr>
            <a:endParaRPr lang="en-US" sz="2800" dirty="0"/>
          </a:p>
          <a:p>
            <a:r>
              <a:rPr lang="en-US" sz="2800" dirty="0"/>
              <a:t>When resuscitation is anticipated</a:t>
            </a:r>
          </a:p>
          <a:p>
            <a:r>
              <a:rPr lang="en-US" sz="2800" dirty="0"/>
              <a:t>PPV is administered</a:t>
            </a:r>
          </a:p>
          <a:p>
            <a:r>
              <a:rPr lang="en-US" sz="2800" dirty="0"/>
              <a:t>Central cyanosis persists beyond the first 5-10 minutes of life</a:t>
            </a:r>
          </a:p>
          <a:p>
            <a:r>
              <a:rPr lang="en-US" sz="2800" dirty="0"/>
              <a:t>Supplemental oxygen is administered </a:t>
            </a:r>
          </a:p>
          <a:p>
            <a:endParaRPr lang="en-US" sz="2800"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350" y="1676400"/>
            <a:ext cx="2286000" cy="1427306"/>
          </a:xfrm>
          <a:prstGeom prst="rect">
            <a:avLst/>
          </a:prstGeom>
        </p:spPr>
      </p:pic>
    </p:spTree>
    <p:extLst>
      <p:ext uri="{BB962C8B-B14F-4D97-AF65-F5344CB8AC3E}">
        <p14:creationId xmlns:p14="http://schemas.microsoft.com/office/powerpoint/2010/main" val="1611733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Administration of Oxygen</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38800" y="610910"/>
            <a:ext cx="1334386" cy="833991"/>
          </a:xfrm>
        </p:spPr>
      </p:pic>
      <p:sp>
        <p:nvSpPr>
          <p:cNvPr id="3" name="Rectangle 2"/>
          <p:cNvSpPr/>
          <p:nvPr/>
        </p:nvSpPr>
        <p:spPr>
          <a:xfrm>
            <a:off x="628650" y="1600200"/>
            <a:ext cx="7524750" cy="4401205"/>
          </a:xfrm>
          <a:prstGeom prst="rect">
            <a:avLst/>
          </a:prstGeom>
        </p:spPr>
        <p:txBody>
          <a:bodyPr wrap="square">
            <a:spAutoFit/>
          </a:bodyPr>
          <a:lstStyle/>
          <a:p>
            <a:r>
              <a:rPr lang="en-US" sz="2800" dirty="0"/>
              <a:t>It is reasonable to initiate resuscitation with air (21% Oxygen at sea level) </a:t>
            </a:r>
          </a:p>
          <a:p>
            <a:endParaRPr lang="en-US" sz="2800" dirty="0"/>
          </a:p>
          <a:p>
            <a:r>
              <a:rPr lang="en-US" sz="2800" dirty="0"/>
              <a:t>Resuscitation of preterm newborns of less than 35 weeks of gestation should be initiated with low oxygen as well (21% to 30%)</a:t>
            </a:r>
          </a:p>
          <a:p>
            <a:endParaRPr lang="en-US" sz="2800" dirty="0"/>
          </a:p>
          <a:p>
            <a:pPr lvl="0">
              <a:defRPr/>
            </a:pPr>
            <a:r>
              <a:rPr lang="en-US" sz="2800" dirty="0"/>
              <a:t>Initiating resuscitation of preterm newborns with high oxygen (65% or greater) is </a:t>
            </a:r>
            <a:r>
              <a:rPr lang="en-US" sz="2800" b="1" dirty="0">
                <a:solidFill>
                  <a:srgbClr val="FF0000"/>
                </a:solidFill>
              </a:rPr>
              <a:t>NOT</a:t>
            </a:r>
            <a:r>
              <a:rPr lang="en-US" sz="2800" dirty="0"/>
              <a:t> recommended</a:t>
            </a:r>
          </a:p>
        </p:txBody>
      </p:sp>
    </p:spTree>
    <p:extLst>
      <p:ext uri="{BB962C8B-B14F-4D97-AF65-F5344CB8AC3E}">
        <p14:creationId xmlns:p14="http://schemas.microsoft.com/office/powerpoint/2010/main" val="3261960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Targeted Preductal SpO2 After Birth</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75960161"/>
              </p:ext>
            </p:extLst>
          </p:nvPr>
        </p:nvGraphicFramePr>
        <p:xfrm>
          <a:off x="628650" y="1447800"/>
          <a:ext cx="7448550" cy="4498974"/>
        </p:xfrm>
        <a:graphic>
          <a:graphicData uri="http://schemas.openxmlformats.org/drawingml/2006/table">
            <a:tbl>
              <a:tblPr firstRow="1" bandRow="1">
                <a:tableStyleId>{5C22544A-7EE6-4342-B048-85BDC9FD1C3A}</a:tableStyleId>
              </a:tblPr>
              <a:tblGrid>
                <a:gridCol w="3724275">
                  <a:extLst>
                    <a:ext uri="{9D8B030D-6E8A-4147-A177-3AD203B41FA5}">
                      <a16:colId xmlns:a16="http://schemas.microsoft.com/office/drawing/2014/main" val="20000"/>
                    </a:ext>
                  </a:extLst>
                </a:gridCol>
                <a:gridCol w="3724275">
                  <a:extLst>
                    <a:ext uri="{9D8B030D-6E8A-4147-A177-3AD203B41FA5}">
                      <a16:colId xmlns:a16="http://schemas.microsoft.com/office/drawing/2014/main" val="20001"/>
                    </a:ext>
                  </a:extLst>
                </a:gridCol>
              </a:tblGrid>
              <a:tr h="749829">
                <a:tc>
                  <a:txBody>
                    <a:bodyPr/>
                    <a:lstStyle/>
                    <a:p>
                      <a:pPr algn="ctr"/>
                      <a:r>
                        <a:rPr lang="en-US" sz="2400" b="1" dirty="0"/>
                        <a:t>1 min</a:t>
                      </a:r>
                    </a:p>
                  </a:txBody>
                  <a:tcPr/>
                </a:tc>
                <a:tc>
                  <a:txBody>
                    <a:bodyPr/>
                    <a:lstStyle/>
                    <a:p>
                      <a:pPr algn="ctr"/>
                      <a:r>
                        <a:rPr lang="en-US" sz="2400" b="1" dirty="0"/>
                        <a:t>60% -</a:t>
                      </a:r>
                      <a:r>
                        <a:rPr lang="en-US" sz="2400" b="1" baseline="0" dirty="0"/>
                        <a:t> 65%</a:t>
                      </a:r>
                    </a:p>
                  </a:txBody>
                  <a:tcPr/>
                </a:tc>
                <a:extLst>
                  <a:ext uri="{0D108BD9-81ED-4DB2-BD59-A6C34878D82A}">
                    <a16:rowId xmlns:a16="http://schemas.microsoft.com/office/drawing/2014/main" val="10000"/>
                  </a:ext>
                </a:extLst>
              </a:tr>
              <a:tr h="749829">
                <a:tc>
                  <a:txBody>
                    <a:bodyPr/>
                    <a:lstStyle/>
                    <a:p>
                      <a:pPr algn="ctr"/>
                      <a:r>
                        <a:rPr lang="en-US" sz="2400" b="1" dirty="0"/>
                        <a:t>2</a:t>
                      </a:r>
                      <a:r>
                        <a:rPr lang="en-US" sz="2400" b="1" baseline="0" dirty="0"/>
                        <a:t> min</a:t>
                      </a:r>
                      <a:endParaRPr lang="en-US" sz="2400" b="1" dirty="0"/>
                    </a:p>
                  </a:txBody>
                  <a:tcPr/>
                </a:tc>
                <a:tc>
                  <a:txBody>
                    <a:bodyPr/>
                    <a:lstStyle/>
                    <a:p>
                      <a:pPr algn="ctr"/>
                      <a:r>
                        <a:rPr lang="en-US" sz="2400" b="1" dirty="0"/>
                        <a:t>65% - 70%</a:t>
                      </a:r>
                    </a:p>
                  </a:txBody>
                  <a:tcPr/>
                </a:tc>
                <a:extLst>
                  <a:ext uri="{0D108BD9-81ED-4DB2-BD59-A6C34878D82A}">
                    <a16:rowId xmlns:a16="http://schemas.microsoft.com/office/drawing/2014/main" val="10001"/>
                  </a:ext>
                </a:extLst>
              </a:tr>
              <a:tr h="749829">
                <a:tc>
                  <a:txBody>
                    <a:bodyPr/>
                    <a:lstStyle/>
                    <a:p>
                      <a:pPr algn="ctr"/>
                      <a:r>
                        <a:rPr lang="en-US" sz="2400" b="1" dirty="0"/>
                        <a:t>3 min</a:t>
                      </a:r>
                    </a:p>
                  </a:txBody>
                  <a:tcPr/>
                </a:tc>
                <a:tc>
                  <a:txBody>
                    <a:bodyPr/>
                    <a:lstStyle/>
                    <a:p>
                      <a:pPr algn="ctr"/>
                      <a:r>
                        <a:rPr lang="en-US" sz="2400" b="1" dirty="0"/>
                        <a:t>70%</a:t>
                      </a:r>
                      <a:r>
                        <a:rPr lang="en-US" sz="2400" b="1" baseline="0" dirty="0"/>
                        <a:t> - 75%</a:t>
                      </a:r>
                      <a:endParaRPr lang="en-US" sz="2400" b="1" dirty="0"/>
                    </a:p>
                  </a:txBody>
                  <a:tcPr/>
                </a:tc>
                <a:extLst>
                  <a:ext uri="{0D108BD9-81ED-4DB2-BD59-A6C34878D82A}">
                    <a16:rowId xmlns:a16="http://schemas.microsoft.com/office/drawing/2014/main" val="10002"/>
                  </a:ext>
                </a:extLst>
              </a:tr>
              <a:tr h="749829">
                <a:tc>
                  <a:txBody>
                    <a:bodyPr/>
                    <a:lstStyle/>
                    <a:p>
                      <a:pPr algn="ctr"/>
                      <a:r>
                        <a:rPr lang="en-US" sz="2400" b="1" dirty="0"/>
                        <a:t>4 min</a:t>
                      </a:r>
                    </a:p>
                  </a:txBody>
                  <a:tcPr/>
                </a:tc>
                <a:tc>
                  <a:txBody>
                    <a:bodyPr/>
                    <a:lstStyle/>
                    <a:p>
                      <a:pPr algn="ctr"/>
                      <a:r>
                        <a:rPr lang="en-US" sz="2400" b="1" dirty="0"/>
                        <a:t>75% - 80%</a:t>
                      </a:r>
                    </a:p>
                  </a:txBody>
                  <a:tcPr/>
                </a:tc>
                <a:extLst>
                  <a:ext uri="{0D108BD9-81ED-4DB2-BD59-A6C34878D82A}">
                    <a16:rowId xmlns:a16="http://schemas.microsoft.com/office/drawing/2014/main" val="10003"/>
                  </a:ext>
                </a:extLst>
              </a:tr>
              <a:tr h="749829">
                <a:tc>
                  <a:txBody>
                    <a:bodyPr/>
                    <a:lstStyle/>
                    <a:p>
                      <a:pPr algn="ctr"/>
                      <a:r>
                        <a:rPr lang="en-US" sz="2400" b="1" dirty="0"/>
                        <a:t>5 min</a:t>
                      </a:r>
                    </a:p>
                  </a:txBody>
                  <a:tcPr/>
                </a:tc>
                <a:tc>
                  <a:txBody>
                    <a:bodyPr/>
                    <a:lstStyle/>
                    <a:p>
                      <a:pPr algn="ctr"/>
                      <a:r>
                        <a:rPr lang="en-US" sz="2400" b="1" dirty="0"/>
                        <a:t>80% - 85%</a:t>
                      </a:r>
                    </a:p>
                  </a:txBody>
                  <a:tcPr/>
                </a:tc>
                <a:extLst>
                  <a:ext uri="{0D108BD9-81ED-4DB2-BD59-A6C34878D82A}">
                    <a16:rowId xmlns:a16="http://schemas.microsoft.com/office/drawing/2014/main" val="10004"/>
                  </a:ext>
                </a:extLst>
              </a:tr>
              <a:tr h="749829">
                <a:tc>
                  <a:txBody>
                    <a:bodyPr/>
                    <a:lstStyle/>
                    <a:p>
                      <a:pPr algn="ctr"/>
                      <a:r>
                        <a:rPr lang="en-US" sz="2400" b="1" dirty="0"/>
                        <a:t>10 min</a:t>
                      </a:r>
                    </a:p>
                  </a:txBody>
                  <a:tcPr/>
                </a:tc>
                <a:tc>
                  <a:txBody>
                    <a:bodyPr/>
                    <a:lstStyle/>
                    <a:p>
                      <a:pPr algn="ctr"/>
                      <a:r>
                        <a:rPr lang="en-US" sz="2400" b="1" dirty="0"/>
                        <a:t>85% - 95%</a:t>
                      </a:r>
                    </a:p>
                  </a:txBody>
                  <a:tcPr/>
                </a:tc>
                <a:extLst>
                  <a:ext uri="{0D108BD9-81ED-4DB2-BD59-A6C34878D82A}">
                    <a16:rowId xmlns:a16="http://schemas.microsoft.com/office/drawing/2014/main" val="10005"/>
                  </a:ext>
                </a:extLst>
              </a:tr>
            </a:tbl>
          </a:graphicData>
        </a:graphic>
      </p:graphicFrame>
      <p:sp>
        <p:nvSpPr>
          <p:cNvPr id="4" name="Rectangle 3"/>
          <p:cNvSpPr/>
          <p:nvPr/>
        </p:nvSpPr>
        <p:spPr>
          <a:xfrm>
            <a:off x="628650" y="5976271"/>
            <a:ext cx="7455924" cy="923330"/>
          </a:xfrm>
          <a:prstGeom prst="rect">
            <a:avLst/>
          </a:prstGeom>
        </p:spPr>
        <p:txBody>
          <a:bodyPr wrap="square">
            <a:spAutoFit/>
          </a:bodyPr>
          <a:lstStyle/>
          <a:p>
            <a:pPr lvl="0">
              <a:defRPr/>
            </a:pPr>
            <a:r>
              <a:rPr lang="en-US" dirty="0"/>
              <a:t>The oxygen concentration should be titrated to achieve preductal oxygen saturation approximating the interquartile range measured in healthy term infants</a:t>
            </a:r>
          </a:p>
        </p:txBody>
      </p:sp>
    </p:spTree>
    <p:extLst>
      <p:ext uri="{BB962C8B-B14F-4D97-AF65-F5344CB8AC3E}">
        <p14:creationId xmlns:p14="http://schemas.microsoft.com/office/powerpoint/2010/main" val="1112721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854075"/>
          </a:xfrm>
        </p:spPr>
        <p:txBody>
          <a:bodyPr>
            <a:normAutofit/>
          </a:bodyPr>
          <a:lstStyle/>
          <a:p>
            <a:r>
              <a:rPr lang="en-US" sz="3600" b="1" dirty="0"/>
              <a:t>Clinical Scenario </a:t>
            </a:r>
            <a:endParaRPr lang="en-US" sz="3600" b="1" dirty="0">
              <a:latin typeface="+mn-lt"/>
            </a:endParaRPr>
          </a:p>
        </p:txBody>
      </p:sp>
      <p:sp>
        <p:nvSpPr>
          <p:cNvPr id="3" name="Content Placeholder 2"/>
          <p:cNvSpPr>
            <a:spLocks noGrp="1"/>
          </p:cNvSpPr>
          <p:nvPr>
            <p:ph idx="1"/>
          </p:nvPr>
        </p:nvSpPr>
        <p:spPr>
          <a:xfrm>
            <a:off x="628650" y="1825625"/>
            <a:ext cx="8058150" cy="4351338"/>
          </a:xfrm>
        </p:spPr>
        <p:txBody>
          <a:bodyPr/>
          <a:lstStyle/>
          <a:p>
            <a:pPr marL="0" indent="0" algn="just">
              <a:buNone/>
            </a:pPr>
            <a:r>
              <a:rPr lang="en-US" sz="2800" i="1" dirty="0"/>
              <a:t>Post completion of the initial resuscitation steps, you evaluate the effectiveness of the newborn’s spontaneous respiratory effort, and notice that the HR remains under </a:t>
            </a:r>
            <a:r>
              <a:rPr lang="en-US" sz="2800" b="1" i="1" dirty="0">
                <a:solidFill>
                  <a:srgbClr val="FF0000"/>
                </a:solidFill>
              </a:rPr>
              <a:t>100 bpm</a:t>
            </a:r>
            <a:r>
              <a:rPr lang="en-US" sz="2800" i="1" dirty="0"/>
              <a:t>. </a:t>
            </a:r>
          </a:p>
          <a:p>
            <a:pPr marL="0" indent="0" algn="just">
              <a:buNone/>
            </a:pPr>
            <a:r>
              <a:rPr lang="en-US" sz="2800" i="1" dirty="0"/>
              <a:t>PPV is initiated using a ﬂow-inﬂating bag. Unfortunately, the HR continues to decline and is now under </a:t>
            </a:r>
            <a:r>
              <a:rPr lang="en-US" sz="2800" b="1" i="1" dirty="0">
                <a:solidFill>
                  <a:srgbClr val="FF0000"/>
                </a:solidFill>
              </a:rPr>
              <a:t>60 bpm</a:t>
            </a:r>
            <a:r>
              <a:rPr lang="en-US" sz="2800" i="1" dirty="0"/>
              <a:t>. You decide to intubate.</a:t>
            </a:r>
          </a:p>
          <a:p>
            <a:pPr marL="0" indent="0" algn="just">
              <a:buNone/>
            </a:pPr>
            <a:endParaRPr lang="en-US" sz="2800" i="1" dirty="0"/>
          </a:p>
          <a:p>
            <a:pPr marL="0" indent="0" algn="just">
              <a:buNone/>
            </a:pPr>
            <a:r>
              <a:rPr lang="en-US" sz="2800" i="1" dirty="0"/>
              <a:t>What is the next step in resuscitation?</a:t>
            </a:r>
            <a:endParaRPr lang="en-US" sz="2400" i="1" baseline="300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689557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D366D0-FEB0-4C23-8E8A-E9800743F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50932"/>
            <a:ext cx="4572000" cy="6459338"/>
          </a:xfrm>
          <a:prstGeom prst="rect">
            <a:avLst/>
          </a:prstGeom>
        </p:spPr>
      </p:pic>
    </p:spTree>
    <p:extLst>
      <p:ext uri="{BB962C8B-B14F-4D97-AF65-F5344CB8AC3E}">
        <p14:creationId xmlns:p14="http://schemas.microsoft.com/office/powerpoint/2010/main" val="3892598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606B52-FC38-4ED7-90E2-D678BDB09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632534"/>
            <a:ext cx="3657600" cy="5592932"/>
          </a:xfrm>
          <a:prstGeom prst="rect">
            <a:avLst/>
          </a:prstGeom>
        </p:spPr>
      </p:pic>
    </p:spTree>
    <p:extLst>
      <p:ext uri="{BB962C8B-B14F-4D97-AF65-F5344CB8AC3E}">
        <p14:creationId xmlns:p14="http://schemas.microsoft.com/office/powerpoint/2010/main" val="170595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86700" cy="854075"/>
          </a:xfrm>
        </p:spPr>
        <p:txBody>
          <a:bodyPr>
            <a:normAutofit/>
          </a:bodyPr>
          <a:lstStyle/>
          <a:p>
            <a:r>
              <a:rPr lang="en-US" sz="3600" b="1" dirty="0">
                <a:latin typeface="+mn-lt"/>
              </a:rPr>
              <a:t>Introduction</a:t>
            </a:r>
          </a:p>
        </p:txBody>
      </p:sp>
      <p:sp>
        <p:nvSpPr>
          <p:cNvPr id="3" name="Content Placeholder 2"/>
          <p:cNvSpPr>
            <a:spLocks noGrp="1"/>
          </p:cNvSpPr>
          <p:nvPr>
            <p:ph idx="1"/>
          </p:nvPr>
        </p:nvSpPr>
        <p:spPr/>
        <p:txBody>
          <a:bodyPr/>
          <a:lstStyle/>
          <a:p>
            <a:pPr algn="just"/>
            <a:r>
              <a:rPr lang="en-US" sz="2800" dirty="0"/>
              <a:t>Approximately 10% of newborns require some form of assistance to begin breathing at birth</a:t>
            </a:r>
          </a:p>
          <a:p>
            <a:pPr algn="just"/>
            <a:r>
              <a:rPr lang="en-US" sz="2800" dirty="0"/>
              <a:t>Less than 1% require extensive resuscitation measures, such as cardiac compressions and medications</a:t>
            </a:r>
            <a:r>
              <a:rPr lang="en-US" sz="2800" baseline="30000" dirty="0"/>
              <a:t>1</a:t>
            </a:r>
            <a:r>
              <a:rPr lang="en-US" sz="2800" dirty="0"/>
              <a:t> </a:t>
            </a:r>
          </a:p>
          <a:p>
            <a:endParaRPr lang="en-US" sz="2800" baseline="30000" dirty="0"/>
          </a:p>
        </p:txBody>
      </p:sp>
    </p:spTree>
    <p:extLst>
      <p:ext uri="{BB962C8B-B14F-4D97-AF65-F5344CB8AC3E}">
        <p14:creationId xmlns:p14="http://schemas.microsoft.com/office/powerpoint/2010/main" val="1692397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30275"/>
          </a:xfrm>
        </p:spPr>
        <p:txBody>
          <a:bodyPr>
            <a:normAutofit/>
          </a:bodyPr>
          <a:lstStyle/>
          <a:p>
            <a:r>
              <a:rPr lang="en-US" sz="3600" b="1" dirty="0">
                <a:latin typeface="+mn-lt"/>
              </a:rPr>
              <a:t>C. Chest Compressions</a:t>
            </a:r>
          </a:p>
        </p:txBody>
      </p:sp>
      <p:sp>
        <p:nvSpPr>
          <p:cNvPr id="3" name="Content Placeholder 2"/>
          <p:cNvSpPr>
            <a:spLocks noGrp="1"/>
          </p:cNvSpPr>
          <p:nvPr>
            <p:ph idx="1"/>
          </p:nvPr>
        </p:nvSpPr>
        <p:spPr>
          <a:xfrm>
            <a:off x="628650" y="1447800"/>
            <a:ext cx="7448550" cy="4879975"/>
          </a:xfrm>
        </p:spPr>
        <p:txBody>
          <a:bodyPr>
            <a:normAutofit/>
          </a:bodyPr>
          <a:lstStyle/>
          <a:p>
            <a:r>
              <a:rPr lang="en-US" sz="2800" dirty="0"/>
              <a:t>Heart rate </a:t>
            </a:r>
            <a:r>
              <a:rPr lang="en-US" sz="2800" b="1" dirty="0">
                <a:solidFill>
                  <a:srgbClr val="FF0000"/>
                </a:solidFill>
              </a:rPr>
              <a:t>less than 60/min </a:t>
            </a:r>
            <a:r>
              <a:rPr lang="en-US" sz="2800" dirty="0"/>
              <a:t>despite adequate ventilation</a:t>
            </a:r>
          </a:p>
          <a:p>
            <a:r>
              <a:rPr lang="en-US" sz="2800" b="1" dirty="0"/>
              <a:t>3:1 ratio of compressions to ventilation</a:t>
            </a:r>
          </a:p>
          <a:p>
            <a:r>
              <a:rPr lang="en-US" sz="2800" b="1" dirty="0"/>
              <a:t>Increase the oxygen concentration to 100%</a:t>
            </a:r>
          </a:p>
          <a:p>
            <a:pPr marL="0" indent="0">
              <a:buNone/>
            </a:pPr>
            <a:endParaRPr lang="en-US" sz="2800" b="1" dirty="0">
              <a:solidFill>
                <a:srgbClr val="00B050"/>
              </a:solidFill>
            </a:endParaRPr>
          </a:p>
          <a:p>
            <a:pPr marL="0" indent="0">
              <a:buNone/>
            </a:pPr>
            <a:r>
              <a:rPr lang="en-US" sz="2800" b="1" dirty="0">
                <a:solidFill>
                  <a:srgbClr val="00B050"/>
                </a:solidFill>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725" y="3508375"/>
            <a:ext cx="3962400" cy="2971800"/>
          </a:xfrm>
          <a:prstGeom prst="rect">
            <a:avLst/>
          </a:prstGeom>
        </p:spPr>
      </p:pic>
      <p:sp>
        <p:nvSpPr>
          <p:cNvPr id="5" name="Rectangle 4">
            <a:extLst>
              <a:ext uri="{FF2B5EF4-FFF2-40B4-BE49-F238E27FC236}">
                <a16:creationId xmlns:a16="http://schemas.microsoft.com/office/drawing/2014/main" id="{B237C9CC-7F05-7D41-9C56-39C7A947FBE3}"/>
              </a:ext>
            </a:extLst>
          </p:cNvPr>
          <p:cNvSpPr/>
          <p:nvPr/>
        </p:nvSpPr>
        <p:spPr>
          <a:xfrm>
            <a:off x="3934883" y="6604084"/>
            <a:ext cx="4572000" cy="253916"/>
          </a:xfrm>
          <a:prstGeom prst="rect">
            <a:avLst/>
          </a:prstGeom>
        </p:spPr>
        <p:txBody>
          <a:bodyPr>
            <a:spAutoFit/>
          </a:bodyPr>
          <a:lstStyle/>
          <a:p>
            <a:r>
              <a:rPr lang="en-US" sz="1000" dirty="0">
                <a:latin typeface="Calibri" panose="020F0502020204030204" pitchFamily="34" charset="0"/>
                <a:hlinkClick r:id="rId4" tooltip="Original URL: https://commons.wikimedia.org/wiki/File:CPR_Infant_Chest_Compression.png. Click or tap if you trust this link."/>
              </a:rPr>
              <a:t>https://commons.wikimedia.org/wiki/File:CPR_Infant_Chest_Compression.png</a:t>
            </a:r>
            <a:endParaRPr lang="en-US" sz="1000" dirty="0"/>
          </a:p>
        </p:txBody>
      </p:sp>
    </p:spTree>
    <p:extLst>
      <p:ext uri="{BB962C8B-B14F-4D97-AF65-F5344CB8AC3E}">
        <p14:creationId xmlns:p14="http://schemas.microsoft.com/office/powerpoint/2010/main" val="1687509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30275"/>
          </a:xfrm>
        </p:spPr>
        <p:txBody>
          <a:bodyPr>
            <a:normAutofit/>
          </a:bodyPr>
          <a:lstStyle/>
          <a:p>
            <a:r>
              <a:rPr lang="en-US" sz="3600" b="1" dirty="0"/>
              <a:t>Clinical Scenario </a:t>
            </a:r>
            <a:endParaRPr lang="en-US" sz="3600" b="1" dirty="0">
              <a:latin typeface="+mn-lt"/>
            </a:endParaRPr>
          </a:p>
        </p:txBody>
      </p:sp>
      <p:sp>
        <p:nvSpPr>
          <p:cNvPr id="3" name="Content Placeholder 2"/>
          <p:cNvSpPr>
            <a:spLocks noGrp="1"/>
          </p:cNvSpPr>
          <p:nvPr>
            <p:ph idx="1"/>
          </p:nvPr>
        </p:nvSpPr>
        <p:spPr>
          <a:xfrm>
            <a:off x="628650" y="1825625"/>
            <a:ext cx="8058150" cy="4351338"/>
          </a:xfrm>
        </p:spPr>
        <p:txBody>
          <a:bodyPr/>
          <a:lstStyle/>
          <a:p>
            <a:pPr marL="0" indent="0">
              <a:buNone/>
            </a:pPr>
            <a:r>
              <a:rPr lang="en-US" sz="2800" i="1" dirty="0"/>
              <a:t>Effective chest compressions are underway.</a:t>
            </a:r>
          </a:p>
          <a:p>
            <a:pPr marL="0" indent="0">
              <a:buNone/>
            </a:pPr>
            <a:endParaRPr lang="en-US" sz="2800" i="1" dirty="0"/>
          </a:p>
          <a:p>
            <a:pPr marL="0" indent="0">
              <a:buNone/>
            </a:pPr>
            <a:r>
              <a:rPr lang="en-US" sz="2800" i="1" dirty="0"/>
              <a:t>You are reminded to rule out other causes such as…</a:t>
            </a:r>
          </a:p>
          <a:p>
            <a:pPr marL="0" indent="0">
              <a:buNone/>
            </a:pPr>
            <a:endParaRPr lang="en-US" sz="2800" i="1" dirty="0"/>
          </a:p>
          <a:p>
            <a:pPr marL="0" indent="0">
              <a:buNone/>
            </a:pPr>
            <a:r>
              <a:rPr lang="en-US" sz="2800" i="1" dirty="0"/>
              <a:t>Pneumothorax, and hypovolemia.</a:t>
            </a:r>
            <a:endParaRPr lang="en-US" sz="2400" i="1" baseline="300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308233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235075"/>
          </a:xfrm>
        </p:spPr>
        <p:txBody>
          <a:bodyPr>
            <a:normAutofit/>
          </a:bodyPr>
          <a:lstStyle/>
          <a:p>
            <a:r>
              <a:rPr lang="en-US" sz="3600" b="1" dirty="0">
                <a:latin typeface="+mn-lt"/>
              </a:rPr>
              <a:t>Medications</a:t>
            </a:r>
            <a:endParaRPr lang="en-US" sz="2800" b="1" dirty="0">
              <a:latin typeface="+mn-lt"/>
            </a:endParaRPr>
          </a:p>
        </p:txBody>
      </p:sp>
      <p:sp>
        <p:nvSpPr>
          <p:cNvPr id="3" name="Content Placeholder 2"/>
          <p:cNvSpPr>
            <a:spLocks noGrp="1"/>
          </p:cNvSpPr>
          <p:nvPr>
            <p:ph idx="1"/>
          </p:nvPr>
        </p:nvSpPr>
        <p:spPr>
          <a:xfrm>
            <a:off x="628650" y="1825625"/>
            <a:ext cx="7448550" cy="3736976"/>
          </a:xfrm>
        </p:spPr>
        <p:txBody>
          <a:bodyPr>
            <a:normAutofit/>
          </a:bodyPr>
          <a:lstStyle/>
          <a:p>
            <a:r>
              <a:rPr lang="en-US" sz="2800" dirty="0"/>
              <a:t>Rarely indicated.</a:t>
            </a:r>
          </a:p>
          <a:p>
            <a:r>
              <a:rPr lang="en-US" sz="2800" dirty="0"/>
              <a:t>Bradycardia is usually due to hypoxemia.</a:t>
            </a:r>
          </a:p>
          <a:p>
            <a:r>
              <a:rPr lang="en-US" sz="2800" b="1" dirty="0"/>
              <a:t>Establishing adequate ventilation is the most important step.</a:t>
            </a:r>
          </a:p>
          <a:p>
            <a:r>
              <a:rPr lang="en-US" sz="2800" dirty="0"/>
              <a:t>Indication:</a:t>
            </a:r>
          </a:p>
          <a:p>
            <a:pPr lvl="1"/>
            <a:r>
              <a:rPr lang="en-US" sz="2400" dirty="0"/>
              <a:t>Heart rate less than 60/min despite adequate ventilation with 100% oxygen, and chest compressions.</a:t>
            </a:r>
          </a:p>
        </p:txBody>
      </p:sp>
    </p:spTree>
    <p:extLst>
      <p:ext uri="{BB962C8B-B14F-4D97-AF65-F5344CB8AC3E}">
        <p14:creationId xmlns:p14="http://schemas.microsoft.com/office/powerpoint/2010/main" val="3867800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31279"/>
          </a:xfrm>
        </p:spPr>
        <p:txBody>
          <a:bodyPr>
            <a:normAutofit/>
          </a:bodyPr>
          <a:lstStyle/>
          <a:p>
            <a:r>
              <a:rPr lang="en-US" sz="3600" b="1" dirty="0">
                <a:latin typeface="+mn-lt"/>
              </a:rPr>
              <a:t>Medications: Epinephrine</a:t>
            </a:r>
          </a:p>
        </p:txBody>
      </p:sp>
      <p:sp>
        <p:nvSpPr>
          <p:cNvPr id="3" name="Content Placeholder 2"/>
          <p:cNvSpPr>
            <a:spLocks noGrp="1"/>
          </p:cNvSpPr>
          <p:nvPr>
            <p:ph idx="1"/>
          </p:nvPr>
        </p:nvSpPr>
        <p:spPr>
          <a:xfrm>
            <a:off x="628650" y="1825624"/>
            <a:ext cx="7448550" cy="4879975"/>
          </a:xfrm>
        </p:spPr>
        <p:txBody>
          <a:bodyPr>
            <a:normAutofit/>
          </a:bodyPr>
          <a:lstStyle/>
          <a:p>
            <a:r>
              <a:rPr lang="en-US" sz="2800" dirty="0"/>
              <a:t>Dose: </a:t>
            </a:r>
            <a:r>
              <a:rPr lang="en-US" sz="2800" dirty="0">
                <a:solidFill>
                  <a:srgbClr val="FF0000"/>
                </a:solidFill>
              </a:rPr>
              <a:t>0.01 to 0.03mg/kg </a:t>
            </a:r>
            <a:r>
              <a:rPr lang="en-US" sz="2800" dirty="0"/>
              <a:t>of 1:10000 epinephrine</a:t>
            </a:r>
          </a:p>
          <a:p>
            <a:r>
              <a:rPr lang="en-US" sz="2800" dirty="0"/>
              <a:t>ETT dose: 0.05 to 0.1 mg/kg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488" y="3362127"/>
            <a:ext cx="3810000" cy="209946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0326" y="2438399"/>
            <a:ext cx="2220492" cy="3946924"/>
          </a:xfrm>
          <a:prstGeom prst="rect">
            <a:avLst/>
          </a:prstGeom>
        </p:spPr>
      </p:pic>
    </p:spTree>
    <p:extLst>
      <p:ext uri="{BB962C8B-B14F-4D97-AF65-F5344CB8AC3E}">
        <p14:creationId xmlns:p14="http://schemas.microsoft.com/office/powerpoint/2010/main" val="4095012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Medications: Volume</a:t>
            </a:r>
          </a:p>
        </p:txBody>
      </p:sp>
      <p:sp>
        <p:nvSpPr>
          <p:cNvPr id="3" name="Content Placeholder 2"/>
          <p:cNvSpPr>
            <a:spLocks noGrp="1"/>
          </p:cNvSpPr>
          <p:nvPr>
            <p:ph idx="1"/>
          </p:nvPr>
        </p:nvSpPr>
        <p:spPr>
          <a:xfrm>
            <a:off x="628650" y="1825624"/>
            <a:ext cx="7448550" cy="4879975"/>
          </a:xfrm>
        </p:spPr>
        <p:txBody>
          <a:bodyPr>
            <a:normAutofit/>
          </a:bodyPr>
          <a:lstStyle/>
          <a:p>
            <a:r>
              <a:rPr lang="en-US" sz="2800" dirty="0"/>
              <a:t>Isotonic crystalloid solution or blood</a:t>
            </a:r>
          </a:p>
          <a:p>
            <a:r>
              <a:rPr lang="en-US" sz="2800" dirty="0"/>
              <a:t>Dose: </a:t>
            </a:r>
            <a:r>
              <a:rPr lang="en-US" sz="2800" dirty="0">
                <a:solidFill>
                  <a:srgbClr val="FF0000"/>
                </a:solidFill>
              </a:rPr>
              <a:t>10 mL/kg</a:t>
            </a:r>
            <a:endParaRPr lang="en-US" sz="2800" dirty="0"/>
          </a:p>
          <a:p>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2514600"/>
            <a:ext cx="2165275" cy="3848664"/>
          </a:xfrm>
          <a:prstGeom prst="rect">
            <a:avLst/>
          </a:prstGeom>
        </p:spPr>
      </p:pic>
    </p:spTree>
    <p:extLst>
      <p:ext uri="{BB962C8B-B14F-4D97-AF65-F5344CB8AC3E}">
        <p14:creationId xmlns:p14="http://schemas.microsoft.com/office/powerpoint/2010/main" val="1314316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Medications: Glucose</a:t>
            </a:r>
          </a:p>
        </p:txBody>
      </p:sp>
      <p:sp>
        <p:nvSpPr>
          <p:cNvPr id="3" name="Content Placeholder 2"/>
          <p:cNvSpPr>
            <a:spLocks noGrp="1"/>
          </p:cNvSpPr>
          <p:nvPr>
            <p:ph idx="1"/>
          </p:nvPr>
        </p:nvSpPr>
        <p:spPr>
          <a:xfrm>
            <a:off x="628650" y="1759095"/>
            <a:ext cx="7448550" cy="4879975"/>
          </a:xfrm>
        </p:spPr>
        <p:txBody>
          <a:bodyPr>
            <a:normAutofit/>
          </a:bodyPr>
          <a:lstStyle/>
          <a:p>
            <a:pPr marL="0" indent="0" algn="just">
              <a:buNone/>
            </a:pPr>
            <a:r>
              <a:rPr lang="en-US" sz="2800" dirty="0"/>
              <a:t>Role of glucose in modulating neurologic outcome after hypoxia-ischemia:</a:t>
            </a:r>
          </a:p>
          <a:p>
            <a:pPr marL="0" indent="0" algn="just">
              <a:buNone/>
            </a:pPr>
            <a:endParaRPr lang="en-US" sz="2800" dirty="0"/>
          </a:p>
          <a:p>
            <a:pPr algn="just"/>
            <a:r>
              <a:rPr lang="en-US" sz="2800" dirty="0"/>
              <a:t>Lower glucose levels were associated with an increased risk for brain injury, while increased glucose levels may be protective.</a:t>
            </a:r>
          </a:p>
          <a:p>
            <a:pPr algn="just"/>
            <a:endParaRPr lang="en-US" sz="2800" dirty="0"/>
          </a:p>
          <a:p>
            <a:pPr algn="just"/>
            <a:r>
              <a:rPr lang="en-US" sz="2800" dirty="0"/>
              <a:t>A specific protective target [glucose] range cannot be recommended at this time</a:t>
            </a:r>
          </a:p>
        </p:txBody>
      </p:sp>
      <p:pic>
        <p:nvPicPr>
          <p:cNvPr id="1026" name="Picture 2" descr="Datei:Alpha-D-Glucose.svg â Wikipedia">
            <a:extLst>
              <a:ext uri="{FF2B5EF4-FFF2-40B4-BE49-F238E27FC236}">
                <a16:creationId xmlns:a16="http://schemas.microsoft.com/office/drawing/2014/main" id="{D7BF840A-9534-4C77-9044-B5310AB255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36881"/>
            <a:ext cx="1828800" cy="125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149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2DE874-3C96-448F-AC5D-D68771177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8600"/>
            <a:ext cx="4648200" cy="6566994"/>
          </a:xfrm>
          <a:prstGeom prst="rect">
            <a:avLst/>
          </a:prstGeom>
        </p:spPr>
      </p:pic>
    </p:spTree>
    <p:extLst>
      <p:ext uri="{BB962C8B-B14F-4D97-AF65-F5344CB8AC3E}">
        <p14:creationId xmlns:p14="http://schemas.microsoft.com/office/powerpoint/2010/main" val="792367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Post Resuscitation Care</a:t>
            </a:r>
          </a:p>
        </p:txBody>
      </p:sp>
      <p:sp>
        <p:nvSpPr>
          <p:cNvPr id="3" name="Content Placeholder 2"/>
          <p:cNvSpPr>
            <a:spLocks noGrp="1"/>
          </p:cNvSpPr>
          <p:nvPr>
            <p:ph idx="1"/>
          </p:nvPr>
        </p:nvSpPr>
        <p:spPr>
          <a:xfrm>
            <a:off x="628650" y="1825625"/>
            <a:ext cx="7448550" cy="5032376"/>
          </a:xfrm>
        </p:spPr>
        <p:txBody>
          <a:bodyPr>
            <a:normAutofit/>
          </a:bodyPr>
          <a:lstStyle/>
          <a:p>
            <a:pPr algn="just"/>
            <a:r>
              <a:rPr lang="en-US" sz="2800" dirty="0"/>
              <a:t>Close monitoring and anticipatory care should be provided for infants who have returned to normal after resuscitation</a:t>
            </a:r>
          </a:p>
          <a:p>
            <a:pPr marL="0" indent="0">
              <a:buNone/>
            </a:pPr>
            <a:endParaRPr lang="en-US" sz="2800" dirty="0"/>
          </a:p>
          <a:p>
            <a:endParaRPr lang="en-US" sz="2800" dirty="0"/>
          </a:p>
        </p:txBody>
      </p:sp>
    </p:spTree>
    <p:extLst>
      <p:ext uri="{BB962C8B-B14F-4D97-AF65-F5344CB8AC3E}">
        <p14:creationId xmlns:p14="http://schemas.microsoft.com/office/powerpoint/2010/main" val="3984316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0"/>
            <a:ext cx="7886700" cy="854075"/>
          </a:xfrm>
        </p:spPr>
        <p:txBody>
          <a:bodyPr>
            <a:normAutofit/>
          </a:bodyPr>
          <a:lstStyle/>
          <a:p>
            <a:r>
              <a:rPr lang="en-US" sz="3600" b="1" dirty="0">
                <a:latin typeface="+mn-lt"/>
              </a:rPr>
              <a:t>CONCLUSIONS</a:t>
            </a:r>
          </a:p>
        </p:txBody>
      </p:sp>
      <p:sp>
        <p:nvSpPr>
          <p:cNvPr id="3" name="Content Placeholder 2"/>
          <p:cNvSpPr>
            <a:spLocks noGrp="1"/>
          </p:cNvSpPr>
          <p:nvPr>
            <p:ph idx="1"/>
          </p:nvPr>
        </p:nvSpPr>
        <p:spPr/>
        <p:txBody>
          <a:bodyPr>
            <a:normAutofit/>
          </a:bodyPr>
          <a:lstStyle/>
          <a:p>
            <a:pPr algn="just"/>
            <a:r>
              <a:rPr lang="en-US" sz="2800" dirty="0"/>
              <a:t>Initial step in stabilization is to warm and maintain normal temperature. Position the patient in the “sniffing” position, clear secretions only if copious. Dry and stimulate.</a:t>
            </a:r>
          </a:p>
          <a:p>
            <a:pPr algn="just"/>
            <a:r>
              <a:rPr lang="en-US" sz="2800" b="1" dirty="0"/>
              <a:t>Ventilate</a:t>
            </a:r>
            <a:r>
              <a:rPr lang="en-US" sz="2800" dirty="0"/>
              <a:t> and oxygenate</a:t>
            </a:r>
          </a:p>
          <a:p>
            <a:pPr algn="just"/>
            <a:r>
              <a:rPr lang="en-US" sz="2800" dirty="0"/>
              <a:t>Initiate chest compressions if HR &lt; 60 bpm</a:t>
            </a:r>
          </a:p>
          <a:p>
            <a:pPr algn="just"/>
            <a:r>
              <a:rPr lang="en-US" sz="2800" dirty="0"/>
              <a:t>Administer medications such as epinephrine and/or fluids if the above interventions are not enough</a:t>
            </a:r>
          </a:p>
        </p:txBody>
      </p:sp>
    </p:spTree>
    <p:extLst>
      <p:ext uri="{BB962C8B-B14F-4D97-AF65-F5344CB8AC3E}">
        <p14:creationId xmlns:p14="http://schemas.microsoft.com/office/powerpoint/2010/main" val="2146314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854075"/>
          </a:xfrm>
        </p:spPr>
        <p:txBody>
          <a:bodyPr>
            <a:normAutofit/>
          </a:bodyPr>
          <a:lstStyle/>
          <a:p>
            <a:r>
              <a:rPr lang="en-US" sz="3600" b="1" dirty="0">
                <a:latin typeface="+mn-lt"/>
              </a:rPr>
              <a:t>References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sz="2400" dirty="0"/>
              <a:t>Barber CA, Wyckoff MH. Use and efﬁcacy of endotracheal versus intravenous epinephrine during neonatal cardiopulmonary resuscitation in the delivery room. Pediatrics. 2006;118:1028–1034. </a:t>
            </a:r>
            <a:r>
              <a:rPr lang="en-US" sz="2400" dirty="0" err="1"/>
              <a:t>doi</a:t>
            </a:r>
            <a:r>
              <a:rPr lang="en-US" sz="2400" dirty="0"/>
              <a:t>: 10. 1542/peds.2006-0416.</a:t>
            </a:r>
          </a:p>
          <a:p>
            <a:pPr marL="514350" indent="-514350">
              <a:buFont typeface="+mj-lt"/>
              <a:buAutoNum type="arabicPeriod"/>
            </a:pPr>
            <a:r>
              <a:rPr lang="en-US" sz="2400" dirty="0"/>
              <a:t>https://volunteer.heart.org/apps/pico/Pages/PublicComment.aspx?q=787.</a:t>
            </a:r>
          </a:p>
          <a:p>
            <a:pPr marL="514350" indent="-514350">
              <a:buFont typeface="+mj-lt"/>
              <a:buAutoNum type="arabicPeriod"/>
            </a:pPr>
            <a:r>
              <a:rPr lang="en-US" sz="2400" dirty="0"/>
              <a:t>Boo NY, </a:t>
            </a:r>
            <a:r>
              <a:rPr lang="en-US" sz="2400" dirty="0" err="1"/>
              <a:t>Guat</a:t>
            </a:r>
            <a:r>
              <a:rPr lang="en-US" sz="2400" dirty="0"/>
              <a:t>-Sim </a:t>
            </a:r>
            <a:r>
              <a:rPr lang="en-US" sz="2400" dirty="0" err="1"/>
              <a:t>Cheah</a:t>
            </a:r>
            <a:r>
              <a:rPr lang="en-US" sz="2400" dirty="0"/>
              <a:t> I; Malaysian National Neonatal Registry. Admission hypothermia among VLBW infants in Malaysian NICUs. J Trop </a:t>
            </a:r>
            <a:r>
              <a:rPr lang="en-US" sz="2400" dirty="0" err="1"/>
              <a:t>Pediatr</a:t>
            </a:r>
            <a:r>
              <a:rPr lang="en-US" sz="2400" dirty="0"/>
              <a:t>. 2013;59:447–452. </a:t>
            </a:r>
            <a:r>
              <a:rPr lang="en-US" sz="2400" dirty="0" err="1"/>
              <a:t>doi</a:t>
            </a:r>
            <a:r>
              <a:rPr lang="en-US" sz="2400" dirty="0"/>
              <a:t>: 10.1093/</a:t>
            </a:r>
            <a:r>
              <a:rPr lang="en-US" sz="2400" dirty="0" err="1"/>
              <a:t>tropej</a:t>
            </a:r>
            <a:r>
              <a:rPr lang="en-US" sz="2400" dirty="0"/>
              <a:t>/fmt051.</a:t>
            </a:r>
          </a:p>
          <a:p>
            <a:pPr marL="514350" indent="-514350">
              <a:buFont typeface="+mj-lt"/>
              <a:buAutoNum type="arabicPeriod"/>
            </a:pPr>
            <a:r>
              <a:rPr lang="en-US" sz="2400" dirty="0" err="1"/>
              <a:t>García</a:t>
            </a:r>
            <a:r>
              <a:rPr lang="en-US" sz="2400" dirty="0"/>
              <a:t>-Muñoz Rodrigo F, </a:t>
            </a:r>
            <a:r>
              <a:rPr lang="en-US" sz="2400" dirty="0" err="1"/>
              <a:t>Rivero</a:t>
            </a:r>
            <a:r>
              <a:rPr lang="en-US" sz="2400" dirty="0"/>
              <a:t> Rodríguez S, </a:t>
            </a:r>
            <a:r>
              <a:rPr lang="en-US" sz="2400" dirty="0" err="1"/>
              <a:t>Siles</a:t>
            </a:r>
            <a:r>
              <a:rPr lang="en-US" sz="2400" dirty="0"/>
              <a:t> Quesada C. [Hypothermia risk factors in the very low weight newborn and associated morbidity and mortality in a neonatal care unit]. An </a:t>
            </a:r>
            <a:r>
              <a:rPr lang="en-US" sz="2400" dirty="0" err="1"/>
              <a:t>Pediatr</a:t>
            </a:r>
            <a:r>
              <a:rPr lang="en-US" sz="2400" dirty="0"/>
              <a:t> (</a:t>
            </a:r>
            <a:r>
              <a:rPr lang="en-US" sz="2400" dirty="0" err="1"/>
              <a:t>Barc</a:t>
            </a:r>
            <a:r>
              <a:rPr lang="en-US" sz="2400" dirty="0"/>
              <a:t>). 2014;80:144–150. </a:t>
            </a:r>
            <a:r>
              <a:rPr lang="en-US" sz="2400" dirty="0" err="1"/>
              <a:t>doi</a:t>
            </a:r>
            <a:r>
              <a:rPr lang="en-US" sz="2400" dirty="0"/>
              <a:t>: 10.1016/j.anpedi.2013. 06.029. </a:t>
            </a:r>
          </a:p>
          <a:p>
            <a:pPr marL="514350" indent="-514350">
              <a:buFont typeface="+mj-lt"/>
              <a:buAutoNum type="arabicPeriod"/>
            </a:pPr>
            <a:endParaRPr lang="en-US" sz="2400" dirty="0"/>
          </a:p>
        </p:txBody>
      </p:sp>
    </p:spTree>
    <p:extLst>
      <p:ext uri="{BB962C8B-B14F-4D97-AF65-F5344CB8AC3E}">
        <p14:creationId xmlns:p14="http://schemas.microsoft.com/office/powerpoint/2010/main" val="341432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Clinical Scenario </a:t>
            </a:r>
            <a:endParaRPr lang="en-US" sz="3600" b="1" dirty="0">
              <a:latin typeface="+mn-lt"/>
            </a:endParaRPr>
          </a:p>
        </p:txBody>
      </p:sp>
      <p:sp>
        <p:nvSpPr>
          <p:cNvPr id="3" name="Content Placeholder 2"/>
          <p:cNvSpPr>
            <a:spLocks noGrp="1"/>
          </p:cNvSpPr>
          <p:nvPr>
            <p:ph idx="1"/>
          </p:nvPr>
        </p:nvSpPr>
        <p:spPr>
          <a:xfrm>
            <a:off x="628650" y="1825625"/>
            <a:ext cx="8058150" cy="3203575"/>
          </a:xfrm>
        </p:spPr>
        <p:txBody>
          <a:bodyPr>
            <a:normAutofit/>
          </a:bodyPr>
          <a:lstStyle/>
          <a:p>
            <a:pPr marL="0" indent="0" algn="just">
              <a:buNone/>
            </a:pPr>
            <a:r>
              <a:rPr lang="en-US" sz="2600" i="1" dirty="0"/>
              <a:t>You are called to attend a cesarean section delivery of a 33 week infant with an estimated weight of 1.9 kg. </a:t>
            </a:r>
          </a:p>
          <a:p>
            <a:pPr marL="0" indent="0" algn="just">
              <a:buNone/>
            </a:pPr>
            <a:r>
              <a:rPr lang="en-US" sz="2600" i="1" dirty="0"/>
              <a:t>The mother is a G3P2, 39 year-old woman with history of pre-eclampsia. The mother has been in labor for the past 18 hours with failure to progress.</a:t>
            </a:r>
          </a:p>
          <a:p>
            <a:pPr marL="0" indent="0" algn="just">
              <a:buNone/>
            </a:pPr>
            <a:r>
              <a:rPr lang="en-US" sz="2600" i="1" dirty="0"/>
              <a:t>Fetal heart rate tracing shows frequent, intermittent late decelerations. </a:t>
            </a:r>
            <a:endParaRPr lang="en-US" sz="2600" i="1" baseline="30000" dirty="0"/>
          </a:p>
        </p:txBody>
      </p:sp>
    </p:spTree>
    <p:extLst>
      <p:ext uri="{BB962C8B-B14F-4D97-AF65-F5344CB8AC3E}">
        <p14:creationId xmlns:p14="http://schemas.microsoft.com/office/powerpoint/2010/main" val="3183346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References:</a:t>
            </a:r>
          </a:p>
        </p:txBody>
      </p:sp>
      <p:sp>
        <p:nvSpPr>
          <p:cNvPr id="3" name="Content Placeholder 2"/>
          <p:cNvSpPr>
            <a:spLocks noGrp="1"/>
          </p:cNvSpPr>
          <p:nvPr>
            <p:ph idx="1"/>
          </p:nvPr>
        </p:nvSpPr>
        <p:spPr/>
        <p:txBody>
          <a:bodyPr>
            <a:normAutofit/>
          </a:bodyPr>
          <a:lstStyle/>
          <a:p>
            <a:pPr marL="514350" indent="-514350">
              <a:buFont typeface="+mj-lt"/>
              <a:buAutoNum type="arabicPeriod" startAt="5"/>
            </a:pPr>
            <a:r>
              <a:rPr lang="en-US" sz="2200" dirty="0"/>
              <a:t>Miller SS, Lee HC, Gould JB. Hypothermia in very low birth weight infants: distribution, risk factors and outcomes. J </a:t>
            </a:r>
            <a:r>
              <a:rPr lang="en-US" sz="2200" dirty="0" err="1"/>
              <a:t>Perinatol</a:t>
            </a:r>
            <a:r>
              <a:rPr lang="en-US" sz="2200" dirty="0"/>
              <a:t>. 2011;31 </a:t>
            </a:r>
            <a:r>
              <a:rPr lang="en-US" sz="2200" dirty="0" err="1"/>
              <a:t>suppl</a:t>
            </a:r>
            <a:r>
              <a:rPr lang="en-US" sz="2200" dirty="0"/>
              <a:t> 1:S49–S56. </a:t>
            </a:r>
            <a:r>
              <a:rPr lang="en-US" sz="2200" dirty="0" err="1"/>
              <a:t>doi</a:t>
            </a:r>
            <a:r>
              <a:rPr lang="en-US" sz="2200" dirty="0"/>
              <a:t>: 10.1038/jp.2010.177.</a:t>
            </a:r>
          </a:p>
          <a:p>
            <a:pPr marL="514350" indent="-514350">
              <a:buFont typeface="+mj-lt"/>
              <a:buAutoNum type="arabicPeriod" startAt="5"/>
            </a:pPr>
            <a:r>
              <a:rPr lang="en-US" sz="2200" dirty="0" err="1"/>
              <a:t>Gleissner</a:t>
            </a:r>
            <a:r>
              <a:rPr lang="en-US" sz="2200" dirty="0"/>
              <a:t> M, </a:t>
            </a:r>
            <a:r>
              <a:rPr lang="en-US" sz="2200" dirty="0" err="1"/>
              <a:t>Jorch</a:t>
            </a:r>
            <a:r>
              <a:rPr lang="en-US" sz="2200" dirty="0"/>
              <a:t> G, </a:t>
            </a:r>
            <a:r>
              <a:rPr lang="en-US" sz="2200" dirty="0" err="1"/>
              <a:t>Avenarius</a:t>
            </a:r>
            <a:r>
              <a:rPr lang="en-US" sz="2200" dirty="0"/>
              <a:t> S. Risk factors for intraventricular hemorrhage in a birth cohort of 3721 premature infants. J Perinat Med. 2000;28:104–110. </a:t>
            </a:r>
            <a:r>
              <a:rPr lang="en-US" sz="2200" dirty="0" err="1"/>
              <a:t>doi</a:t>
            </a:r>
            <a:r>
              <a:rPr lang="en-US" sz="2200" dirty="0"/>
              <a:t>: 10.1515/JPM.2000.013.</a:t>
            </a:r>
          </a:p>
          <a:p>
            <a:pPr marL="514350" indent="-514350">
              <a:buFont typeface="+mj-lt"/>
              <a:buAutoNum type="arabicPeriod" startAt="5"/>
            </a:pPr>
            <a:r>
              <a:rPr lang="en-US" sz="2200" dirty="0"/>
              <a:t>Van de </a:t>
            </a:r>
            <a:r>
              <a:rPr lang="en-US" sz="2200" dirty="0" err="1"/>
              <a:t>Bor</a:t>
            </a:r>
            <a:r>
              <a:rPr lang="en-US" sz="2200" dirty="0"/>
              <a:t> M, Van Bel F, Lineman R, </a:t>
            </a:r>
            <a:r>
              <a:rPr lang="en-US" sz="2200" dirty="0" err="1"/>
              <a:t>Ruys</a:t>
            </a:r>
            <a:r>
              <a:rPr lang="en-US" sz="2200" dirty="0"/>
              <a:t> JH. Perinatal factors and </a:t>
            </a:r>
            <a:r>
              <a:rPr lang="en-US" sz="2200" dirty="0" err="1"/>
              <a:t>periventricularintraventricular</a:t>
            </a:r>
            <a:r>
              <a:rPr lang="en-US" sz="2200" dirty="0"/>
              <a:t> hemorrhage in preterm infants. Am J Dis Child. 1986;140:1125–1130.</a:t>
            </a:r>
          </a:p>
          <a:p>
            <a:pPr marL="514350" indent="-514350">
              <a:buFont typeface="+mj-lt"/>
              <a:buAutoNum type="arabicPeriod" startAt="5"/>
            </a:pPr>
            <a:endParaRPr lang="en-US" sz="2400" dirty="0"/>
          </a:p>
        </p:txBody>
      </p:sp>
    </p:spTree>
    <p:extLst>
      <p:ext uri="{BB962C8B-B14F-4D97-AF65-F5344CB8AC3E}">
        <p14:creationId xmlns:p14="http://schemas.microsoft.com/office/powerpoint/2010/main" val="3301711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References:</a:t>
            </a:r>
          </a:p>
        </p:txBody>
      </p:sp>
      <p:sp>
        <p:nvSpPr>
          <p:cNvPr id="3" name="Content Placeholder 2"/>
          <p:cNvSpPr>
            <a:spLocks noGrp="1"/>
          </p:cNvSpPr>
          <p:nvPr>
            <p:ph idx="1"/>
          </p:nvPr>
        </p:nvSpPr>
        <p:spPr/>
        <p:txBody>
          <a:bodyPr>
            <a:normAutofit/>
          </a:bodyPr>
          <a:lstStyle/>
          <a:p>
            <a:pPr marL="514350" indent="-514350">
              <a:buFont typeface="+mj-lt"/>
              <a:buAutoNum type="arabicPeriod" startAt="8"/>
            </a:pPr>
            <a:r>
              <a:rPr lang="en-US" sz="2200" dirty="0"/>
              <a:t>Harms K, </a:t>
            </a:r>
            <a:r>
              <a:rPr lang="en-US" sz="2200" dirty="0" err="1"/>
              <a:t>Herting</a:t>
            </a:r>
            <a:r>
              <a:rPr lang="en-US" sz="2200" dirty="0"/>
              <a:t> E, </a:t>
            </a:r>
            <a:r>
              <a:rPr lang="en-US" sz="2200" dirty="0" err="1"/>
              <a:t>Kron</a:t>
            </a:r>
            <a:r>
              <a:rPr lang="en-US" sz="2200" dirty="0"/>
              <a:t> M, </a:t>
            </a:r>
            <a:r>
              <a:rPr lang="en-US" sz="2200" dirty="0" err="1"/>
              <a:t>Schill</a:t>
            </a:r>
            <a:r>
              <a:rPr lang="en-US" sz="2200" dirty="0"/>
              <a:t> M, </a:t>
            </a:r>
            <a:r>
              <a:rPr lang="en-US" sz="2200" dirty="0" err="1"/>
              <a:t>Schiffmann</a:t>
            </a:r>
            <a:r>
              <a:rPr lang="en-US" sz="2200" dirty="0"/>
              <a:t> H. [Importance of pre- and perinatal risk factors in respiratory distress syndrome of premature infants. A logical regression analysis of 1100 cases]. Z </a:t>
            </a:r>
            <a:r>
              <a:rPr lang="en-US" sz="2200" dirty="0" err="1"/>
              <a:t>Geburtshilfe</a:t>
            </a:r>
            <a:r>
              <a:rPr lang="en-US" sz="2200" dirty="0"/>
              <a:t> </a:t>
            </a:r>
            <a:r>
              <a:rPr lang="en-US" sz="2200" dirty="0" err="1"/>
              <a:t>Neonatol</a:t>
            </a:r>
            <a:r>
              <a:rPr lang="en-US" sz="2200" dirty="0"/>
              <a:t>. 1997;201:258–262.</a:t>
            </a:r>
          </a:p>
          <a:p>
            <a:pPr marL="514350" indent="-514350">
              <a:buFont typeface="+mj-lt"/>
              <a:buAutoNum type="arabicPeriod" startAt="8"/>
            </a:pPr>
            <a:r>
              <a:rPr lang="en-US" sz="2200" dirty="0" err="1"/>
              <a:t>Zayeri</a:t>
            </a:r>
            <a:r>
              <a:rPr lang="en-US" sz="2200" dirty="0"/>
              <a:t> F, </a:t>
            </a:r>
            <a:r>
              <a:rPr lang="en-US" sz="2200" dirty="0" err="1"/>
              <a:t>Kazemnejad</a:t>
            </a:r>
            <a:r>
              <a:rPr lang="en-US" sz="2200" dirty="0"/>
              <a:t> A, </a:t>
            </a:r>
            <a:r>
              <a:rPr lang="en-US" sz="2200" dirty="0" err="1"/>
              <a:t>Ganjali</a:t>
            </a:r>
            <a:r>
              <a:rPr lang="en-US" sz="2200" dirty="0"/>
              <a:t> M, </a:t>
            </a:r>
            <a:r>
              <a:rPr lang="en-US" sz="2200" dirty="0" err="1"/>
              <a:t>Babaei</a:t>
            </a:r>
            <a:r>
              <a:rPr lang="en-US" sz="2200" dirty="0"/>
              <a:t> G, </a:t>
            </a:r>
            <a:r>
              <a:rPr lang="en-US" sz="2200" dirty="0" err="1"/>
              <a:t>Khanafshar</a:t>
            </a:r>
            <a:r>
              <a:rPr lang="en-US" sz="2200" dirty="0"/>
              <a:t> N, </a:t>
            </a:r>
            <a:r>
              <a:rPr lang="en-US" sz="2200" dirty="0" err="1"/>
              <a:t>Nayeri</a:t>
            </a:r>
            <a:r>
              <a:rPr lang="en-US" sz="2200" dirty="0"/>
              <a:t> F. Hypothermia in Iranian newborns. Incidence, risk factors and related complications. Saudi Med J. 2005;26:1367–1371.</a:t>
            </a:r>
          </a:p>
          <a:p>
            <a:pPr marL="514350" indent="-514350">
              <a:buFont typeface="+mj-lt"/>
              <a:buAutoNum type="arabicPeriod" startAt="8"/>
            </a:pPr>
            <a:r>
              <a:rPr lang="en-US" sz="2200" dirty="0"/>
              <a:t>Pal DK, </a:t>
            </a:r>
            <a:r>
              <a:rPr lang="en-US" sz="2200" dirty="0" err="1"/>
              <a:t>Manandhar</a:t>
            </a:r>
            <a:r>
              <a:rPr lang="en-US" sz="2200" dirty="0"/>
              <a:t> DS, </a:t>
            </a:r>
            <a:r>
              <a:rPr lang="en-US" sz="2200" dirty="0" err="1"/>
              <a:t>Rajbhandari</a:t>
            </a:r>
            <a:r>
              <a:rPr lang="en-US" sz="2200" dirty="0"/>
              <a:t> S, Land JM, Patel N, de L Costello AM. Neonatal </a:t>
            </a:r>
            <a:r>
              <a:rPr lang="en-US" sz="2200" dirty="0" err="1"/>
              <a:t>hypoglycaemia</a:t>
            </a:r>
            <a:r>
              <a:rPr lang="en-US" sz="2200" dirty="0"/>
              <a:t> in Nepal 1. Prevalence and risk factors. Arch Dis Child Fetal Neonatal Ed. 2000;82:F46–F51.</a:t>
            </a:r>
          </a:p>
          <a:p>
            <a:pPr marL="514350" indent="-514350">
              <a:buFont typeface="+mj-lt"/>
              <a:buAutoNum type="arabicPeriod" startAt="8"/>
            </a:pPr>
            <a:endParaRPr lang="en-US" sz="2400" dirty="0"/>
          </a:p>
        </p:txBody>
      </p:sp>
    </p:spTree>
    <p:extLst>
      <p:ext uri="{BB962C8B-B14F-4D97-AF65-F5344CB8AC3E}">
        <p14:creationId xmlns:p14="http://schemas.microsoft.com/office/powerpoint/2010/main" val="4052488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References:</a:t>
            </a:r>
          </a:p>
        </p:txBody>
      </p:sp>
      <p:sp>
        <p:nvSpPr>
          <p:cNvPr id="3" name="Content Placeholder 2"/>
          <p:cNvSpPr>
            <a:spLocks noGrp="1"/>
          </p:cNvSpPr>
          <p:nvPr>
            <p:ph idx="1"/>
          </p:nvPr>
        </p:nvSpPr>
        <p:spPr/>
        <p:txBody>
          <a:bodyPr>
            <a:normAutofit/>
          </a:bodyPr>
          <a:lstStyle/>
          <a:p>
            <a:pPr marL="514350" indent="-514350">
              <a:buFont typeface="+mj-lt"/>
              <a:buAutoNum type="arabicPeriod" startAt="11"/>
            </a:pPr>
            <a:r>
              <a:rPr lang="en-US" sz="2200" dirty="0"/>
              <a:t>Anderson S, </a:t>
            </a:r>
            <a:r>
              <a:rPr lang="en-US" sz="2200" dirty="0" err="1"/>
              <a:t>Shakya</a:t>
            </a:r>
            <a:r>
              <a:rPr lang="en-US" sz="2200" dirty="0"/>
              <a:t> KN, Shrestha LN, Costello AM. </a:t>
            </a:r>
            <a:r>
              <a:rPr lang="en-US" sz="2200" dirty="0" err="1"/>
              <a:t>Hypoglycaemia</a:t>
            </a:r>
            <a:r>
              <a:rPr lang="en-US" sz="2200" dirty="0"/>
              <a:t>: a common problem among uncomplicated newborn infants in Nepal. J Trop </a:t>
            </a:r>
            <a:r>
              <a:rPr lang="en-US" sz="2200" dirty="0" err="1"/>
              <a:t>Pediatr</a:t>
            </a:r>
            <a:r>
              <a:rPr lang="en-US" sz="2200" dirty="0"/>
              <a:t>. 1993;39:273–277.</a:t>
            </a:r>
          </a:p>
          <a:p>
            <a:pPr marL="514350" indent="-514350">
              <a:buFont typeface="+mj-lt"/>
              <a:buAutoNum type="arabicPeriod" startAt="11"/>
            </a:pPr>
            <a:r>
              <a:rPr lang="en-US" sz="2200" dirty="0" err="1"/>
              <a:t>Sasidharan</a:t>
            </a:r>
            <a:r>
              <a:rPr lang="en-US" sz="2200" dirty="0"/>
              <a:t> CK, </a:t>
            </a:r>
            <a:r>
              <a:rPr lang="en-US" sz="2200" dirty="0" err="1"/>
              <a:t>Gokul</a:t>
            </a:r>
            <a:r>
              <a:rPr lang="en-US" sz="2200" dirty="0"/>
              <a:t> E, </a:t>
            </a:r>
            <a:r>
              <a:rPr lang="en-US" sz="2200" dirty="0" err="1"/>
              <a:t>Sabitha</a:t>
            </a:r>
            <a:r>
              <a:rPr lang="en-US" sz="2200" dirty="0"/>
              <a:t> S. Incidence and risk factors for neonatal </a:t>
            </a:r>
            <a:r>
              <a:rPr lang="en-US" sz="2200" dirty="0" err="1"/>
              <a:t>hypoglycaemia</a:t>
            </a:r>
            <a:r>
              <a:rPr lang="en-US" sz="2200" dirty="0"/>
              <a:t> in Kerala, India. Ceylon Med J. 2004;49:110–113.</a:t>
            </a:r>
          </a:p>
          <a:p>
            <a:pPr marL="514350" indent="-514350">
              <a:buFont typeface="+mj-lt"/>
              <a:buAutoNum type="arabicPeriod" startAt="11"/>
            </a:pPr>
            <a:r>
              <a:rPr lang="en-US" sz="2200" dirty="0" err="1"/>
              <a:t>Mullany</a:t>
            </a:r>
            <a:r>
              <a:rPr lang="en-US" sz="2200" dirty="0"/>
              <a:t> LC. Neonatal hypothermia in </a:t>
            </a:r>
            <a:r>
              <a:rPr lang="en-US" sz="2200" dirty="0" err="1"/>
              <a:t>lowresource</a:t>
            </a:r>
            <a:r>
              <a:rPr lang="en-US" sz="2200" dirty="0"/>
              <a:t> settings. </a:t>
            </a:r>
            <a:r>
              <a:rPr lang="en-US" sz="2200" dirty="0" err="1"/>
              <a:t>Semin</a:t>
            </a:r>
            <a:r>
              <a:rPr lang="en-US" sz="2200" dirty="0"/>
              <a:t> </a:t>
            </a:r>
            <a:r>
              <a:rPr lang="en-US" sz="2200" dirty="0" err="1"/>
              <a:t>Perinatol</a:t>
            </a:r>
            <a:r>
              <a:rPr lang="en-US" sz="2200" dirty="0"/>
              <a:t>. 2010; 34:426–433. </a:t>
            </a:r>
            <a:r>
              <a:rPr lang="en-US" sz="2200" dirty="0" err="1"/>
              <a:t>doi</a:t>
            </a:r>
            <a:r>
              <a:rPr lang="en-US" sz="2200" dirty="0"/>
              <a:t>: 10.1053/j.semperi.2010.09.007.</a:t>
            </a:r>
          </a:p>
          <a:p>
            <a:pPr marL="514350" indent="-514350">
              <a:buFont typeface="+mj-lt"/>
              <a:buAutoNum type="arabicPeriod" startAt="11"/>
            </a:pPr>
            <a:r>
              <a:rPr lang="en-US" sz="2200" dirty="0"/>
              <a:t>Levi S, Taylor W, Robinson LE, Levy LI. Analysis of morbidity and outcome of infants weighing less than 800 grams at birth. South Med J. 1984;77:975–978.</a:t>
            </a:r>
          </a:p>
        </p:txBody>
      </p:sp>
    </p:spTree>
    <p:extLst>
      <p:ext uri="{BB962C8B-B14F-4D97-AF65-F5344CB8AC3E}">
        <p14:creationId xmlns:p14="http://schemas.microsoft.com/office/powerpoint/2010/main" val="4164096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References:</a:t>
            </a:r>
          </a:p>
        </p:txBody>
      </p:sp>
      <p:sp>
        <p:nvSpPr>
          <p:cNvPr id="3" name="Content Placeholder 2"/>
          <p:cNvSpPr>
            <a:spLocks noGrp="1"/>
          </p:cNvSpPr>
          <p:nvPr>
            <p:ph idx="1"/>
          </p:nvPr>
        </p:nvSpPr>
        <p:spPr/>
        <p:txBody>
          <a:bodyPr>
            <a:normAutofit/>
          </a:bodyPr>
          <a:lstStyle/>
          <a:p>
            <a:pPr marL="514350" indent="-514350">
              <a:buFont typeface="+mj-lt"/>
              <a:buAutoNum type="arabicPeriod" startAt="15"/>
            </a:pPr>
            <a:r>
              <a:rPr lang="en-US" sz="2200" dirty="0" err="1"/>
              <a:t>Belsches</a:t>
            </a:r>
            <a:r>
              <a:rPr lang="en-US" sz="2200" dirty="0"/>
              <a:t> TC, Tilly AE, Miller TR, </a:t>
            </a:r>
            <a:r>
              <a:rPr lang="en-US" sz="2200" dirty="0" err="1"/>
              <a:t>Kambeyanda</a:t>
            </a:r>
            <a:r>
              <a:rPr lang="en-US" sz="2200" dirty="0"/>
              <a:t> RH, </a:t>
            </a:r>
            <a:r>
              <a:rPr lang="en-US" sz="2200" dirty="0" err="1"/>
              <a:t>Leadford</a:t>
            </a:r>
            <a:r>
              <a:rPr lang="en-US" sz="2200" dirty="0"/>
              <a:t> A, </a:t>
            </a:r>
            <a:r>
              <a:rPr lang="en-US" sz="2200" dirty="0" err="1"/>
              <a:t>Manasyan</a:t>
            </a:r>
            <a:r>
              <a:rPr lang="en-US" sz="2200" dirty="0"/>
              <a:t> A, </a:t>
            </a:r>
            <a:r>
              <a:rPr lang="en-US" sz="2200" dirty="0" err="1"/>
              <a:t>Chomba</a:t>
            </a:r>
            <a:r>
              <a:rPr lang="en-US" sz="2200" dirty="0"/>
              <a:t> E, </a:t>
            </a:r>
            <a:r>
              <a:rPr lang="en-US" sz="2200" dirty="0" err="1"/>
              <a:t>Ramani</a:t>
            </a:r>
            <a:r>
              <a:rPr lang="en-US" sz="2200" dirty="0"/>
              <a:t> M, </a:t>
            </a:r>
            <a:r>
              <a:rPr lang="en-US" sz="2200" dirty="0" err="1"/>
              <a:t>Ambalavanan</a:t>
            </a:r>
            <a:r>
              <a:rPr lang="en-US" sz="2200" dirty="0"/>
              <a:t> N, Carlo WA. Randomized trial of plastic bags to prevent term neonatal hypothermia in a resource-poor setting. Pediatrics. 2013; 132:e656–e661. </a:t>
            </a:r>
            <a:r>
              <a:rPr lang="en-US" sz="2200" dirty="0" err="1"/>
              <a:t>doi</a:t>
            </a:r>
            <a:r>
              <a:rPr lang="en-US" sz="2200" dirty="0"/>
              <a:t>: 0.1542/peds.2013-0172.</a:t>
            </a:r>
          </a:p>
          <a:p>
            <a:pPr marL="514350" indent="-514350">
              <a:buFont typeface="+mj-lt"/>
              <a:buAutoNum type="arabicPeriod" startAt="15"/>
            </a:pPr>
            <a:r>
              <a:rPr lang="en-US" sz="2200" dirty="0" err="1"/>
              <a:t>Leadford</a:t>
            </a:r>
            <a:r>
              <a:rPr lang="en-US" sz="2200" dirty="0"/>
              <a:t> AE, Warren JB, </a:t>
            </a:r>
            <a:r>
              <a:rPr lang="en-US" sz="2200" dirty="0" err="1"/>
              <a:t>Manasyan</a:t>
            </a:r>
            <a:r>
              <a:rPr lang="en-US" sz="2200" dirty="0"/>
              <a:t> A, </a:t>
            </a:r>
            <a:r>
              <a:rPr lang="en-US" sz="2200" dirty="0" err="1"/>
              <a:t>Chomba</a:t>
            </a:r>
            <a:r>
              <a:rPr lang="en-US" sz="2200" dirty="0"/>
              <a:t> E, Salas AA, </a:t>
            </a:r>
            <a:r>
              <a:rPr lang="en-US" sz="2200" dirty="0" err="1"/>
              <a:t>Schelonka</a:t>
            </a:r>
            <a:r>
              <a:rPr lang="en-US" sz="2200" dirty="0"/>
              <a:t> R, Carlo WA. Plastic bags for prevention of hypothermia in preterm and low birth weight infants. Pediatrics. 2013;132:e128–e134. </a:t>
            </a:r>
            <a:r>
              <a:rPr lang="en-US" sz="2200" dirty="0" err="1"/>
              <a:t>doi</a:t>
            </a:r>
            <a:r>
              <a:rPr lang="en-US" sz="2200" dirty="0"/>
              <a:t>: 10.1542/peds.2012-2030.</a:t>
            </a:r>
          </a:p>
          <a:p>
            <a:pPr marL="514350" indent="-514350">
              <a:buFont typeface="+mj-lt"/>
              <a:buAutoNum type="arabicPeriod" startAt="15"/>
            </a:pPr>
            <a:endParaRPr lang="en-US" sz="2400" dirty="0"/>
          </a:p>
        </p:txBody>
      </p:sp>
    </p:spTree>
    <p:extLst>
      <p:ext uri="{BB962C8B-B14F-4D97-AF65-F5344CB8AC3E}">
        <p14:creationId xmlns:p14="http://schemas.microsoft.com/office/powerpoint/2010/main" val="2532739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References:</a:t>
            </a:r>
          </a:p>
        </p:txBody>
      </p:sp>
      <p:sp>
        <p:nvSpPr>
          <p:cNvPr id="3" name="Content Placeholder 2"/>
          <p:cNvSpPr>
            <a:spLocks noGrp="1"/>
          </p:cNvSpPr>
          <p:nvPr>
            <p:ph idx="1"/>
          </p:nvPr>
        </p:nvSpPr>
        <p:spPr/>
        <p:txBody>
          <a:bodyPr>
            <a:normAutofit/>
          </a:bodyPr>
          <a:lstStyle/>
          <a:p>
            <a:pPr marL="514350" indent="-514350">
              <a:buFont typeface="+mj-lt"/>
              <a:buAutoNum type="arabicPeriod" startAt="17"/>
            </a:pPr>
            <a:r>
              <a:rPr lang="en-US" sz="2200" dirty="0"/>
              <a:t>Bergman NJ, Linley LL, </a:t>
            </a:r>
            <a:r>
              <a:rPr lang="en-US" sz="2200" dirty="0" err="1"/>
              <a:t>Fawcus</a:t>
            </a:r>
            <a:r>
              <a:rPr lang="en-US" sz="2200" dirty="0"/>
              <a:t> SR. Randomized controlled trial of skin-to-skin contact from birth versus conventional incubator for physiological stabilization in 1200- to 2199-gram newborns. </a:t>
            </a:r>
            <a:r>
              <a:rPr lang="en-US" sz="2200" dirty="0" err="1"/>
              <a:t>Acta</a:t>
            </a:r>
            <a:r>
              <a:rPr lang="en-US" sz="2200" dirty="0"/>
              <a:t> </a:t>
            </a:r>
            <a:r>
              <a:rPr lang="en-US" sz="2200" dirty="0" err="1"/>
              <a:t>Paediatr</a:t>
            </a:r>
            <a:r>
              <a:rPr lang="en-US" sz="2200" dirty="0"/>
              <a:t>. 2004;93:779–785.</a:t>
            </a:r>
          </a:p>
          <a:p>
            <a:pPr marL="514350" indent="-514350">
              <a:buFont typeface="+mj-lt"/>
              <a:buAutoNum type="arabicPeriod" startAt="18"/>
            </a:pPr>
            <a:r>
              <a:rPr lang="en-US" sz="2200" dirty="0" err="1"/>
              <a:t>Fardig</a:t>
            </a:r>
            <a:r>
              <a:rPr lang="en-US" sz="2200" dirty="0"/>
              <a:t> JA. A comparison of skin-to-skin contact and radiant heaters in promoting neonatal thermoregulation. J Nurse Midwifery. 1980;25:19–28.</a:t>
            </a:r>
          </a:p>
          <a:p>
            <a:pPr marL="514350" indent="-514350">
              <a:buFont typeface="+mj-lt"/>
              <a:buAutoNum type="arabicPeriod" startAt="18"/>
            </a:pPr>
            <a:r>
              <a:rPr lang="en-US" sz="2200" dirty="0" err="1"/>
              <a:t>Nimbalkar</a:t>
            </a:r>
            <a:r>
              <a:rPr lang="en-US" sz="2200" dirty="0"/>
              <a:t> SM, Patel VK, Patel DV, </a:t>
            </a:r>
            <a:r>
              <a:rPr lang="en-US" sz="2200" dirty="0" err="1"/>
              <a:t>Nimbalkar</a:t>
            </a:r>
            <a:r>
              <a:rPr lang="en-US" sz="2200" dirty="0"/>
              <a:t> AS, </a:t>
            </a:r>
            <a:r>
              <a:rPr lang="en-US" sz="2200" dirty="0" err="1"/>
              <a:t>Sethi</a:t>
            </a:r>
            <a:r>
              <a:rPr lang="en-US" sz="2200" dirty="0"/>
              <a:t> A, </a:t>
            </a:r>
            <a:r>
              <a:rPr lang="en-US" sz="2200" dirty="0" err="1"/>
              <a:t>Phatak</a:t>
            </a:r>
            <a:r>
              <a:rPr lang="en-US" sz="2200" dirty="0"/>
              <a:t> A. Effect of early skin-to-skin contact following normal delivery on incidence of hypothermia in neonates more than 1800 g: randomized control trial. J </a:t>
            </a:r>
            <a:r>
              <a:rPr lang="en-US" sz="2200" dirty="0" err="1"/>
              <a:t>Perinatol</a:t>
            </a:r>
            <a:r>
              <a:rPr lang="en-US" sz="2200" dirty="0"/>
              <a:t>. 2014;34:364–368. </a:t>
            </a:r>
            <a:r>
              <a:rPr lang="en-US" sz="2200" dirty="0" err="1"/>
              <a:t>doi</a:t>
            </a:r>
            <a:r>
              <a:rPr lang="en-US" sz="2200" dirty="0"/>
              <a:t>: 10.1038/jp.2014.15.</a:t>
            </a:r>
          </a:p>
          <a:p>
            <a:pPr marL="514350" indent="-514350">
              <a:buFont typeface="+mj-lt"/>
              <a:buAutoNum type="arabicPeriod" startAt="17"/>
            </a:pPr>
            <a:endParaRPr lang="en-US" sz="2400" dirty="0"/>
          </a:p>
        </p:txBody>
      </p:sp>
    </p:spTree>
    <p:extLst>
      <p:ext uri="{BB962C8B-B14F-4D97-AF65-F5344CB8AC3E}">
        <p14:creationId xmlns:p14="http://schemas.microsoft.com/office/powerpoint/2010/main" val="2003827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References:</a:t>
            </a:r>
          </a:p>
        </p:txBody>
      </p:sp>
      <p:sp>
        <p:nvSpPr>
          <p:cNvPr id="3" name="Content Placeholder 2"/>
          <p:cNvSpPr>
            <a:spLocks noGrp="1"/>
          </p:cNvSpPr>
          <p:nvPr>
            <p:ph idx="1"/>
          </p:nvPr>
        </p:nvSpPr>
        <p:spPr>
          <a:xfrm>
            <a:off x="628650" y="1825624"/>
            <a:ext cx="7886700" cy="4727575"/>
          </a:xfrm>
        </p:spPr>
        <p:txBody>
          <a:bodyPr>
            <a:normAutofit/>
          </a:bodyPr>
          <a:lstStyle/>
          <a:p>
            <a:pPr marL="514350" indent="-514350">
              <a:buFont typeface="+mj-lt"/>
              <a:buAutoNum type="arabicPeriod" startAt="20"/>
            </a:pPr>
            <a:r>
              <a:rPr lang="en-US" sz="2200" dirty="0" err="1"/>
              <a:t>Nimbalkar</a:t>
            </a:r>
            <a:r>
              <a:rPr lang="en-US" sz="2200" dirty="0"/>
              <a:t> SM, Patel VK, Patel DV, </a:t>
            </a:r>
            <a:r>
              <a:rPr lang="en-US" sz="2200" dirty="0" err="1"/>
              <a:t>Nimbalkar</a:t>
            </a:r>
            <a:r>
              <a:rPr lang="en-US" sz="2200" dirty="0"/>
              <a:t> AS, </a:t>
            </a:r>
            <a:r>
              <a:rPr lang="en-US" sz="2200" dirty="0" err="1"/>
              <a:t>Sethi</a:t>
            </a:r>
            <a:r>
              <a:rPr lang="en-US" sz="2200" dirty="0"/>
              <a:t> A, </a:t>
            </a:r>
            <a:r>
              <a:rPr lang="en-US" sz="2200" dirty="0" err="1"/>
              <a:t>Phatak</a:t>
            </a:r>
            <a:r>
              <a:rPr lang="en-US" sz="2200" dirty="0"/>
              <a:t> A. Effect of early skin-to-skin contact following normal delivery on incidence of hypothermia in neonates more than 1800 g: randomized control trial. J </a:t>
            </a:r>
            <a:r>
              <a:rPr lang="en-US" sz="2200" dirty="0" err="1"/>
              <a:t>Perinatol</a:t>
            </a:r>
            <a:r>
              <a:rPr lang="en-US" sz="2200" dirty="0"/>
              <a:t>. 2014;34:364–368. </a:t>
            </a:r>
            <a:r>
              <a:rPr lang="en-US" sz="2200" dirty="0" err="1"/>
              <a:t>doi</a:t>
            </a:r>
            <a:r>
              <a:rPr lang="en-US" sz="2200" dirty="0"/>
              <a:t>: 10.1038/jp.2014.15.</a:t>
            </a:r>
          </a:p>
          <a:p>
            <a:pPr marL="514350" indent="-514350">
              <a:buFont typeface="+mj-lt"/>
              <a:buAutoNum type="arabicPeriod" startAt="20"/>
            </a:pPr>
            <a:r>
              <a:rPr lang="en-US" sz="2200" dirty="0" err="1"/>
              <a:t>Gouchon</a:t>
            </a:r>
            <a:r>
              <a:rPr lang="en-US" sz="2200" dirty="0"/>
              <a:t> S, </a:t>
            </a:r>
            <a:r>
              <a:rPr lang="en-US" sz="2200" dirty="0" err="1"/>
              <a:t>Gregori</a:t>
            </a:r>
            <a:r>
              <a:rPr lang="en-US" sz="2200" dirty="0"/>
              <a:t> D, </a:t>
            </a:r>
            <a:r>
              <a:rPr lang="en-US" sz="2200" dirty="0" err="1"/>
              <a:t>Picotto</a:t>
            </a:r>
            <a:r>
              <a:rPr lang="en-US" sz="2200" dirty="0"/>
              <a:t> A, </a:t>
            </a:r>
            <a:r>
              <a:rPr lang="en-US" sz="2200" dirty="0" err="1"/>
              <a:t>Patrucco</a:t>
            </a:r>
            <a:r>
              <a:rPr lang="en-US" sz="2200" dirty="0"/>
              <a:t> G, </a:t>
            </a:r>
            <a:r>
              <a:rPr lang="en-US" sz="2200" dirty="0" err="1"/>
              <a:t>Nangeroni</a:t>
            </a:r>
            <a:r>
              <a:rPr lang="en-US" sz="2200" dirty="0"/>
              <a:t> M, Di Giulio P. Skin-to-skin contact after cesarean delivery: an experimental study. </a:t>
            </a:r>
            <a:r>
              <a:rPr lang="en-US" sz="2200" dirty="0" err="1"/>
              <a:t>Nurs</a:t>
            </a:r>
            <a:r>
              <a:rPr lang="en-US" sz="2200" dirty="0"/>
              <a:t> Res. 2010;59:78–84. </a:t>
            </a:r>
            <a:r>
              <a:rPr lang="en-US" sz="2200" dirty="0" err="1"/>
              <a:t>doi</a:t>
            </a:r>
            <a:r>
              <a:rPr lang="en-US" sz="2200" dirty="0"/>
              <a:t>: 10.1097/NNR.0b013e3181d1a8bc.</a:t>
            </a:r>
          </a:p>
          <a:p>
            <a:pPr marL="514350" indent="-514350">
              <a:buFont typeface="+mj-lt"/>
              <a:buAutoNum type="arabicPeriod" startAt="20"/>
            </a:pPr>
            <a:r>
              <a:rPr lang="en-US" sz="2200" dirty="0"/>
              <a:t>Vain NE, </a:t>
            </a:r>
            <a:r>
              <a:rPr lang="en-US" sz="2200" dirty="0" err="1"/>
              <a:t>Szyld</a:t>
            </a:r>
            <a:r>
              <a:rPr lang="en-US" sz="2200" dirty="0"/>
              <a:t> EG, Prudent LM, </a:t>
            </a:r>
            <a:r>
              <a:rPr lang="en-US" sz="2200" dirty="0" err="1"/>
              <a:t>Wiswell</a:t>
            </a:r>
            <a:r>
              <a:rPr lang="en-US" sz="2200" dirty="0"/>
              <a:t> TE, Aguilar AM, </a:t>
            </a:r>
            <a:r>
              <a:rPr lang="en-US" sz="2200" dirty="0" err="1"/>
              <a:t>Vivas</a:t>
            </a:r>
            <a:r>
              <a:rPr lang="en-US" sz="2200" dirty="0"/>
              <a:t> NI. Oropharyngeal and nasopharyngeal suctioning of </a:t>
            </a:r>
            <a:r>
              <a:rPr lang="en-US" sz="2200" dirty="0" err="1"/>
              <a:t>meconiumstained</a:t>
            </a:r>
            <a:r>
              <a:rPr lang="en-US" sz="2200" dirty="0"/>
              <a:t> neonates before delivery of their shoulders: </a:t>
            </a:r>
            <a:r>
              <a:rPr lang="en-US" sz="2200" dirty="0" err="1"/>
              <a:t>multicentre</a:t>
            </a:r>
            <a:r>
              <a:rPr lang="en-US" sz="2200" dirty="0"/>
              <a:t>, </a:t>
            </a:r>
            <a:r>
              <a:rPr lang="en-US" sz="2200" dirty="0" err="1"/>
              <a:t>randomised</a:t>
            </a:r>
            <a:r>
              <a:rPr lang="en-US" sz="2200" dirty="0"/>
              <a:t> controlled trial. Lancet. 2004;364:597–602. </a:t>
            </a:r>
            <a:r>
              <a:rPr lang="en-US" sz="2200" dirty="0" err="1"/>
              <a:t>doi</a:t>
            </a:r>
            <a:r>
              <a:rPr lang="en-US" sz="2200" dirty="0"/>
              <a:t>: 10.1016/S0140-6736(04)16852-9. </a:t>
            </a:r>
          </a:p>
          <a:p>
            <a:pPr marL="0" indent="0">
              <a:buNone/>
            </a:pPr>
            <a:endParaRPr lang="en-US" sz="2200" dirty="0"/>
          </a:p>
        </p:txBody>
      </p:sp>
    </p:spTree>
    <p:extLst>
      <p:ext uri="{BB962C8B-B14F-4D97-AF65-F5344CB8AC3E}">
        <p14:creationId xmlns:p14="http://schemas.microsoft.com/office/powerpoint/2010/main" val="4193831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References:</a:t>
            </a:r>
          </a:p>
        </p:txBody>
      </p:sp>
      <p:sp>
        <p:nvSpPr>
          <p:cNvPr id="3" name="Content Placeholder 2"/>
          <p:cNvSpPr>
            <a:spLocks noGrp="1"/>
          </p:cNvSpPr>
          <p:nvPr>
            <p:ph idx="1"/>
          </p:nvPr>
        </p:nvSpPr>
        <p:spPr>
          <a:xfrm>
            <a:off x="628650" y="1825624"/>
            <a:ext cx="7886700" cy="4727575"/>
          </a:xfrm>
        </p:spPr>
        <p:txBody>
          <a:bodyPr>
            <a:noAutofit/>
          </a:bodyPr>
          <a:lstStyle/>
          <a:p>
            <a:pPr marL="514350" indent="-514350">
              <a:buFont typeface="+mj-lt"/>
              <a:buAutoNum type="arabicPeriod" startAt="23"/>
            </a:pPr>
            <a:r>
              <a:rPr lang="en-US" sz="2200" dirty="0"/>
              <a:t>Al </a:t>
            </a:r>
            <a:r>
              <a:rPr lang="en-US" sz="2200" dirty="0" err="1"/>
              <a:t>Takroni</a:t>
            </a:r>
            <a:r>
              <a:rPr lang="en-US" sz="2200" dirty="0"/>
              <a:t> AM, Parvathi CK, </a:t>
            </a:r>
            <a:r>
              <a:rPr lang="en-US" sz="2200" dirty="0" err="1"/>
              <a:t>Mendis</a:t>
            </a:r>
            <a:r>
              <a:rPr lang="en-US" sz="2200" dirty="0"/>
              <a:t> KB, Hassan S, Reddy I, </a:t>
            </a:r>
            <a:r>
              <a:rPr lang="en-US" sz="2200" dirty="0" err="1"/>
              <a:t>Kudair</a:t>
            </a:r>
            <a:r>
              <a:rPr lang="en-US" sz="2200" dirty="0"/>
              <a:t> HA. Selective tracheal suctioning to prevent meconium aspiration syndrome. </a:t>
            </a:r>
            <a:r>
              <a:rPr lang="en-US" sz="2200" dirty="0" err="1"/>
              <a:t>Int</a:t>
            </a:r>
            <a:r>
              <a:rPr lang="en-US" sz="2200" dirty="0"/>
              <a:t> J </a:t>
            </a:r>
            <a:r>
              <a:rPr lang="en-US" sz="2200" dirty="0" err="1"/>
              <a:t>Gynaecol</a:t>
            </a:r>
            <a:r>
              <a:rPr lang="en-US" sz="2200" dirty="0"/>
              <a:t> Obstet. 1998;63:259–263.</a:t>
            </a:r>
          </a:p>
          <a:p>
            <a:pPr marL="514350" indent="-514350">
              <a:buFont typeface="+mj-lt"/>
              <a:buAutoNum type="arabicPeriod" startAt="23"/>
            </a:pPr>
            <a:r>
              <a:rPr lang="en-US" sz="2200" dirty="0"/>
              <a:t>Hageman JR, Conley M, Francis K, </a:t>
            </a:r>
            <a:r>
              <a:rPr lang="en-US" sz="2200" dirty="0" err="1"/>
              <a:t>Stenske</a:t>
            </a:r>
            <a:r>
              <a:rPr lang="en-US" sz="2200" dirty="0"/>
              <a:t> J, Wolf I, Santi V, Farrell EE. Delivery room management of meconium staining of the amniotic ﬂuid and the development of meconium aspiration syndrome. J </a:t>
            </a:r>
            <a:r>
              <a:rPr lang="en-US" sz="2200" dirty="0" err="1"/>
              <a:t>Perinatol</a:t>
            </a:r>
            <a:r>
              <a:rPr lang="en-US" sz="2200" dirty="0"/>
              <a:t>. 1988;8:127–131. </a:t>
            </a:r>
          </a:p>
          <a:p>
            <a:pPr marL="514350" indent="-514350">
              <a:buFont typeface="+mj-lt"/>
              <a:buAutoNum type="arabicPeriod" startAt="23"/>
            </a:pPr>
            <a:r>
              <a:rPr lang="en-US" sz="2200" dirty="0"/>
              <a:t>Suresh GK, Sarkar S. Delivery room management of infants born through thin meconium stained liquor. Indian </a:t>
            </a:r>
            <a:r>
              <a:rPr lang="en-US" sz="2200" dirty="0" err="1"/>
              <a:t>Pediatr</a:t>
            </a:r>
            <a:r>
              <a:rPr lang="en-US" sz="2200" dirty="0"/>
              <a:t>. 1994;31:1177–1181.</a:t>
            </a:r>
          </a:p>
          <a:p>
            <a:pPr marL="514350" indent="-514350">
              <a:buFont typeface="+mj-lt"/>
              <a:buAutoNum type="arabicPeriod" startAt="23"/>
            </a:pPr>
            <a:r>
              <a:rPr lang="en-US" sz="2200" dirty="0" err="1"/>
              <a:t>Chettri</a:t>
            </a:r>
            <a:r>
              <a:rPr lang="en-US" sz="2200" dirty="0"/>
              <a:t> S, </a:t>
            </a:r>
            <a:r>
              <a:rPr lang="en-US" sz="2200" dirty="0" err="1"/>
              <a:t>Adhisivam</a:t>
            </a:r>
            <a:r>
              <a:rPr lang="en-US" sz="2200" dirty="0"/>
              <a:t> B, Bhat BV. Endotracheal suction for </a:t>
            </a:r>
            <a:r>
              <a:rPr lang="en-US" sz="2200" dirty="0" err="1"/>
              <a:t>nonvigorous</a:t>
            </a:r>
            <a:r>
              <a:rPr lang="en-US" sz="2200" dirty="0"/>
              <a:t> neonates born through meconium stained amniotic ﬂuid: a randomized controlled trial. J </a:t>
            </a:r>
            <a:r>
              <a:rPr lang="en-US" sz="2200" dirty="0" err="1"/>
              <a:t>Pediatr</a:t>
            </a:r>
            <a:r>
              <a:rPr lang="en-US" sz="2200" dirty="0"/>
              <a:t>. 2015;166:1208–1213.e1. </a:t>
            </a:r>
            <a:r>
              <a:rPr lang="en-US" sz="2200" dirty="0" err="1"/>
              <a:t>doi</a:t>
            </a:r>
            <a:r>
              <a:rPr lang="en-US" sz="2200" dirty="0"/>
              <a:t>: 10.1016/ j.jpeds.2014.12.076. </a:t>
            </a:r>
          </a:p>
          <a:p>
            <a:pPr marL="0" indent="0">
              <a:buNone/>
            </a:pPr>
            <a:endParaRPr lang="en-US" sz="2200" dirty="0"/>
          </a:p>
          <a:p>
            <a:pPr marL="514350" indent="-514350">
              <a:buFont typeface="+mj-lt"/>
              <a:buAutoNum type="arabicPeriod" startAt="23"/>
            </a:pPr>
            <a:endParaRPr lang="en-US" sz="2200" dirty="0"/>
          </a:p>
        </p:txBody>
      </p:sp>
    </p:spTree>
    <p:extLst>
      <p:ext uri="{BB962C8B-B14F-4D97-AF65-F5344CB8AC3E}">
        <p14:creationId xmlns:p14="http://schemas.microsoft.com/office/powerpoint/2010/main" val="1527299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References:</a:t>
            </a:r>
          </a:p>
        </p:txBody>
      </p:sp>
      <p:sp>
        <p:nvSpPr>
          <p:cNvPr id="3" name="Content Placeholder 2"/>
          <p:cNvSpPr>
            <a:spLocks noGrp="1"/>
          </p:cNvSpPr>
          <p:nvPr>
            <p:ph idx="1"/>
          </p:nvPr>
        </p:nvSpPr>
        <p:spPr>
          <a:xfrm>
            <a:off x="628650" y="1825624"/>
            <a:ext cx="7886700" cy="4727575"/>
          </a:xfrm>
        </p:spPr>
        <p:txBody>
          <a:bodyPr>
            <a:noAutofit/>
          </a:bodyPr>
          <a:lstStyle/>
          <a:p>
            <a:pPr marL="514350" indent="-514350">
              <a:buFont typeface="+mj-lt"/>
              <a:buAutoNum type="arabicPeriod" startAt="27"/>
            </a:pPr>
            <a:r>
              <a:rPr lang="en-US" sz="2200" dirty="0"/>
              <a:t>Dawson JA, </a:t>
            </a:r>
            <a:r>
              <a:rPr lang="en-US" sz="2200" dirty="0" err="1"/>
              <a:t>Schmölzer</a:t>
            </a:r>
            <a:r>
              <a:rPr lang="en-US" sz="2200" dirty="0"/>
              <a:t> GM, </a:t>
            </a:r>
            <a:r>
              <a:rPr lang="en-US" sz="2200" dirty="0" err="1"/>
              <a:t>Kamlin</a:t>
            </a:r>
            <a:r>
              <a:rPr lang="en-US" sz="2200" dirty="0"/>
              <a:t> CO, </a:t>
            </a:r>
            <a:r>
              <a:rPr lang="en-US" sz="2200" dirty="0" err="1"/>
              <a:t>Te</a:t>
            </a:r>
            <a:r>
              <a:rPr lang="en-US" sz="2200" dirty="0"/>
              <a:t> Pas AB, O’Donnell CP, Donath SM, Davis PG, Morley CJ. Oxygenation with T-piece versus self-inﬂating bag for ventilation of extremely preterm infants at birth: a randomized controlled trial. J </a:t>
            </a:r>
            <a:r>
              <a:rPr lang="en-US" sz="2200" dirty="0" err="1"/>
              <a:t>Pediatr</a:t>
            </a:r>
            <a:r>
              <a:rPr lang="en-US" sz="2200" dirty="0"/>
              <a:t>. 2011; 158:912–918.e1. </a:t>
            </a:r>
            <a:r>
              <a:rPr lang="en-US" sz="2200" dirty="0" err="1"/>
              <a:t>doi</a:t>
            </a:r>
            <a:r>
              <a:rPr lang="en-US" sz="2200" dirty="0"/>
              <a:t>: 10.1016/j.jpeds.2010. 12.003. </a:t>
            </a:r>
          </a:p>
          <a:p>
            <a:pPr marL="514350" indent="-514350">
              <a:buFont typeface="+mj-lt"/>
              <a:buAutoNum type="arabicPeriod" startAt="27"/>
            </a:pPr>
            <a:r>
              <a:rPr lang="en-US" sz="2200" dirty="0" err="1"/>
              <a:t>Szyld</a:t>
            </a:r>
            <a:r>
              <a:rPr lang="en-US" sz="2200" dirty="0"/>
              <a:t> E, Aguilar A, </a:t>
            </a:r>
            <a:r>
              <a:rPr lang="en-US" sz="2200" dirty="0" err="1"/>
              <a:t>Musante</a:t>
            </a:r>
            <a:r>
              <a:rPr lang="en-US" sz="2200" dirty="0"/>
              <a:t> GA, Vain N, Prudent L, </a:t>
            </a:r>
            <a:r>
              <a:rPr lang="en-US" sz="2200" dirty="0" err="1"/>
              <a:t>Fabres</a:t>
            </a:r>
            <a:r>
              <a:rPr lang="en-US" sz="2200" dirty="0"/>
              <a:t> J, Carlo WA; Delivery Room Ventilation Devices Trial Group. Comparison of devices for newborn ventilation in the delivery room. J </a:t>
            </a:r>
            <a:r>
              <a:rPr lang="en-US" sz="2200" dirty="0" err="1"/>
              <a:t>Pediatr</a:t>
            </a:r>
            <a:r>
              <a:rPr lang="en-US" sz="2200" dirty="0"/>
              <a:t>. 2014;165: 234–239.e3. </a:t>
            </a:r>
            <a:r>
              <a:rPr lang="en-US" sz="2200" dirty="0" err="1"/>
              <a:t>doi</a:t>
            </a:r>
            <a:r>
              <a:rPr lang="en-US" sz="2200" dirty="0"/>
              <a:t>: 10.1016/</a:t>
            </a:r>
            <a:r>
              <a:rPr lang="en-US" sz="2200" dirty="0" err="1"/>
              <a:t>j.jpeds</a:t>
            </a:r>
            <a:r>
              <a:rPr lang="en-US" sz="2200" dirty="0"/>
              <a:t>. 2014.02.035.</a:t>
            </a:r>
          </a:p>
        </p:txBody>
      </p:sp>
    </p:spTree>
    <p:extLst>
      <p:ext uri="{BB962C8B-B14F-4D97-AF65-F5344CB8AC3E}">
        <p14:creationId xmlns:p14="http://schemas.microsoft.com/office/powerpoint/2010/main" val="1835421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References:</a:t>
            </a:r>
          </a:p>
        </p:txBody>
      </p:sp>
      <p:sp>
        <p:nvSpPr>
          <p:cNvPr id="3" name="Content Placeholder 2"/>
          <p:cNvSpPr>
            <a:spLocks noGrp="1"/>
          </p:cNvSpPr>
          <p:nvPr>
            <p:ph idx="1"/>
          </p:nvPr>
        </p:nvSpPr>
        <p:spPr>
          <a:xfrm>
            <a:off x="628650" y="1825624"/>
            <a:ext cx="7886700" cy="4727575"/>
          </a:xfrm>
        </p:spPr>
        <p:txBody>
          <a:bodyPr>
            <a:noAutofit/>
          </a:bodyPr>
          <a:lstStyle/>
          <a:p>
            <a:pPr marL="514350" indent="-514350">
              <a:buFont typeface="+mj-lt"/>
              <a:buAutoNum type="arabicPeriod" startAt="29"/>
            </a:pPr>
            <a:r>
              <a:rPr lang="en-US" sz="2200" dirty="0"/>
              <a:t>Perlman JM, Wyllie J, </a:t>
            </a:r>
            <a:r>
              <a:rPr lang="en-US" sz="2200" dirty="0" err="1"/>
              <a:t>Kattwinkel</a:t>
            </a:r>
            <a:r>
              <a:rPr lang="en-US" sz="2200" dirty="0"/>
              <a:t> J, Atkins DL, </a:t>
            </a:r>
            <a:r>
              <a:rPr lang="en-US" sz="2200" dirty="0" err="1"/>
              <a:t>Chameides</a:t>
            </a:r>
            <a:r>
              <a:rPr lang="en-US" sz="2200" dirty="0"/>
              <a:t> L, Goldsmith JP, </a:t>
            </a:r>
            <a:r>
              <a:rPr lang="en-US" sz="2200" dirty="0" err="1"/>
              <a:t>Guinsburg</a:t>
            </a:r>
            <a:r>
              <a:rPr lang="en-US" sz="2200" dirty="0"/>
              <a:t> R, </a:t>
            </a:r>
            <a:r>
              <a:rPr lang="en-US" sz="2200" dirty="0" err="1"/>
              <a:t>Hazinski</a:t>
            </a:r>
            <a:r>
              <a:rPr lang="en-US" sz="2200" dirty="0"/>
              <a:t> MF, Morley C, Richmond S, Simon WM, </a:t>
            </a:r>
            <a:r>
              <a:rPr lang="en-US" sz="2200" dirty="0" err="1"/>
              <a:t>Singhal</a:t>
            </a:r>
            <a:r>
              <a:rPr lang="en-US" sz="2200" dirty="0"/>
              <a:t> N, </a:t>
            </a:r>
            <a:r>
              <a:rPr lang="en-US" sz="2200" dirty="0" err="1"/>
              <a:t>Szyld</a:t>
            </a:r>
            <a:r>
              <a:rPr lang="en-US" sz="2200" dirty="0"/>
              <a:t> E, Tamura M, </a:t>
            </a:r>
            <a:r>
              <a:rPr lang="en-US" sz="2200" dirty="0" err="1"/>
              <a:t>Velaphi</a:t>
            </a:r>
            <a:r>
              <a:rPr lang="en-US" sz="2200" dirty="0"/>
              <a:t> S; Neonatal Resuscitation Chapter Collaborators. Part 11: neonatal resuscitation: 2010 International Consensus on Cardiopulmonary Resuscitation and Emergency Cardiovascular Care Science With Treatment Recommendations. Circulation. 2010;122(</a:t>
            </a:r>
            <a:r>
              <a:rPr lang="en-US" sz="2200" dirty="0" err="1"/>
              <a:t>suppl</a:t>
            </a:r>
            <a:r>
              <a:rPr lang="en-US" sz="2200" dirty="0"/>
              <a:t> 2): S516–S538. </a:t>
            </a:r>
            <a:r>
              <a:rPr lang="en-US" sz="2200" dirty="0" err="1"/>
              <a:t>doi</a:t>
            </a:r>
            <a:r>
              <a:rPr lang="en-US" sz="2200" dirty="0"/>
              <a:t>: 10.1161/CIRCULATIONAHA.110.971127.</a:t>
            </a:r>
          </a:p>
        </p:txBody>
      </p:sp>
    </p:spTree>
    <p:extLst>
      <p:ext uri="{BB962C8B-B14F-4D97-AF65-F5344CB8AC3E}">
        <p14:creationId xmlns:p14="http://schemas.microsoft.com/office/powerpoint/2010/main" val="3719911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References:</a:t>
            </a:r>
          </a:p>
        </p:txBody>
      </p:sp>
      <p:sp>
        <p:nvSpPr>
          <p:cNvPr id="3" name="Content Placeholder 2"/>
          <p:cNvSpPr>
            <a:spLocks noGrp="1"/>
          </p:cNvSpPr>
          <p:nvPr>
            <p:ph idx="1"/>
          </p:nvPr>
        </p:nvSpPr>
        <p:spPr>
          <a:xfrm>
            <a:off x="628650" y="1825624"/>
            <a:ext cx="7886700" cy="4727575"/>
          </a:xfrm>
        </p:spPr>
        <p:txBody>
          <a:bodyPr>
            <a:noAutofit/>
          </a:bodyPr>
          <a:lstStyle/>
          <a:p>
            <a:pPr marL="514350" indent="-514350">
              <a:buFont typeface="+mj-lt"/>
              <a:buAutoNum type="arabicPeriod" startAt="30"/>
            </a:pPr>
            <a:r>
              <a:rPr lang="en-US" sz="2200" dirty="0"/>
              <a:t>Wyllie J, Perlman JM, </a:t>
            </a:r>
            <a:r>
              <a:rPr lang="en-US" sz="2200" dirty="0" err="1"/>
              <a:t>Kattwinkel</a:t>
            </a:r>
            <a:r>
              <a:rPr lang="en-US" sz="2200" dirty="0"/>
              <a:t> J, Atkins DL, </a:t>
            </a:r>
            <a:r>
              <a:rPr lang="en-US" sz="2200" dirty="0" err="1"/>
              <a:t>Chameides</a:t>
            </a:r>
            <a:r>
              <a:rPr lang="en-US" sz="2200" dirty="0"/>
              <a:t> L, Goldsmith JP, </a:t>
            </a:r>
            <a:r>
              <a:rPr lang="en-US" sz="2200" dirty="0" err="1"/>
              <a:t>Guinsburg</a:t>
            </a:r>
            <a:r>
              <a:rPr lang="en-US" sz="2200" dirty="0"/>
              <a:t> R, </a:t>
            </a:r>
            <a:r>
              <a:rPr lang="en-US" sz="2200" dirty="0" err="1"/>
              <a:t>Hazinski</a:t>
            </a:r>
            <a:r>
              <a:rPr lang="en-US" sz="2200" dirty="0"/>
              <a:t> MF, Morley C, Richmond S, Simon WM, </a:t>
            </a:r>
            <a:r>
              <a:rPr lang="en-US" sz="2200" dirty="0" err="1"/>
              <a:t>Singhal</a:t>
            </a:r>
            <a:r>
              <a:rPr lang="en-US" sz="2200" dirty="0"/>
              <a:t> N, </a:t>
            </a:r>
            <a:r>
              <a:rPr lang="en-US" sz="2200" dirty="0" err="1"/>
              <a:t>Szyld</a:t>
            </a:r>
            <a:r>
              <a:rPr lang="en-US" sz="2200" dirty="0"/>
              <a:t> E, Tamura M, </a:t>
            </a:r>
            <a:r>
              <a:rPr lang="en-US" sz="2200" dirty="0" err="1"/>
              <a:t>Velaphi</a:t>
            </a:r>
            <a:r>
              <a:rPr lang="en-US" sz="2200" dirty="0"/>
              <a:t> S; Neonatal Resuscitation Chapter Collaborators. Part 11: neonatal resuscitation: 2010 International Consensus on Cardiopulmonary Resuscitation and Emergency Cardiovascular Care Science With Treatment Recommendations. Resuscitation. 2010;81 </a:t>
            </a:r>
            <a:r>
              <a:rPr lang="en-US" sz="2200" dirty="0" err="1"/>
              <a:t>suppl</a:t>
            </a:r>
            <a:r>
              <a:rPr lang="en-US" sz="2200" dirty="0"/>
              <a:t> 1:e260–e287. </a:t>
            </a:r>
            <a:r>
              <a:rPr lang="en-US" sz="2200" dirty="0" err="1"/>
              <a:t>doi</a:t>
            </a:r>
            <a:r>
              <a:rPr lang="en-US" sz="2200" dirty="0"/>
              <a:t>: 10.1016/j.resuscitation.2010.08.029. </a:t>
            </a:r>
          </a:p>
          <a:p>
            <a:pPr marL="514350" indent="-514350">
              <a:buFont typeface="+mj-lt"/>
              <a:buAutoNum type="arabicPeriod" startAt="30"/>
            </a:pPr>
            <a:r>
              <a:rPr lang="en-US" sz="2200" dirty="0"/>
              <a:t> Meyer A, </a:t>
            </a:r>
            <a:r>
              <a:rPr lang="en-US" sz="2200" dirty="0" err="1"/>
              <a:t>Nadkarni</a:t>
            </a:r>
            <a:r>
              <a:rPr lang="en-US" sz="2200" dirty="0"/>
              <a:t> V, Pollock A, </a:t>
            </a:r>
            <a:r>
              <a:rPr lang="en-US" sz="2200" dirty="0" err="1"/>
              <a:t>Babbs</a:t>
            </a:r>
            <a:r>
              <a:rPr lang="en-US" sz="2200" dirty="0"/>
              <a:t> C, </a:t>
            </a:r>
            <a:r>
              <a:rPr lang="en-US" sz="2200" dirty="0" err="1"/>
              <a:t>Nishisaki</a:t>
            </a:r>
            <a:r>
              <a:rPr lang="en-US" sz="2200" dirty="0"/>
              <a:t> A, Braga M, Berg RA, Ades A. Evaluation of the Neonatal Resuscitation Program’s recommended chest compression depth using computerized tomography imaging. Resuscitation. 2010;81: 544–548. </a:t>
            </a:r>
            <a:r>
              <a:rPr lang="en-US" sz="2200" dirty="0" err="1"/>
              <a:t>doi</a:t>
            </a:r>
            <a:r>
              <a:rPr lang="en-US" sz="2200" dirty="0"/>
              <a:t>: 10.1016/j.resuscitation.2010.01. 032. </a:t>
            </a:r>
          </a:p>
        </p:txBody>
      </p:sp>
    </p:spTree>
    <p:extLst>
      <p:ext uri="{BB962C8B-B14F-4D97-AF65-F5344CB8AC3E}">
        <p14:creationId xmlns:p14="http://schemas.microsoft.com/office/powerpoint/2010/main" val="136799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a:t>
            </a:r>
            <a:r>
              <a:rPr lang="en-US" sz="3600" b="1" dirty="0">
                <a:latin typeface="+mn-lt"/>
              </a:rPr>
              <a:t>esuscitation Need</a:t>
            </a:r>
          </a:p>
        </p:txBody>
      </p:sp>
      <p:sp>
        <p:nvSpPr>
          <p:cNvPr id="3" name="Content Placeholder 2"/>
          <p:cNvSpPr>
            <a:spLocks noGrp="1"/>
          </p:cNvSpPr>
          <p:nvPr>
            <p:ph idx="1"/>
          </p:nvPr>
        </p:nvSpPr>
        <p:spPr/>
        <p:txBody>
          <a:bodyPr>
            <a:normAutofit/>
          </a:bodyPr>
          <a:lstStyle/>
          <a:p>
            <a:pPr algn="just"/>
            <a:r>
              <a:rPr lang="en-US" sz="2800" b="1" dirty="0"/>
              <a:t>Assessment of perinatal risk </a:t>
            </a:r>
            <a:r>
              <a:rPr lang="en-US" sz="2800" dirty="0"/>
              <a:t>e.g. preterm infant, IUGR, macrosomia, craniofacial abnormalities, congenital defects and malformations, prolonged labor, fetal distress</a:t>
            </a:r>
          </a:p>
          <a:p>
            <a:pPr algn="just"/>
            <a:r>
              <a:rPr lang="en-US" sz="2800" dirty="0"/>
              <a:t>A </a:t>
            </a:r>
            <a:r>
              <a:rPr lang="en-US" sz="2800" b="1" dirty="0"/>
              <a:t>standardized checklist </a:t>
            </a:r>
            <a:r>
              <a:rPr lang="en-US" sz="2800" dirty="0"/>
              <a:t>to ensure that all necessary supplies and equipment are available and ready</a:t>
            </a:r>
          </a:p>
          <a:p>
            <a:pPr algn="just"/>
            <a:r>
              <a:rPr lang="en-US" sz="2800" dirty="0"/>
              <a:t>Standardization of behavioral skills for effective </a:t>
            </a:r>
            <a:r>
              <a:rPr lang="en-US" sz="2800" b="1" dirty="0"/>
              <a:t>teamwork and communication</a:t>
            </a:r>
          </a:p>
        </p:txBody>
      </p:sp>
    </p:spTree>
    <p:extLst>
      <p:ext uri="{BB962C8B-B14F-4D97-AF65-F5344CB8AC3E}">
        <p14:creationId xmlns:p14="http://schemas.microsoft.com/office/powerpoint/2010/main" val="1286128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References:</a:t>
            </a:r>
          </a:p>
        </p:txBody>
      </p:sp>
      <p:sp>
        <p:nvSpPr>
          <p:cNvPr id="3" name="Content Placeholder 2"/>
          <p:cNvSpPr>
            <a:spLocks noGrp="1"/>
          </p:cNvSpPr>
          <p:nvPr>
            <p:ph idx="1"/>
          </p:nvPr>
        </p:nvSpPr>
        <p:spPr>
          <a:xfrm>
            <a:off x="628650" y="1825624"/>
            <a:ext cx="7886700" cy="4727575"/>
          </a:xfrm>
        </p:spPr>
        <p:txBody>
          <a:bodyPr>
            <a:noAutofit/>
          </a:bodyPr>
          <a:lstStyle/>
          <a:p>
            <a:pPr marL="514350" indent="-514350">
              <a:buFont typeface="+mj-lt"/>
              <a:buAutoNum type="arabicPeriod" startAt="32"/>
            </a:pPr>
            <a:r>
              <a:rPr lang="en-US" sz="2200" dirty="0" err="1"/>
              <a:t>Christman</a:t>
            </a:r>
            <a:r>
              <a:rPr lang="en-US" sz="2200" dirty="0"/>
              <a:t> C, </a:t>
            </a:r>
            <a:r>
              <a:rPr lang="en-US" sz="2200" dirty="0" err="1"/>
              <a:t>Hemway</a:t>
            </a:r>
            <a:r>
              <a:rPr lang="en-US" sz="2200" dirty="0"/>
              <a:t> RJ, Wyckoff MH, Perlman JM. The two-thumb is superior to the two-ﬁnger method for administering chest compressions in a manikin model of neonatal resuscitation. Arch Dis Child Fetal Neonatal Ed. 2011;96:F99–F101. </a:t>
            </a:r>
            <a:r>
              <a:rPr lang="en-US" sz="2200" dirty="0" err="1"/>
              <a:t>doi</a:t>
            </a:r>
            <a:r>
              <a:rPr lang="en-US" sz="2200" dirty="0"/>
              <a:t>: 10. 1136/adc.2009.180406</a:t>
            </a:r>
          </a:p>
          <a:p>
            <a:pPr marL="514350" indent="-514350">
              <a:buFont typeface="+mj-lt"/>
              <a:buAutoNum type="arabicPeriod" startAt="32"/>
            </a:pPr>
            <a:r>
              <a:rPr lang="en-US" sz="2200" dirty="0" err="1"/>
              <a:t>Dorfsman</a:t>
            </a:r>
            <a:r>
              <a:rPr lang="en-US" sz="2200" dirty="0"/>
              <a:t> ML, </a:t>
            </a:r>
            <a:r>
              <a:rPr lang="en-US" sz="2200" dirty="0" err="1"/>
              <a:t>Menegazzi</a:t>
            </a:r>
            <a:r>
              <a:rPr lang="en-US" sz="2200" dirty="0"/>
              <a:t> JJ, </a:t>
            </a:r>
            <a:r>
              <a:rPr lang="en-US" sz="2200" dirty="0" err="1"/>
              <a:t>Wadas</a:t>
            </a:r>
            <a:r>
              <a:rPr lang="en-US" sz="2200" dirty="0"/>
              <a:t> RJ, </a:t>
            </a:r>
            <a:r>
              <a:rPr lang="en-US" sz="2200" dirty="0" err="1"/>
              <a:t>Auble</a:t>
            </a:r>
            <a:r>
              <a:rPr lang="en-US" sz="2200" dirty="0"/>
              <a:t> TE. Two-thumb vs. two-ﬁnger chest compression in an infant model of prolonged cardiopulmonary resuscitation. </a:t>
            </a:r>
            <a:r>
              <a:rPr lang="en-US" sz="2200" dirty="0" err="1"/>
              <a:t>Acad</a:t>
            </a:r>
            <a:r>
              <a:rPr lang="en-US" sz="2200" dirty="0"/>
              <a:t> </a:t>
            </a:r>
            <a:r>
              <a:rPr lang="en-US" sz="2200" dirty="0" err="1"/>
              <a:t>Emerg</a:t>
            </a:r>
            <a:r>
              <a:rPr lang="en-US" sz="2200" dirty="0"/>
              <a:t> Med. 2000;7:1077–1082.</a:t>
            </a:r>
          </a:p>
          <a:p>
            <a:pPr marL="514350" indent="-514350">
              <a:buFont typeface="+mj-lt"/>
              <a:buAutoNum type="arabicPeriod" startAt="32"/>
            </a:pPr>
            <a:r>
              <a:rPr lang="en-US" sz="2200" dirty="0" err="1"/>
              <a:t>Houri</a:t>
            </a:r>
            <a:r>
              <a:rPr lang="en-US" sz="2200" dirty="0"/>
              <a:t> PK, Frank LR, </a:t>
            </a:r>
            <a:r>
              <a:rPr lang="en-US" sz="2200" dirty="0" err="1"/>
              <a:t>Menegazzi</a:t>
            </a:r>
            <a:r>
              <a:rPr lang="en-US" sz="2200" dirty="0"/>
              <a:t> JJ, Taylor R. A randomized, controlled trial of </a:t>
            </a:r>
            <a:r>
              <a:rPr lang="en-US" sz="2200" dirty="0" err="1"/>
              <a:t>twothumb</a:t>
            </a:r>
            <a:r>
              <a:rPr lang="en-US" sz="2200" dirty="0"/>
              <a:t> vs two-ﬁnger chest compression in a swine infant model of cardiac arrest [see comment]. </a:t>
            </a:r>
            <a:r>
              <a:rPr lang="en-US" sz="2200" dirty="0" err="1"/>
              <a:t>Prehosp</a:t>
            </a:r>
            <a:r>
              <a:rPr lang="en-US" sz="2200" dirty="0"/>
              <a:t> </a:t>
            </a:r>
            <a:r>
              <a:rPr lang="en-US" sz="2200" dirty="0" err="1"/>
              <a:t>Emerg</a:t>
            </a:r>
            <a:r>
              <a:rPr lang="en-US" sz="2200" dirty="0"/>
              <a:t> Care. 1997;1:65–67.</a:t>
            </a:r>
          </a:p>
          <a:p>
            <a:pPr marL="514350" indent="-514350">
              <a:buFont typeface="+mj-lt"/>
              <a:buAutoNum type="arabicPeriod" startAt="32"/>
            </a:pPr>
            <a:endParaRPr lang="en-US" sz="2200" dirty="0"/>
          </a:p>
        </p:txBody>
      </p:sp>
    </p:spTree>
    <p:extLst>
      <p:ext uri="{BB962C8B-B14F-4D97-AF65-F5344CB8AC3E}">
        <p14:creationId xmlns:p14="http://schemas.microsoft.com/office/powerpoint/2010/main" val="3719091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References:</a:t>
            </a:r>
          </a:p>
        </p:txBody>
      </p:sp>
      <p:sp>
        <p:nvSpPr>
          <p:cNvPr id="3" name="Content Placeholder 2"/>
          <p:cNvSpPr>
            <a:spLocks noGrp="1"/>
          </p:cNvSpPr>
          <p:nvPr>
            <p:ph idx="1"/>
          </p:nvPr>
        </p:nvSpPr>
        <p:spPr>
          <a:xfrm>
            <a:off x="628650" y="1825624"/>
            <a:ext cx="7886700" cy="4727575"/>
          </a:xfrm>
        </p:spPr>
        <p:txBody>
          <a:bodyPr>
            <a:noAutofit/>
          </a:bodyPr>
          <a:lstStyle/>
          <a:p>
            <a:pPr marL="514350" indent="-514350">
              <a:buFont typeface="+mj-lt"/>
              <a:buAutoNum type="arabicPeriod" startAt="35"/>
            </a:pPr>
            <a:r>
              <a:rPr lang="en-US" sz="2200" dirty="0" err="1"/>
              <a:t>Hemway</a:t>
            </a:r>
            <a:r>
              <a:rPr lang="en-US" sz="2200" dirty="0"/>
              <a:t> RJ, </a:t>
            </a:r>
            <a:r>
              <a:rPr lang="en-US" sz="2200" dirty="0" err="1"/>
              <a:t>Christman</a:t>
            </a:r>
            <a:r>
              <a:rPr lang="en-US" sz="2200" dirty="0"/>
              <a:t> C, Perlman J. The 3:1 is superior to a 15:2 ratio in a newborn manikin model in terms of quality of chest compressions and number of ventilations. Arch Dis Child Fetal Neonatal Ed. 2013;98:F42–F45. </a:t>
            </a:r>
            <a:r>
              <a:rPr lang="en-US" sz="2200" dirty="0" err="1"/>
              <a:t>doi</a:t>
            </a:r>
            <a:r>
              <a:rPr lang="en-US" sz="2200" dirty="0"/>
              <a:t>: 10.1136/archdischild-2011-301334.</a:t>
            </a:r>
          </a:p>
          <a:p>
            <a:pPr marL="514350" indent="-514350">
              <a:buFont typeface="+mj-lt"/>
              <a:buAutoNum type="arabicPeriod" startAt="35"/>
            </a:pPr>
            <a:r>
              <a:rPr lang="en-US" sz="2200" dirty="0" err="1"/>
              <a:t>Solevåg</a:t>
            </a:r>
            <a:r>
              <a:rPr lang="en-US" sz="2200" dirty="0"/>
              <a:t> AL, </a:t>
            </a:r>
            <a:r>
              <a:rPr lang="en-US" sz="2200" dirty="0" err="1"/>
              <a:t>Dannevig</a:t>
            </a:r>
            <a:r>
              <a:rPr lang="en-US" sz="2200" dirty="0"/>
              <a:t> I, Wyckoff M, </a:t>
            </a:r>
            <a:r>
              <a:rPr lang="en-US" sz="2200" dirty="0" err="1"/>
              <a:t>Saugstad</a:t>
            </a:r>
            <a:r>
              <a:rPr lang="en-US" sz="2200" dirty="0"/>
              <a:t> OD, </a:t>
            </a:r>
            <a:r>
              <a:rPr lang="en-US" sz="2200" dirty="0" err="1"/>
              <a:t>Nakstad</a:t>
            </a:r>
            <a:r>
              <a:rPr lang="en-US" sz="2200" dirty="0"/>
              <a:t> B. Return of spontaneous circulation with a compression: ventilation ratio of 15:2 versus 3:1 in newborn pigs with cardiac arrest due to asphyxia. Arch Dis Child Fetal Neonatal Ed. 2011;96:F417–F421. </a:t>
            </a:r>
            <a:r>
              <a:rPr lang="en-US" sz="2200" dirty="0" err="1"/>
              <a:t>doi</a:t>
            </a:r>
            <a:r>
              <a:rPr lang="en-US" sz="2200" dirty="0"/>
              <a:t>: 10.1136/adc.2010. 200386. </a:t>
            </a:r>
          </a:p>
          <a:p>
            <a:pPr marL="514350" indent="-514350">
              <a:buFont typeface="+mj-lt"/>
              <a:buAutoNum type="arabicPeriod" startAt="35"/>
            </a:pPr>
            <a:endParaRPr lang="en-US" sz="2200" dirty="0"/>
          </a:p>
          <a:p>
            <a:pPr marL="514350" indent="-514350">
              <a:buFont typeface="+mj-lt"/>
              <a:buAutoNum type="arabicPeriod" startAt="35"/>
            </a:pPr>
            <a:endParaRPr lang="en-US" sz="2200" dirty="0"/>
          </a:p>
          <a:p>
            <a:pPr marL="514350" indent="-514350">
              <a:buFont typeface="+mj-lt"/>
              <a:buAutoNum type="arabicPeriod" startAt="35"/>
            </a:pPr>
            <a:endParaRPr lang="en-US" sz="2200" dirty="0"/>
          </a:p>
        </p:txBody>
      </p:sp>
    </p:spTree>
    <p:extLst>
      <p:ext uri="{BB962C8B-B14F-4D97-AF65-F5344CB8AC3E}">
        <p14:creationId xmlns:p14="http://schemas.microsoft.com/office/powerpoint/2010/main" val="589545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References:</a:t>
            </a:r>
          </a:p>
        </p:txBody>
      </p:sp>
      <p:sp>
        <p:nvSpPr>
          <p:cNvPr id="3" name="Content Placeholder 2"/>
          <p:cNvSpPr>
            <a:spLocks noGrp="1"/>
          </p:cNvSpPr>
          <p:nvPr>
            <p:ph idx="1"/>
          </p:nvPr>
        </p:nvSpPr>
        <p:spPr>
          <a:xfrm>
            <a:off x="628650" y="1825624"/>
            <a:ext cx="7886700" cy="4727575"/>
          </a:xfrm>
        </p:spPr>
        <p:txBody>
          <a:bodyPr>
            <a:noAutofit/>
          </a:bodyPr>
          <a:lstStyle/>
          <a:p>
            <a:pPr marL="514350" indent="-514350">
              <a:buFont typeface="+mj-lt"/>
              <a:buAutoNum type="arabicPeriod" startAt="37"/>
            </a:pPr>
            <a:r>
              <a:rPr lang="en-US" sz="2200" dirty="0" err="1"/>
              <a:t>Kattwinkel</a:t>
            </a:r>
            <a:r>
              <a:rPr lang="en-US" sz="2200" dirty="0"/>
              <a:t> J, Perlman JM, Aziz K, Colby C, Fairchild K, Gallagher J, </a:t>
            </a:r>
            <a:r>
              <a:rPr lang="en-US" sz="2200" dirty="0" err="1"/>
              <a:t>Hazinski</a:t>
            </a:r>
            <a:r>
              <a:rPr lang="en-US" sz="2200" dirty="0"/>
              <a:t> MF, </a:t>
            </a:r>
            <a:r>
              <a:rPr lang="en-US" sz="2200" dirty="0" err="1"/>
              <a:t>Halamek</a:t>
            </a:r>
            <a:r>
              <a:rPr lang="en-US" sz="2200" dirty="0"/>
              <a:t> LP, Kumar P, Little G, McGowan JE, </a:t>
            </a:r>
            <a:r>
              <a:rPr lang="en-US" sz="2200" dirty="0" err="1"/>
              <a:t>Nightengale</a:t>
            </a:r>
            <a:r>
              <a:rPr lang="en-US" sz="2200" dirty="0"/>
              <a:t> B, Ramirez MM, Ringer S, Simon WM, Weiner GM, Wyckoff M, </a:t>
            </a:r>
            <a:r>
              <a:rPr lang="en-US" sz="2200" dirty="0" err="1"/>
              <a:t>Zaichkin</a:t>
            </a:r>
            <a:r>
              <a:rPr lang="en-US" sz="2200" dirty="0"/>
              <a:t> J. Part 15: neonatal resuscitation: 2010 American Heart Association Guidelines for Cardiopulmonary Resuscitation and Emergency Cardiovascular Care. Circulation. 2010;122(</a:t>
            </a:r>
            <a:r>
              <a:rPr lang="en-US" sz="2200" dirty="0" err="1"/>
              <a:t>suppl</a:t>
            </a:r>
            <a:r>
              <a:rPr lang="en-US" sz="2200" dirty="0"/>
              <a:t> 3):S909–S919. </a:t>
            </a:r>
            <a:r>
              <a:rPr lang="en-US" sz="2200" dirty="0" err="1"/>
              <a:t>doi</a:t>
            </a:r>
            <a:r>
              <a:rPr lang="en-US" sz="2200" dirty="0"/>
              <a:t>: 10.1161/CIRCULATIONAHA.110.971119. </a:t>
            </a:r>
          </a:p>
          <a:p>
            <a:pPr marL="514350" indent="-514350">
              <a:buFont typeface="+mj-lt"/>
              <a:buAutoNum type="arabicPeriod" startAt="37"/>
            </a:pPr>
            <a:r>
              <a:rPr lang="en-US" sz="2200" dirty="0"/>
              <a:t>APGAR V. A proposal for a new method of evaluation of the newborn infant. </a:t>
            </a:r>
            <a:r>
              <a:rPr lang="en-US" sz="2200" dirty="0" err="1"/>
              <a:t>Curr</a:t>
            </a:r>
            <a:r>
              <a:rPr lang="en-US" sz="2200" dirty="0"/>
              <a:t> Res </a:t>
            </a:r>
            <a:r>
              <a:rPr lang="en-US" sz="2200" dirty="0" err="1"/>
              <a:t>Anesth</a:t>
            </a:r>
            <a:r>
              <a:rPr lang="en-US" sz="2200" dirty="0"/>
              <a:t> </a:t>
            </a:r>
            <a:r>
              <a:rPr lang="en-US" sz="2200" dirty="0" err="1"/>
              <a:t>Analg</a:t>
            </a:r>
            <a:r>
              <a:rPr lang="en-US" sz="2200" dirty="0"/>
              <a:t>. 1953;32(4):260-7.</a:t>
            </a:r>
          </a:p>
          <a:p>
            <a:pPr marL="514350" indent="-514350">
              <a:buFont typeface="+mj-lt"/>
              <a:buAutoNum type="arabicPeriod" startAt="37"/>
            </a:pPr>
            <a:r>
              <a:rPr lang="en-US" sz="2200" dirty="0" err="1"/>
              <a:t>Finster</a:t>
            </a:r>
            <a:r>
              <a:rPr lang="en-US" sz="2200" dirty="0"/>
              <a:t> M, Wood M. The Apgar score has survived the test of time. Anesthesiology. 2005;102(4):855-7.</a:t>
            </a:r>
          </a:p>
          <a:p>
            <a:pPr marL="514350" indent="-514350">
              <a:buFont typeface="+mj-lt"/>
              <a:buAutoNum type="arabicPeriod" startAt="37"/>
            </a:pPr>
            <a:endParaRPr lang="en-US" sz="2200" dirty="0"/>
          </a:p>
          <a:p>
            <a:pPr marL="514350" indent="-514350">
              <a:buFont typeface="+mj-lt"/>
              <a:buAutoNum type="arabicPeriod" startAt="37"/>
            </a:pPr>
            <a:endParaRPr lang="en-US" sz="2200" dirty="0"/>
          </a:p>
          <a:p>
            <a:pPr marL="514350" indent="-514350">
              <a:buFont typeface="+mj-lt"/>
              <a:buAutoNum type="arabicPeriod" startAt="37"/>
            </a:pPr>
            <a:endParaRPr lang="en-US" sz="2200" dirty="0"/>
          </a:p>
        </p:txBody>
      </p:sp>
    </p:spTree>
    <p:extLst>
      <p:ext uri="{BB962C8B-B14F-4D97-AF65-F5344CB8AC3E}">
        <p14:creationId xmlns:p14="http://schemas.microsoft.com/office/powerpoint/2010/main" val="277175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Clinical Scenario </a:t>
            </a:r>
            <a:endParaRPr lang="en-US" sz="3600" b="1" dirty="0">
              <a:latin typeface="+mn-lt"/>
            </a:endParaRPr>
          </a:p>
        </p:txBody>
      </p:sp>
      <p:sp>
        <p:nvSpPr>
          <p:cNvPr id="3" name="Content Placeholder 2"/>
          <p:cNvSpPr>
            <a:spLocks noGrp="1"/>
          </p:cNvSpPr>
          <p:nvPr>
            <p:ph idx="1"/>
          </p:nvPr>
        </p:nvSpPr>
        <p:spPr>
          <a:xfrm>
            <a:off x="628650" y="1825625"/>
            <a:ext cx="8058150" cy="4351338"/>
          </a:xfrm>
        </p:spPr>
        <p:txBody>
          <a:bodyPr/>
          <a:lstStyle/>
          <a:p>
            <a:pPr marL="0" indent="0" algn="just">
              <a:buNone/>
            </a:pPr>
            <a:r>
              <a:rPr lang="en-US" sz="2800" i="1" dirty="0"/>
              <a:t>The patient is rapidly transported to the OR for cesarean section delivery.</a:t>
            </a:r>
          </a:p>
          <a:p>
            <a:pPr marL="0" indent="0" algn="just">
              <a:buNone/>
            </a:pPr>
            <a:endParaRPr lang="en-US" sz="2800" i="1" dirty="0"/>
          </a:p>
          <a:p>
            <a:pPr marL="0" indent="0" algn="just">
              <a:buNone/>
            </a:pPr>
            <a:r>
              <a:rPr lang="en-US" sz="2800" i="1" dirty="0"/>
              <a:t>A 1.9kg, 33 week male infant is delivered.</a:t>
            </a:r>
            <a:endParaRPr lang="en-US" sz="2800" i="1" baseline="30000" dirty="0"/>
          </a:p>
        </p:txBody>
      </p:sp>
    </p:spTree>
    <p:extLst>
      <p:ext uri="{BB962C8B-B14F-4D97-AF65-F5344CB8AC3E}">
        <p14:creationId xmlns:p14="http://schemas.microsoft.com/office/powerpoint/2010/main" val="160194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Initial Assessment</a:t>
            </a:r>
          </a:p>
        </p:txBody>
      </p:sp>
      <p:sp>
        <p:nvSpPr>
          <p:cNvPr id="3" name="Content Placeholder 2"/>
          <p:cNvSpPr>
            <a:spLocks noGrp="1"/>
          </p:cNvSpPr>
          <p:nvPr>
            <p:ph idx="1"/>
          </p:nvPr>
        </p:nvSpPr>
        <p:spPr/>
        <p:txBody>
          <a:bodyPr/>
          <a:lstStyle/>
          <a:p>
            <a:pPr marL="0" indent="0" algn="just">
              <a:buNone/>
            </a:pPr>
            <a:r>
              <a:rPr lang="en-US" sz="2800" dirty="0"/>
              <a:t>Initial assessment of a newly born infant should rapidly answer the following three questions?</a:t>
            </a:r>
          </a:p>
          <a:p>
            <a:pPr marL="0" indent="0" algn="just">
              <a:buNone/>
            </a:pPr>
            <a:endParaRPr lang="en-US" sz="2800" dirty="0"/>
          </a:p>
          <a:p>
            <a:pPr algn="just"/>
            <a:r>
              <a:rPr lang="en-US" sz="2800" dirty="0"/>
              <a:t>Term gestation? </a:t>
            </a:r>
          </a:p>
          <a:p>
            <a:pPr algn="just"/>
            <a:r>
              <a:rPr lang="en-US" sz="2800" dirty="0"/>
              <a:t>Good tone? </a:t>
            </a:r>
          </a:p>
          <a:p>
            <a:pPr algn="just"/>
            <a:r>
              <a:rPr lang="en-US" sz="2800" dirty="0"/>
              <a:t>Breathing or crying?</a:t>
            </a:r>
          </a:p>
          <a:p>
            <a:endParaRPr lang="en-US" baseline="30000" dirty="0"/>
          </a:p>
        </p:txBody>
      </p:sp>
    </p:spTree>
    <p:extLst>
      <p:ext uri="{BB962C8B-B14F-4D97-AF65-F5344CB8AC3E}">
        <p14:creationId xmlns:p14="http://schemas.microsoft.com/office/powerpoint/2010/main" val="253793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Initial Assessment - YES</a:t>
            </a:r>
          </a:p>
        </p:txBody>
      </p:sp>
      <p:sp>
        <p:nvSpPr>
          <p:cNvPr id="3" name="Content Placeholder 2"/>
          <p:cNvSpPr>
            <a:spLocks noGrp="1"/>
          </p:cNvSpPr>
          <p:nvPr>
            <p:ph idx="1"/>
          </p:nvPr>
        </p:nvSpPr>
        <p:spPr/>
        <p:txBody>
          <a:bodyPr>
            <a:normAutofit/>
          </a:bodyPr>
          <a:lstStyle/>
          <a:p>
            <a:pPr marL="0" indent="0" algn="just">
              <a:buNone/>
            </a:pPr>
            <a:r>
              <a:rPr lang="en-US" sz="2800" dirty="0"/>
              <a:t>Initial assessment of a newly born infant should rapidly answer the following three questions?</a:t>
            </a:r>
          </a:p>
          <a:p>
            <a:pPr marL="0" indent="0" algn="just">
              <a:buNone/>
            </a:pPr>
            <a:endParaRPr lang="en-US" sz="2800" dirty="0"/>
          </a:p>
          <a:p>
            <a:pPr algn="just"/>
            <a:r>
              <a:rPr lang="en-US" sz="2800" dirty="0"/>
              <a:t>Term gestation? </a:t>
            </a:r>
            <a:r>
              <a:rPr lang="en-US" sz="2800" dirty="0">
                <a:solidFill>
                  <a:srgbClr val="FF0000"/>
                </a:solidFill>
              </a:rPr>
              <a:t>Yes!</a:t>
            </a:r>
          </a:p>
          <a:p>
            <a:pPr algn="just"/>
            <a:r>
              <a:rPr lang="en-US" sz="2800" dirty="0"/>
              <a:t>Good tone? </a:t>
            </a:r>
            <a:r>
              <a:rPr lang="en-US" sz="2800" dirty="0">
                <a:solidFill>
                  <a:srgbClr val="FF0000"/>
                </a:solidFill>
              </a:rPr>
              <a:t>Yes!</a:t>
            </a:r>
          </a:p>
          <a:p>
            <a:pPr algn="just"/>
            <a:r>
              <a:rPr lang="en-US" sz="2800" dirty="0"/>
              <a:t>Breathing or crying? </a:t>
            </a:r>
            <a:r>
              <a:rPr lang="en-US" sz="2800" dirty="0">
                <a:solidFill>
                  <a:srgbClr val="FF0000"/>
                </a:solidFill>
              </a:rPr>
              <a:t>Yes!</a:t>
            </a:r>
          </a:p>
          <a:p>
            <a:pPr algn="just"/>
            <a:endParaRPr lang="en-US" baseline="30000" dirty="0"/>
          </a:p>
          <a:p>
            <a:pPr marL="0" indent="0" algn="just">
              <a:buNone/>
            </a:pPr>
            <a:r>
              <a:rPr lang="en-US" sz="2800" dirty="0"/>
              <a:t>“YES” </a:t>
            </a:r>
            <a:r>
              <a:rPr lang="en-US" sz="2800" dirty="0">
                <a:sym typeface="Wingdings" panose="05000000000000000000" pitchFamily="2" charset="2"/>
              </a:rPr>
              <a:t> I</a:t>
            </a:r>
            <a:r>
              <a:rPr lang="en-US" sz="2800" dirty="0"/>
              <a:t>nfant may stay with the mother for </a:t>
            </a:r>
            <a:r>
              <a:rPr lang="en-US" sz="2800" b="1" dirty="0"/>
              <a:t>routine care</a:t>
            </a:r>
            <a:r>
              <a:rPr lang="en-US" sz="2800" dirty="0"/>
              <a:t>. </a:t>
            </a:r>
          </a:p>
          <a:p>
            <a:endParaRPr lang="en-US" baseline="30000" dirty="0"/>
          </a:p>
        </p:txBody>
      </p:sp>
    </p:spTree>
    <p:extLst>
      <p:ext uri="{BB962C8B-B14F-4D97-AF65-F5344CB8AC3E}">
        <p14:creationId xmlns:p14="http://schemas.microsoft.com/office/powerpoint/2010/main" val="239587453"/>
      </p:ext>
    </p:extLst>
  </p:cSld>
  <p:clrMapOvr>
    <a:masterClrMapping/>
  </p:clrMapOvr>
</p:sld>
</file>

<file path=ppt/theme/theme1.xml><?xml version="1.0" encoding="utf-8"?>
<a:theme xmlns:a="http://schemas.openxmlformats.org/drawingml/2006/main" name="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 GLOBAL PPT template 03-11-2019" id="{A79F18FC-84E4-5A4A-8694-B0D6C91A4E78}" vid="{5F839F61-D0BC-E348-983B-C9437D920991}"/>
    </a:ext>
  </a:extLst>
</a:theme>
</file>

<file path=ppt/theme/theme2.xml><?xml version="1.0" encoding="utf-8"?>
<a:theme xmlns:a="http://schemas.openxmlformats.org/drawingml/2006/main" name="1_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 GLOBAL PPT template 03-11-2019" id="{A79F18FC-84E4-5A4A-8694-B0D6C91A4E78}" vid="{2E6B72E7-DBDD-634C-B43C-3EFB7A32A8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SPACIES</Template>
  <TotalTime>1179</TotalTime>
  <Words>5106</Words>
  <Application>Microsoft Office PowerPoint</Application>
  <PresentationFormat>On-screen Show (4:3)</PresentationFormat>
  <Paragraphs>544</Paragraphs>
  <Slides>62</Slides>
  <Notes>47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62</vt:i4>
      </vt:variant>
    </vt:vector>
  </HeadingPairs>
  <TitlesOfParts>
    <vt:vector size="68" baseType="lpstr">
      <vt:lpstr>Arial</vt:lpstr>
      <vt:lpstr>Calibri</vt:lpstr>
      <vt:lpstr>Calibri Light</vt:lpstr>
      <vt:lpstr>Wingdings</vt:lpstr>
      <vt:lpstr>SPACIES</vt:lpstr>
      <vt:lpstr>1_SPACIES</vt:lpstr>
      <vt:lpstr>Neonatal Resuscitation</vt:lpstr>
      <vt:lpstr>Disclosures</vt:lpstr>
      <vt:lpstr>Learning Objectives:</vt:lpstr>
      <vt:lpstr>Introduction</vt:lpstr>
      <vt:lpstr>Clinical Scenario </vt:lpstr>
      <vt:lpstr>Resuscitation Need</vt:lpstr>
      <vt:lpstr>Clinical Scenario </vt:lpstr>
      <vt:lpstr>Initial Assessment</vt:lpstr>
      <vt:lpstr>Initial Assessment - YES</vt:lpstr>
      <vt:lpstr>Initial Assessment</vt:lpstr>
      <vt:lpstr>Initial Assessment - NO</vt:lpstr>
      <vt:lpstr>Clinical Scenario </vt:lpstr>
      <vt:lpstr>PowerPoint Presentation</vt:lpstr>
      <vt:lpstr>“Golden Minute”</vt:lpstr>
      <vt:lpstr>Apgar score</vt:lpstr>
      <vt:lpstr>Apgar score</vt:lpstr>
      <vt:lpstr>Clinical Scenario </vt:lpstr>
      <vt:lpstr>Umbilical Cord Management</vt:lpstr>
      <vt:lpstr>Umbilical Cord Management</vt:lpstr>
      <vt:lpstr>Clinical Scenario </vt:lpstr>
      <vt:lpstr>A. INITIAL STEPS</vt:lpstr>
      <vt:lpstr>INITIAL STEPS III. Maintain Normal Temperature</vt:lpstr>
      <vt:lpstr>INITIAL STEPS Temperature Interventions</vt:lpstr>
      <vt:lpstr>INITIAL STEPS IV. “Snifﬁng” Position</vt:lpstr>
      <vt:lpstr>INITIAL STEPS V. Clear Secretions</vt:lpstr>
      <vt:lpstr>Clinical Scenario </vt:lpstr>
      <vt:lpstr>Clearing the Airway: Meconium</vt:lpstr>
      <vt:lpstr>Clinical Scenario </vt:lpstr>
      <vt:lpstr>B. Positive Pressure Ventilation (PPV)</vt:lpstr>
      <vt:lpstr>PPV: Laryngeal Mask Airway (LMA)</vt:lpstr>
      <vt:lpstr>PPV: Endotracheal Tube</vt:lpstr>
      <vt:lpstr>Clinical Scenario </vt:lpstr>
      <vt:lpstr>Clinical Scenario </vt:lpstr>
      <vt:lpstr>Assessment of Oxygen Need</vt:lpstr>
      <vt:lpstr>Administration of Oxygen</vt:lpstr>
      <vt:lpstr>Targeted Preductal SpO2 After Birth</vt:lpstr>
      <vt:lpstr>Clinical Scenario </vt:lpstr>
      <vt:lpstr>PowerPoint Presentation</vt:lpstr>
      <vt:lpstr>PowerPoint Presentation</vt:lpstr>
      <vt:lpstr>C. Chest Compressions</vt:lpstr>
      <vt:lpstr>Clinical Scenario </vt:lpstr>
      <vt:lpstr>Medications</vt:lpstr>
      <vt:lpstr>Medications: Epinephrine</vt:lpstr>
      <vt:lpstr>Medications: Volume</vt:lpstr>
      <vt:lpstr>Medications: Glucose</vt:lpstr>
      <vt:lpstr>PowerPoint Presentation</vt:lpstr>
      <vt:lpstr>Post Resuscitation Care</vt:lpstr>
      <vt:lpstr>CONCLUSIONS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Infosino, Andrew</dc:creator>
  <cp:lastModifiedBy>Jenny Patterson</cp:lastModifiedBy>
  <cp:revision>104</cp:revision>
  <dcterms:created xsi:type="dcterms:W3CDTF">2019-04-09T15:21:04Z</dcterms:created>
  <dcterms:modified xsi:type="dcterms:W3CDTF">2020-03-24T14:10:47Z</dcterms:modified>
</cp:coreProperties>
</file>