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4"/>
  </p:notesMasterIdLst>
  <p:sldIdLst>
    <p:sldId id="258" r:id="rId3"/>
    <p:sldId id="259" r:id="rId4"/>
    <p:sldId id="261" r:id="rId5"/>
    <p:sldId id="262" r:id="rId6"/>
    <p:sldId id="272" r:id="rId7"/>
    <p:sldId id="279" r:id="rId8"/>
    <p:sldId id="265" r:id="rId9"/>
    <p:sldId id="273" r:id="rId10"/>
    <p:sldId id="280" r:id="rId11"/>
    <p:sldId id="266" r:id="rId12"/>
    <p:sldId id="274" r:id="rId13"/>
    <p:sldId id="282" r:id="rId14"/>
    <p:sldId id="267" r:id="rId15"/>
    <p:sldId id="275" r:id="rId16"/>
    <p:sldId id="276" r:id="rId17"/>
    <p:sldId id="269" r:id="rId18"/>
    <p:sldId id="271" r:id="rId19"/>
    <p:sldId id="278" r:id="rId20"/>
    <p:sldId id="281" r:id="rId21"/>
    <p:sldId id="263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6A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/>
    <p:restoredTop sz="94690"/>
  </p:normalViewPr>
  <p:slideViewPr>
    <p:cSldViewPr>
      <p:cViewPr varScale="1">
        <p:scale>
          <a:sx n="68" d="100"/>
          <a:sy n="68" d="100"/>
        </p:scale>
        <p:origin x="17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EC9CE-DE36-2D4D-98D7-FD6072856C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B8FE7-1051-2F40-A723-0B66548C0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1  </a:t>
            </a:r>
            <a:r>
              <a:rPr lang="en-US" baseline="0" dirty="0"/>
              <a:t>Resident Physician</a:t>
            </a:r>
            <a:endParaRPr lang="en-US" baseline="30000" dirty="0"/>
          </a:p>
          <a:p>
            <a:r>
              <a:rPr lang="en-US" baseline="30000" dirty="0"/>
              <a:t> </a:t>
            </a:r>
            <a:r>
              <a:rPr lang="en-US" baseline="0" dirty="0"/>
              <a:t>  Department of Anesthesiology and Perioperative Care</a:t>
            </a:r>
            <a:r>
              <a:rPr lang="en-US" baseline="30000" dirty="0"/>
              <a:t>	</a:t>
            </a:r>
          </a:p>
          <a:p>
            <a:r>
              <a:rPr lang="en-US" baseline="30000" dirty="0"/>
              <a:t>  </a:t>
            </a:r>
            <a:r>
              <a:rPr lang="en-US" baseline="0" dirty="0"/>
              <a:t> University of California, San Francisco</a:t>
            </a:r>
          </a:p>
          <a:p>
            <a:r>
              <a:rPr lang="en-US" baseline="0" dirty="0"/>
              <a:t>  </a:t>
            </a:r>
          </a:p>
          <a:p>
            <a:pPr marL="0" indent="0">
              <a:buNone/>
            </a:pPr>
            <a:r>
              <a:rPr lang="en-US" baseline="30000" dirty="0"/>
              <a:t>2 </a:t>
            </a:r>
            <a:r>
              <a:rPr lang="en-US" baseline="0" dirty="0"/>
              <a:t>Clinical Assistant Professor</a:t>
            </a:r>
          </a:p>
          <a:p>
            <a:r>
              <a:rPr lang="en-US" baseline="0" dirty="0"/>
              <a:t>  Department of Anesthesiology and Perioperative Care</a:t>
            </a:r>
            <a:r>
              <a:rPr lang="en-US" baseline="30000" dirty="0"/>
              <a:t>	</a:t>
            </a:r>
          </a:p>
          <a:p>
            <a:r>
              <a:rPr lang="en-US" baseline="30000" dirty="0"/>
              <a:t>  </a:t>
            </a:r>
            <a:r>
              <a:rPr lang="en-US" baseline="0" dirty="0"/>
              <a:t>University of California, San Francisco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8FE7-1051-2F40-A723-0B66548C0A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8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8FE7-1051-2F40-A723-0B66548C0A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8FE7-1051-2F40-A723-0B66548C0A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1424" y="1122363"/>
            <a:ext cx="4219576" cy="16208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424" y="3112008"/>
            <a:ext cx="4192076" cy="10345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57162"/>
            <a:ext cx="3733800" cy="37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/>
          <p:nvPr userDrawn="1"/>
        </p:nvSpPr>
        <p:spPr>
          <a:xfrm flipV="1">
            <a:off x="0" y="3048000"/>
            <a:ext cx="9144000" cy="3810000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16883" r="8327" b="17316"/>
          <a:stretch/>
        </p:blipFill>
        <p:spPr>
          <a:xfrm>
            <a:off x="5257800" y="5124818"/>
            <a:ext cx="3368163" cy="12668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223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6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1424" y="1122363"/>
            <a:ext cx="4219576" cy="16208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424" y="3112008"/>
            <a:ext cx="4192076" cy="10345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57162"/>
            <a:ext cx="3733800" cy="37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/>
          <p:nvPr userDrawn="1"/>
        </p:nvSpPr>
        <p:spPr>
          <a:xfrm flipV="1">
            <a:off x="0" y="3048000"/>
            <a:ext cx="9144000" cy="3810000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16883" r="8327"/>
          <a:stretch/>
        </p:blipFill>
        <p:spPr>
          <a:xfrm>
            <a:off x="4572000" y="4953000"/>
            <a:ext cx="3368163" cy="1600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295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8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15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626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551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92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96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48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 marL="1371600" indent="0">
              <a:buNone/>
              <a:defRPr sz="2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228B57-A1EB-3647-B15D-7C5E9BB50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16883" r="8327" b="17316"/>
          <a:stretch/>
        </p:blipFill>
        <p:spPr>
          <a:xfrm>
            <a:off x="8155365" y="6486157"/>
            <a:ext cx="988635" cy="37184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517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83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25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4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1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2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0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4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3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6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54632-50C4-6042-BF0D-689D8DA2E9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0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ra.com/asra-news/articles/39/how-do-i-do-it-erector-spinae-block-for-rib" TargetMode="External"/><Relationship Id="rId2" Type="http://schemas.openxmlformats.org/officeDocument/2006/relationships/hyperlink" Target="http://www.nysora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609600"/>
            <a:ext cx="4648200" cy="297180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+mn-lt"/>
              </a:rPr>
              <a:t>Peripheral Nerve Blocks for Pediatric Anesthesia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4191000" cy="1828800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n-US" sz="3000" dirty="0"/>
              <a:t>Katie Telischak, MD</a:t>
            </a:r>
          </a:p>
          <a:p>
            <a:pPr algn="l"/>
            <a:r>
              <a:rPr lang="en-US" sz="3000" dirty="0"/>
              <a:t>Odinakachukwu Ehie, MD</a:t>
            </a:r>
          </a:p>
          <a:p>
            <a:pPr algn="l"/>
            <a:endParaRPr lang="en-US" sz="800" dirty="0"/>
          </a:p>
          <a:p>
            <a:pPr algn="l"/>
            <a:r>
              <a:rPr lang="en-US" sz="2600" dirty="0"/>
              <a:t>UCSF Department of Anesthesia and Perioperative Care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3086100" y="2114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4DC50-0DFC-7445-A5AC-52E5041163FA}"/>
              </a:ext>
            </a:extLst>
          </p:cNvPr>
          <p:cNvSpPr txBox="1"/>
          <p:nvPr/>
        </p:nvSpPr>
        <p:spPr>
          <a:xfrm>
            <a:off x="5442320" y="4158734"/>
            <a:ext cx="18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Updated 11/2019</a:t>
            </a:r>
          </a:p>
        </p:txBody>
      </p:sp>
    </p:spTree>
    <p:extLst>
      <p:ext uri="{BB962C8B-B14F-4D97-AF65-F5344CB8AC3E}">
        <p14:creationId xmlns:p14="http://schemas.microsoft.com/office/powerpoint/2010/main" val="168590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Femoral Nerve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5105400"/>
          </a:xfrm>
        </p:spPr>
        <p:txBody>
          <a:bodyPr>
            <a:normAutofit fontScale="47500" lnSpcReduction="20000"/>
          </a:bodyPr>
          <a:lstStyle/>
          <a:p>
            <a:pPr marL="292100" indent="-292100"/>
            <a:r>
              <a:rPr lang="en-US" dirty="0"/>
              <a:t>Indications:</a:t>
            </a:r>
          </a:p>
          <a:p>
            <a:pPr marL="571500" lvl="1" indent="-223838">
              <a:buFont typeface="System Font Regular"/>
              <a:buChar char="-"/>
            </a:pPr>
            <a:r>
              <a:rPr lang="en-US" dirty="0"/>
              <a:t>Surgery on the anterior thigh, femur, patella, or knee</a:t>
            </a:r>
          </a:p>
          <a:p>
            <a:pPr marL="571500" lvl="1" indent="-223838">
              <a:buFont typeface="System Font Regular"/>
              <a:buChar char="-"/>
            </a:pPr>
            <a:r>
              <a:rPr lang="en-US" dirty="0"/>
              <a:t>Hip fracture analgesia </a:t>
            </a:r>
            <a:r>
              <a:rPr lang="en-US" dirty="0" err="1"/>
              <a:t>perioperatively</a:t>
            </a:r>
            <a:endParaRPr lang="en-US" dirty="0"/>
          </a:p>
          <a:p>
            <a:pPr marL="571500" lvl="1" indent="-223838">
              <a:buFont typeface="System Font Regular"/>
              <a:buChar char="-"/>
            </a:pPr>
            <a:endParaRPr lang="en-US" dirty="0"/>
          </a:p>
          <a:p>
            <a:pPr marL="292100" indent="-292100"/>
            <a:r>
              <a:rPr lang="en-US" dirty="0"/>
              <a:t>Dosing: 0.2-0.4ml/kg</a:t>
            </a:r>
          </a:p>
          <a:p>
            <a:pPr marL="292100" indent="-292100"/>
            <a:endParaRPr lang="en-US" dirty="0"/>
          </a:p>
          <a:p>
            <a:pPr marL="292100" indent="-292100"/>
            <a:r>
              <a:rPr lang="en-US" dirty="0"/>
              <a:t>Distribution:</a:t>
            </a:r>
          </a:p>
          <a:p>
            <a:pPr marL="571500" lvl="1" indent="-223838">
              <a:buFont typeface="System Font Regular"/>
              <a:buChar char="-"/>
            </a:pPr>
            <a:r>
              <a:rPr lang="en-US" dirty="0"/>
              <a:t>Derives from roots of L2-4</a:t>
            </a:r>
          </a:p>
          <a:p>
            <a:pPr marL="571500" lvl="1" indent="-223838">
              <a:buFont typeface="System Font Regular"/>
              <a:buChar char="-"/>
            </a:pPr>
            <a:r>
              <a:rPr lang="en-US" dirty="0"/>
              <a:t>Anterior/medial thigh, knee, medial leg, medial foot</a:t>
            </a:r>
          </a:p>
          <a:p>
            <a:pPr marL="571500" lvl="1" indent="-223838">
              <a:buFont typeface="System Font Regular"/>
              <a:buChar char="-"/>
            </a:pPr>
            <a:r>
              <a:rPr lang="en-US" dirty="0"/>
              <a:t>Hip, knee, and ankle joints</a:t>
            </a:r>
          </a:p>
          <a:p>
            <a:pPr marL="571500" lvl="1" indent="-223838">
              <a:buFont typeface="System Font Regular"/>
              <a:buChar char="-"/>
            </a:pPr>
            <a:r>
              <a:rPr lang="en-US" dirty="0"/>
              <a:t>Indicated for surgery where anesthesia to these areas would be beneficial</a:t>
            </a:r>
          </a:p>
          <a:p>
            <a:pPr marL="571500" lvl="1" indent="-223838">
              <a:buFont typeface="System Font Regular"/>
              <a:buChar char="-"/>
            </a:pPr>
            <a:endParaRPr lang="en-US" dirty="0"/>
          </a:p>
          <a:p>
            <a:pPr marL="292100" indent="-292100"/>
            <a:r>
              <a:rPr lang="en-US" dirty="0"/>
              <a:t>Duration: 8-12 </a:t>
            </a:r>
            <a:r>
              <a:rPr lang="en-US" dirty="0" err="1"/>
              <a:t>hrs</a:t>
            </a:r>
            <a:endParaRPr lang="en-US" dirty="0"/>
          </a:p>
          <a:p>
            <a:pPr marL="292100" indent="-292100"/>
            <a:endParaRPr lang="en-US" dirty="0"/>
          </a:p>
          <a:p>
            <a:pPr marL="292100" indent="-292100"/>
            <a:r>
              <a:rPr lang="en-US" dirty="0"/>
              <a:t>Complications: Intravascular injection, nerve injury</a:t>
            </a:r>
          </a:p>
          <a:p>
            <a:pPr marL="571500" lvl="1" indent="-223838">
              <a:buFont typeface="System Font Regular"/>
              <a:buChar char="-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6185356"/>
            <a:ext cx="1107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NYSORA.COM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482" y="1371600"/>
            <a:ext cx="3874718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0681" y="5867400"/>
            <a:ext cx="91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Cranial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84333" y="12954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Caudal</a:t>
            </a:r>
          </a:p>
        </p:txBody>
      </p:sp>
    </p:spTree>
    <p:extLst>
      <p:ext uri="{BB962C8B-B14F-4D97-AF65-F5344CB8AC3E}">
        <p14:creationId xmlns:p14="http://schemas.microsoft.com/office/powerpoint/2010/main" val="204352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Femoral Nerve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i="1" dirty="0"/>
              <a:t>Procedure occurs at the level of the femoral crease </a:t>
            </a:r>
          </a:p>
          <a:p>
            <a:pPr marL="292100" indent="-292100"/>
            <a:r>
              <a:rPr lang="en-US" dirty="0"/>
              <a:t>At this level, the nerve (hyperechoic) lies beneath the fascia </a:t>
            </a:r>
            <a:r>
              <a:rPr lang="en-US" dirty="0" err="1"/>
              <a:t>iliaca</a:t>
            </a:r>
            <a:r>
              <a:rPr lang="en-US" dirty="0"/>
              <a:t> and above the iliopsoas muscle (hypoechoic)</a:t>
            </a:r>
          </a:p>
          <a:p>
            <a:pPr marL="292100" indent="-292100"/>
            <a:endParaRPr lang="en-US" dirty="0"/>
          </a:p>
          <a:p>
            <a:pPr marL="292100" indent="-292100"/>
            <a:r>
              <a:rPr lang="en-US" dirty="0"/>
              <a:t>The position of the nerve is immediately lateral to the artery</a:t>
            </a:r>
          </a:p>
          <a:p>
            <a:pPr marL="292100" indent="-292100"/>
            <a:endParaRPr lang="en-US" dirty="0"/>
          </a:p>
          <a:p>
            <a:pPr marL="292100" indent="-292100"/>
            <a:r>
              <a:rPr lang="en-US" dirty="0"/>
              <a:t>From lateral to medial: NAVEL (Femoral Nerve, Artery, Vein, Empty Space, Lymphatics)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24000"/>
            <a:ext cx="4591538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16755" y="5105400"/>
            <a:ext cx="1403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NYSORA.COM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2286000"/>
            <a:ext cx="1600200" cy="6096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9600" y="5105400"/>
            <a:ext cx="2743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C000"/>
                </a:solidFill>
              </a:rPr>
              <a:t>Orange arrow </a:t>
            </a:r>
            <a:r>
              <a:rPr lang="en-US" sz="1100" dirty="0"/>
              <a:t>indicates needle trajectory</a:t>
            </a:r>
          </a:p>
          <a:p>
            <a:r>
              <a:rPr lang="en-US" sz="1100" dirty="0"/>
              <a:t>FN = Femoral Nerve</a:t>
            </a:r>
          </a:p>
          <a:p>
            <a:r>
              <a:rPr lang="en-US" sz="1100" dirty="0"/>
              <a:t>FA = Femoral Artery</a:t>
            </a:r>
          </a:p>
        </p:txBody>
      </p:sp>
    </p:spTree>
    <p:extLst>
      <p:ext uri="{BB962C8B-B14F-4D97-AF65-F5344CB8AC3E}">
        <p14:creationId xmlns:p14="http://schemas.microsoft.com/office/powerpoint/2010/main" val="124802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Fascia </a:t>
            </a:r>
            <a:r>
              <a:rPr lang="en-US" dirty="0" err="1"/>
              <a:t>Iliaca</a:t>
            </a:r>
            <a:r>
              <a:rPr lang="en-US" dirty="0"/>
              <a:t> Block (3-in-1 Block)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95750" cy="4351338"/>
          </a:xfrm>
        </p:spPr>
        <p:txBody>
          <a:bodyPr/>
          <a:lstStyle/>
          <a:p>
            <a:r>
              <a:rPr lang="en-US" sz="2000" dirty="0"/>
              <a:t>3-in-1 block provides local anesthetic to three of the nerve branches from the lumbar plexus</a:t>
            </a:r>
          </a:p>
          <a:p>
            <a:r>
              <a:rPr lang="en-US" sz="2000" dirty="0"/>
              <a:t>Blockade of the femoral nerve, lateral femoral cutaneous nerve, and obturator nerve</a:t>
            </a:r>
          </a:p>
          <a:p>
            <a:r>
              <a:rPr lang="en-US" sz="2000" dirty="0"/>
              <a:t>Indicated for hip fractures</a:t>
            </a:r>
          </a:p>
          <a:p>
            <a:r>
              <a:rPr lang="en-US" sz="2000" dirty="0"/>
              <a:t>Performed with accurate placement of local anesthetic along femoral nerve</a:t>
            </a:r>
            <a:endParaRPr lang="en-US" dirty="0"/>
          </a:p>
          <a:p>
            <a:r>
              <a:rPr lang="en-US" sz="2000" dirty="0"/>
              <a:t>Mechanism for the block is the caudal, lateral and medial spread of the local anesthetic</a:t>
            </a:r>
          </a:p>
          <a:p>
            <a:endParaRPr lang="en-US" sz="2000" dirty="0"/>
          </a:p>
        </p:txBody>
      </p:sp>
      <p:pic>
        <p:nvPicPr>
          <p:cNvPr id="3074" name="Picture 2" descr="mage result for nysora fascia ili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43050"/>
            <a:ext cx="428625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2400" y="629084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NYSORA.COM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511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210550" cy="1001712"/>
          </a:xfrm>
        </p:spPr>
        <p:txBody>
          <a:bodyPr/>
          <a:lstStyle/>
          <a:p>
            <a:r>
              <a:rPr lang="en-US" dirty="0">
                <a:latin typeface="+mn-lt"/>
              </a:rPr>
              <a:t>Popliteal Sciatic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419600" cy="5033963"/>
          </a:xfrm>
        </p:spPr>
        <p:txBody>
          <a:bodyPr>
            <a:normAutofit fontScale="55000" lnSpcReduction="20000"/>
          </a:bodyPr>
          <a:lstStyle/>
          <a:p>
            <a:pPr marL="292100" indent="-292100"/>
            <a:r>
              <a:rPr lang="en-US" sz="3900" dirty="0"/>
              <a:t>Indications: foot &amp; ankle surgery</a:t>
            </a:r>
          </a:p>
          <a:p>
            <a:pPr marL="749300" lvl="1" indent="-292100"/>
            <a:r>
              <a:rPr lang="en-US" sz="3500" dirty="0"/>
              <a:t>Often combined with Saphenous block for lower extremity surgery to cover both femoral and sciatic nerve distribution</a:t>
            </a:r>
          </a:p>
          <a:p>
            <a:pPr marL="749300" lvl="1" indent="-292100"/>
            <a:r>
              <a:rPr lang="en-US" sz="3500" dirty="0"/>
              <a:t>Variations: Fascia </a:t>
            </a:r>
            <a:r>
              <a:rPr lang="en-US" sz="3500" dirty="0" err="1"/>
              <a:t>Iliaca</a:t>
            </a:r>
            <a:r>
              <a:rPr lang="en-US" sz="3500" dirty="0"/>
              <a:t> plane block</a:t>
            </a:r>
          </a:p>
          <a:p>
            <a:pPr marL="1206500" lvl="2" indent="-292100"/>
            <a:r>
              <a:rPr lang="en-US" sz="3100" dirty="0"/>
              <a:t>Large volume plane block deposited beneath the fascia </a:t>
            </a:r>
            <a:r>
              <a:rPr lang="en-US" sz="3100" dirty="0" err="1"/>
              <a:t>iliaca</a:t>
            </a:r>
            <a:r>
              <a:rPr lang="en-US" sz="3100" dirty="0"/>
              <a:t> to spread to the femoral nerve and LFCN</a:t>
            </a:r>
          </a:p>
          <a:p>
            <a:pPr marL="292100" indent="-292100"/>
            <a:r>
              <a:rPr lang="en-US" sz="3900" dirty="0"/>
              <a:t>Dosing: 0.3-0.5ml/kg</a:t>
            </a:r>
          </a:p>
          <a:p>
            <a:pPr marL="292100" indent="-292100"/>
            <a:r>
              <a:rPr lang="en-US" sz="3900" dirty="0"/>
              <a:t>Distribution</a:t>
            </a:r>
          </a:p>
          <a:p>
            <a:pPr marL="571500" lvl="1" indent="-279400">
              <a:buFont typeface="System Font Regular"/>
              <a:buChar char="-"/>
            </a:pPr>
            <a:r>
              <a:rPr lang="en-US" dirty="0"/>
              <a:t>Derives from roots of L4-S3</a:t>
            </a:r>
          </a:p>
          <a:p>
            <a:pPr marL="571500" lvl="1" indent="-279400">
              <a:buFont typeface="System Font Regular"/>
              <a:buChar char="-"/>
            </a:pPr>
            <a:r>
              <a:rPr lang="en-US" dirty="0"/>
              <a:t>All of the lower extremity below the knee except the medial leg/foot </a:t>
            </a:r>
          </a:p>
          <a:p>
            <a:pPr marL="571500" lvl="1" indent="-279400">
              <a:buFont typeface="System Font Regular"/>
              <a:buChar char="-"/>
            </a:pPr>
            <a:r>
              <a:rPr lang="en-US" dirty="0"/>
              <a:t>Indicated for surgery on the lower leg</a:t>
            </a:r>
            <a:endParaRPr lang="en-US" sz="3900" dirty="0"/>
          </a:p>
          <a:p>
            <a:pPr marL="292100" indent="-292100"/>
            <a:r>
              <a:rPr lang="en-US" sz="3900" dirty="0"/>
              <a:t>Complications: Intravascular injection, nerve injury</a:t>
            </a:r>
          </a:p>
          <a:p>
            <a:pPr marL="292100" indent="-292100"/>
            <a:r>
              <a:rPr lang="en-US" sz="3900" dirty="0"/>
              <a:t>Duration: around 8 </a:t>
            </a:r>
            <a:r>
              <a:rPr lang="mr-IN" sz="3900" dirty="0"/>
              <a:t>–</a:t>
            </a:r>
            <a:r>
              <a:rPr lang="en-US" sz="3900" dirty="0"/>
              <a:t> 12 </a:t>
            </a:r>
            <a:r>
              <a:rPr lang="en-US" sz="3900" dirty="0" err="1"/>
              <a:t>hrs</a:t>
            </a:r>
            <a:endParaRPr lang="en-US" sz="3900" dirty="0"/>
          </a:p>
          <a:p>
            <a:pPr marL="292100" lvl="1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80864" y="65709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83604" y="606224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NYSORA.COM</a:t>
            </a:r>
          </a:p>
          <a:p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28800"/>
            <a:ext cx="4377749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46600" y="6132294"/>
            <a:ext cx="238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CPN = Common Peroneal Nerve</a:t>
            </a:r>
          </a:p>
          <a:p>
            <a:r>
              <a:rPr lang="en-US" sz="1100" dirty="0"/>
              <a:t>TN = </a:t>
            </a:r>
            <a:r>
              <a:rPr lang="en-US" sz="1100" dirty="0" err="1"/>
              <a:t>Tibial</a:t>
            </a:r>
            <a:r>
              <a:rPr lang="en-US" sz="1100" dirty="0"/>
              <a:t> Nerve</a:t>
            </a:r>
          </a:p>
        </p:txBody>
      </p:sp>
    </p:spTree>
    <p:extLst>
      <p:ext uri="{BB962C8B-B14F-4D97-AF65-F5344CB8AC3E}">
        <p14:creationId xmlns:p14="http://schemas.microsoft.com/office/powerpoint/2010/main" val="253085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Popliteal Sciatic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267200" cy="47291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800" i="1" dirty="0"/>
              <a:t>Procedure occurs in the popliteal fossa</a:t>
            </a:r>
          </a:p>
          <a:p>
            <a:r>
              <a:rPr lang="en-US" dirty="0"/>
              <a:t>Identify the popliteal artery (PA) and popliteal vein (PV)</a:t>
            </a:r>
          </a:p>
          <a:p>
            <a:r>
              <a:rPr lang="en-US" dirty="0"/>
              <a:t>At this level, the sciatic nerve has typically branched into the common peroneal nerve (CPN) and </a:t>
            </a:r>
            <a:r>
              <a:rPr lang="en-US" dirty="0" err="1"/>
              <a:t>tibial</a:t>
            </a:r>
            <a:r>
              <a:rPr lang="en-US" dirty="0"/>
              <a:t> nerve (TN) </a:t>
            </a:r>
          </a:p>
          <a:p>
            <a:endParaRPr lang="en-US" dirty="0"/>
          </a:p>
          <a:p>
            <a:r>
              <a:rPr lang="en-US" dirty="0"/>
              <a:t>The CPN and TN appear as a hyper-echoic bundle that is lateral and superficial to the popliteal vein</a:t>
            </a:r>
          </a:p>
          <a:p>
            <a:endParaRPr lang="en-US" dirty="0"/>
          </a:p>
          <a:p>
            <a:r>
              <a:rPr lang="en-US" dirty="0"/>
              <a:t>Branch point is variable—track the nerves up above the popliteal fossa to be certain that you are capturing both the CPN and TN together in the block 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3604" y="606224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NYSORA.COM</a:t>
            </a:r>
          </a:p>
          <a:p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28800"/>
            <a:ext cx="4377749" cy="4267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572000" y="35052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8200" y="2971800"/>
            <a:ext cx="1905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6120824"/>
            <a:ext cx="3352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5B9BD5"/>
                </a:solidFill>
              </a:rPr>
              <a:t>Blue arrows </a:t>
            </a:r>
            <a:r>
              <a:rPr lang="en-US" sz="1100" dirty="0"/>
              <a:t>indicate possible needle trajectory, depositing local anesthetic between CPN and TN, and above nerves.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182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Superficial</a:t>
            </a:r>
            <a:r>
              <a:rPr lang="en-US" dirty="0" err="1"/>
              <a:t>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571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Deep</a:t>
            </a:r>
          </a:p>
        </p:txBody>
      </p:sp>
    </p:spTree>
    <p:extLst>
      <p:ext uri="{BB962C8B-B14F-4D97-AF65-F5344CB8AC3E}">
        <p14:creationId xmlns:p14="http://schemas.microsoft.com/office/powerpoint/2010/main" val="284981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210550" cy="1041364"/>
          </a:xfrm>
        </p:spPr>
        <p:txBody>
          <a:bodyPr/>
          <a:lstStyle/>
          <a:p>
            <a:r>
              <a:rPr lang="en-US" dirty="0">
                <a:latin typeface="+mn-lt"/>
              </a:rPr>
              <a:t>Supraclavicular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8" y="1406490"/>
            <a:ext cx="4419601" cy="5164488"/>
          </a:xfrm>
        </p:spPr>
        <p:txBody>
          <a:bodyPr>
            <a:normAutofit fontScale="25000" lnSpcReduction="20000"/>
          </a:bodyPr>
          <a:lstStyle/>
          <a:p>
            <a:pPr marL="236538" indent="-236538"/>
            <a:r>
              <a:rPr lang="en-US" sz="6400" dirty="0"/>
              <a:t>Indications</a:t>
            </a:r>
          </a:p>
          <a:p>
            <a:pPr marL="460375" lvl="1" indent="-223838">
              <a:lnSpc>
                <a:spcPct val="120000"/>
              </a:lnSpc>
              <a:buFont typeface="System Font Regular"/>
              <a:buChar char="-"/>
            </a:pPr>
            <a:r>
              <a:rPr lang="en-US" sz="6400" dirty="0"/>
              <a:t>Upper extremity surgery</a:t>
            </a:r>
          </a:p>
          <a:p>
            <a:pPr marL="460375" lvl="1" indent="-223838">
              <a:lnSpc>
                <a:spcPct val="120000"/>
              </a:lnSpc>
              <a:buFont typeface="System Font Regular"/>
              <a:buChar char="-"/>
            </a:pPr>
            <a:r>
              <a:rPr lang="en-US" sz="6400" dirty="0"/>
              <a:t>Most common US-guided approach to the brachial plexus (BP) due to ease and comprehensive analgesia for entire arm</a:t>
            </a:r>
          </a:p>
          <a:p>
            <a:pPr marL="460375" lvl="1" indent="-223838">
              <a:lnSpc>
                <a:spcPct val="120000"/>
              </a:lnSpc>
              <a:buFont typeface="System Font Regular"/>
              <a:buChar char="-"/>
            </a:pPr>
            <a:endParaRPr lang="en-US" sz="6400" dirty="0"/>
          </a:p>
          <a:p>
            <a:pPr marL="236538" indent="-236538"/>
            <a:r>
              <a:rPr lang="en-US" sz="6400" dirty="0"/>
              <a:t>Dosing: 0.3-0.5ml/kg of 0.25% bupivacaine</a:t>
            </a:r>
          </a:p>
          <a:p>
            <a:pPr marL="236538" indent="-236538"/>
            <a:endParaRPr lang="en-US" sz="6400" dirty="0"/>
          </a:p>
          <a:p>
            <a:pPr marL="236538" indent="-236538"/>
            <a:r>
              <a:rPr lang="en-US" sz="6400" dirty="0"/>
              <a:t>Complications</a:t>
            </a:r>
          </a:p>
          <a:p>
            <a:pPr marL="693738" lvl="1" indent="-236538"/>
            <a:r>
              <a:rPr lang="en-US" sz="6400" dirty="0"/>
              <a:t>PTX, intravascular injection, nerve injury</a:t>
            </a:r>
          </a:p>
          <a:p>
            <a:pPr marL="693738" lvl="1" indent="-236538"/>
            <a:endParaRPr lang="en-US" sz="6400" dirty="0"/>
          </a:p>
          <a:p>
            <a:pPr marL="236538" indent="-236538"/>
            <a:r>
              <a:rPr lang="en-US" sz="6400" dirty="0"/>
              <a:t>Duration: around 8 </a:t>
            </a:r>
            <a:r>
              <a:rPr lang="mr-IN" sz="6400" dirty="0"/>
              <a:t>–</a:t>
            </a:r>
            <a:r>
              <a:rPr lang="en-US" sz="6400" dirty="0"/>
              <a:t> 12 </a:t>
            </a:r>
            <a:r>
              <a:rPr lang="en-US" sz="6400" dirty="0" err="1"/>
              <a:t>hrs</a:t>
            </a:r>
            <a:endParaRPr lang="en-US" sz="6400" dirty="0"/>
          </a:p>
          <a:p>
            <a:pPr marL="236538" indent="-236538"/>
            <a:endParaRPr lang="en-US" sz="6400" dirty="0"/>
          </a:p>
          <a:p>
            <a:pPr marL="236538" indent="-236538"/>
            <a:r>
              <a:rPr lang="en-US" sz="6400" dirty="0"/>
              <a:t>Distribution</a:t>
            </a:r>
          </a:p>
          <a:p>
            <a:pPr marL="693738" lvl="1" indent="-223838">
              <a:buFont typeface="System Font Regular"/>
              <a:buChar char="-"/>
            </a:pPr>
            <a:r>
              <a:rPr lang="en-US" sz="6400" dirty="0"/>
              <a:t>Divisions of the brachial plexus (roots of C5-T1)</a:t>
            </a:r>
          </a:p>
          <a:p>
            <a:pPr marL="693738" lvl="1" indent="-223838">
              <a:buFont typeface="System Font Regular"/>
              <a:buChar char="-"/>
            </a:pPr>
            <a:r>
              <a:rPr lang="en-US" sz="6400" dirty="0"/>
              <a:t>Block reliably covers upper extremity </a:t>
            </a:r>
          </a:p>
          <a:p>
            <a:pPr marL="693738" lvl="1" indent="-223838">
              <a:buFont typeface="System Font Regular"/>
              <a:buChar char="-"/>
            </a:pPr>
            <a:r>
              <a:rPr lang="en-US" sz="6400" dirty="0"/>
              <a:t>Spares the </a:t>
            </a:r>
            <a:r>
              <a:rPr lang="en-US" sz="6400" dirty="0" err="1"/>
              <a:t>suprascapular</a:t>
            </a:r>
            <a:r>
              <a:rPr lang="en-US" sz="6400" dirty="0"/>
              <a:t> nerve so may produce incomplete shoulder coverage</a:t>
            </a:r>
          </a:p>
          <a:p>
            <a:pPr marL="236538" indent="-236538"/>
            <a:endParaRPr lang="en-US" sz="7500" dirty="0"/>
          </a:p>
        </p:txBody>
      </p:sp>
      <p:sp>
        <p:nvSpPr>
          <p:cNvPr id="7" name="TextBox 6"/>
          <p:cNvSpPr txBox="1"/>
          <p:nvPr/>
        </p:nvSpPr>
        <p:spPr>
          <a:xfrm>
            <a:off x="7180864" y="65709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31949" y="44786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3335" y="42781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385" y="1663626"/>
            <a:ext cx="4140728" cy="25402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91450" y="4203909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NYSORA.COM</a:t>
            </a:r>
          </a:p>
          <a:p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4191000"/>
            <a:ext cx="2743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BP = Brachial Plexus</a:t>
            </a:r>
          </a:p>
          <a:p>
            <a:r>
              <a:rPr lang="en-US" sz="1100" dirty="0"/>
              <a:t>SA = Subclavian Artery</a:t>
            </a:r>
          </a:p>
          <a:p>
            <a:r>
              <a:rPr lang="en-US" sz="1100" dirty="0"/>
              <a:t>MSM = Middle Scalene Muscle</a:t>
            </a:r>
          </a:p>
        </p:txBody>
      </p:sp>
    </p:spTree>
    <p:extLst>
      <p:ext uri="{BB962C8B-B14F-4D97-AF65-F5344CB8AC3E}">
        <p14:creationId xmlns:p14="http://schemas.microsoft.com/office/powerpoint/2010/main" val="3645171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210550" cy="898296"/>
          </a:xfrm>
        </p:spPr>
        <p:txBody>
          <a:bodyPr/>
          <a:lstStyle/>
          <a:p>
            <a:r>
              <a:rPr lang="en-US" dirty="0">
                <a:latin typeface="+mn-lt"/>
              </a:rPr>
              <a:t>Supraclavicular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581400" cy="5029200"/>
          </a:xfrm>
        </p:spPr>
        <p:txBody>
          <a:bodyPr>
            <a:normAutofit fontScale="55000" lnSpcReduction="20000"/>
          </a:bodyPr>
          <a:lstStyle/>
          <a:p>
            <a:pPr marL="292100" indent="-292100"/>
            <a:r>
              <a:rPr lang="en-US" dirty="0"/>
              <a:t>Place probe superior to the clavicle and identify the subclavian artery</a:t>
            </a:r>
          </a:p>
          <a:p>
            <a:pPr marL="292100" indent="-292100"/>
            <a:endParaRPr lang="en-US" dirty="0"/>
          </a:p>
          <a:p>
            <a:pPr marL="292100" indent="-292100"/>
            <a:r>
              <a:rPr lang="en-US" dirty="0"/>
              <a:t>Identify the subclavian artery (SA) </a:t>
            </a:r>
          </a:p>
          <a:p>
            <a:pPr marL="292100" indent="-292100"/>
            <a:endParaRPr lang="en-US" dirty="0"/>
          </a:p>
          <a:p>
            <a:pPr marL="292100" indent="-292100"/>
            <a:r>
              <a:rPr lang="en-US" dirty="0"/>
              <a:t>The plexus is just superior &amp; posterior to the SA </a:t>
            </a:r>
          </a:p>
          <a:p>
            <a:pPr marL="292100" indent="-292100"/>
            <a:endParaRPr lang="en-US" dirty="0"/>
          </a:p>
          <a:p>
            <a:pPr marL="292100" indent="-292100"/>
            <a:r>
              <a:rPr lang="en-US" dirty="0"/>
              <a:t>Do not start block until you clearly identify pleura and rib deep to the brachial plexus (BP)</a:t>
            </a:r>
          </a:p>
          <a:p>
            <a:pPr marL="292100" indent="-292100"/>
            <a:endParaRPr lang="en-US" dirty="0"/>
          </a:p>
          <a:p>
            <a:pPr marL="292100" indent="-292100"/>
            <a:r>
              <a:rPr lang="en-US" dirty="0"/>
              <a:t>Maintain pleura in view during procedure to reduce </a:t>
            </a:r>
            <a:r>
              <a:rPr lang="en-US" b="1" dirty="0"/>
              <a:t>risk of pneumothorax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0864" y="65709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31949" y="44786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3335" y="42781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514600"/>
            <a:ext cx="4304220" cy="24509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98363" y="4985859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 for both images: NYSORA.COM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95800" y="30480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1905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Blue arrows </a:t>
            </a:r>
            <a:r>
              <a:rPr lang="en-US" dirty="0"/>
              <a:t>indicate needle trajectory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95800" y="2895600"/>
            <a:ext cx="1905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105400"/>
            <a:ext cx="2645363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18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7886700" cy="8660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Erector </a:t>
            </a:r>
            <a:r>
              <a:rPr lang="en-US" sz="4000" dirty="0" err="1">
                <a:latin typeface="+mn-lt"/>
              </a:rPr>
              <a:t>Spinae</a:t>
            </a:r>
            <a:r>
              <a:rPr lang="en-US" sz="4000" dirty="0">
                <a:latin typeface="+mn-lt"/>
              </a:rPr>
              <a:t> Plane (ESP)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7388"/>
            <a:ext cx="3886200" cy="53982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000" i="1" dirty="0"/>
              <a:t>Fascial plane block targeting spinal nerves </a:t>
            </a:r>
          </a:p>
          <a:p>
            <a:r>
              <a:rPr lang="en-US" dirty="0"/>
              <a:t>Indications</a:t>
            </a:r>
          </a:p>
          <a:p>
            <a:pPr marL="460375" lvl="1" indent="-223838">
              <a:buFont typeface="System Font Regular"/>
              <a:buChar char="-"/>
            </a:pPr>
            <a:r>
              <a:rPr lang="en-US" dirty="0"/>
              <a:t>Rib fractures, some thoracic or high abdominal surgery</a:t>
            </a:r>
          </a:p>
          <a:p>
            <a:pPr marL="460375" lvl="1" indent="-223838">
              <a:buFont typeface="System Font Regular"/>
              <a:buChar char="-"/>
            </a:pPr>
            <a:r>
              <a:rPr lang="en-US" dirty="0"/>
              <a:t>Good safety profile as there is significant distance from block site to important structures such as spinal cord or major vessels</a:t>
            </a:r>
          </a:p>
          <a:p>
            <a:pPr marL="460375" lvl="1" indent="-223838">
              <a:buFont typeface="System Font Regular"/>
              <a:buChar char="-"/>
            </a:pPr>
            <a:endParaRPr lang="en-US" dirty="0"/>
          </a:p>
          <a:p>
            <a:r>
              <a:rPr lang="en-US" dirty="0"/>
              <a:t>Dosing: 0.5ml/kg/side of 0.25% bupivacaine</a:t>
            </a:r>
          </a:p>
          <a:p>
            <a:endParaRPr lang="en-US" dirty="0"/>
          </a:p>
          <a:p>
            <a:r>
              <a:rPr lang="en-US" dirty="0"/>
              <a:t>Distribution</a:t>
            </a:r>
          </a:p>
          <a:p>
            <a:pPr marL="460375" lvl="1" indent="-223838">
              <a:buFont typeface="System Font Regular"/>
              <a:buChar char="-"/>
            </a:pPr>
            <a:r>
              <a:rPr lang="en-US" dirty="0"/>
              <a:t>Block likely occurs at the ventral and dorsal rami of the spinal nerves, likely via diffusion back from site of injection in fascial plane</a:t>
            </a:r>
          </a:p>
          <a:p>
            <a:pPr marL="460375" lvl="1" indent="-223838">
              <a:buFont typeface="System Font Regular"/>
              <a:buChar char="-"/>
            </a:pPr>
            <a:endParaRPr lang="en-US" dirty="0"/>
          </a:p>
          <a:p>
            <a:r>
              <a:rPr lang="en-US" dirty="0"/>
              <a:t>Complications: PTX</a:t>
            </a:r>
          </a:p>
          <a:p>
            <a:endParaRPr lang="en-US" dirty="0"/>
          </a:p>
          <a:p>
            <a:r>
              <a:rPr lang="en-US" dirty="0"/>
              <a:t>Duration: likely 8-12 </a:t>
            </a:r>
            <a:r>
              <a:rPr lang="en-US" dirty="0" err="1"/>
              <a:t>hrs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80864" y="65709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362200"/>
            <a:ext cx="4933789" cy="251086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230336" y="2743200"/>
            <a:ext cx="1008664" cy="9144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40555" y="4800600"/>
            <a:ext cx="1403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NYSORA.COM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400" y="4800600"/>
            <a:ext cx="2743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C000"/>
                </a:solidFill>
              </a:rPr>
              <a:t>Orange arrow </a:t>
            </a:r>
            <a:r>
              <a:rPr lang="en-US" sz="1100" dirty="0"/>
              <a:t>indicates needle trajectory</a:t>
            </a:r>
          </a:p>
          <a:p>
            <a:r>
              <a:rPr lang="en-US" sz="1100" dirty="0"/>
              <a:t>TP = Transverse Process</a:t>
            </a:r>
          </a:p>
          <a:p>
            <a:r>
              <a:rPr lang="en-US" sz="1100" dirty="0"/>
              <a:t>PVS = Paravertebral Space</a:t>
            </a:r>
          </a:p>
        </p:txBody>
      </p:sp>
    </p:spTree>
    <p:extLst>
      <p:ext uri="{BB962C8B-B14F-4D97-AF65-F5344CB8AC3E}">
        <p14:creationId xmlns:p14="http://schemas.microsoft.com/office/powerpoint/2010/main" val="4141452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7886700" cy="8660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Erector </a:t>
            </a:r>
            <a:r>
              <a:rPr lang="en-US" sz="4000" dirty="0" err="1">
                <a:latin typeface="+mn-lt"/>
              </a:rPr>
              <a:t>Spinae</a:t>
            </a:r>
            <a:r>
              <a:rPr lang="en-US" sz="4000" dirty="0">
                <a:latin typeface="+mn-lt"/>
              </a:rPr>
              <a:t> Plane (ESP)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343400" cy="5033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i="1" dirty="0"/>
              <a:t>Procedure occurs at the transverse process</a:t>
            </a:r>
          </a:p>
          <a:p>
            <a:pPr marL="292100" indent="-292100"/>
            <a:r>
              <a:rPr lang="en-US" dirty="0"/>
              <a:t>Erector </a:t>
            </a:r>
            <a:r>
              <a:rPr lang="en-US" dirty="0" err="1"/>
              <a:t>spinae</a:t>
            </a:r>
            <a:r>
              <a:rPr lang="en-US" dirty="0"/>
              <a:t> muscle lies on top of the transverse process</a:t>
            </a:r>
          </a:p>
          <a:p>
            <a:pPr marL="292100" indent="-292100"/>
            <a:r>
              <a:rPr lang="en-US" dirty="0"/>
              <a:t>Target the </a:t>
            </a:r>
            <a:r>
              <a:rPr lang="en-US" dirty="0" err="1"/>
              <a:t>fascial</a:t>
            </a:r>
            <a:r>
              <a:rPr lang="en-US" dirty="0"/>
              <a:t> plane deep to the muscle, just above the transverse process</a:t>
            </a:r>
          </a:p>
          <a:p>
            <a:pPr marL="292100" indent="-292100"/>
            <a:r>
              <a:rPr lang="en-US" dirty="0"/>
              <a:t>Orient the ultrasound probe in a longitudinal direction, adjacent to the palpated </a:t>
            </a:r>
            <a:r>
              <a:rPr lang="en-US" dirty="0" err="1"/>
              <a:t>spinous</a:t>
            </a:r>
            <a:r>
              <a:rPr lang="en-US" dirty="0"/>
              <a:t> process</a:t>
            </a:r>
          </a:p>
          <a:p>
            <a:pPr marL="292100" indent="-292100"/>
            <a:r>
              <a:rPr lang="en-US" dirty="0"/>
              <a:t>Slowly scan in a medial to lateral direction until the flattened </a:t>
            </a:r>
            <a:r>
              <a:rPr lang="en-US" dirty="0" err="1"/>
              <a:t>hyperechoic</a:t>
            </a:r>
            <a:r>
              <a:rPr lang="en-US" dirty="0"/>
              <a:t> shape (with rectangular acoustic shadow below) of the transverse process is identified</a:t>
            </a:r>
          </a:p>
          <a:p>
            <a:pPr marL="292100" indent="-292100"/>
            <a:r>
              <a:rPr lang="en-US" dirty="0"/>
              <a:t>Choose the most central </a:t>
            </a:r>
            <a:r>
              <a:rPr lang="en-US" dirty="0" err="1"/>
              <a:t>spinous</a:t>
            </a:r>
            <a:r>
              <a:rPr lang="en-US" dirty="0"/>
              <a:t> process for the block as LA will spread both cranially and caudally </a:t>
            </a:r>
          </a:p>
          <a:p>
            <a:pPr marL="292100" indent="-292100"/>
            <a:r>
              <a:rPr lang="en-US" dirty="0"/>
              <a:t>Injection of LA should spread along the </a:t>
            </a:r>
            <a:r>
              <a:rPr lang="en-US" dirty="0" err="1"/>
              <a:t>fascial</a:t>
            </a:r>
            <a:r>
              <a:rPr lang="en-US" dirty="0"/>
              <a:t> layer laterally and medially, similar to the spread seen with the TAP block injection.</a:t>
            </a:r>
          </a:p>
          <a:p>
            <a:pPr marL="292100" indent="-292100"/>
            <a:r>
              <a:rPr lang="en-US" dirty="0"/>
              <a:t>If injection shows spread into the muscle, advance needle further to get to appropriate compartment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2387600"/>
            <a:ext cx="4531732" cy="2413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40555" y="4585156"/>
            <a:ext cx="1403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NYSORA.COM</a:t>
            </a:r>
          </a:p>
        </p:txBody>
      </p:sp>
    </p:spTree>
    <p:extLst>
      <p:ext uri="{BB962C8B-B14F-4D97-AF65-F5344CB8AC3E}">
        <p14:creationId xmlns:p14="http://schemas.microsoft.com/office/powerpoint/2010/main" val="419749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852511"/>
              </p:ext>
            </p:extLst>
          </p:nvPr>
        </p:nvGraphicFramePr>
        <p:xfrm>
          <a:off x="609600" y="152400"/>
          <a:ext cx="80010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Dosing for 0.25% Bupivacaine</a:t>
                      </a:r>
                      <a:r>
                        <a:rPr lang="en-US" baseline="0" dirty="0"/>
                        <a:t> or 0.2% </a:t>
                      </a:r>
                      <a:r>
                        <a:rPr lang="en-US" baseline="0" dirty="0" err="1"/>
                        <a:t>Ropivacaine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Lower abdominal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  <a:r>
                        <a:rPr lang="en-US" baseline="0" dirty="0"/>
                        <a:t>-0.5ml</a:t>
                      </a:r>
                      <a:r>
                        <a:rPr lang="en-US" dirty="0"/>
                        <a:t>/kg/side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T10-L1 nerve roots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Peritoneal</a:t>
                      </a:r>
                      <a:r>
                        <a:rPr lang="en-US" baseline="0" dirty="0"/>
                        <a:t> entry, bowel injury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Rectus Sheath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Umbilicus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  <a:r>
                        <a:rPr lang="en-US" baseline="0" dirty="0"/>
                        <a:t>-0.3ml</a:t>
                      </a:r>
                      <a:r>
                        <a:rPr lang="en-US" dirty="0"/>
                        <a:t>/kg/side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Midline abdominal incision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Peritoneal entry,</a:t>
                      </a:r>
                      <a:r>
                        <a:rPr lang="en-US" baseline="0" dirty="0"/>
                        <a:t> bowel injury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Anterior/medial</a:t>
                      </a:r>
                      <a:r>
                        <a:rPr lang="en-US" baseline="0" dirty="0"/>
                        <a:t> lower extremity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0.2-0.4ml/kg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L2-4 nerve roots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Intravascular injection, nerve injury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Popliteal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Foot and ankle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0.3-0.5ml/kg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L4-S3 nerve</a:t>
                      </a:r>
                      <a:r>
                        <a:rPr lang="en-US" baseline="0" dirty="0"/>
                        <a:t> roots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Nerve injury, intravascular</a:t>
                      </a:r>
                      <a:r>
                        <a:rPr lang="en-US" baseline="0" dirty="0"/>
                        <a:t> injection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Supraclavicular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Upper</a:t>
                      </a:r>
                      <a:r>
                        <a:rPr lang="en-US" baseline="0" dirty="0"/>
                        <a:t> extremity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0.3-0.5ml/kg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C5-T1 nerve roots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PTX,</a:t>
                      </a:r>
                      <a:r>
                        <a:rPr lang="en-US" baseline="0" dirty="0"/>
                        <a:t> intravascular injection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Thoracic, high abdominal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0.5ml/kg/side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Ventral and dorsal rami of spinal nerves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06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66999"/>
            <a:ext cx="7886700" cy="20574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MS PGothic" charset="0"/>
              </a:rPr>
              <a:t>No relevant financial relationships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6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Conclusions: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92100" indent="-292100"/>
            <a:r>
              <a:rPr lang="en-US" sz="3200" dirty="0"/>
              <a:t>Peripheral nerve blocks can be an important tool in multimodal analgesia, allowing reduced exposure to general anesthetics, opioid sparing, and improved pain control postoperatively</a:t>
            </a:r>
          </a:p>
          <a:p>
            <a:pPr marL="292100" indent="-292100"/>
            <a:endParaRPr lang="en-US" sz="3200" dirty="0"/>
          </a:p>
          <a:p>
            <a:pPr marL="292100" indent="-292100"/>
            <a:r>
              <a:rPr lang="en-US" sz="3200" dirty="0"/>
              <a:t>Choice of peripheral nerve block is based on the sensory distribution of the nerves targeted and the planned surgery</a:t>
            </a:r>
          </a:p>
          <a:p>
            <a:pPr marL="292100" indent="-292100"/>
            <a:endParaRPr lang="en-US" sz="3200" dirty="0"/>
          </a:p>
          <a:p>
            <a:pPr marL="292100" indent="-292100"/>
            <a:r>
              <a:rPr lang="en-US" sz="3200" dirty="0"/>
              <a:t>A thorough understanding of the anatomy of each block lowers the risk of common complications</a:t>
            </a:r>
          </a:p>
        </p:txBody>
      </p:sp>
    </p:spTree>
    <p:extLst>
      <p:ext uri="{BB962C8B-B14F-4D97-AF65-F5344CB8AC3E}">
        <p14:creationId xmlns:p14="http://schemas.microsoft.com/office/powerpoint/2010/main" val="2146314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800" dirty="0">
                <a:hlinkClick r:id="rId2"/>
              </a:rPr>
              <a:t>www.nysora.com</a:t>
            </a:r>
            <a:r>
              <a:rPr lang="en-US" sz="3800" dirty="0"/>
              <a:t> (permission was granted to use </a:t>
            </a:r>
            <a:r>
              <a:rPr lang="en-US" sz="3800"/>
              <a:t>all images from NYSORA)</a:t>
            </a:r>
            <a:endParaRPr lang="en-US" sz="3800" dirty="0"/>
          </a:p>
          <a:p>
            <a:pPr marL="514350" indent="-514350">
              <a:buFont typeface="+mj-lt"/>
              <a:buAutoNum type="arabicPeriod"/>
            </a:pPr>
            <a:r>
              <a:rPr lang="en-US" sz="3800" dirty="0" err="1"/>
              <a:t>Euroespa.com</a:t>
            </a:r>
            <a:endParaRPr lang="en-US" sz="3800" dirty="0"/>
          </a:p>
          <a:p>
            <a:pPr marL="514350" indent="-514350">
              <a:buFont typeface="+mj-lt"/>
              <a:buAutoNum type="arabicPeriod"/>
            </a:pPr>
            <a:r>
              <a:rPr lang="en-US" sz="3800" dirty="0" err="1"/>
              <a:t>Forero</a:t>
            </a:r>
            <a:r>
              <a:rPr lang="en-US" sz="3800" dirty="0"/>
              <a:t>, M et al, The erector spinae plane block: a novel analgesic technique in thoracic neuropathic pain, Regional Anesthesia &amp; Pain Medicine, 2016; 41(5):621-627.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dirty="0"/>
              <a:t>Cruz </a:t>
            </a:r>
            <a:r>
              <a:rPr lang="en-US" sz="3800" dirty="0" err="1"/>
              <a:t>Eng,H</a:t>
            </a:r>
            <a:r>
              <a:rPr lang="en-US" sz="3800" dirty="0"/>
              <a:t> et al. (2018, February). How do I do it: erector </a:t>
            </a:r>
            <a:r>
              <a:rPr lang="en-US" sz="3800" dirty="0" err="1"/>
              <a:t>spinae</a:t>
            </a:r>
            <a:r>
              <a:rPr lang="en-US" sz="3800" dirty="0"/>
              <a:t> block for rib fractures: the Penn State Health experience. Retrieved from </a:t>
            </a:r>
            <a:r>
              <a:rPr lang="en-US" sz="3800" dirty="0" err="1">
                <a:hlinkClick r:id="rId3"/>
              </a:rPr>
              <a:t>www.asra.com</a:t>
            </a:r>
            <a:r>
              <a:rPr lang="en-US" sz="3800" dirty="0">
                <a:hlinkClick r:id="rId3"/>
              </a:rPr>
              <a:t>/</a:t>
            </a:r>
            <a:r>
              <a:rPr lang="en-US" sz="3800" dirty="0" err="1">
                <a:hlinkClick r:id="rId3"/>
              </a:rPr>
              <a:t>asra</a:t>
            </a:r>
            <a:r>
              <a:rPr lang="en-US" sz="3800" dirty="0">
                <a:hlinkClick r:id="rId3"/>
              </a:rPr>
              <a:t>-news/articles/39/how-do-</a:t>
            </a:r>
            <a:r>
              <a:rPr lang="en-US" sz="3800" dirty="0" err="1">
                <a:hlinkClick r:id="rId3"/>
              </a:rPr>
              <a:t>i</a:t>
            </a:r>
            <a:r>
              <a:rPr lang="en-US" sz="3800" dirty="0">
                <a:hlinkClick r:id="rId3"/>
              </a:rPr>
              <a:t>-do-it-erector-</a:t>
            </a:r>
            <a:r>
              <a:rPr lang="en-US" sz="3800" dirty="0" err="1">
                <a:hlinkClick r:id="rId3"/>
              </a:rPr>
              <a:t>spinae</a:t>
            </a:r>
            <a:r>
              <a:rPr lang="en-US" sz="3800" dirty="0">
                <a:hlinkClick r:id="rId3"/>
              </a:rPr>
              <a:t>-block-for-rib</a:t>
            </a:r>
            <a:endParaRPr lang="en-US" sz="3800" dirty="0"/>
          </a:p>
          <a:p>
            <a:pPr marL="514350" indent="-514350">
              <a:buFont typeface="+mj-lt"/>
              <a:buAutoNum type="arabicPeriod"/>
            </a:pPr>
            <a:r>
              <a:rPr lang="en-US" sz="3800" dirty="0"/>
              <a:t>Stein, AL et al., Updates in pediatric regional anesthesia and its role in the treatment of acute pain in the ambulatory setting, </a:t>
            </a:r>
            <a:r>
              <a:rPr lang="en-US" sz="3800" dirty="0" err="1"/>
              <a:t>Curr</a:t>
            </a:r>
            <a:r>
              <a:rPr lang="en-US" sz="3800" dirty="0"/>
              <a:t> Pain Headache Rep (2017) 21:11.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dirty="0" err="1"/>
              <a:t>Johr</a:t>
            </a:r>
            <a:r>
              <a:rPr lang="en-US" sz="3800" dirty="0"/>
              <a:t>, M. Practical pediatric regional anesthesia, </a:t>
            </a:r>
            <a:r>
              <a:rPr lang="en-US" sz="3800" dirty="0" err="1"/>
              <a:t>Curr</a:t>
            </a:r>
            <a:r>
              <a:rPr lang="en-US" sz="3800" dirty="0"/>
              <a:t> </a:t>
            </a:r>
            <a:r>
              <a:rPr lang="en-US" sz="3800" dirty="0" err="1"/>
              <a:t>Opin</a:t>
            </a:r>
            <a:r>
              <a:rPr lang="en-US" sz="3800" dirty="0"/>
              <a:t> </a:t>
            </a:r>
            <a:r>
              <a:rPr lang="en-US" sz="3800" dirty="0" err="1"/>
              <a:t>Anaesthesiol</a:t>
            </a:r>
            <a:r>
              <a:rPr lang="en-US" sz="3800" dirty="0"/>
              <a:t>. 2013 Jun;26(3):327-32. 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2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82675"/>
          </a:xfrm>
        </p:spPr>
        <p:txBody>
          <a:bodyPr/>
          <a:lstStyle/>
          <a:p>
            <a:r>
              <a:rPr lang="en-US" dirty="0">
                <a:latin typeface="+mn-lt"/>
              </a:rPr>
              <a:t>Learning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34350" cy="4351338"/>
          </a:xfrm>
        </p:spPr>
        <p:txBody>
          <a:bodyPr>
            <a:normAutofit fontScale="70000" lnSpcReduction="20000"/>
          </a:bodyPr>
          <a:lstStyle/>
          <a:p>
            <a:pPr marL="292100" indent="-292100"/>
            <a:r>
              <a:rPr lang="en-US" dirty="0"/>
              <a:t>Review the indications and contraindications for peripheral nerve blocks (PNBs) in children</a:t>
            </a:r>
          </a:p>
          <a:p>
            <a:pPr marL="292100" indent="-292100"/>
            <a:endParaRPr lang="en-US" dirty="0"/>
          </a:p>
          <a:p>
            <a:pPr marL="292100" indent="-292100"/>
            <a:r>
              <a:rPr lang="en-US" dirty="0"/>
              <a:t>Identify the basic anatomy of the common PNBs including TAP, ESP, Supraclavicular, Femoral, and Popliteal blocks </a:t>
            </a:r>
          </a:p>
          <a:p>
            <a:pPr marL="292100" indent="-292100"/>
            <a:endParaRPr lang="en-US" dirty="0"/>
          </a:p>
          <a:p>
            <a:pPr marL="292100" indent="-292100"/>
            <a:r>
              <a:rPr lang="en-US" dirty="0"/>
              <a:t>Describe the sensory innervation of the nerves covered by the above blocks</a:t>
            </a:r>
          </a:p>
          <a:p>
            <a:pPr marL="292100" indent="-292100"/>
            <a:endParaRPr lang="en-US" dirty="0"/>
          </a:p>
          <a:p>
            <a:pPr marL="292100" indent="-292100"/>
            <a:r>
              <a:rPr lang="en-US" dirty="0"/>
              <a:t>Assess indications for choosing particular PNBs based on the analgesia provided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9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8134350" cy="1006475"/>
          </a:xfrm>
        </p:spPr>
        <p:txBody>
          <a:bodyPr/>
          <a:lstStyle/>
          <a:p>
            <a:r>
              <a:rPr lang="en-US" dirty="0">
                <a:latin typeface="+mn-lt"/>
              </a:rPr>
              <a:t>Peripheral Nerve Blockade (PNB)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134350" cy="5029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300" i="1" dirty="0"/>
              <a:t>Indications</a:t>
            </a:r>
          </a:p>
          <a:p>
            <a:pPr marL="347663" indent="-347663"/>
            <a:r>
              <a:rPr lang="en-US" sz="3500" dirty="0"/>
              <a:t>Important tool in multimodal pain control for surgery on the extremities or smaller low abdominal incisions</a:t>
            </a:r>
          </a:p>
          <a:p>
            <a:pPr marL="347663" indent="-347663"/>
            <a:endParaRPr lang="en-US" sz="3500" dirty="0"/>
          </a:p>
          <a:p>
            <a:pPr marL="347663" indent="-347663"/>
            <a:r>
              <a:rPr lang="en-US" sz="3500" dirty="0"/>
              <a:t>May assist with opioid sparing anesthesia</a:t>
            </a:r>
          </a:p>
          <a:p>
            <a:pPr marL="347663" indent="-347663"/>
            <a:endParaRPr lang="en-US" sz="3500" dirty="0"/>
          </a:p>
          <a:p>
            <a:pPr marL="347663" indent="-347663"/>
            <a:r>
              <a:rPr lang="en-US" sz="3500" dirty="0"/>
              <a:t>May reduce dose exposure for general anesthetic</a:t>
            </a:r>
          </a:p>
          <a:p>
            <a:pPr marL="347663" indent="-347663"/>
            <a:endParaRPr lang="en-US" sz="3500" dirty="0"/>
          </a:p>
          <a:p>
            <a:pPr marL="347663" indent="-347663"/>
            <a:r>
              <a:rPr lang="en-US" sz="3500" dirty="0"/>
              <a:t>May reduce perioperative pain and the morbidity associated with undertreated pain in children</a:t>
            </a:r>
          </a:p>
          <a:p>
            <a:pPr marL="347663" indent="-347663"/>
            <a:endParaRPr lang="en-US" sz="3500" dirty="0"/>
          </a:p>
          <a:p>
            <a:pPr marL="347663" indent="-347663"/>
            <a:r>
              <a:rPr lang="en-US" sz="3500" dirty="0"/>
              <a:t>In settings with limited postoperative monitoring and analgesic options that PNB can be a safe way to improve pain control in wards </a:t>
            </a:r>
          </a:p>
        </p:txBody>
      </p:sp>
    </p:spTree>
    <p:extLst>
      <p:ext uri="{BB962C8B-B14F-4D97-AF65-F5344CB8AC3E}">
        <p14:creationId xmlns:p14="http://schemas.microsoft.com/office/powerpoint/2010/main" val="388160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8134350" cy="1158875"/>
          </a:xfrm>
        </p:spPr>
        <p:txBody>
          <a:bodyPr/>
          <a:lstStyle/>
          <a:p>
            <a:r>
              <a:rPr lang="en-US" dirty="0">
                <a:latin typeface="+mn-lt"/>
              </a:rPr>
              <a:t>Peripheral Nerve Blockade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8867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i="1" dirty="0"/>
              <a:t>Contraindications </a:t>
            </a:r>
            <a:endParaRPr lang="en-US" i="1" dirty="0"/>
          </a:p>
          <a:p>
            <a:pPr marL="347663" indent="-334963"/>
            <a:r>
              <a:rPr lang="en-US" dirty="0"/>
              <a:t>Absolute:</a:t>
            </a:r>
          </a:p>
          <a:p>
            <a:pPr marL="752475" lvl="2" indent="-349250">
              <a:buFont typeface="System Font Regular"/>
              <a:buChar char="-"/>
            </a:pPr>
            <a:r>
              <a:rPr lang="en-US" sz="3200" dirty="0"/>
              <a:t>Parental or patient refusal</a:t>
            </a:r>
          </a:p>
          <a:p>
            <a:pPr marL="752475" lvl="2" indent="-349250">
              <a:buFont typeface="System Font Regular"/>
              <a:buChar char="-"/>
            </a:pPr>
            <a:r>
              <a:rPr lang="en-US" sz="3200" dirty="0"/>
              <a:t>Local infection</a:t>
            </a:r>
          </a:p>
          <a:p>
            <a:pPr marL="752475" lvl="2" indent="-349250">
              <a:buFont typeface="System Font Regular"/>
              <a:buChar char="-"/>
            </a:pPr>
            <a:r>
              <a:rPr lang="en-US" sz="3200" dirty="0"/>
              <a:t>Allergy to local anesthetic</a:t>
            </a:r>
          </a:p>
          <a:p>
            <a:pPr marL="752475" lvl="2" indent="-349250">
              <a:buFont typeface="System Font Regular"/>
              <a:buChar char="-"/>
            </a:pPr>
            <a:endParaRPr lang="en-US" sz="3200" dirty="0"/>
          </a:p>
          <a:p>
            <a:pPr marL="347663" indent="-334963"/>
            <a:r>
              <a:rPr lang="en-US" dirty="0"/>
              <a:t>Relative:</a:t>
            </a:r>
          </a:p>
          <a:p>
            <a:pPr marL="752475" lvl="1" indent="-349250">
              <a:buFont typeface="System Font Regular"/>
              <a:buChar char="-"/>
            </a:pPr>
            <a:r>
              <a:rPr lang="en-US" dirty="0"/>
              <a:t>Pre-existing neurologic deficits</a:t>
            </a:r>
          </a:p>
          <a:p>
            <a:pPr marL="752475" lvl="1" indent="-349250">
              <a:buFont typeface="System Font Regular"/>
              <a:buChar char="-"/>
            </a:pPr>
            <a:r>
              <a:rPr lang="en-US" dirty="0"/>
              <a:t>Coagulation disorders</a:t>
            </a:r>
          </a:p>
        </p:txBody>
      </p:sp>
    </p:spTree>
    <p:extLst>
      <p:ext uri="{BB962C8B-B14F-4D97-AF65-F5344CB8AC3E}">
        <p14:creationId xmlns:p14="http://schemas.microsoft.com/office/powerpoint/2010/main" val="244950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5"/>
            <a:ext cx="455295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Indications: Lower abdominal surgery </a:t>
            </a:r>
          </a:p>
          <a:p>
            <a:endParaRPr lang="en-US" dirty="0"/>
          </a:p>
          <a:p>
            <a:r>
              <a:rPr lang="en-US" dirty="0"/>
              <a:t>Dosing: 0.3-0.5ml/kg/side of 0.25% bupivacaine </a:t>
            </a:r>
          </a:p>
          <a:p>
            <a:endParaRPr lang="en-US" dirty="0"/>
          </a:p>
          <a:p>
            <a:r>
              <a:rPr lang="en-US" dirty="0"/>
              <a:t>Distribution: T10-L1</a:t>
            </a:r>
          </a:p>
          <a:p>
            <a:pPr lvl="1"/>
            <a:r>
              <a:rPr lang="en-US" dirty="0"/>
              <a:t>Abdominal skin, muscles, and parietal peritoneum via block to the intercostal nerves, subcostal nerve, </a:t>
            </a:r>
            <a:r>
              <a:rPr lang="en-US" dirty="0" err="1"/>
              <a:t>iliohypogastric</a:t>
            </a:r>
            <a:r>
              <a:rPr lang="en-US" dirty="0"/>
              <a:t>, and </a:t>
            </a:r>
            <a:r>
              <a:rPr lang="en-US" dirty="0" err="1"/>
              <a:t>ilioinguinal</a:t>
            </a:r>
            <a:r>
              <a:rPr lang="en-US" dirty="0"/>
              <a:t> nerves. </a:t>
            </a:r>
          </a:p>
          <a:p>
            <a:pPr lvl="1"/>
            <a:endParaRPr lang="en-US" dirty="0"/>
          </a:p>
          <a:p>
            <a:r>
              <a:rPr lang="en-US" dirty="0"/>
              <a:t>Duration: variable, likely 8-12 </a:t>
            </a:r>
            <a:r>
              <a:rPr lang="en-US" dirty="0" err="1"/>
              <a:t>hrs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Complications: Peritoneal entry and bowel injury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2133600"/>
            <a:ext cx="4053543" cy="259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3800" y="4648200"/>
            <a:ext cx="1371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NYSORA.COM</a:t>
            </a:r>
          </a:p>
        </p:txBody>
      </p:sp>
    </p:spTree>
    <p:extLst>
      <p:ext uri="{BB962C8B-B14F-4D97-AF65-F5344CB8AC3E}">
        <p14:creationId xmlns:p14="http://schemas.microsoft.com/office/powerpoint/2010/main" val="401011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77724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Transversus Abdominis Plane (TAP)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8025"/>
            <a:ext cx="4053764" cy="45751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600" i="1" dirty="0"/>
              <a:t>Indications</a:t>
            </a:r>
          </a:p>
          <a:p>
            <a:pPr marL="292100" indent="-292100"/>
            <a:r>
              <a:rPr lang="en-US" dirty="0"/>
              <a:t>Useful alternative in pediatric patients with spinal anomalies preventing </a:t>
            </a:r>
            <a:r>
              <a:rPr lang="en-US" dirty="0" err="1"/>
              <a:t>neuraxial</a:t>
            </a:r>
            <a:r>
              <a:rPr lang="en-US" dirty="0"/>
              <a:t> anesthesia </a:t>
            </a:r>
          </a:p>
          <a:p>
            <a:pPr marL="292100" indent="-292100"/>
            <a:endParaRPr lang="en-US" dirty="0"/>
          </a:p>
          <a:p>
            <a:pPr marL="292100" indent="-292100"/>
            <a:r>
              <a:rPr lang="en-US" dirty="0"/>
              <a:t>Most suitable for abdominal surgery below the umbilicus, such as appendectomy, colectomy, hernia repair</a:t>
            </a:r>
          </a:p>
          <a:p>
            <a:pPr marL="292100" indent="-292100"/>
            <a:endParaRPr lang="en-US" dirty="0"/>
          </a:p>
          <a:p>
            <a:pPr marL="292100" indent="-292100"/>
            <a:r>
              <a:rPr lang="en-US" dirty="0"/>
              <a:t>Orange arrow in image indicates the target fascial layer for the needle.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830" y="2057400"/>
            <a:ext cx="4412316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2830" y="5468778"/>
            <a:ext cx="2536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C000"/>
                </a:solidFill>
              </a:rPr>
              <a:t>Orange arrow </a:t>
            </a:r>
            <a:r>
              <a:rPr lang="en-US" sz="1100" dirty="0"/>
              <a:t>indicates needle trajectory</a:t>
            </a:r>
          </a:p>
          <a:p>
            <a:r>
              <a:rPr lang="en-US" sz="1100" dirty="0"/>
              <a:t>EOM = External Oblique Muscle</a:t>
            </a:r>
          </a:p>
          <a:p>
            <a:r>
              <a:rPr lang="en-US" sz="1100" dirty="0"/>
              <a:t>IOM = Internal Oblique Muscle</a:t>
            </a:r>
          </a:p>
          <a:p>
            <a:r>
              <a:rPr lang="en-US" sz="1100" dirty="0"/>
              <a:t>TAM = Transverse Abdominis Muscle</a:t>
            </a:r>
          </a:p>
        </p:txBody>
      </p:sp>
      <p:sp>
        <p:nvSpPr>
          <p:cNvPr id="9" name="Rectangle 8"/>
          <p:cNvSpPr/>
          <p:nvPr/>
        </p:nvSpPr>
        <p:spPr>
          <a:xfrm>
            <a:off x="7655446" y="5468778"/>
            <a:ext cx="1371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NYSORA.COM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00600" y="2209800"/>
            <a:ext cx="1143000" cy="1905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943600" y="3886200"/>
            <a:ext cx="0" cy="2286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0" y="4038600"/>
            <a:ext cx="228600" cy="762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5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7315200" cy="12350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Transversus Abdominis Plane (TAP)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78025"/>
            <a:ext cx="4114800" cy="4575175"/>
          </a:xfrm>
        </p:spPr>
        <p:txBody>
          <a:bodyPr>
            <a:normAutofit fontScale="77500" lnSpcReduction="20000"/>
          </a:bodyPr>
          <a:lstStyle/>
          <a:p>
            <a:pPr marL="236538" indent="-236538"/>
            <a:r>
              <a:rPr lang="en-US" dirty="0"/>
              <a:t>At the mid-axillary line, the anterior rami of the T9-T12 and first lumbar nerves are found in the intermuscular plane between the internal oblique and transversus abdominis muscle</a:t>
            </a:r>
          </a:p>
          <a:p>
            <a:pPr marL="236538" indent="-236538"/>
            <a:endParaRPr lang="en-US" dirty="0"/>
          </a:p>
          <a:p>
            <a:pPr marL="236538" indent="-236538"/>
            <a:r>
              <a:rPr lang="en-US" dirty="0"/>
              <a:t>Blockade provides unilateral analgesia to skin, muscle, and parietal peritoneum of the anterior abdominal wall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828800"/>
            <a:ext cx="44450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7384" y="5257800"/>
            <a:ext cx="2536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C000"/>
                </a:solidFill>
              </a:rPr>
              <a:t>Orange arrow </a:t>
            </a:r>
            <a:r>
              <a:rPr lang="en-US" sz="1100" dirty="0"/>
              <a:t>indicates needle trajectory</a:t>
            </a:r>
          </a:p>
          <a:p>
            <a:r>
              <a:rPr lang="en-US" sz="1100" dirty="0"/>
              <a:t>EOM = External Oblique Muscle</a:t>
            </a:r>
          </a:p>
          <a:p>
            <a:r>
              <a:rPr lang="en-US" sz="1100" dirty="0"/>
              <a:t>IOM = Internal Oblique Muscle</a:t>
            </a:r>
          </a:p>
          <a:p>
            <a:r>
              <a:rPr lang="en-US" sz="1100" dirty="0"/>
              <a:t>TAM = Transverse Abdominis Muscle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0" y="5257800"/>
            <a:ext cx="1371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NYSORA.COM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00600" y="1981200"/>
            <a:ext cx="1143000" cy="1905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43600" y="3657600"/>
            <a:ext cx="0" cy="2286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3810000"/>
            <a:ext cx="228600" cy="762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24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Rectus Sheath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24815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Indications: Surgery to umbilical region</a:t>
            </a:r>
          </a:p>
          <a:p>
            <a:pPr lvl="1"/>
            <a:r>
              <a:rPr lang="en-US" dirty="0"/>
              <a:t>A good option for upper abdominal surgery if epidural is not possible</a:t>
            </a:r>
          </a:p>
          <a:p>
            <a:pPr lvl="1"/>
            <a:endParaRPr lang="en-US" dirty="0"/>
          </a:p>
          <a:p>
            <a:r>
              <a:rPr lang="en-US" dirty="0"/>
              <a:t>Dosing: 0.1ml/kg 0.25% bupivacaine to each side</a:t>
            </a:r>
          </a:p>
          <a:p>
            <a:endParaRPr lang="en-US" dirty="0"/>
          </a:p>
          <a:p>
            <a:r>
              <a:rPr lang="en-US" dirty="0"/>
              <a:t>Distribution: Midline abdominal incision</a:t>
            </a:r>
          </a:p>
          <a:p>
            <a:endParaRPr lang="en-US" dirty="0"/>
          </a:p>
          <a:p>
            <a:r>
              <a:rPr lang="en-US" dirty="0"/>
              <a:t>Duration: around 8-12 </a:t>
            </a:r>
            <a:r>
              <a:rPr lang="en-US" dirty="0" err="1"/>
              <a:t>hrs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Complications: Peritoneal entry and bowel injury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39524"/>
            <a:ext cx="4152900" cy="22418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4600" y="3716315"/>
            <a:ext cx="2705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/>
              <a:t>Source for both images: </a:t>
            </a:r>
            <a:r>
              <a:rPr lang="en-US" sz="1100" dirty="0"/>
              <a:t>NYSORA.COM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50" y="3977924"/>
            <a:ext cx="3346450" cy="26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25316"/>
      </p:ext>
    </p:extLst>
  </p:cSld>
  <p:clrMapOvr>
    <a:masterClrMapping/>
  </p:clrMapOvr>
</p:sld>
</file>

<file path=ppt/theme/theme1.xml><?xml version="1.0" encoding="utf-8"?>
<a:theme xmlns:a="http://schemas.openxmlformats.org/drawingml/2006/main" name="SPAC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 GLOBAL PPT template 03-11-2019" id="{A79F18FC-84E4-5A4A-8694-B0D6C91A4E78}" vid="{5F839F61-D0BC-E348-983B-C9437D920991}"/>
    </a:ext>
  </a:extLst>
</a:theme>
</file>

<file path=ppt/theme/theme2.xml><?xml version="1.0" encoding="utf-8"?>
<a:theme xmlns:a="http://schemas.openxmlformats.org/drawingml/2006/main" name="1_SPAC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 GLOBAL PPT template 03-11-2019" id="{A79F18FC-84E4-5A4A-8694-B0D6C91A4E78}" vid="{2E6B72E7-DBDD-634C-B43C-3EFB7A32A8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SPACIES</Template>
  <TotalTime>3623</TotalTime>
  <Words>1699</Words>
  <Application>Microsoft Office PowerPoint</Application>
  <PresentationFormat>On-screen Show (4:3)</PresentationFormat>
  <Paragraphs>264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System Font Regular</vt:lpstr>
      <vt:lpstr>SPACIES</vt:lpstr>
      <vt:lpstr>1_SPACIES</vt:lpstr>
      <vt:lpstr>Peripheral Nerve Blocks for Pediatric Anesthesia</vt:lpstr>
      <vt:lpstr>Disclosures</vt:lpstr>
      <vt:lpstr>Learning Objectives:</vt:lpstr>
      <vt:lpstr>Peripheral Nerve Blockade (PNB)</vt:lpstr>
      <vt:lpstr>Peripheral Nerve Blockade</vt:lpstr>
      <vt:lpstr>TAP Block</vt:lpstr>
      <vt:lpstr>Transversus Abdominis Plane (TAP) Block</vt:lpstr>
      <vt:lpstr>Transversus Abdominis Plane (TAP) Block</vt:lpstr>
      <vt:lpstr>Rectus Sheath Block</vt:lpstr>
      <vt:lpstr>Femoral Nerve Block</vt:lpstr>
      <vt:lpstr>Femoral Nerve Block</vt:lpstr>
      <vt:lpstr>Fascia Iliaca Block (3-in-1 Block)</vt:lpstr>
      <vt:lpstr>Popliteal Sciatic Block</vt:lpstr>
      <vt:lpstr>Popliteal Sciatic Block</vt:lpstr>
      <vt:lpstr>Supraclavicular Block</vt:lpstr>
      <vt:lpstr>Supraclavicular Block</vt:lpstr>
      <vt:lpstr>Erector Spinae Plane (ESP) Block</vt:lpstr>
      <vt:lpstr>Erector Spinae Plane (ESP) Block</vt:lpstr>
      <vt:lpstr>PowerPoint Presentation</vt:lpstr>
      <vt:lpstr>Conclusions: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 Regional Anesthesia</dc:title>
  <dc:creator>Infosino, Andrew</dc:creator>
  <cp:lastModifiedBy>Jenny Patterson</cp:lastModifiedBy>
  <cp:revision>53</cp:revision>
  <dcterms:created xsi:type="dcterms:W3CDTF">2019-08-16T16:02:01Z</dcterms:created>
  <dcterms:modified xsi:type="dcterms:W3CDTF">2020-03-24T14:00:03Z</dcterms:modified>
</cp:coreProperties>
</file>