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74" r:id="rId3"/>
    <p:sldId id="275" r:id="rId4"/>
    <p:sldId id="276" r:id="rId5"/>
    <p:sldId id="292" r:id="rId6"/>
    <p:sldId id="300" r:id="rId7"/>
    <p:sldId id="301" r:id="rId8"/>
    <p:sldId id="297" r:id="rId9"/>
    <p:sldId id="277" r:id="rId10"/>
    <p:sldId id="278" r:id="rId11"/>
    <p:sldId id="279" r:id="rId12"/>
    <p:sldId id="280" r:id="rId13"/>
    <p:sldId id="282" r:id="rId14"/>
    <p:sldId id="281" r:id="rId15"/>
    <p:sldId id="283" r:id="rId16"/>
    <p:sldId id="284" r:id="rId17"/>
    <p:sldId id="285" r:id="rId18"/>
    <p:sldId id="293" r:id="rId19"/>
    <p:sldId id="286" r:id="rId20"/>
    <p:sldId id="287" r:id="rId21"/>
    <p:sldId id="288" r:id="rId22"/>
    <p:sldId id="289" r:id="rId23"/>
    <p:sldId id="290" r:id="rId24"/>
    <p:sldId id="291" r:id="rId25"/>
    <p:sldId id="298" r:id="rId2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inor">
          <a:srgbClr val="000000"/>
        </a:fontRef>
        <a:srgbClr val="000000"/>
      </a:tcTxStyle>
      <a:tcStyle>
        <a:tcBdr>
          <a:left>
            <a:ln w="6350" cap="flat">
              <a:solidFill>
                <a:schemeClr val="accent6"/>
              </a:solidFill>
              <a:prstDash val="solid"/>
              <a:miter lim="800000"/>
            </a:ln>
          </a:left>
          <a:right>
            <a:ln w="6350" cap="flat">
              <a:solidFill>
                <a:schemeClr val="accent6"/>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6"/>
              </a:solidFill>
              <a:prstDash val="solid"/>
              <a:round/>
            </a:ln>
          </a:top>
          <a:bottom>
            <a:ln w="6350" cap="flat">
              <a:solidFill>
                <a:schemeClr val="accent6"/>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6350" cap="flat">
              <a:solidFill>
                <a:schemeClr val="accent6"/>
              </a:solidFill>
              <a:prstDash val="solid"/>
              <a:miter lim="800000"/>
            </a:ln>
          </a:top>
          <a:bottom>
            <a:ln w="6350" cap="flat">
              <a:solidFill>
                <a:schemeClr val="accent6"/>
              </a:solidFill>
              <a:prstDash val="solid"/>
              <a:miter lim="800000"/>
            </a:ln>
          </a:bottom>
          <a:insideH>
            <a:ln w="12700" cap="flat">
              <a:noFill/>
              <a:miter lim="400000"/>
            </a:ln>
          </a:insideH>
          <a:insideV>
            <a:ln w="12700" cap="flat">
              <a:noFill/>
              <a:miter lim="400000"/>
            </a:ln>
          </a:insideV>
        </a:tcBdr>
        <a:fill>
          <a:solidFill>
            <a:schemeClr val="accent6"/>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p:restoredTop sz="76038" autoAdjust="0"/>
  </p:normalViewPr>
  <p:slideViewPr>
    <p:cSldViewPr>
      <p:cViewPr varScale="1">
        <p:scale>
          <a:sx n="55" d="100"/>
          <a:sy n="55" d="100"/>
        </p:scale>
        <p:origin x="18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85383967"/>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055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r>
              <a:rPr dirty="0"/>
              <a:t>Multiple evaluation tools exist to determine the size and predict risk associated with a </a:t>
            </a:r>
            <a:r>
              <a:rPr lang="en-US" dirty="0"/>
              <a:t>CPAM</a:t>
            </a:r>
            <a:r>
              <a:rPr dirty="0"/>
              <a:t>.  Quantitat</a:t>
            </a:r>
            <a:r>
              <a:rPr lang="en-US" dirty="0"/>
              <a:t>ive</a:t>
            </a:r>
            <a:r>
              <a:rPr dirty="0"/>
              <a:t> measurements help assist prediction of prenatal course.  Most frequently used measurement is the congenital pulmonary airway malformation volume to head ratio.  It is calculated by looking at the lung mass volume to the head circumference.  Other measures do a similar equation but compare the mass to thorax size or look at the observed vs expected lung to head ratio.</a:t>
            </a:r>
            <a:endParaRPr lang="en-US" dirty="0"/>
          </a:p>
          <a:p>
            <a:endParaRPr lang="en-US" dirty="0"/>
          </a:p>
          <a:p>
            <a:r>
              <a:rPr lang="en-US" dirty="0"/>
              <a:t>A CVR &gt; 1.6 is predictive of developing fetal hydrops.</a:t>
            </a:r>
            <a:r>
              <a:rPr lang="en-US" baseline="0" dirty="0"/>
              <a:t>  A CVR &lt; 0.91 and MTR &lt; 0.51 predicts a favorable outcome.</a:t>
            </a:r>
            <a:endParaRPr lang="en-US"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rPr dirty="0"/>
              <a:t>Patients prenatal course depends on the gestational age, size of the mass, amount of associated compression and associated anomalies.  </a:t>
            </a:r>
            <a:r>
              <a:rPr lang="en-US" dirty="0"/>
              <a:t>CPAM </a:t>
            </a:r>
            <a:r>
              <a:rPr dirty="0"/>
              <a:t>often has rapid growth at 20-26 weeks, then growth plateaus or regress.  50% persist to delivery, most have a relative decrease in size due to normal fetal thoracic growth.  A C</a:t>
            </a:r>
            <a:r>
              <a:rPr lang="en-US" dirty="0"/>
              <a:t>PAM volume ratio (C</a:t>
            </a:r>
            <a:r>
              <a:rPr dirty="0"/>
              <a:t>VR</a:t>
            </a:r>
            <a:r>
              <a:rPr lang="en-US" dirty="0"/>
              <a:t>)</a:t>
            </a:r>
            <a:r>
              <a:rPr dirty="0"/>
              <a:t> &gt; 1.6 is predictive of developing fetal hydrops.  The presence of hydrops is a predictor of poor outcome with a near 100% chance of perinatal death without intervention.  </a:t>
            </a:r>
            <a:r>
              <a:rPr dirty="0" err="1"/>
              <a:t>Microcystic</a:t>
            </a:r>
            <a:r>
              <a:rPr dirty="0"/>
              <a:t> and low CPAM ratio masses often resolve before delivery.  Patients with pulmonary </a:t>
            </a:r>
            <a:r>
              <a:rPr lang="en-US" dirty="0"/>
              <a:t>hypoplasia </a:t>
            </a:r>
            <a:r>
              <a:rPr dirty="0"/>
              <a:t>can develop pulmonary HTN at birth and is associated with a poor prognosis.  Type IV and I </a:t>
            </a:r>
            <a:r>
              <a:rPr lang="en-US" dirty="0"/>
              <a:t>CPAM </a:t>
            </a:r>
            <a:r>
              <a:rPr dirty="0"/>
              <a:t>lesions have a risk of malignant transformation.  10-20% of fetuses have associated congenital anomalies.  The cardiovascular risk is </a:t>
            </a:r>
            <a:r>
              <a:rPr dirty="0" err="1"/>
              <a:t>conotrunchal</a:t>
            </a:r>
            <a:r>
              <a:rPr dirty="0"/>
              <a:t> abnormalities.  CNS abnormality is often </a:t>
            </a:r>
            <a:r>
              <a:rPr lang="en-US" dirty="0"/>
              <a:t>a</a:t>
            </a:r>
            <a:r>
              <a:rPr dirty="0"/>
              <a:t>genesis of the corpus callosum.  Patients can also have a cleft lip/palate. </a:t>
            </a:r>
          </a:p>
          <a:p>
            <a:r>
              <a:rPr dirty="0"/>
              <a:t> </a:t>
            </a:r>
          </a:p>
          <a:p>
            <a:r>
              <a:rPr dirty="0"/>
              <a:t>Patients who are moderate to high risk are often followed throughout pregnancy with serial US examination to assess lung mass size, change in CVR and the development of hydrops.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rPr dirty="0"/>
              <a:t>For fetuses at 20-32 weeks gestation, treatment options include steroids or intrauterine surgery.</a:t>
            </a:r>
          </a:p>
          <a:p>
            <a:endParaRPr dirty="0"/>
          </a:p>
          <a:p>
            <a:r>
              <a:rPr dirty="0"/>
              <a:t>Steroids are the only medical treatment of CPAM and some evidence to suggest it may reverse hydrops.  Patients often try two courses of steroids before surgery.</a:t>
            </a:r>
          </a:p>
          <a:p>
            <a:r>
              <a:rPr dirty="0"/>
              <a:t>Thoracentesis and cyst aspiration have limited usefulness since the fluid often re</a:t>
            </a:r>
            <a:r>
              <a:rPr lang="en-US" dirty="0"/>
              <a:t>-</a:t>
            </a:r>
            <a:r>
              <a:rPr dirty="0"/>
              <a:t>accumulates.  They are often used as a temporizing method.  </a:t>
            </a:r>
            <a:r>
              <a:rPr dirty="0" err="1"/>
              <a:t>Thoracoamniotic</a:t>
            </a:r>
            <a:r>
              <a:rPr dirty="0"/>
              <a:t> shu</a:t>
            </a:r>
            <a:r>
              <a:rPr lang="en-US" dirty="0"/>
              <a:t>n</a:t>
            </a:r>
            <a:r>
              <a:rPr dirty="0"/>
              <a:t>t is a more definitive in utero treatment and works best on </a:t>
            </a:r>
            <a:r>
              <a:rPr dirty="0" err="1"/>
              <a:t>macrocystic</a:t>
            </a:r>
            <a:r>
              <a:rPr dirty="0"/>
              <a:t>, dominant lesions with no large solid component.  Reported survival rates range fro</a:t>
            </a:r>
            <a:r>
              <a:rPr lang="en-US" dirty="0"/>
              <a:t>m</a:t>
            </a:r>
            <a:r>
              <a:rPr dirty="0"/>
              <a:t> 60-90%.  There is limited evidence of efficacy of laser ablation or sclerotherapy</a:t>
            </a:r>
          </a:p>
          <a:p>
            <a:endParaRPr dirty="0"/>
          </a:p>
          <a:p>
            <a:r>
              <a:rPr lang="en-US" dirty="0"/>
              <a:t>Maternal-Fetal surgery has a high risk of serious pregnancy complications including premature labor, premature rupture of membranes and future uterine rupture.</a:t>
            </a:r>
          </a:p>
          <a:p>
            <a:r>
              <a:rPr dirty="0"/>
              <a:t>Complications</a:t>
            </a:r>
            <a:r>
              <a:rPr lang="en-US" dirty="0"/>
              <a:t> of</a:t>
            </a:r>
            <a:r>
              <a:rPr dirty="0"/>
              <a:t> shunt procedures include displacement of the catheter, thrombus/occlusion of the catheter, fetal hemorrhage, procedure related placental abruption, </a:t>
            </a:r>
            <a:r>
              <a:rPr lang="en-US" dirty="0"/>
              <a:t>or </a:t>
            </a:r>
            <a:r>
              <a:rPr dirty="0"/>
              <a:t>premature labor</a:t>
            </a:r>
          </a:p>
          <a:p>
            <a:r>
              <a:rPr dirty="0"/>
              <a:t>In utero procedures are reserved for lesions that are mixed with a predominant solid component.  </a:t>
            </a:r>
          </a:p>
          <a:p>
            <a:r>
              <a:rPr dirty="0"/>
              <a:t>After surgery, hydrops resolve in 1-2 weeks with reversal of mediastinal shift over 3 weeks</a:t>
            </a:r>
            <a:r>
              <a:rPr lang="en-US" dirty="0"/>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rPr dirty="0"/>
              <a:t>Antenatal treatment options are often offered to patient who have developed fetal hydrops or are at high risk and without significant co-existing disease.  Hydrops rarely spontaneously resolve.  1/3 of fetuses with CPAM will develop hydrops due to hemodynamic alteration from vena cava obstruction, often the large lesions that persist in the 3rd trimester and microcytic lesions.  Hydrops does not occur after 28 weeks since the growth of has plateaued.  </a:t>
            </a:r>
          </a:p>
          <a:p>
            <a:endParaRPr dirty="0"/>
          </a:p>
          <a:p>
            <a:r>
              <a:rPr dirty="0"/>
              <a:t>Viable fetuses at 32-34 weeks gestation are candidates for early delivery and immediate postnatal resection or EXIT procedure.  The EXIT procedure has the benefit of </a:t>
            </a:r>
            <a:r>
              <a:rPr dirty="0" err="1"/>
              <a:t>u</a:t>
            </a:r>
            <a:r>
              <a:rPr lang="en-US" dirty="0" err="1"/>
              <a:t>tero</a:t>
            </a:r>
            <a:r>
              <a:rPr dirty="0" err="1"/>
              <a:t>placental</a:t>
            </a:r>
            <a:r>
              <a:rPr dirty="0"/>
              <a:t> perfusion of the fetus during surgical repair.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rPr dirty="0"/>
              <a:t>Post-natal surgical candidates are symptomatic neonates or older children (6-12 months of age) to allow heathy lung development, prevent infections or malignancy.  A CVR &gt; 1.0 is predictive for the need of perinatal resection and symptoms at birth.  Fetuses with large masses associated with mediastinal shift and hydrops should be delivered at a tertiary care center with ECMO capacity.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dirty="0"/>
              <a:t>Preoperative considerations include an evaluation of perinatal course and treatment.  As well as evaluation for current respiratory status.  Symptomatic fetuses may require oxygen, </a:t>
            </a:r>
            <a:r>
              <a:rPr dirty="0" err="1"/>
              <a:t>ventilatory</a:t>
            </a:r>
            <a:r>
              <a:rPr dirty="0"/>
              <a:t> support, HFOV or even ECMO.  The patient often has at least an X-ray but may have a CT or MRI which can help further identify surrounding structures and size of the mass.  After birth the cysts appear a</a:t>
            </a:r>
            <a:r>
              <a:rPr lang="en-US" dirty="0"/>
              <a:t>s</a:t>
            </a:r>
            <a:r>
              <a:rPr dirty="0"/>
              <a:t> air, fluid containing cysts.  These fetuses should also be evaluated </a:t>
            </a:r>
            <a:r>
              <a:rPr lang="en-US" dirty="0"/>
              <a:t>for </a:t>
            </a:r>
            <a:r>
              <a:rPr dirty="0"/>
              <a:t>co-existing disease.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rPr dirty="0"/>
              <a:t>Prior to 1990s the majority of infants had a classic </a:t>
            </a:r>
            <a:r>
              <a:rPr lang="en-US" dirty="0"/>
              <a:t>open </a:t>
            </a:r>
            <a:r>
              <a:rPr dirty="0"/>
              <a:t>thoracotomy </a:t>
            </a:r>
            <a:r>
              <a:rPr lang="en-US" dirty="0"/>
              <a:t>incision </a:t>
            </a:r>
            <a:r>
              <a:rPr dirty="0"/>
              <a:t>which was performed with double lung ventilation.  The surgeon would retract the surgical lung.  Lung retraction can lead to lung injury and bleeding.</a:t>
            </a:r>
            <a:br>
              <a:rPr dirty="0"/>
            </a:br>
            <a:endParaRPr dirty="0"/>
          </a:p>
          <a:p>
            <a:r>
              <a:rPr dirty="0"/>
              <a:t>Video-assisted </a:t>
            </a:r>
            <a:r>
              <a:rPr lang="en-US" dirty="0" err="1"/>
              <a:t>thoracoscopic</a:t>
            </a:r>
            <a:r>
              <a:rPr lang="en-US" dirty="0"/>
              <a:t> </a:t>
            </a:r>
            <a:r>
              <a:rPr dirty="0"/>
              <a:t>surgery has the advantage of smaller chest incisions, reduced postoperative pain and rapid postoperative recovery</a:t>
            </a:r>
            <a:r>
              <a:rPr lang="en-US" dirty="0"/>
              <a:t>.</a:t>
            </a:r>
            <a:r>
              <a:rPr lang="en-US" baseline="0" dirty="0"/>
              <a:t>  This </a:t>
            </a:r>
            <a:r>
              <a:rPr dirty="0"/>
              <a:t>requires one lung ventilation</a:t>
            </a:r>
            <a:r>
              <a:rPr lang="en-US" dirty="0"/>
              <a:t> which </a:t>
            </a:r>
            <a:r>
              <a:rPr dirty="0"/>
              <a:t>can be challenging in a neonate</a:t>
            </a:r>
            <a:r>
              <a:rPr lang="en-US" dirty="0"/>
              <a:t>.</a:t>
            </a:r>
            <a:r>
              <a:rPr lang="en-US" baseline="0" dirty="0"/>
              <a:t>  M</a:t>
            </a:r>
            <a:r>
              <a:rPr dirty="0"/>
              <a:t>ethods to do this include </a:t>
            </a:r>
            <a:r>
              <a:rPr dirty="0" err="1"/>
              <a:t>mainstem</a:t>
            </a:r>
            <a:r>
              <a:rPr dirty="0"/>
              <a:t> intubation or placement of a bronchial blocker.  Left endobronchial intubation without a </a:t>
            </a:r>
            <a:r>
              <a:rPr dirty="0" err="1"/>
              <a:t>fiberoptic</a:t>
            </a:r>
            <a:r>
              <a:rPr dirty="0"/>
              <a:t> scope can be achieved with turning the endotracheal tube 180 degrees and turning the head to the right.  Common bronchial blockers </a:t>
            </a:r>
            <a:r>
              <a:rPr lang="en-US" dirty="0"/>
              <a:t>used in</a:t>
            </a:r>
            <a:r>
              <a:rPr lang="en-US" baseline="0" dirty="0"/>
              <a:t> neonates </a:t>
            </a:r>
            <a:r>
              <a:rPr dirty="0"/>
              <a:t>include a 3Fr Fogarty embolectomy catheter, balloon tipped angiography catheter or 5 </a:t>
            </a:r>
            <a:r>
              <a:rPr dirty="0" err="1"/>
              <a:t>fr</a:t>
            </a:r>
            <a:r>
              <a:rPr dirty="0"/>
              <a:t> pediatric bronchial blocker.  When placing a </a:t>
            </a:r>
            <a:r>
              <a:rPr dirty="0" err="1"/>
              <a:t>fogarty</a:t>
            </a:r>
            <a:r>
              <a:rPr dirty="0"/>
              <a:t> catheter, it might be helpful to bend the tip of its </a:t>
            </a:r>
            <a:r>
              <a:rPr dirty="0" err="1"/>
              <a:t>stylette</a:t>
            </a:r>
            <a:r>
              <a:rPr dirty="0"/>
              <a:t> toward the bronchus on the operative side.  It has a low volume, high pressure balloon.  Balloon tipped angiography catheter is a closed tip catheter so does not allow the surgical lung to be suctioned, air exhaled, or provide continuous positive pressure.  The Cook catheter is a high volume, low pressure balloon but has a large diameter and useful in children greater th</a:t>
            </a:r>
            <a:r>
              <a:rPr lang="en-US" dirty="0"/>
              <a:t>a</a:t>
            </a:r>
            <a:r>
              <a:rPr dirty="0"/>
              <a:t>n 2 years old.  Bronchial blockers can be placed inside or alongside the endotracheal tube.  Bronchial blockers are challenging because they can become dislodged and completely occlude ventilation.  VATS can be performed while both lungs are being ventilated by using CO2 insufflation and placement of a retractor to displace lung tissue in the operative field.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sz="1200" b="0" i="0" dirty="0">
                <a:effectLst/>
                <a:latin typeface="+mn-lt"/>
                <a:ea typeface="+mn-ea"/>
                <a:cs typeface="+mn-cs"/>
                <a:sym typeface="Calibri"/>
              </a:rPr>
              <a:t>Fogarty's vascular embolectomy catheter</a:t>
            </a:r>
          </a:p>
          <a:p>
            <a:r>
              <a:rPr lang="en-US" sz="1200" b="0" i="0" dirty="0">
                <a:effectLst/>
                <a:latin typeface="+mn-lt"/>
                <a:ea typeface="+mn-ea"/>
                <a:cs typeface="+mn-cs"/>
                <a:sym typeface="Calibri"/>
              </a:rPr>
              <a:t>B:  </a:t>
            </a:r>
            <a:r>
              <a:rPr lang="en-US" sz="1200" b="0" i="0" dirty="0" err="1">
                <a:effectLst/>
                <a:latin typeface="+mn-lt"/>
                <a:ea typeface="+mn-ea"/>
                <a:cs typeface="+mn-cs"/>
                <a:sym typeface="Calibri"/>
              </a:rPr>
              <a:t>Univent</a:t>
            </a:r>
            <a:r>
              <a:rPr lang="en-US" sz="1200" b="0" i="0" dirty="0">
                <a:effectLst/>
                <a:latin typeface="+mn-lt"/>
                <a:ea typeface="+mn-ea"/>
                <a:cs typeface="+mn-cs"/>
                <a:sym typeface="Calibri"/>
              </a:rPr>
              <a:t> tube bronchial blocker is introduced through a</a:t>
            </a:r>
            <a:r>
              <a:rPr lang="en-US" sz="1200" b="0" i="0" baseline="0" dirty="0">
                <a:effectLst/>
                <a:latin typeface="+mn-lt"/>
                <a:ea typeface="+mn-ea"/>
                <a:cs typeface="+mn-cs"/>
                <a:sym typeface="Calibri"/>
              </a:rPr>
              <a:t> single-lumen, ‘</a:t>
            </a:r>
            <a:r>
              <a:rPr lang="en-US" sz="1200" b="0" i="0" baseline="0" dirty="0" err="1">
                <a:effectLst/>
                <a:latin typeface="+mn-lt"/>
                <a:ea typeface="+mn-ea"/>
                <a:cs typeface="+mn-cs"/>
                <a:sym typeface="Calibri"/>
              </a:rPr>
              <a:t>silastic</a:t>
            </a:r>
            <a:r>
              <a:rPr lang="en-US" sz="1200" b="0" i="0" baseline="0" dirty="0">
                <a:effectLst/>
                <a:latin typeface="+mn-lt"/>
                <a:ea typeface="+mn-ea"/>
                <a:cs typeface="+mn-cs"/>
                <a:sym typeface="Calibri"/>
              </a:rPr>
              <a:t>’ ETT containing a small additional channel within the concave anterior wall that houses a pre-shaped retractable cuffed bronchial blocker used for lung isolation (not suitable for neonates given the smallest ETT has a 7.5 cm outer diameter)</a:t>
            </a:r>
          </a:p>
          <a:p>
            <a:r>
              <a:rPr lang="en-US" sz="1200" b="0" i="0" baseline="0" dirty="0">
                <a:effectLst/>
                <a:latin typeface="+mn-lt"/>
                <a:ea typeface="+mn-ea"/>
                <a:cs typeface="+mn-cs"/>
                <a:sym typeface="Calibri"/>
              </a:rPr>
              <a:t>C:  </a:t>
            </a:r>
            <a:r>
              <a:rPr lang="en-US" sz="1200" b="0" i="0" baseline="0" dirty="0" err="1">
                <a:effectLst/>
                <a:latin typeface="+mn-lt"/>
                <a:ea typeface="+mn-ea"/>
                <a:cs typeface="+mn-cs"/>
                <a:sym typeface="Calibri"/>
              </a:rPr>
              <a:t>Coopdech</a:t>
            </a:r>
            <a:r>
              <a:rPr lang="en-US" sz="1200" b="0" i="0" baseline="0" dirty="0">
                <a:effectLst/>
                <a:latin typeface="+mn-lt"/>
                <a:ea typeface="+mn-ea"/>
                <a:cs typeface="+mn-cs"/>
                <a:sym typeface="Calibri"/>
              </a:rPr>
              <a:t> blocker:  blue colored high volume low pressure cuff, angulated tip with a </a:t>
            </a:r>
            <a:r>
              <a:rPr lang="en-US" sz="1200" b="0" i="0" baseline="0" dirty="0" err="1">
                <a:effectLst/>
                <a:latin typeface="+mn-lt"/>
                <a:ea typeface="+mn-ea"/>
                <a:cs typeface="+mn-cs"/>
                <a:sym typeface="Calibri"/>
              </a:rPr>
              <a:t>murphys</a:t>
            </a:r>
            <a:r>
              <a:rPr lang="en-US" sz="1200" b="0" i="0" baseline="0" dirty="0">
                <a:effectLst/>
                <a:latin typeface="+mn-lt"/>
                <a:ea typeface="+mn-ea"/>
                <a:cs typeface="+mn-cs"/>
                <a:sym typeface="Calibri"/>
              </a:rPr>
              <a:t> eye</a:t>
            </a:r>
          </a:p>
          <a:p>
            <a:r>
              <a:rPr lang="en-US" sz="1200" b="0" i="0" baseline="0" dirty="0">
                <a:effectLst/>
                <a:latin typeface="+mn-lt"/>
                <a:ea typeface="+mn-ea"/>
                <a:cs typeface="+mn-cs"/>
                <a:sym typeface="Calibri"/>
              </a:rPr>
              <a:t>D:  Arndt blocker, Cook catheter bronchial blocker (no </a:t>
            </a:r>
            <a:r>
              <a:rPr lang="en-US" sz="1200" b="0" i="0" baseline="0" dirty="0" err="1">
                <a:effectLst/>
                <a:latin typeface="+mn-lt"/>
                <a:ea typeface="+mn-ea"/>
                <a:cs typeface="+mn-cs"/>
                <a:sym typeface="Calibri"/>
              </a:rPr>
              <a:t>preshaped</a:t>
            </a:r>
            <a:r>
              <a:rPr lang="en-US" sz="1200" b="0" i="0" baseline="0" dirty="0">
                <a:effectLst/>
                <a:latin typeface="+mn-lt"/>
                <a:ea typeface="+mn-ea"/>
                <a:cs typeface="+mn-cs"/>
                <a:sym typeface="Calibri"/>
              </a:rPr>
              <a:t> tip and small lumen with a wire that can help guide the catheter into place)</a:t>
            </a:r>
          </a:p>
          <a:p>
            <a:r>
              <a:rPr lang="en-US" sz="1200" b="0" i="0" baseline="0" dirty="0">
                <a:effectLst/>
                <a:latin typeface="+mn-lt"/>
                <a:ea typeface="+mn-ea"/>
                <a:cs typeface="+mn-cs"/>
                <a:sym typeface="Calibri"/>
              </a:rPr>
              <a:t>E:  </a:t>
            </a:r>
            <a:r>
              <a:rPr lang="en-US" sz="1200" b="0" i="0" dirty="0">
                <a:effectLst/>
                <a:latin typeface="+mn-lt"/>
                <a:ea typeface="+mn-ea"/>
                <a:cs typeface="+mn-cs"/>
                <a:sym typeface="Calibri"/>
              </a:rPr>
              <a:t>Cohen tip-deflecting endobronchial blocker</a:t>
            </a:r>
          </a:p>
          <a:p>
            <a:r>
              <a:rPr lang="en-US" sz="1200" b="0" i="0" dirty="0">
                <a:effectLst/>
                <a:latin typeface="+mn-lt"/>
                <a:ea typeface="+mn-ea"/>
                <a:cs typeface="+mn-cs"/>
                <a:sym typeface="Calibri"/>
              </a:rPr>
              <a:t>F:  EZ-blocker:  each end is to be placed in a</a:t>
            </a:r>
            <a:r>
              <a:rPr lang="en-US" sz="1200" b="0" i="0" baseline="0" dirty="0">
                <a:effectLst/>
                <a:latin typeface="+mn-lt"/>
                <a:ea typeface="+mn-ea"/>
                <a:cs typeface="+mn-cs"/>
                <a:sym typeface="Calibri"/>
              </a:rPr>
              <a:t> bronchus with each lumen available to suction or provide CPAP</a:t>
            </a:r>
            <a:endParaRPr lang="en-US" sz="1200" b="0" i="0" dirty="0">
              <a:effectLst/>
              <a:latin typeface="+mn-lt"/>
              <a:ea typeface="+mn-ea"/>
              <a:cs typeface="+mn-cs"/>
              <a:sym typeface="Calibri"/>
            </a:endParaRPr>
          </a:p>
          <a:p>
            <a:endParaRPr lang="en-US" sz="1200" b="0" i="0" dirty="0">
              <a:effectLst/>
              <a:latin typeface="+mn-lt"/>
              <a:ea typeface="+mn-ea"/>
              <a:cs typeface="+mn-cs"/>
              <a:sym typeface="Calibri"/>
            </a:endParaRPr>
          </a:p>
          <a:p>
            <a:r>
              <a:rPr lang="en-US" sz="1200" b="0" i="0" dirty="0">
                <a:effectLst/>
                <a:latin typeface="+mn-lt"/>
                <a:ea typeface="+mn-ea"/>
                <a:cs typeface="+mn-cs"/>
                <a:sym typeface="Calibri"/>
              </a:rPr>
              <a:t>Some advantages of a bronchial blocker include easy recognition of anatomy if the tip of a single tube is above the carina, best</a:t>
            </a:r>
            <a:r>
              <a:rPr lang="en-US" sz="1200" b="0" i="0" baseline="0" dirty="0">
                <a:effectLst/>
                <a:latin typeface="+mn-lt"/>
                <a:ea typeface="+mn-ea"/>
                <a:cs typeface="+mn-cs"/>
                <a:sym typeface="Calibri"/>
              </a:rPr>
              <a:t> device for difficult airways, less risk of cuff damage, no need to replace a tube if the patient needs to remain mechanically ventilated at the end of surgery.  Some disadvantages of a bronchial blocker is that is has a small channel for suctioning/lung decompression.  There is a risk of converting from one to two lung ventilation due to dislodgement of seal or movement during surgery.</a:t>
            </a:r>
          </a:p>
          <a:p>
            <a:endParaRPr lang="en-US" sz="1200" b="0" i="0" baseline="0" dirty="0">
              <a:effectLst/>
              <a:latin typeface="+mn-lt"/>
              <a:ea typeface="+mn-ea"/>
              <a:cs typeface="+mn-cs"/>
              <a:sym typeface="Calibri"/>
            </a:endParaRPr>
          </a:p>
          <a:p>
            <a:pPr marL="0" marR="0" lvl="0" indent="0" defTabSz="457200" eaLnBrk="1" fontAlgn="auto" latinLnBrk="0" hangingPunct="1">
              <a:lnSpc>
                <a:spcPct val="100000"/>
              </a:lnSpc>
              <a:spcBef>
                <a:spcPts val="400"/>
              </a:spcBef>
              <a:spcAft>
                <a:spcPts val="0"/>
              </a:spcAft>
              <a:buClrTx/>
              <a:buSzTx/>
              <a:buFontTx/>
              <a:buNone/>
              <a:tabLst/>
              <a:defRPr/>
            </a:pPr>
            <a:r>
              <a:rPr lang="en-US" sz="1200" b="0" i="0" baseline="0" dirty="0">
                <a:effectLst/>
                <a:latin typeface="+mn-lt"/>
                <a:ea typeface="+mn-ea"/>
                <a:cs typeface="+mn-cs"/>
                <a:sym typeface="Calibri"/>
              </a:rPr>
              <a:t>Image </a:t>
            </a:r>
            <a:r>
              <a:rPr lang="en-US" sz="1200" dirty="0"/>
              <a:t>used with permission under Creative Commons Attribution-Noncommercial-Share Alike 3.0 </a:t>
            </a:r>
            <a:r>
              <a:rPr lang="en-US" sz="1200" dirty="0" err="1"/>
              <a:t>Unported</a:t>
            </a:r>
            <a:r>
              <a:rPr lang="en-US" sz="1200" dirty="0"/>
              <a:t> License</a:t>
            </a:r>
          </a:p>
          <a:p>
            <a:endParaRPr lang="en-US" sz="1200" b="0" i="0" baseline="0" dirty="0">
              <a:effectLst/>
              <a:latin typeface="+mn-lt"/>
              <a:ea typeface="+mn-ea"/>
              <a:cs typeface="+mn-cs"/>
              <a:sym typeface="Calibri"/>
            </a:endParaRPr>
          </a:p>
        </p:txBody>
      </p:sp>
    </p:spTree>
    <p:extLst>
      <p:ext uri="{BB962C8B-B14F-4D97-AF65-F5344CB8AC3E}">
        <p14:creationId xmlns:p14="http://schemas.microsoft.com/office/powerpoint/2010/main" val="3859840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rPr lang="en-US" dirty="0" err="1"/>
              <a:t>Thoracoscopic</a:t>
            </a:r>
            <a:r>
              <a:rPr lang="en-US" dirty="0"/>
              <a:t> </a:t>
            </a:r>
            <a:r>
              <a:rPr dirty="0"/>
              <a:t>surgery in infants is challenging and maybe difficult to maintain oxygenation due to infants higher oxygen consum</a:t>
            </a:r>
            <a:r>
              <a:rPr lang="en-US" dirty="0"/>
              <a:t>p</a:t>
            </a:r>
            <a:r>
              <a:rPr dirty="0"/>
              <a:t>tion, unlike adults, infants have more V/Q mismatch in the lateral decubitus position. </a:t>
            </a:r>
            <a:r>
              <a:rPr lang="en-US" dirty="0"/>
              <a:t>This maybe due to soft, easily compressible rib cage. </a:t>
            </a:r>
            <a:r>
              <a:rPr dirty="0"/>
              <a:t>They also have small functional residual capacity and higher risk of mucus plug completely occluding the endotracheal tube. C</a:t>
            </a:r>
            <a:r>
              <a:rPr lang="en-US" dirty="0"/>
              <a:t>P</a:t>
            </a:r>
            <a:r>
              <a:rPr dirty="0"/>
              <a:t>AM  intraoperative expansion may lead to further compression to surrounding structures: contralateral lung (difficulty with ventilation/oxygenation), mediastinal shift, cardiac compression and cardiovascular collapse.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rPr dirty="0"/>
              <a:t>Most </a:t>
            </a:r>
            <a:r>
              <a:rPr dirty="0" err="1"/>
              <a:t>thora</a:t>
            </a:r>
            <a:r>
              <a:rPr lang="en-US" dirty="0" err="1"/>
              <a:t>s</a:t>
            </a:r>
            <a:r>
              <a:rPr dirty="0" err="1"/>
              <a:t>copic</a:t>
            </a:r>
            <a:r>
              <a:rPr dirty="0"/>
              <a:t> surgeries are done with standard ASA monitors and large bore IV access.  An arterial line maybe necessary if the patient has severe pre-existing disease, central line placement should be considered if IV access is difficult.  Induction should maintain spontaneous ventilation because positive pressure ventilation can cause </a:t>
            </a:r>
            <a:r>
              <a:rPr lang="en-US" dirty="0"/>
              <a:t>CPAM </a:t>
            </a:r>
            <a:r>
              <a:rPr dirty="0"/>
              <a:t>expansion and lead to difficulty with oxygenation or ventilation.  </a:t>
            </a:r>
            <a:r>
              <a:rPr lang="en-US" dirty="0"/>
              <a:t>CPAM </a:t>
            </a:r>
            <a:r>
              <a:rPr dirty="0"/>
              <a:t>expansion can also cause mediastinal shift, cardiac compression and cardiovascular collapse.  </a:t>
            </a:r>
            <a:r>
              <a:rPr dirty="0" err="1"/>
              <a:t>Ventilat</a:t>
            </a:r>
            <a:r>
              <a:rPr lang="en-US" dirty="0" err="1"/>
              <a:t>ory</a:t>
            </a:r>
            <a:r>
              <a:rPr dirty="0"/>
              <a:t> strategy is to avoid cyst expansion with avoiding nitrous oxide and positive pressure ventilation.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rPr dirty="0"/>
              <a:t>Congenital </a:t>
            </a:r>
            <a:r>
              <a:rPr lang="en-US" dirty="0"/>
              <a:t>Pulmonary</a:t>
            </a:r>
            <a:r>
              <a:rPr lang="en-US" baseline="0" dirty="0"/>
              <a:t> Airway </a:t>
            </a:r>
            <a:r>
              <a:rPr dirty="0"/>
              <a:t>Malformation is the second most common congenital lung lesion in children.  It occurs slightly more in men than woman.  Cysts occur sporadically and not related to a genetic mutation, race, age or exposure.  Widespread us</a:t>
            </a:r>
            <a:r>
              <a:rPr lang="en-US" dirty="0"/>
              <a:t>e</a:t>
            </a:r>
            <a:r>
              <a:rPr dirty="0"/>
              <a:t> of prenatal ultrasonography has lead to increased prenatal diagnosis.  These lesions </a:t>
            </a:r>
            <a:r>
              <a:rPr lang="en-US" dirty="0"/>
              <a:t>occur </a:t>
            </a:r>
            <a:r>
              <a:rPr dirty="0"/>
              <a:t>from </a:t>
            </a:r>
            <a:r>
              <a:rPr dirty="0" err="1"/>
              <a:t>maldevelopment</a:t>
            </a:r>
            <a:r>
              <a:rPr dirty="0"/>
              <a:t> of the terminal bronchiolar structures and are unilateral on either the right or left side in the lower lung lobes.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rPr dirty="0"/>
              <a:t>Pain management is an important part of the anesthetic plan.  </a:t>
            </a:r>
            <a:r>
              <a:rPr lang="en-US" dirty="0"/>
              <a:t>Pain management o</a:t>
            </a:r>
            <a:r>
              <a:rPr dirty="0"/>
              <a:t>ption</a:t>
            </a:r>
            <a:r>
              <a:rPr lang="en-US" dirty="0"/>
              <a:t>s</a:t>
            </a:r>
            <a:r>
              <a:rPr dirty="0"/>
              <a:t> include intravenous opiates or regional anesthesia.  Infants who receive intravenous morphine should be monitored closely for respiratory depression because </a:t>
            </a:r>
            <a:r>
              <a:rPr lang="en-US" dirty="0"/>
              <a:t>they </a:t>
            </a:r>
            <a:r>
              <a:rPr dirty="0"/>
              <a:t>have reduced clearance of morphine which can accumulate with frequent dosing.</a:t>
            </a:r>
          </a:p>
          <a:p>
            <a:endParaRPr dirty="0"/>
          </a:p>
          <a:p>
            <a:r>
              <a:rPr dirty="0"/>
              <a:t>An epidural is the most commonly utilized regional technique and a catheter can be placed through an epidural needle or threaded from the caudal space.  Resistance to advancing an epidural catheter can be overcome by simple flexion or extension of the spine. Because relatively large volumes of local anesthesia is required for intercostal, paravertebral and pleural blocks, dilute solutions of local anesthesia are suggested to decrease the risk of local anesthetic toxicity.</a:t>
            </a:r>
          </a:p>
          <a:p>
            <a:endParaRPr dirty="0"/>
          </a:p>
          <a:p>
            <a:r>
              <a:rPr dirty="0"/>
              <a:t>Infants are at risk for local anesthetic toxicity so recommended doses are decreased the standard local anesthetic infusion rates:  </a:t>
            </a:r>
            <a:r>
              <a:rPr lang="en-US" dirty="0"/>
              <a:t>bupivacaine</a:t>
            </a:r>
            <a:r>
              <a:rPr lang="en-US" baseline="0" dirty="0"/>
              <a:t> </a:t>
            </a:r>
            <a:r>
              <a:rPr dirty="0"/>
              <a:t>0.2-0.3 mcg/kg/</a:t>
            </a:r>
            <a:r>
              <a:rPr dirty="0" err="1"/>
              <a:t>hr</a:t>
            </a:r>
            <a:r>
              <a:rPr lang="en-US" dirty="0"/>
              <a:t> for</a:t>
            </a:r>
            <a:r>
              <a:rPr lang="en-US" baseline="0" dirty="0"/>
              <a:t> less then 48 hours.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r>
              <a:rPr dirty="0"/>
              <a:t>Early </a:t>
            </a:r>
            <a:r>
              <a:rPr dirty="0" err="1"/>
              <a:t>extubation</a:t>
            </a:r>
            <a:r>
              <a:rPr dirty="0"/>
              <a:t> is encouraged to avoid barotrauma to the surgical site, prevent air leak and allow bronchial repair to heal.  This can be achieved with multimodal anesthesia with short acting medications and regional anesthesia.  Patients with severe preexisting respiratory compromise, significant co-existing disease or prematurity may need to remain intubated postoperatively.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007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rPr dirty="0"/>
              <a:t>When evaluating patients for congenital </a:t>
            </a:r>
            <a:r>
              <a:rPr lang="en-US" dirty="0"/>
              <a:t>airway</a:t>
            </a:r>
            <a:r>
              <a:rPr lang="en-US" baseline="0" dirty="0"/>
              <a:t> </a:t>
            </a:r>
            <a:r>
              <a:rPr dirty="0"/>
              <a:t>malformations, it is important to have an understanding of what other potential congenital lung lesions exist.  Ultrasound is sensitive for diagnosis of prenatal lung lesions but has a low specificity.  Often fetal MR imaging can further identify pulmonary anatomy, blood supply and associated structures. 15% of bronchogenic cysts are </a:t>
            </a:r>
            <a:r>
              <a:rPr dirty="0" err="1"/>
              <a:t>intraparenchymal</a:t>
            </a:r>
            <a:r>
              <a:rPr dirty="0"/>
              <a:t>, making it difficult to distinguish from </a:t>
            </a:r>
            <a:r>
              <a:rPr lang="en-US" dirty="0"/>
              <a:t>CPAM</a:t>
            </a:r>
            <a:r>
              <a:rPr dirty="0"/>
              <a:t>.  MRI can help distinguish bowel in the thorax from cysts.</a:t>
            </a:r>
          </a:p>
          <a:p>
            <a:endParaRPr dirty="0"/>
          </a:p>
          <a:p>
            <a:r>
              <a:rPr dirty="0"/>
              <a:t>The differential diagnosis includes bronchopulmonary sequestration, congenital lobar emphysema, bronchogenic cyst and diaphragmatic hernia.  Other</a:t>
            </a:r>
            <a:r>
              <a:rPr lang="en-US" dirty="0"/>
              <a:t> more rare conditions</a:t>
            </a:r>
            <a:r>
              <a:rPr dirty="0"/>
              <a:t> not listed include </a:t>
            </a:r>
            <a:r>
              <a:rPr dirty="0" err="1"/>
              <a:t>ne</a:t>
            </a:r>
            <a:r>
              <a:rPr lang="en-US" dirty="0" err="1"/>
              <a:t>u</a:t>
            </a:r>
            <a:r>
              <a:rPr dirty="0" err="1"/>
              <a:t>roenteric</a:t>
            </a:r>
            <a:r>
              <a:rPr dirty="0"/>
              <a:t> cysts (associated with vertebral anomalies), mediastinal cystic </a:t>
            </a:r>
            <a:r>
              <a:rPr dirty="0" err="1"/>
              <a:t>teratoma</a:t>
            </a:r>
            <a:r>
              <a:rPr dirty="0"/>
              <a:t> (anterior mediastinal mass), and rare fetal neoplasms.</a:t>
            </a:r>
            <a:r>
              <a:rPr lang="en-US" dirty="0"/>
              <a:t> Now lets review some </a:t>
            </a:r>
            <a:r>
              <a:rPr lang="en-US" dirty="0" err="1"/>
              <a:t>xrays</a:t>
            </a:r>
            <a:r>
              <a:rPr lang="en-US" dirty="0"/>
              <a:t> of these disease processes</a:t>
            </a:r>
            <a:r>
              <a:rPr lang="en-US" baseline="0" dirty="0"/>
              <a:t> to demonstrate how they are different.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II congenital cystic </a:t>
            </a:r>
            <a:r>
              <a:rPr lang="en-US" dirty="0" err="1"/>
              <a:t>adenomatoid</a:t>
            </a:r>
            <a:r>
              <a:rPr lang="en-US" dirty="0"/>
              <a:t> malformation (CPAM) in a 10-month-old infant. a) Chest radiograph shows an area of </a:t>
            </a:r>
            <a:r>
              <a:rPr lang="en-US" dirty="0" err="1"/>
              <a:t>hyperlucency</a:t>
            </a:r>
            <a:r>
              <a:rPr lang="en-US" dirty="0"/>
              <a:t> (arrow) in the right lower lobe. b) CT scan (lung window) demonstrates the presence of several small cysts (arrow) in the right lower lobe</a:t>
            </a:r>
            <a:endParaRPr lang="en-US" baseline="0" dirty="0"/>
          </a:p>
          <a:p>
            <a:endParaRPr lang="en-US" baseline="0" dirty="0"/>
          </a:p>
          <a:p>
            <a:r>
              <a:rPr lang="en-US" sz="1200" dirty="0"/>
              <a:t>Used with permission under Creative Commons Attribution-Noncommercial-Share Alike 3.0 </a:t>
            </a:r>
            <a:r>
              <a:rPr lang="en-US" sz="1200" dirty="0" err="1"/>
              <a:t>Unported</a:t>
            </a:r>
            <a:r>
              <a:rPr lang="en-US" sz="1200" dirty="0"/>
              <a:t> </a:t>
            </a:r>
            <a:r>
              <a:rPr lang="en-US" sz="1200" dirty="0" err="1"/>
              <a:t>License</a:t>
            </a:r>
            <a:r>
              <a:rPr lang="en-US" baseline="0" dirty="0" err="1"/>
              <a:t>Creative</a:t>
            </a:r>
            <a:r>
              <a:rPr lang="en-US" baseline="0" dirty="0"/>
              <a:t> Commons</a:t>
            </a:r>
          </a:p>
          <a:p>
            <a:r>
              <a:rPr lang="en-US" dirty="0"/>
              <a:t>CC BY-NC-SA 3.0</a:t>
            </a:r>
          </a:p>
        </p:txBody>
      </p:sp>
    </p:spTree>
    <p:extLst>
      <p:ext uri="{BB962C8B-B14F-4D97-AF65-F5344CB8AC3E}">
        <p14:creationId xmlns:p14="http://schemas.microsoft.com/office/powerpoint/2010/main" val="382523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3-month-old infant with respiratory distress. (A) Chest radiograph shows cystic </a:t>
            </a:r>
            <a:r>
              <a:rPr lang="en-US" dirty="0" err="1"/>
              <a:t>hyperlucent</a:t>
            </a:r>
            <a:r>
              <a:rPr lang="en-US" dirty="0"/>
              <a:t> left lung field with </a:t>
            </a:r>
            <a:r>
              <a:rPr lang="en-US" dirty="0" err="1"/>
              <a:t>septations</a:t>
            </a:r>
            <a:r>
              <a:rPr lang="en-US" dirty="0"/>
              <a:t> (arrow) and mass effect. This was mistaken as </a:t>
            </a:r>
            <a:r>
              <a:rPr lang="en-US" dirty="0" err="1"/>
              <a:t>pneumatocele</a:t>
            </a:r>
            <a:r>
              <a:rPr lang="en-US" dirty="0"/>
              <a:t> with resultant chest tube insertion. (B) CT chest axial section with lung window shows a thin-walled cyst in left lower lobe with mass effect. Diagnosis was confirmed after surgery as type 1 CCAM</a:t>
            </a:r>
          </a:p>
          <a:p>
            <a:endParaRPr lang="en-US" baseline="0" dirty="0"/>
          </a:p>
          <a:p>
            <a:r>
              <a:rPr lang="en-US" sz="1200" dirty="0"/>
              <a:t>Used with permission under Creative Commons Attribution-Noncommercial-Share Alike 3.0 </a:t>
            </a:r>
            <a:r>
              <a:rPr lang="en-US" sz="1200" dirty="0" err="1"/>
              <a:t>Unported</a:t>
            </a:r>
            <a:r>
              <a:rPr lang="en-US" sz="1200" dirty="0"/>
              <a:t> </a:t>
            </a:r>
            <a:r>
              <a:rPr lang="en-US" sz="1200" dirty="0" err="1"/>
              <a:t>License</a:t>
            </a:r>
            <a:r>
              <a:rPr lang="en-US" baseline="0" dirty="0" err="1"/>
              <a:t>Creative</a:t>
            </a:r>
            <a:r>
              <a:rPr lang="en-US" baseline="0" dirty="0"/>
              <a:t> Commons</a:t>
            </a:r>
          </a:p>
          <a:p>
            <a:r>
              <a:rPr lang="en-US" dirty="0"/>
              <a:t>CC BY-NC-SA 3.0</a:t>
            </a:r>
          </a:p>
        </p:txBody>
      </p:sp>
    </p:spTree>
    <p:extLst>
      <p:ext uri="{BB962C8B-B14F-4D97-AF65-F5344CB8AC3E}">
        <p14:creationId xmlns:p14="http://schemas.microsoft.com/office/powerpoint/2010/main" val="382523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Chest X-ray of a child with congenital lobar emphysema misdiagnosed as right tension pneumothorax. The child was referred to the facility with a right pleural tube already in place.</a:t>
            </a:r>
          </a:p>
          <a:p>
            <a:endParaRPr lang="en-US" dirty="0"/>
          </a:p>
          <a:p>
            <a:pPr marL="0" marR="0" lvl="0" indent="0" defTabSz="457200" eaLnBrk="1" fontAlgn="auto" latinLnBrk="0" hangingPunct="1">
              <a:lnSpc>
                <a:spcPct val="100000"/>
              </a:lnSpc>
              <a:spcBef>
                <a:spcPts val="400"/>
              </a:spcBef>
              <a:spcAft>
                <a:spcPts val="0"/>
              </a:spcAft>
              <a:buClrTx/>
              <a:buSzTx/>
              <a:buFontTx/>
              <a:buNone/>
              <a:tabLst/>
              <a:defRPr/>
            </a:pPr>
            <a:r>
              <a:rPr lang="en-US" dirty="0"/>
              <a:t>Image </a:t>
            </a:r>
            <a:r>
              <a:rPr lang="en-US" sz="1200" dirty="0"/>
              <a:t>used with permission under Creative Commons Attribution-Noncommercial-Share Alike 3.0 </a:t>
            </a:r>
            <a:r>
              <a:rPr lang="en-US" sz="1200" dirty="0" err="1"/>
              <a:t>Unported</a:t>
            </a:r>
            <a:r>
              <a:rPr lang="en-US" sz="1200" dirty="0"/>
              <a:t> License</a:t>
            </a:r>
          </a:p>
          <a:p>
            <a:endParaRPr lang="en-US" dirty="0"/>
          </a:p>
          <a:p>
            <a:endParaRPr lang="en-US" dirty="0"/>
          </a:p>
          <a:p>
            <a:r>
              <a:rPr lang="en-US" dirty="0"/>
              <a:t>Creative Commons</a:t>
            </a:r>
          </a:p>
          <a:p>
            <a:r>
              <a:rPr lang="en-US" dirty="0"/>
              <a:t>CC BY-NC-SA 3.0</a:t>
            </a:r>
          </a:p>
        </p:txBody>
      </p:sp>
    </p:spTree>
    <p:extLst>
      <p:ext uri="{BB962C8B-B14F-4D97-AF65-F5344CB8AC3E}">
        <p14:creationId xmlns:p14="http://schemas.microsoft.com/office/powerpoint/2010/main" val="59686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Congenital diaphragmatic hernia. </a:t>
            </a:r>
            <a:r>
              <a:rPr lang="en-US" sz="1200" b="0" i="0" dirty="0">
                <a:effectLst/>
                <a:latin typeface="+mn-lt"/>
                <a:ea typeface="+mn-ea"/>
                <a:cs typeface="+mn-cs"/>
                <a:sym typeface="Calibri"/>
              </a:rPr>
              <a:t>Chest radiograph showing left diaphragmatic hernia and contralateral shift of the heart and mediastinum.</a:t>
            </a:r>
          </a:p>
          <a:p>
            <a:endParaRPr lang="en-US" sz="1200" b="0" i="0" dirty="0">
              <a:effectLst/>
              <a:latin typeface="+mn-lt"/>
              <a:ea typeface="+mn-ea"/>
              <a:cs typeface="+mn-cs"/>
              <a:sym typeface="Calibri"/>
            </a:endParaRPr>
          </a:p>
          <a:p>
            <a:pPr marL="0" marR="0" lvl="0" indent="0" defTabSz="457200" eaLnBrk="1" fontAlgn="auto" latinLnBrk="0" hangingPunct="1">
              <a:lnSpc>
                <a:spcPct val="100000"/>
              </a:lnSpc>
              <a:spcBef>
                <a:spcPts val="400"/>
              </a:spcBef>
              <a:spcAft>
                <a:spcPts val="0"/>
              </a:spcAft>
              <a:buClrTx/>
              <a:buSzTx/>
              <a:buFontTx/>
              <a:buNone/>
              <a:tabLst/>
              <a:defRPr/>
            </a:pPr>
            <a:r>
              <a:rPr lang="en-US" dirty="0"/>
              <a:t>Image </a:t>
            </a:r>
            <a:r>
              <a:rPr lang="en-US" sz="1200" dirty="0"/>
              <a:t>used with permission under Creative Commons Attribution-Noncommercial-Share Alike 3.0 </a:t>
            </a:r>
            <a:r>
              <a:rPr lang="en-US" sz="1200" dirty="0" err="1"/>
              <a:t>Unported</a:t>
            </a:r>
            <a:r>
              <a:rPr lang="en-US" sz="1200" dirty="0"/>
              <a:t> License</a:t>
            </a:r>
            <a:endParaRPr lang="en-US" dirty="0"/>
          </a:p>
          <a:p>
            <a:r>
              <a:rPr lang="en-US" dirty="0"/>
              <a:t>CC BY-NC-SA 3.0</a:t>
            </a:r>
          </a:p>
          <a:p>
            <a:endParaRPr lang="en-US" dirty="0"/>
          </a:p>
        </p:txBody>
      </p:sp>
    </p:spTree>
    <p:extLst>
      <p:ext uri="{BB962C8B-B14F-4D97-AF65-F5344CB8AC3E}">
        <p14:creationId xmlns:p14="http://schemas.microsoft.com/office/powerpoint/2010/main" val="380142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r>
              <a:rPr dirty="0"/>
              <a:t>Symptoms of </a:t>
            </a:r>
            <a:r>
              <a:rPr lang="en-US" dirty="0"/>
              <a:t>CPAM </a:t>
            </a:r>
            <a:r>
              <a:rPr dirty="0"/>
              <a:t>depend on the size and location of the cysts.  The larger cysts can cause the listed symptoms.  Pulmonary hypoplasia can lead to pulmonary hypertension at birth.  Large masses can cause mediastinal shift, cardiac and IVC compression leading to fetal hydrops.  Fetal hydro</a:t>
            </a:r>
            <a:r>
              <a:rPr lang="en-US" dirty="0"/>
              <a:t>p</a:t>
            </a:r>
            <a:r>
              <a:rPr dirty="0"/>
              <a:t>s presents with pleural effusions, pericardial effusion, ascites, generalized edema and </a:t>
            </a:r>
            <a:r>
              <a:rPr dirty="0" err="1"/>
              <a:t>polyhydraminos</a:t>
            </a:r>
            <a:r>
              <a:rPr dirty="0"/>
              <a:t>.  Maternal mirror syndrome is when the mother has edema in response to fetal hydro</a:t>
            </a:r>
            <a:r>
              <a:rPr lang="en-US" dirty="0"/>
              <a:t>p</a:t>
            </a:r>
            <a:r>
              <a:rPr dirty="0"/>
              <a:t>s.  Esophageal compression can lead to proximal esophageal dilation, small stomach and </a:t>
            </a:r>
            <a:r>
              <a:rPr dirty="0" err="1"/>
              <a:t>polyhydraminos</a:t>
            </a:r>
            <a:r>
              <a:rPr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rPr lang="en-US" dirty="0"/>
              <a:t>CPAM </a:t>
            </a:r>
            <a:r>
              <a:rPr dirty="0"/>
              <a:t>is classified based on the type of cysts.  26% are </a:t>
            </a:r>
            <a:r>
              <a:rPr dirty="0" err="1"/>
              <a:t>macrocystic</a:t>
            </a:r>
            <a:r>
              <a:rPr dirty="0"/>
              <a:t> and 74% </a:t>
            </a:r>
            <a:r>
              <a:rPr dirty="0" err="1"/>
              <a:t>microc</a:t>
            </a:r>
            <a:r>
              <a:rPr lang="en-US" dirty="0" err="1"/>
              <a:t>ysti</a:t>
            </a:r>
            <a:r>
              <a:rPr dirty="0" err="1"/>
              <a:t>c</a:t>
            </a:r>
            <a:r>
              <a:rPr dirty="0"/>
              <a:t> and the cysts can be simple, fluid filled or mixed/solid.  </a:t>
            </a:r>
            <a:r>
              <a:rPr dirty="0" err="1"/>
              <a:t>Macrocystic</a:t>
            </a:r>
            <a:r>
              <a:rPr dirty="0"/>
              <a:t> lesions are more likely to be symptomatic postnatally.  Type </a:t>
            </a:r>
            <a:r>
              <a:rPr lang="en-US" dirty="0"/>
              <a:t>0</a:t>
            </a:r>
            <a:r>
              <a:rPr dirty="0"/>
              <a:t> is rare and associated with infant death due to the high location of the lesion.  Type I is the most common form.  Type II </a:t>
            </a:r>
            <a:r>
              <a:rPr lang="en-US" dirty="0"/>
              <a:t>CPAM </a:t>
            </a:r>
            <a:r>
              <a:rPr dirty="0"/>
              <a:t>are often associated with other congenital anomalies and diagnosed during evaluation for co-existing anomalies.  Type IV lesions are diagnosed at birth or in childhood secondary to frequent infections or the development of tension pneumothorax.  Type I and IV lesions are associated with malignancy.  </a:t>
            </a:r>
          </a:p>
          <a:p>
            <a:endParaRPr dirty="0"/>
          </a:p>
          <a:p>
            <a:r>
              <a:rPr dirty="0"/>
              <a:t>Type 0 1-3% of </a:t>
            </a:r>
            <a:r>
              <a:rPr lang="en-US" dirty="0"/>
              <a:t>CPAM</a:t>
            </a:r>
            <a:r>
              <a:rPr dirty="0"/>
              <a:t>, Type I 60-70% of CPAM, type II 15-20% of CPAMs, 5-10% type III and IV</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3781423" y="1122362"/>
            <a:ext cx="4219577" cy="1620838"/>
          </a:xfrm>
          <a:prstGeom prst="rect">
            <a:avLst/>
          </a:prstGeom>
        </p:spPr>
        <p:txBody>
          <a:bodyPr anchor="b"/>
          <a:lstStyle>
            <a:lvl1pPr algn="ctr">
              <a:defRPr sz="6000"/>
            </a:lvl1pPr>
          </a:lstStyle>
          <a:p>
            <a:r>
              <a:t>Title Text</a:t>
            </a:r>
          </a:p>
        </p:txBody>
      </p:sp>
      <p:sp>
        <p:nvSpPr>
          <p:cNvPr id="14" name="Body Level One…"/>
          <p:cNvSpPr txBox="1">
            <a:spLocks noGrp="1"/>
          </p:cNvSpPr>
          <p:nvPr>
            <p:ph type="body" sz="quarter" idx="1"/>
          </p:nvPr>
        </p:nvSpPr>
        <p:spPr>
          <a:xfrm>
            <a:off x="3781423" y="3112007"/>
            <a:ext cx="4192077" cy="103454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pic>
        <p:nvPicPr>
          <p:cNvPr id="15" name="Picture 2" descr="Picture 2"/>
          <p:cNvPicPr>
            <a:picLocks noChangeAspect="1"/>
          </p:cNvPicPr>
          <p:nvPr/>
        </p:nvPicPr>
        <p:blipFill>
          <a:blip r:embed="rId2"/>
          <a:stretch>
            <a:fillRect/>
          </a:stretch>
        </p:blipFill>
        <p:spPr>
          <a:xfrm>
            <a:off x="23812" y="157162"/>
            <a:ext cx="3733801" cy="3708909"/>
          </a:xfrm>
          <a:prstGeom prst="rect">
            <a:avLst/>
          </a:prstGeom>
          <a:ln w="12700">
            <a:miter lim="400000"/>
          </a:ln>
        </p:spPr>
      </p:pic>
      <p:sp>
        <p:nvSpPr>
          <p:cNvPr id="16" name="Rectangle 4"/>
          <p:cNvSpPr/>
          <p:nvPr/>
        </p:nvSpPr>
        <p:spPr>
          <a:xfrm flipV="1">
            <a:off x="0" y="3048000"/>
            <a:ext cx="9144000" cy="3810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2331"/>
                  <a:pt x="21572" y="19269"/>
                  <a:pt x="21572" y="21600"/>
                </a:cubicBezTo>
                <a:cubicBezTo>
                  <a:pt x="21551" y="73"/>
                  <a:pt x="7256" y="1762"/>
                  <a:pt x="56" y="1762"/>
                </a:cubicBezTo>
                <a:lnTo>
                  <a:pt x="0" y="0"/>
                </a:lnTo>
                <a:close/>
              </a:path>
            </a:pathLst>
          </a:custGeom>
          <a:solidFill>
            <a:srgbClr val="00556A"/>
          </a:solidFill>
          <a:ln w="12700">
            <a:solidFill>
              <a:schemeClr val="accent1"/>
            </a:solidFill>
            <a:miter/>
          </a:ln>
        </p:spPr>
        <p:txBody>
          <a:bodyPr lIns="45719" rIns="45719" anchor="ctr"/>
          <a:lstStyle/>
          <a:p>
            <a:pPr algn="ctr">
              <a:defRPr>
                <a:solidFill>
                  <a:srgbClr val="FFFFFF"/>
                </a:solidFill>
              </a:defRPr>
            </a:pPr>
            <a:endParaRPr/>
          </a:p>
        </p:txBody>
      </p:sp>
      <p:pic>
        <p:nvPicPr>
          <p:cNvPr id="17" name="Picture 12" descr="Picture 12"/>
          <p:cNvPicPr>
            <a:picLocks noChangeAspect="1"/>
          </p:cNvPicPr>
          <p:nvPr/>
        </p:nvPicPr>
        <p:blipFill>
          <a:blip r:embed="rId3"/>
          <a:stretch>
            <a:fillRect/>
          </a:stretch>
        </p:blipFill>
        <p:spPr>
          <a:xfrm>
            <a:off x="4572000" y="4953000"/>
            <a:ext cx="3368164" cy="1600200"/>
          </a:xfrm>
          <a:prstGeom prst="rect">
            <a:avLst/>
          </a:prstGeom>
          <a:ln>
            <a:solidFill>
              <a:srgbClr val="222A35"/>
            </a:solidFill>
          </a:ln>
        </p:spPr>
      </p:pic>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Title Text"/>
          <p:cNvSpPr txBox="1">
            <a:spLocks noGrp="1"/>
          </p:cNvSpPr>
          <p:nvPr>
            <p:ph type="title"/>
          </p:nvPr>
        </p:nvSpPr>
        <p:spPr>
          <a:prstGeom prst="rect">
            <a:avLst/>
          </a:prstGeom>
        </p:spPr>
        <p:txBody>
          <a:bodyPr/>
          <a:lstStyle/>
          <a:p>
            <a:r>
              <a:t>Title Text</a:t>
            </a:r>
          </a:p>
        </p:txBody>
      </p:sp>
      <p:sp>
        <p:nvSpPr>
          <p:cNvPr id="2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623887" y="1709738"/>
            <a:ext cx="7886701" cy="2852737"/>
          </a:xfrm>
          <a:prstGeom prst="rect">
            <a:avLst/>
          </a:prstGeom>
        </p:spPr>
        <p:txBody>
          <a:bodyPr anchor="b"/>
          <a:lstStyle>
            <a:lvl1pPr>
              <a:defRPr sz="6000"/>
            </a:lvl1pPr>
          </a:lstStyle>
          <a:p>
            <a:r>
              <a:t>Title Text</a:t>
            </a:r>
          </a:p>
        </p:txBody>
      </p:sp>
      <p:sp>
        <p:nvSpPr>
          <p:cNvPr id="35" name="Body Level One…"/>
          <p:cNvSpPr txBox="1">
            <a:spLocks noGrp="1"/>
          </p:cNvSpPr>
          <p:nvPr>
            <p:ph type="body" sz="quarter" idx="1"/>
          </p:nvPr>
        </p:nvSpPr>
        <p:spPr>
          <a:xfrm>
            <a:off x="623887" y="4589462"/>
            <a:ext cx="7886701"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3" name="Title Text"/>
          <p:cNvSpPr txBox="1">
            <a:spLocks noGrp="1"/>
          </p:cNvSpPr>
          <p:nvPr>
            <p:ph type="title"/>
          </p:nvPr>
        </p:nvSpPr>
        <p:spPr>
          <a:prstGeom prst="rect">
            <a:avLst/>
          </a:prstGeom>
        </p:spPr>
        <p:txBody>
          <a:bodyPr/>
          <a:lstStyle/>
          <a:p>
            <a:r>
              <a:t>Title Text</a:t>
            </a:r>
          </a:p>
        </p:txBody>
      </p:sp>
      <p:sp>
        <p:nvSpPr>
          <p:cNvPr id="44" name="Body Level One…"/>
          <p:cNvSpPr txBox="1">
            <a:spLocks noGrp="1"/>
          </p:cNvSpPr>
          <p:nvPr>
            <p:ph type="body" sz="half" idx="1"/>
          </p:nvPr>
        </p:nvSpPr>
        <p:spPr>
          <a:xfrm>
            <a:off x="628650" y="1825625"/>
            <a:ext cx="386715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630237" y="457200"/>
            <a:ext cx="2949576" cy="1600200"/>
          </a:xfrm>
          <a:prstGeom prst="rect">
            <a:avLst/>
          </a:prstGeom>
        </p:spPr>
        <p:txBody>
          <a:bodyPr anchor="b"/>
          <a:lstStyle>
            <a:lvl1pPr>
              <a:defRPr sz="3200"/>
            </a:lvl1pPr>
          </a:lstStyle>
          <a:p>
            <a:r>
              <a:t>Title Text</a:t>
            </a:r>
          </a:p>
        </p:txBody>
      </p:sp>
      <p:sp>
        <p:nvSpPr>
          <p:cNvPr id="88" name="Picture Placeholder 2"/>
          <p:cNvSpPr>
            <a:spLocks noGrp="1"/>
          </p:cNvSpPr>
          <p:nvPr>
            <p:ph type="pic" sz="half" idx="13"/>
          </p:nvPr>
        </p:nvSpPr>
        <p:spPr>
          <a:xfrm>
            <a:off x="3887787" y="987425"/>
            <a:ext cx="4629151" cy="4873625"/>
          </a:xfrm>
          <a:prstGeom prst="rect">
            <a:avLst/>
          </a:prstGeom>
        </p:spPr>
        <p:txBody>
          <a:bodyPr lIns="91439" rIns="91439">
            <a:noAutofit/>
          </a:bodyPr>
          <a:lstStyle/>
          <a:p>
            <a:endParaRPr/>
          </a:p>
        </p:txBody>
      </p:sp>
      <p:sp>
        <p:nvSpPr>
          <p:cNvPr id="89" name="Body Level One…"/>
          <p:cNvSpPr txBox="1">
            <a:spLocks noGrp="1"/>
          </p:cNvSpPr>
          <p:nvPr>
            <p:ph type="body" sz="quarter" idx="1"/>
          </p:nvPr>
        </p:nvSpPr>
        <p:spPr>
          <a:xfrm>
            <a:off x="630237" y="2057400"/>
            <a:ext cx="2949576"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7" name="Title Text"/>
          <p:cNvSpPr txBox="1">
            <a:spLocks noGrp="1"/>
          </p:cNvSpPr>
          <p:nvPr>
            <p:ph type="title"/>
          </p:nvPr>
        </p:nvSpPr>
        <p:spPr>
          <a:prstGeom prst="rect">
            <a:avLst/>
          </a:prstGeom>
        </p:spPr>
        <p:txBody>
          <a:bodyPr/>
          <a:lstStyle/>
          <a:p>
            <a:r>
              <a:t>Title Text</a:t>
            </a:r>
          </a:p>
        </p:txBody>
      </p:sp>
      <p:sp>
        <p:nvSpPr>
          <p:cNvPr id="9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6" name="Title Text"/>
          <p:cNvSpPr txBox="1">
            <a:spLocks noGrp="1"/>
          </p:cNvSpPr>
          <p:nvPr>
            <p:ph type="title"/>
          </p:nvPr>
        </p:nvSpPr>
        <p:spPr>
          <a:xfrm>
            <a:off x="6543675" y="365125"/>
            <a:ext cx="1971675" cy="5811838"/>
          </a:xfrm>
          <a:prstGeom prst="rect">
            <a:avLst/>
          </a:prstGeom>
        </p:spPr>
        <p:txBody>
          <a:bodyPr/>
          <a:lstStyle/>
          <a:p>
            <a:r>
              <a:t>Title Text</a:t>
            </a:r>
          </a:p>
        </p:txBody>
      </p:sp>
      <p:sp>
        <p:nvSpPr>
          <p:cNvPr id="107" name="Body Level One…"/>
          <p:cNvSpPr txBox="1">
            <a:spLocks noGrp="1"/>
          </p:cNvSpPr>
          <p:nvPr>
            <p:ph type="body" idx="1"/>
          </p:nvPr>
        </p:nvSpPr>
        <p:spPr>
          <a:xfrm>
            <a:off x="628650" y="365125"/>
            <a:ext cx="5762625"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Rectangle 4"/>
          <p:cNvSpPr/>
          <p:nvPr/>
        </p:nvSpPr>
        <p:spPr>
          <a:xfrm>
            <a:off x="0" y="1"/>
            <a:ext cx="9144000" cy="1176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2331"/>
                  <a:pt x="21572" y="19269"/>
                  <a:pt x="21572" y="21600"/>
                </a:cubicBezTo>
                <a:cubicBezTo>
                  <a:pt x="21551" y="73"/>
                  <a:pt x="7256" y="1762"/>
                  <a:pt x="56" y="1762"/>
                </a:cubicBezTo>
                <a:lnTo>
                  <a:pt x="0" y="0"/>
                </a:lnTo>
                <a:close/>
              </a:path>
            </a:pathLst>
          </a:custGeom>
          <a:solidFill>
            <a:srgbClr val="00556A"/>
          </a:solidFill>
          <a:ln w="12700">
            <a:miter lim="400000"/>
          </a:ln>
        </p:spPr>
        <p:txBody>
          <a:bodyPr lIns="45719" rIns="45719" anchor="ctr"/>
          <a:lstStyle/>
          <a:p>
            <a:pPr algn="ctr">
              <a:defRPr>
                <a:solidFill>
                  <a:srgbClr val="FFFFFF"/>
                </a:solidFill>
              </a:defRPr>
            </a:pPr>
            <a:endParaRPr/>
          </a:p>
        </p:txBody>
      </p:sp>
      <p:pic>
        <p:nvPicPr>
          <p:cNvPr id="5" name="Picture 7" descr="Picture 7"/>
          <p:cNvPicPr>
            <a:picLocks noChangeAspect="1"/>
          </p:cNvPicPr>
          <p:nvPr/>
        </p:nvPicPr>
        <p:blipFill>
          <a:blip r:embed="rId11"/>
          <a:stretch>
            <a:fillRect/>
          </a:stretch>
        </p:blipFill>
        <p:spPr>
          <a:xfrm>
            <a:off x="7620000" y="149336"/>
            <a:ext cx="1233550" cy="1225326"/>
          </a:xfrm>
          <a:prstGeom prst="rect">
            <a:avLst/>
          </a:prstGeom>
          <a:ln w="12700">
            <a:miter lim="400000"/>
          </a:ln>
        </p:spPr>
      </p:pic>
      <p:sp>
        <p:nvSpPr>
          <p:cNvPr id="6" name="Slide Number"/>
          <p:cNvSpPr txBox="1">
            <a:spLocks noGrp="1"/>
          </p:cNvSpPr>
          <p:nvPr>
            <p:ph type="sldNum" sz="quarter" idx="2"/>
          </p:nvPr>
        </p:nvSpPr>
        <p:spPr>
          <a:xfrm>
            <a:off x="8241694" y="6406785"/>
            <a:ext cx="273657" cy="264255"/>
          </a:xfrm>
          <a:prstGeom prst="rect">
            <a:avLst/>
          </a:prstGeom>
          <a:ln w="12700">
            <a:miter lim="400000"/>
          </a:ln>
        </p:spPr>
        <p:txBody>
          <a:bodyPr wrap="none" lIns="45719" rIns="45719" anchor="ctr">
            <a:spAutoFit/>
          </a:bodyPr>
          <a:lstStyle>
            <a:lvl1pPr algn="r">
              <a:defRPr sz="1200">
                <a:solidFill>
                  <a:srgbClr val="888888"/>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uptodat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p:cNvSpPr txBox="1">
            <a:spLocks noGrp="1"/>
          </p:cNvSpPr>
          <p:nvPr>
            <p:ph type="ctrTitle"/>
          </p:nvPr>
        </p:nvSpPr>
        <p:spPr>
          <a:xfrm>
            <a:off x="4038600" y="457200"/>
            <a:ext cx="4724400" cy="3124200"/>
          </a:xfrm>
          <a:prstGeom prst="rect">
            <a:avLst/>
          </a:prstGeom>
        </p:spPr>
        <p:txBody>
          <a:bodyPr>
            <a:normAutofit fontScale="90000"/>
          </a:bodyPr>
          <a:lstStyle/>
          <a:p>
            <a:pPr defTabSz="795527">
              <a:defRPr sz="5220"/>
            </a:pPr>
            <a:r>
              <a:rPr lang="en-US" dirty="0"/>
              <a:t>Anesthesia for CPAM (congenital pulmonary airway malformation)</a:t>
            </a:r>
            <a:endParaRPr dirty="0"/>
          </a:p>
        </p:txBody>
      </p:sp>
      <p:sp>
        <p:nvSpPr>
          <p:cNvPr id="129" name="Body"/>
          <p:cNvSpPr txBox="1">
            <a:spLocks noGrp="1"/>
          </p:cNvSpPr>
          <p:nvPr>
            <p:ph type="subTitle" sz="quarter" idx="1"/>
          </p:nvPr>
        </p:nvSpPr>
        <p:spPr>
          <a:xfrm>
            <a:off x="3886200" y="3733800"/>
            <a:ext cx="4192077" cy="1034543"/>
          </a:xfrm>
          <a:prstGeom prst="rect">
            <a:avLst/>
          </a:prstGeom>
        </p:spPr>
        <p:txBody>
          <a:bodyPr/>
          <a:lstStyle/>
          <a:p>
            <a:r>
              <a:rPr lang="en-US" dirty="0"/>
              <a:t>Neha Patel, MD</a:t>
            </a:r>
          </a:p>
          <a:p>
            <a:r>
              <a:rPr lang="en-US" dirty="0"/>
              <a:t>Andrew Costandi, MD, MMM</a:t>
            </a:r>
          </a:p>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lassification"/>
          <p:cNvSpPr txBox="1">
            <a:spLocks noGrp="1"/>
          </p:cNvSpPr>
          <p:nvPr>
            <p:ph type="title"/>
          </p:nvPr>
        </p:nvSpPr>
        <p:spPr>
          <a:xfrm>
            <a:off x="465400" y="287574"/>
            <a:ext cx="8429626" cy="857251"/>
          </a:xfrm>
          <a:prstGeom prst="rect">
            <a:avLst/>
          </a:prstGeom>
        </p:spPr>
        <p:txBody>
          <a:bodyPr tIns="32146" bIns="32146">
            <a:normAutofit/>
          </a:bodyPr>
          <a:lstStyle/>
          <a:p>
            <a:r>
              <a:rPr sz="5400" dirty="0">
                <a:latin typeface="+mn-ea"/>
                <a:ea typeface="+mn-ea"/>
              </a:rPr>
              <a:t>Classification</a:t>
            </a:r>
          </a:p>
        </p:txBody>
      </p:sp>
      <p:graphicFrame>
        <p:nvGraphicFramePr>
          <p:cNvPr id="155" name="Table"/>
          <p:cNvGraphicFramePr/>
          <p:nvPr>
            <p:extLst>
              <p:ext uri="{D42A27DB-BD31-4B8C-83A1-F6EECF244321}">
                <p14:modId xmlns:p14="http://schemas.microsoft.com/office/powerpoint/2010/main" val="1642231690"/>
              </p:ext>
            </p:extLst>
          </p:nvPr>
        </p:nvGraphicFramePr>
        <p:xfrm>
          <a:off x="615459" y="1142128"/>
          <a:ext cx="7913085" cy="5638166"/>
        </p:xfrm>
        <a:graphic>
          <a:graphicData uri="http://schemas.openxmlformats.org/drawingml/2006/table">
            <a:tbl>
              <a:tblPr firstRow="1" firstCol="1" bandRow="1">
                <a:tableStyleId>{4C3C2611-4C71-4FC5-86AE-919BDF0F9419}</a:tableStyleId>
              </a:tblPr>
              <a:tblGrid>
                <a:gridCol w="2035804">
                  <a:extLst>
                    <a:ext uri="{9D8B030D-6E8A-4147-A177-3AD203B41FA5}">
                      <a16:colId xmlns:a16="http://schemas.microsoft.com/office/drawing/2014/main" val="20000"/>
                    </a:ext>
                  </a:extLst>
                </a:gridCol>
                <a:gridCol w="5877281">
                  <a:extLst>
                    <a:ext uri="{9D8B030D-6E8A-4147-A177-3AD203B41FA5}">
                      <a16:colId xmlns:a16="http://schemas.microsoft.com/office/drawing/2014/main" val="20001"/>
                    </a:ext>
                  </a:extLst>
                </a:gridCol>
              </a:tblGrid>
              <a:tr h="841752">
                <a:tc>
                  <a:txBody>
                    <a:bodyPr/>
                    <a:lstStyle/>
                    <a:p>
                      <a:pPr indent="228600" algn="ctr">
                        <a:defRPr>
                          <a:solidFill>
                            <a:srgbClr val="000000"/>
                          </a:solidFill>
                        </a:defRPr>
                      </a:pPr>
                      <a:r>
                        <a:rPr sz="4400" b="0" dirty="0">
                          <a:solidFill>
                            <a:srgbClr val="FFFFFF"/>
                          </a:solidFill>
                          <a:sym typeface="Bodoni SvtyTwo ITC TT-Book"/>
                        </a:rPr>
                        <a:t>Type</a:t>
                      </a:r>
                    </a:p>
                  </a:txBody>
                  <a:tcPr marL="0" marR="0" marT="0" marB="0" anchor="ctr" horzOverflow="overflow"/>
                </a:tc>
                <a:tc>
                  <a:txBody>
                    <a:bodyPr/>
                    <a:lstStyle/>
                    <a:p>
                      <a:pPr indent="228600" algn="ctr">
                        <a:defRPr>
                          <a:solidFill>
                            <a:srgbClr val="000000"/>
                          </a:solidFill>
                        </a:defRPr>
                      </a:pPr>
                      <a:r>
                        <a:rPr sz="4400" b="0" dirty="0">
                          <a:solidFill>
                            <a:srgbClr val="FFFFFF"/>
                          </a:solidFill>
                          <a:sym typeface="Bodoni SvtyTwo ITC TT-Book"/>
                        </a:rPr>
                        <a:t>Characteristics</a:t>
                      </a:r>
                    </a:p>
                  </a:txBody>
                  <a:tcPr marL="0" marR="0" marT="0" marB="0" anchor="ctr" horzOverflow="overflow"/>
                </a:tc>
                <a:extLst>
                  <a:ext uri="{0D108BD9-81ED-4DB2-BD59-A6C34878D82A}">
                    <a16:rowId xmlns:a16="http://schemas.microsoft.com/office/drawing/2014/main" val="10000"/>
                  </a:ext>
                </a:extLst>
              </a:tr>
              <a:tr h="889000">
                <a:tc>
                  <a:txBody>
                    <a:bodyPr/>
                    <a:lstStyle/>
                    <a:p>
                      <a:pPr indent="228600" algn="ctr">
                        <a:defRPr>
                          <a:solidFill>
                            <a:srgbClr val="000000"/>
                          </a:solidFill>
                        </a:defRPr>
                      </a:pPr>
                      <a:r>
                        <a:rPr sz="3200" b="0" dirty="0">
                          <a:solidFill>
                            <a:srgbClr val="FFFFFF"/>
                          </a:solidFill>
                          <a:sym typeface="Bodoni SvtyTwo ITC TT-Book"/>
                        </a:rPr>
                        <a:t>0</a:t>
                      </a:r>
                    </a:p>
                  </a:txBody>
                  <a:tcPr marL="0" marR="0" marT="0" marB="0" anchor="ctr" horzOverflow="overflow"/>
                </a:tc>
                <a:tc>
                  <a:txBody>
                    <a:bodyPr/>
                    <a:lstStyle/>
                    <a:p>
                      <a:pPr algn="ctr" defTabSz="554990">
                        <a:lnSpc>
                          <a:spcPct val="100000"/>
                        </a:lnSpc>
                        <a:spcBef>
                          <a:spcPts val="400"/>
                        </a:spcBef>
                        <a:defRPr>
                          <a:solidFill>
                            <a:srgbClr val="000000"/>
                          </a:solidFill>
                        </a:defRPr>
                      </a:pPr>
                      <a:r>
                        <a:rPr sz="2000" dirty="0">
                          <a:solidFill>
                            <a:srgbClr val="414141"/>
                          </a:solidFill>
                          <a:latin typeface="+mn-lt"/>
                          <a:ea typeface="Palatino"/>
                          <a:cs typeface="Palatino"/>
                        </a:rPr>
                        <a:t>Rare - severe (Infant Death)
Tracheal or bronchial tissue origin</a:t>
                      </a:r>
                    </a:p>
                  </a:txBody>
                  <a:tcPr marL="0" marR="0" marT="0" marB="0" anchor="ctr" horzOverflow="overflow"/>
                </a:tc>
                <a:extLst>
                  <a:ext uri="{0D108BD9-81ED-4DB2-BD59-A6C34878D82A}">
                    <a16:rowId xmlns:a16="http://schemas.microsoft.com/office/drawing/2014/main" val="10001"/>
                  </a:ext>
                </a:extLst>
              </a:tr>
              <a:tr h="1064707">
                <a:tc>
                  <a:txBody>
                    <a:bodyPr/>
                    <a:lstStyle/>
                    <a:p>
                      <a:pPr indent="228600" algn="ctr">
                        <a:defRPr>
                          <a:solidFill>
                            <a:srgbClr val="000000"/>
                          </a:solidFill>
                        </a:defRPr>
                      </a:pPr>
                      <a:r>
                        <a:rPr sz="3200" b="0" dirty="0">
                          <a:solidFill>
                            <a:srgbClr val="FFFFFF"/>
                          </a:solidFill>
                          <a:sym typeface="Bodoni SvtyTwo ITC TT-Book"/>
                        </a:rPr>
                        <a:t>I</a:t>
                      </a:r>
                    </a:p>
                  </a:txBody>
                  <a:tcPr marL="0" marR="0" marT="0" marB="0" anchor="ctr" horzOverflow="overflow"/>
                </a:tc>
                <a:tc>
                  <a:txBody>
                    <a:bodyPr/>
                    <a:lstStyle/>
                    <a:p>
                      <a:pPr algn="ctr" defTabSz="554990">
                        <a:lnSpc>
                          <a:spcPct val="100000"/>
                        </a:lnSpc>
                        <a:spcBef>
                          <a:spcPts val="400"/>
                        </a:spcBef>
                        <a:defRPr>
                          <a:solidFill>
                            <a:srgbClr val="000000"/>
                          </a:solidFill>
                        </a:defRPr>
                      </a:pPr>
                      <a:r>
                        <a:rPr sz="2000" dirty="0">
                          <a:solidFill>
                            <a:srgbClr val="414141"/>
                          </a:solidFill>
                          <a:latin typeface="+mn-lt"/>
                          <a:ea typeface="Palatino"/>
                          <a:cs typeface="Palatino"/>
                        </a:rPr>
                        <a:t>Most common - Mild/moderate symptoms at birth
Distal bronchi origin (Cystic)</a:t>
                      </a:r>
                    </a:p>
                  </a:txBody>
                  <a:tcPr marL="0" marR="0" marT="0" marB="0" anchor="ctr" horzOverflow="overflow"/>
                </a:tc>
                <a:extLst>
                  <a:ext uri="{0D108BD9-81ED-4DB2-BD59-A6C34878D82A}">
                    <a16:rowId xmlns:a16="http://schemas.microsoft.com/office/drawing/2014/main" val="10002"/>
                  </a:ext>
                </a:extLst>
              </a:tr>
              <a:tr h="1064707">
                <a:tc>
                  <a:txBody>
                    <a:bodyPr/>
                    <a:lstStyle/>
                    <a:p>
                      <a:pPr indent="228600" algn="ctr">
                        <a:defRPr>
                          <a:solidFill>
                            <a:srgbClr val="000000"/>
                          </a:solidFill>
                        </a:defRPr>
                      </a:pPr>
                      <a:r>
                        <a:rPr sz="3200" b="0" dirty="0">
                          <a:solidFill>
                            <a:srgbClr val="FFFFFF"/>
                          </a:solidFill>
                          <a:sym typeface="Bodoni SvtyTwo ITC TT-Book"/>
                        </a:rPr>
                        <a:t>II</a:t>
                      </a:r>
                    </a:p>
                  </a:txBody>
                  <a:tcPr marL="0" marR="0" marT="0" marB="0" anchor="ctr" horzOverflow="overflow"/>
                </a:tc>
                <a:tc>
                  <a:txBody>
                    <a:bodyPr/>
                    <a:lstStyle/>
                    <a:p>
                      <a:pPr algn="ctr" defTabSz="554990">
                        <a:lnSpc>
                          <a:spcPct val="100000"/>
                        </a:lnSpc>
                        <a:spcBef>
                          <a:spcPts val="400"/>
                        </a:spcBef>
                        <a:defRPr>
                          <a:solidFill>
                            <a:srgbClr val="000000"/>
                          </a:solidFill>
                        </a:defRPr>
                      </a:pPr>
                      <a:r>
                        <a:rPr sz="2000" dirty="0">
                          <a:solidFill>
                            <a:srgbClr val="414141"/>
                          </a:solidFill>
                          <a:latin typeface="+mn-lt"/>
                          <a:ea typeface="Palatino"/>
                          <a:cs typeface="Palatino"/>
                        </a:rPr>
                        <a:t>Incidentally diagnosed with co-existing diseases
Small heterogeneous multiple cysts</a:t>
                      </a:r>
                    </a:p>
                  </a:txBody>
                  <a:tcPr marL="0" marR="0" marT="0" marB="0" anchor="ctr" horzOverflow="overflow"/>
                </a:tc>
                <a:extLst>
                  <a:ext uri="{0D108BD9-81ED-4DB2-BD59-A6C34878D82A}">
                    <a16:rowId xmlns:a16="http://schemas.microsoft.com/office/drawing/2014/main" val="10003"/>
                  </a:ext>
                </a:extLst>
              </a:tr>
              <a:tr h="889000">
                <a:tc>
                  <a:txBody>
                    <a:bodyPr/>
                    <a:lstStyle/>
                    <a:p>
                      <a:pPr indent="228600" algn="ctr">
                        <a:defRPr>
                          <a:solidFill>
                            <a:srgbClr val="000000"/>
                          </a:solidFill>
                        </a:defRPr>
                      </a:pPr>
                      <a:r>
                        <a:rPr sz="3200" b="0" dirty="0">
                          <a:solidFill>
                            <a:srgbClr val="FFFFFF"/>
                          </a:solidFill>
                          <a:sym typeface="Bodoni SvtyTwo ITC TT-Book"/>
                        </a:rPr>
                        <a:t>III</a:t>
                      </a:r>
                    </a:p>
                  </a:txBody>
                  <a:tcPr marL="0" marR="0" marT="0" marB="0" anchor="ctr" horzOverflow="overflow"/>
                </a:tc>
                <a:tc>
                  <a:txBody>
                    <a:bodyPr/>
                    <a:lstStyle/>
                    <a:p>
                      <a:pPr algn="ctr" defTabSz="554990">
                        <a:lnSpc>
                          <a:spcPct val="100000"/>
                        </a:lnSpc>
                        <a:spcBef>
                          <a:spcPts val="400"/>
                        </a:spcBef>
                        <a:defRPr>
                          <a:solidFill>
                            <a:srgbClr val="000000"/>
                          </a:solidFill>
                        </a:defRPr>
                      </a:pPr>
                      <a:r>
                        <a:rPr sz="2000" dirty="0">
                          <a:solidFill>
                            <a:srgbClr val="414141"/>
                          </a:solidFill>
                          <a:latin typeface="+mn-lt"/>
                          <a:ea typeface="Palatino"/>
                          <a:cs typeface="Palatino"/>
                        </a:rPr>
                        <a:t>Severe form , antenatal symptoms
Large, mixed solid and fluid filled cysts</a:t>
                      </a:r>
                    </a:p>
                  </a:txBody>
                  <a:tcPr marL="0" marR="0" marT="0" marB="0" anchor="ctr" horzOverflow="overflow"/>
                </a:tc>
                <a:extLst>
                  <a:ext uri="{0D108BD9-81ED-4DB2-BD59-A6C34878D82A}">
                    <a16:rowId xmlns:a16="http://schemas.microsoft.com/office/drawing/2014/main" val="10004"/>
                  </a:ext>
                </a:extLst>
              </a:tr>
              <a:tr h="889000">
                <a:tc>
                  <a:txBody>
                    <a:bodyPr/>
                    <a:lstStyle/>
                    <a:p>
                      <a:pPr indent="228600" algn="ctr">
                        <a:defRPr>
                          <a:solidFill>
                            <a:srgbClr val="000000"/>
                          </a:solidFill>
                        </a:defRPr>
                      </a:pPr>
                      <a:r>
                        <a:rPr sz="3200" b="0" dirty="0">
                          <a:solidFill>
                            <a:srgbClr val="FFFFFF"/>
                          </a:solidFill>
                          <a:sym typeface="Bodoni SvtyTwo ITC TT-Book"/>
                        </a:rPr>
                        <a:t>IV</a:t>
                      </a:r>
                    </a:p>
                  </a:txBody>
                  <a:tcPr marL="0" marR="0" marT="0" marB="0" anchor="ctr" horzOverflow="overflow"/>
                </a:tc>
                <a:tc>
                  <a:txBody>
                    <a:bodyPr/>
                    <a:lstStyle/>
                    <a:p>
                      <a:pPr algn="ctr" defTabSz="554990">
                        <a:lnSpc>
                          <a:spcPct val="100000"/>
                        </a:lnSpc>
                        <a:spcBef>
                          <a:spcPts val="400"/>
                        </a:spcBef>
                        <a:defRPr>
                          <a:solidFill>
                            <a:srgbClr val="000000"/>
                          </a:solidFill>
                        </a:defRPr>
                      </a:pPr>
                      <a:r>
                        <a:rPr sz="2000" dirty="0">
                          <a:solidFill>
                            <a:srgbClr val="414141"/>
                          </a:solidFill>
                          <a:latin typeface="+mn-lt"/>
                          <a:ea typeface="Palatino"/>
                          <a:cs typeface="Palatino"/>
                        </a:rPr>
                        <a:t>Congenital, mild/moderate symptoms
Small, distal bronchi, often diagnosed after birth</a:t>
                      </a:r>
                    </a:p>
                  </a:txBody>
                  <a:tcPr marL="0" marR="0" marT="0" marB="0"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33917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Evaluation"/>
          <p:cNvSpPr txBox="1">
            <a:spLocks noGrp="1"/>
          </p:cNvSpPr>
          <p:nvPr>
            <p:ph type="title"/>
          </p:nvPr>
        </p:nvSpPr>
        <p:spPr>
          <a:xfrm>
            <a:off x="152400" y="365125"/>
            <a:ext cx="8362950" cy="1082675"/>
          </a:xfrm>
          <a:prstGeom prst="rect">
            <a:avLst/>
          </a:prstGeom>
        </p:spPr>
        <p:txBody>
          <a:bodyPr tIns="32146" bIns="32146">
            <a:normAutofit/>
          </a:bodyPr>
          <a:lstStyle/>
          <a:p>
            <a:r>
              <a:rPr sz="5400" dirty="0">
                <a:latin typeface="+mn-ea"/>
                <a:ea typeface="+mn-ea"/>
              </a:rPr>
              <a:t>Evaluation</a:t>
            </a:r>
          </a:p>
        </p:txBody>
      </p:sp>
      <mc:AlternateContent xmlns:mc="http://schemas.openxmlformats.org/markup-compatibility/2006" xmlns:a14="http://schemas.microsoft.com/office/drawing/2010/main">
        <mc:Choice Requires="a14">
          <p:sp>
            <p:nvSpPr>
              <p:cNvPr id="160" name="Congenital pulmonary airway malformation volume ratio (CVR)…"/>
              <p:cNvSpPr txBox="1">
                <a:spLocks noGrp="1"/>
              </p:cNvSpPr>
              <p:nvPr>
                <p:ph type="body" idx="1"/>
              </p:nvPr>
            </p:nvSpPr>
            <p:spPr>
              <a:xfrm>
                <a:off x="152400" y="1825624"/>
                <a:ext cx="8991600" cy="4879975"/>
              </a:xfrm>
              <a:prstGeom prst="rect">
                <a:avLst/>
              </a:prstGeom>
            </p:spPr>
            <p:txBody>
              <a:bodyPr tIns="32146" bIns="32146">
                <a:normAutofit fontScale="40000" lnSpcReduction="20000"/>
              </a:bodyPr>
              <a:lstStyle/>
              <a:p>
                <a:pPr marL="313851" indent="-313851" defTabSz="390193">
                  <a:lnSpc>
                    <a:spcPct val="110000"/>
                  </a:lnSpc>
                  <a:spcBef>
                    <a:spcPts val="1547"/>
                  </a:spcBef>
                  <a:defRPr sz="3420"/>
                </a:pPr>
                <a:r>
                  <a:rPr lang="en-US" sz="7000" dirty="0"/>
                  <a:t>Congenital pulmonary airway malformation volume ratio (CVR) </a:t>
                </a:r>
              </a:p>
              <a:p>
                <a:pPr marL="0" lvl="3" indent="458053" defTabSz="390193">
                  <a:lnSpc>
                    <a:spcPct val="110000"/>
                  </a:lnSpc>
                  <a:spcBef>
                    <a:spcPts val="1547"/>
                  </a:spcBef>
                  <a:buSzTx/>
                  <a:buNone/>
                  <a:defRPr sz="3420"/>
                </a:pPr>
                <a:endParaRPr lang="en-US" sz="1500" dirty="0"/>
              </a:p>
              <a:p>
                <a:pPr marL="0" lvl="3" indent="458053" defTabSz="390193">
                  <a:lnSpc>
                    <a:spcPct val="110000"/>
                  </a:lnSpc>
                  <a:spcBef>
                    <a:spcPts val="1547"/>
                  </a:spcBef>
                  <a:buSzTx/>
                  <a:buNone/>
                  <a:defRPr sz="3420"/>
                </a:pPr>
                <a14:m>
                  <m:oMathPara xmlns:m="http://schemas.openxmlformats.org/officeDocument/2006/math">
                    <m:oMathParaPr>
                      <m:jc m:val="centerGroup"/>
                    </m:oMathParaPr>
                    <m:oMath xmlns:m="http://schemas.openxmlformats.org/officeDocument/2006/math">
                      <m:f>
                        <m:fPr>
                          <m:ctrlPr>
                            <a:rPr lang="en-US" sz="5100" b="0" i="1" smtClean="0">
                              <a:latin typeface="Cambria Math" panose="02040503050406030204" pitchFamily="18" charset="0"/>
                            </a:rPr>
                          </m:ctrlPr>
                        </m:fPr>
                        <m:num>
                          <m:r>
                            <a:rPr lang="en-US" sz="5100" b="0" i="1" smtClean="0">
                              <a:latin typeface="Cambria Math" panose="02040503050406030204" pitchFamily="18" charset="0"/>
                            </a:rPr>
                            <m:t>𝑉𝑜𝑙𝑢𝑚𝑒</m:t>
                          </m:r>
                          <m:r>
                            <a:rPr lang="en-US" sz="5100" b="0" i="1" smtClean="0">
                              <a:latin typeface="Cambria Math" panose="02040503050406030204" pitchFamily="18" charset="0"/>
                            </a:rPr>
                            <m:t> </m:t>
                          </m:r>
                          <m:r>
                            <a:rPr lang="en-US" sz="5100" b="0" i="1" smtClean="0">
                              <a:latin typeface="Cambria Math" panose="02040503050406030204" pitchFamily="18" charset="0"/>
                            </a:rPr>
                            <m:t>𝑜𝑓</m:t>
                          </m:r>
                          <m:r>
                            <a:rPr lang="en-US" sz="5100" b="0" i="1" smtClean="0">
                              <a:latin typeface="Cambria Math" panose="02040503050406030204" pitchFamily="18" charset="0"/>
                            </a:rPr>
                            <m:t> </m:t>
                          </m:r>
                          <m:r>
                            <a:rPr lang="en-US" sz="5100" b="0" i="1" smtClean="0">
                              <a:latin typeface="Cambria Math" panose="02040503050406030204" pitchFamily="18" charset="0"/>
                            </a:rPr>
                            <m:t>𝑙𝑢𝑛𝑔</m:t>
                          </m:r>
                          <m:r>
                            <a:rPr lang="en-US" sz="5100" b="0" i="1" smtClean="0">
                              <a:latin typeface="Cambria Math" panose="02040503050406030204" pitchFamily="18" charset="0"/>
                            </a:rPr>
                            <m:t> </m:t>
                          </m:r>
                          <m:r>
                            <a:rPr lang="en-US" sz="5100" b="0" i="1" smtClean="0">
                              <a:latin typeface="Cambria Math" panose="02040503050406030204" pitchFamily="18" charset="0"/>
                            </a:rPr>
                            <m:t>𝑚𝑎𝑠𝑠</m:t>
                          </m:r>
                        </m:num>
                        <m:den>
                          <m:r>
                            <a:rPr lang="en-US" sz="5100" b="0" i="1" smtClean="0">
                              <a:latin typeface="Cambria Math" panose="02040503050406030204" pitchFamily="18" charset="0"/>
                            </a:rPr>
                            <m:t>𝐻𝑒𝑎𝑑</m:t>
                          </m:r>
                          <m:r>
                            <a:rPr lang="en-US" sz="5100" b="0" i="1" smtClean="0">
                              <a:latin typeface="Cambria Math" panose="02040503050406030204" pitchFamily="18" charset="0"/>
                            </a:rPr>
                            <m:t> </m:t>
                          </m:r>
                          <m:r>
                            <a:rPr lang="en-US" sz="5100" b="0" i="1" smtClean="0">
                              <a:latin typeface="Cambria Math" panose="02040503050406030204" pitchFamily="18" charset="0"/>
                            </a:rPr>
                            <m:t>𝑐𝑖𝑟𝑐𝑢𝑚𝑓𝑒𝑟𝑒𝑛𝑐𝑒</m:t>
                          </m:r>
                        </m:den>
                      </m:f>
                      <m:r>
                        <a:rPr lang="en-US" sz="5100" b="0" i="1" smtClean="0">
                          <a:latin typeface="Cambria Math" panose="02040503050406030204" pitchFamily="18" charset="0"/>
                        </a:rPr>
                        <m:t> </m:t>
                      </m:r>
                    </m:oMath>
                  </m:oMathPara>
                </a14:m>
                <a:endParaRPr lang="en-US" sz="5100" dirty="0"/>
              </a:p>
              <a:p>
                <a:pPr marL="0" lvl="3" indent="458053" algn="ctr" defTabSz="390193">
                  <a:lnSpc>
                    <a:spcPct val="110000"/>
                  </a:lnSpc>
                  <a:spcBef>
                    <a:spcPts val="1547"/>
                  </a:spcBef>
                  <a:buSzTx/>
                  <a:buNone/>
                  <a:defRPr sz="3420"/>
                </a:pPr>
                <a:r>
                  <a:rPr lang="en-US" sz="5100" b="0" dirty="0"/>
                  <a:t>or</a:t>
                </a:r>
              </a:p>
              <a:p>
                <a:pPr marL="0" lvl="3" indent="458053" algn="ctr" defTabSz="390193">
                  <a:lnSpc>
                    <a:spcPct val="110000"/>
                  </a:lnSpc>
                  <a:spcBef>
                    <a:spcPts val="1547"/>
                  </a:spcBef>
                  <a:buSzTx/>
                  <a:buNone/>
                  <a:defRPr sz="3420"/>
                </a:pPr>
                <a:r>
                  <a:rPr lang="en-US" sz="5100" b="0" dirty="0"/>
                  <a:t> </a:t>
                </a:r>
                <a14:m>
                  <m:oMath xmlns:m="http://schemas.openxmlformats.org/officeDocument/2006/math">
                    <m:r>
                      <a:rPr lang="en-US" sz="5100" b="0" i="1" smtClean="0">
                        <a:latin typeface="Cambria Math" panose="02040503050406030204" pitchFamily="18" charset="0"/>
                      </a:rPr>
                      <m:t>𝐶</m:t>
                    </m:r>
                    <m:r>
                      <a:rPr lang="en-US" sz="5100" b="0" i="1" smtClean="0">
                        <a:latin typeface="Cambria Math"/>
                      </a:rPr>
                      <m:t>𝑃</m:t>
                    </m:r>
                    <m:r>
                      <a:rPr lang="en-US" sz="5100" b="0" i="1" smtClean="0">
                        <a:latin typeface="Cambria Math" panose="02040503050406030204" pitchFamily="18" charset="0"/>
                      </a:rPr>
                      <m:t>𝐴𝑀</m:t>
                    </m:r>
                    <m:r>
                      <a:rPr lang="en-US" sz="5100" b="0" i="1" smtClean="0">
                        <a:latin typeface="Cambria Math" panose="02040503050406030204" pitchFamily="18" charset="0"/>
                      </a:rPr>
                      <m:t> </m:t>
                    </m:r>
                    <m:r>
                      <a:rPr lang="en-US" sz="5100" b="0" i="1" smtClean="0">
                        <a:latin typeface="Cambria Math" panose="02040503050406030204" pitchFamily="18" charset="0"/>
                      </a:rPr>
                      <m:t>h𝑒𝑖𝑔h𝑡</m:t>
                    </m:r>
                    <m:r>
                      <a:rPr lang="en-US" sz="5100" b="0" i="1" smtClean="0">
                        <a:latin typeface="Cambria Math" panose="02040503050406030204" pitchFamily="18" charset="0"/>
                      </a:rPr>
                      <m:t> </m:t>
                    </m:r>
                    <m:r>
                      <a:rPr lang="en-US" sz="5100" b="0" i="1" smtClean="0">
                        <a:latin typeface="Cambria Math" panose="02040503050406030204" pitchFamily="18" charset="0"/>
                      </a:rPr>
                      <m:t>𝑥</m:t>
                    </m:r>
                    <m:r>
                      <a:rPr lang="en-US" sz="5100" b="0" i="1" smtClean="0">
                        <a:latin typeface="Cambria Math" panose="02040503050406030204" pitchFamily="18" charset="0"/>
                      </a:rPr>
                      <m:t> </m:t>
                    </m:r>
                    <m:r>
                      <a:rPr lang="en-US" sz="5100" b="0" i="1" smtClean="0">
                        <a:latin typeface="Cambria Math" panose="02040503050406030204" pitchFamily="18" charset="0"/>
                      </a:rPr>
                      <m:t>𝐴𝑃</m:t>
                    </m:r>
                    <m:r>
                      <a:rPr lang="en-US" sz="5100" b="0" i="1" smtClean="0">
                        <a:latin typeface="Cambria Math" panose="02040503050406030204" pitchFamily="18" charset="0"/>
                      </a:rPr>
                      <m:t> </m:t>
                    </m:r>
                    <m:r>
                      <a:rPr lang="en-US" sz="5100" b="0" i="1" smtClean="0">
                        <a:latin typeface="Cambria Math" panose="02040503050406030204" pitchFamily="18" charset="0"/>
                      </a:rPr>
                      <m:t>𝑑𝑖𝑎𝑚𝑒𝑡𝑒𝑟</m:t>
                    </m:r>
                    <m:r>
                      <a:rPr lang="en-US" sz="5100" b="0" i="1" smtClean="0">
                        <a:latin typeface="Cambria Math" panose="02040503050406030204" pitchFamily="18" charset="0"/>
                      </a:rPr>
                      <m:t> </m:t>
                    </m:r>
                    <m:r>
                      <a:rPr lang="en-US" sz="5100" b="0" i="1" smtClean="0">
                        <a:latin typeface="Cambria Math" panose="02040503050406030204" pitchFamily="18" charset="0"/>
                      </a:rPr>
                      <m:t>𝑥</m:t>
                    </m:r>
                    <m:r>
                      <a:rPr lang="en-US" sz="5100" b="0" i="1" smtClean="0">
                        <a:latin typeface="Cambria Math" panose="02040503050406030204" pitchFamily="18" charset="0"/>
                      </a:rPr>
                      <m:t> </m:t>
                    </m:r>
                    <m:r>
                      <a:rPr lang="en-US" sz="5100" b="0" i="1" smtClean="0">
                        <a:latin typeface="Cambria Math" panose="02040503050406030204" pitchFamily="18" charset="0"/>
                      </a:rPr>
                      <m:t>𝑇𝑟𝑎𝑛𝑠𝑣𝑒𝑟𝑠𝑒</m:t>
                    </m:r>
                    <m:r>
                      <a:rPr lang="en-US" sz="5100" b="0" i="1" smtClean="0">
                        <a:latin typeface="Cambria Math" panose="02040503050406030204" pitchFamily="18" charset="0"/>
                      </a:rPr>
                      <m:t> </m:t>
                    </m:r>
                    <m:r>
                      <a:rPr lang="en-US" sz="5100" b="0" i="1" smtClean="0">
                        <a:latin typeface="Cambria Math" panose="02040503050406030204" pitchFamily="18" charset="0"/>
                      </a:rPr>
                      <m:t>𝑑𝑖𝑎𝑚𝑒𝑡𝑒𝑟</m:t>
                    </m:r>
                    <m:r>
                      <a:rPr lang="en-US" sz="5100" b="0" i="1" smtClean="0">
                        <a:latin typeface="Cambria Math" panose="02040503050406030204" pitchFamily="18" charset="0"/>
                      </a:rPr>
                      <m:t> </m:t>
                    </m:r>
                    <m:r>
                      <a:rPr lang="en-US" sz="5100" b="0" i="1" smtClean="0">
                        <a:latin typeface="Cambria Math" panose="02040503050406030204" pitchFamily="18" charset="0"/>
                      </a:rPr>
                      <m:t>𝑥</m:t>
                    </m:r>
                    <m:f>
                      <m:fPr>
                        <m:ctrlPr>
                          <a:rPr lang="en-US" sz="5100" b="0" i="1" smtClean="0">
                            <a:latin typeface="Cambria Math" panose="02040503050406030204" pitchFamily="18" charset="0"/>
                          </a:rPr>
                        </m:ctrlPr>
                      </m:fPr>
                      <m:num>
                        <m:r>
                          <a:rPr lang="en-US" sz="5100" b="0" i="1" smtClean="0">
                            <a:latin typeface="Cambria Math" panose="02040503050406030204" pitchFamily="18" charset="0"/>
                          </a:rPr>
                          <m:t>0.52</m:t>
                        </m:r>
                      </m:num>
                      <m:den>
                        <m:r>
                          <a:rPr lang="en-US" sz="5100" b="0" i="1" smtClean="0">
                            <a:latin typeface="Cambria Math" panose="02040503050406030204" pitchFamily="18" charset="0"/>
                          </a:rPr>
                          <m:t>h𝑒𝑎𝑑</m:t>
                        </m:r>
                        <m:r>
                          <a:rPr lang="en-US" sz="5100" b="0" i="1" smtClean="0">
                            <a:latin typeface="Cambria Math" panose="02040503050406030204" pitchFamily="18" charset="0"/>
                          </a:rPr>
                          <m:t> </m:t>
                        </m:r>
                        <m:r>
                          <a:rPr lang="en-US" sz="5100" b="0" i="1" smtClean="0">
                            <a:latin typeface="Cambria Math" panose="02040503050406030204" pitchFamily="18" charset="0"/>
                          </a:rPr>
                          <m:t>𝑐𝑖𝑟𝑐𝑢𝑚𝑓𝑒𝑟𝑒𝑛𝑐𝑒</m:t>
                        </m:r>
                      </m:den>
                    </m:f>
                  </m:oMath>
                </a14:m>
                <a:r>
                  <a:rPr lang="en-US" sz="5100" dirty="0"/>
                  <a:t> </a:t>
                </a:r>
              </a:p>
              <a:p>
                <a:pPr marL="295275" lvl="2" indent="-330200" defTabSz="390193">
                  <a:lnSpc>
                    <a:spcPct val="110000"/>
                  </a:lnSpc>
                  <a:spcBef>
                    <a:spcPts val="1547"/>
                  </a:spcBef>
                  <a:buSzTx/>
                  <a:buFont typeface="Arial" panose="020B0604020202020204" pitchFamily="34" charset="0"/>
                  <a:buChar char="•"/>
                  <a:defRPr sz="3420"/>
                </a:pPr>
                <a:r>
                  <a:rPr lang="en-US" sz="7000" dirty="0"/>
                  <a:t>Other quantitative measures:</a:t>
                </a:r>
              </a:p>
              <a:p>
                <a:pPr marL="642938" lvl="1" indent="-330200" defTabSz="390193">
                  <a:lnSpc>
                    <a:spcPct val="110000"/>
                  </a:lnSpc>
                  <a:spcBef>
                    <a:spcPts val="1547"/>
                  </a:spcBef>
                  <a:buFont typeface="System Font Regular"/>
                  <a:buChar char="-"/>
                  <a:defRPr sz="3420"/>
                </a:pPr>
                <a:r>
                  <a:rPr lang="en-US" sz="6000" dirty="0"/>
                  <a:t>Mass-to-thorax ratio (MRI)</a:t>
                </a:r>
              </a:p>
              <a:p>
                <a:pPr marL="642938" lvl="1" indent="-330200" defTabSz="390193">
                  <a:lnSpc>
                    <a:spcPct val="110000"/>
                  </a:lnSpc>
                  <a:spcBef>
                    <a:spcPts val="1547"/>
                  </a:spcBef>
                  <a:buFont typeface="System Font Regular"/>
                  <a:buChar char="-"/>
                  <a:defRPr sz="3420"/>
                </a:pPr>
                <a:r>
                  <a:rPr lang="en-US" sz="6000" dirty="0"/>
                  <a:t>Observed to expected lung to head ratio</a:t>
                </a:r>
                <a:endParaRPr sz="6000" dirty="0"/>
              </a:p>
            </p:txBody>
          </p:sp>
        </mc:Choice>
        <mc:Fallback xmlns="">
          <p:sp>
            <p:nvSpPr>
              <p:cNvPr id="160" name="Congenital pulmonary airway malformation volume ratio (CVR)…"/>
              <p:cNvSpPr txBox="1">
                <a:spLocks noGrp="1" noRot="1" noChangeAspect="1" noMove="1" noResize="1" noEditPoints="1" noAdjustHandles="1" noChangeArrowheads="1" noChangeShapeType="1" noTextEdit="1"/>
              </p:cNvSpPr>
              <p:nvPr>
                <p:ph type="body" idx="1"/>
              </p:nvPr>
            </p:nvSpPr>
            <p:spPr>
              <a:xfrm>
                <a:off x="152400" y="1825624"/>
                <a:ext cx="8991600" cy="4879975"/>
              </a:xfrm>
              <a:prstGeom prst="rect">
                <a:avLst/>
              </a:prstGeom>
              <a:blipFill rotWithShape="1">
                <a:blip r:embed="rId3"/>
                <a:stretch>
                  <a:fillRect l="-1695" t="-2247"/>
                </a:stretch>
              </a:blipFill>
            </p:spPr>
            <p:txBody>
              <a:bodyPr/>
              <a:lstStyle/>
              <a:p>
                <a:r>
                  <a:rPr lang="en-US">
                    <a:noFill/>
                  </a:rPr>
                  <a:t> </a:t>
                </a:r>
              </a:p>
            </p:txBody>
          </p:sp>
        </mc:Fallback>
      </mc:AlternateContent>
    </p:spTree>
    <p:extLst>
      <p:ext uri="{BB962C8B-B14F-4D97-AF65-F5344CB8AC3E}">
        <p14:creationId xmlns:p14="http://schemas.microsoft.com/office/powerpoint/2010/main" val="32215642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rognosis"/>
          <p:cNvSpPr txBox="1">
            <a:spLocks noGrp="1"/>
          </p:cNvSpPr>
          <p:nvPr>
            <p:ph type="title"/>
          </p:nvPr>
        </p:nvSpPr>
        <p:spPr>
          <a:prstGeom prst="rect">
            <a:avLst/>
          </a:prstGeom>
        </p:spPr>
        <p:txBody>
          <a:bodyPr tIns="32146" bIns="32146">
            <a:normAutofit/>
          </a:bodyPr>
          <a:lstStyle/>
          <a:p>
            <a:r>
              <a:rPr sz="5400" dirty="0">
                <a:latin typeface="+mn-ea"/>
                <a:ea typeface="+mn-ea"/>
              </a:rPr>
              <a:t>Prognosis</a:t>
            </a:r>
          </a:p>
        </p:txBody>
      </p:sp>
      <p:sp>
        <p:nvSpPr>
          <p:cNvPr id="165" name="CCAM often has rapid growth at 20-26 weeks, then growth plateaus or regress…"/>
          <p:cNvSpPr txBox="1">
            <a:spLocks noGrp="1"/>
          </p:cNvSpPr>
          <p:nvPr>
            <p:ph type="body" idx="1"/>
          </p:nvPr>
        </p:nvSpPr>
        <p:spPr>
          <a:xfrm>
            <a:off x="628650" y="1690688"/>
            <a:ext cx="7886700" cy="4862512"/>
          </a:xfrm>
          <a:prstGeom prst="rect">
            <a:avLst/>
          </a:prstGeom>
        </p:spPr>
        <p:txBody>
          <a:bodyPr tIns="32146" bIns="32146">
            <a:normAutofit lnSpcReduction="10000"/>
          </a:bodyPr>
          <a:lstStyle/>
          <a:p>
            <a:pPr marL="295275" indent="-295275" defTabSz="303405">
              <a:spcBef>
                <a:spcPts val="1195"/>
              </a:spcBef>
              <a:defRPr sz="2822"/>
            </a:pPr>
            <a:r>
              <a:rPr sz="3000" dirty="0"/>
              <a:t>Rapid growth at 20-26 weeks</a:t>
            </a:r>
          </a:p>
          <a:p>
            <a:pPr marL="295275" indent="-295275" defTabSz="303405">
              <a:spcBef>
                <a:spcPts val="1195"/>
              </a:spcBef>
              <a:defRPr sz="2822"/>
            </a:pPr>
            <a:r>
              <a:rPr sz="3000" dirty="0"/>
              <a:t>CVR &gt; 1.6 is predictive of developing fetal hydrops</a:t>
            </a:r>
          </a:p>
          <a:p>
            <a:pPr marL="295275" indent="-295275" defTabSz="303405">
              <a:spcBef>
                <a:spcPts val="1195"/>
              </a:spcBef>
              <a:defRPr sz="2822"/>
            </a:pPr>
            <a:r>
              <a:rPr sz="3000" dirty="0"/>
              <a:t>Pulmonary hypoplasia and pulmonary HTN</a:t>
            </a:r>
          </a:p>
          <a:p>
            <a:pPr marL="295275" indent="-295275" defTabSz="303405">
              <a:spcBef>
                <a:spcPts val="1195"/>
              </a:spcBef>
              <a:defRPr sz="2822"/>
            </a:pPr>
            <a:r>
              <a:rPr sz="3000" dirty="0"/>
              <a:t>Risk of cancer (pleur</a:t>
            </a:r>
            <a:r>
              <a:rPr lang="en-US" sz="3000" dirty="0"/>
              <a:t>o</a:t>
            </a:r>
            <a:r>
              <a:rPr sz="3000" dirty="0"/>
              <a:t>pulmonary blastoma)</a:t>
            </a:r>
          </a:p>
          <a:p>
            <a:pPr marL="295275" indent="-295275" defTabSz="303405">
              <a:spcBef>
                <a:spcPts val="1195"/>
              </a:spcBef>
              <a:defRPr sz="2822"/>
            </a:pPr>
            <a:r>
              <a:rPr sz="3000" dirty="0"/>
              <a:t>Co-existing disease:  </a:t>
            </a:r>
          </a:p>
          <a:p>
            <a:pPr marL="617106" lvl="1" indent="-342900" defTabSz="303405">
              <a:spcBef>
                <a:spcPts val="1195"/>
              </a:spcBef>
              <a:buFont typeface="System Font Regular"/>
              <a:buChar char="-"/>
              <a:defRPr sz="1992"/>
            </a:pPr>
            <a:r>
              <a:rPr sz="2000" dirty="0"/>
              <a:t>Cardiovascular</a:t>
            </a:r>
          </a:p>
          <a:p>
            <a:pPr marL="617106" lvl="1" indent="-342900" defTabSz="303405">
              <a:spcBef>
                <a:spcPts val="1195"/>
              </a:spcBef>
              <a:buFont typeface="System Font Regular"/>
              <a:buChar char="-"/>
              <a:defRPr sz="1992"/>
            </a:pPr>
            <a:r>
              <a:rPr sz="2000" dirty="0"/>
              <a:t>Urogenital (renal dysgen</a:t>
            </a:r>
            <a:r>
              <a:rPr lang="en-US" sz="2000" dirty="0"/>
              <a:t>es</a:t>
            </a:r>
            <a:r>
              <a:rPr sz="2000" dirty="0"/>
              <a:t>i</a:t>
            </a:r>
            <a:r>
              <a:rPr lang="en-US" sz="2000" dirty="0"/>
              <a:t>s</a:t>
            </a:r>
            <a:r>
              <a:rPr sz="2000" dirty="0"/>
              <a:t>)</a:t>
            </a:r>
          </a:p>
          <a:p>
            <a:pPr marL="617106" lvl="1" indent="-342900" defTabSz="303405">
              <a:spcBef>
                <a:spcPts val="1195"/>
              </a:spcBef>
              <a:buFont typeface="System Font Regular"/>
              <a:buChar char="-"/>
              <a:defRPr sz="1992"/>
            </a:pPr>
            <a:r>
              <a:rPr sz="2000" dirty="0"/>
              <a:t>TEF, intestinal atresia, diaphragmatic </a:t>
            </a:r>
          </a:p>
          <a:p>
            <a:pPr marL="617106" lvl="1" indent="-342900" defTabSz="303405">
              <a:spcBef>
                <a:spcPts val="1195"/>
              </a:spcBef>
              <a:buFont typeface="System Font Regular"/>
              <a:buChar char="-"/>
              <a:defRPr sz="1992"/>
            </a:pPr>
            <a:r>
              <a:rPr sz="2000" dirty="0"/>
              <a:t>Central nervous system</a:t>
            </a:r>
          </a:p>
          <a:p>
            <a:pPr marL="617106" lvl="1" indent="-342900" defTabSz="303405">
              <a:spcBef>
                <a:spcPts val="1195"/>
              </a:spcBef>
              <a:buFont typeface="System Font Regular"/>
              <a:buChar char="-"/>
              <a:defRPr sz="1992"/>
            </a:pPr>
            <a:r>
              <a:rPr sz="2000" dirty="0"/>
              <a:t>Bony anomalies</a:t>
            </a:r>
          </a:p>
        </p:txBody>
      </p:sp>
    </p:spTree>
    <p:extLst>
      <p:ext uri="{BB962C8B-B14F-4D97-AF65-F5344CB8AC3E}">
        <p14:creationId xmlns:p14="http://schemas.microsoft.com/office/powerpoint/2010/main" val="28342756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Antenatal Treatment Options"/>
          <p:cNvSpPr txBox="1">
            <a:spLocks noGrp="1"/>
          </p:cNvSpPr>
          <p:nvPr>
            <p:ph type="title"/>
          </p:nvPr>
        </p:nvSpPr>
        <p:spPr>
          <a:xfrm>
            <a:off x="357188" y="365125"/>
            <a:ext cx="8158162" cy="1110285"/>
          </a:xfrm>
          <a:prstGeom prst="rect">
            <a:avLst/>
          </a:prstGeom>
        </p:spPr>
        <p:txBody>
          <a:bodyPr tIns="32146" bIns="32146"/>
          <a:lstStyle/>
          <a:p>
            <a:r>
              <a:rPr dirty="0">
                <a:latin typeface="+mn-ea"/>
                <a:ea typeface="+mn-ea"/>
              </a:rPr>
              <a:t>Antenatal Treatment Options</a:t>
            </a:r>
          </a:p>
        </p:txBody>
      </p:sp>
      <p:sp>
        <p:nvSpPr>
          <p:cNvPr id="175" name="Hydropic Fetus 32-34 weeks…"/>
          <p:cNvSpPr txBox="1">
            <a:spLocks noGrp="1"/>
          </p:cNvSpPr>
          <p:nvPr>
            <p:ph type="body" idx="1"/>
          </p:nvPr>
        </p:nvSpPr>
        <p:spPr>
          <a:xfrm>
            <a:off x="357188" y="1848446"/>
            <a:ext cx="8429625" cy="3866554"/>
          </a:xfrm>
          <a:prstGeom prst="rect">
            <a:avLst/>
          </a:prstGeom>
        </p:spPr>
        <p:txBody>
          <a:bodyPr tIns="32146" bIns="32146"/>
          <a:lstStyle/>
          <a:p>
            <a:pPr marL="0" indent="0" defTabSz="328583">
              <a:spcBef>
                <a:spcPts val="1336"/>
              </a:spcBef>
              <a:buNone/>
              <a:defRPr sz="2800"/>
            </a:pPr>
            <a:r>
              <a:rPr lang="en-US" sz="3600" dirty="0"/>
              <a:t>Hydropic Fetus 20-32 weeks</a:t>
            </a:r>
          </a:p>
          <a:p>
            <a:pPr marL="295275" indent="-279400" defTabSz="328583">
              <a:spcBef>
                <a:spcPts val="1336"/>
              </a:spcBef>
              <a:defRPr sz="2800"/>
            </a:pPr>
            <a:r>
              <a:rPr sz="3000" dirty="0"/>
              <a:t>Steroids</a:t>
            </a:r>
          </a:p>
          <a:p>
            <a:pPr marL="295275" indent="-279400" defTabSz="328583">
              <a:spcBef>
                <a:spcPts val="1336"/>
              </a:spcBef>
              <a:defRPr sz="2800"/>
            </a:pPr>
            <a:r>
              <a:rPr sz="3000" dirty="0"/>
              <a:t>Thoracentesis or cyst aspiration</a:t>
            </a:r>
          </a:p>
          <a:p>
            <a:pPr marL="295275" indent="-279400" defTabSz="328583">
              <a:spcBef>
                <a:spcPts val="1336"/>
              </a:spcBef>
              <a:defRPr sz="2800" i="1"/>
            </a:pPr>
            <a:r>
              <a:rPr sz="3000" dirty="0" err="1"/>
              <a:t>Thoracoamniotic</a:t>
            </a:r>
            <a:r>
              <a:rPr sz="3000" dirty="0"/>
              <a:t> shunt*</a:t>
            </a:r>
          </a:p>
          <a:p>
            <a:pPr marL="295275" indent="-279400" defTabSz="328583">
              <a:spcBef>
                <a:spcPts val="1336"/>
              </a:spcBef>
              <a:defRPr sz="2800" i="1"/>
            </a:pPr>
            <a:r>
              <a:rPr sz="3000" dirty="0"/>
              <a:t>In utero surgical resection*</a:t>
            </a:r>
            <a:endParaRPr sz="3000" b="1" dirty="0"/>
          </a:p>
          <a:p>
            <a:pPr marL="295275" indent="-279400" defTabSz="328583">
              <a:spcBef>
                <a:spcPts val="1336"/>
              </a:spcBef>
              <a:defRPr sz="2800"/>
            </a:pPr>
            <a:r>
              <a:rPr sz="3000" dirty="0"/>
              <a:t>Laser ablation or sclerotherapy</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020" y="1600200"/>
            <a:ext cx="264841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5943600"/>
            <a:ext cx="49530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t>© Ballantyne, J. W. (John William)/ Wikimedia Commons /  Manual of antenatal pathology and hygiene : the </a:t>
            </a:r>
            <a:r>
              <a:rPr lang="en-US" sz="1200" dirty="0" err="1"/>
              <a:t>foetus</a:t>
            </a:r>
            <a:r>
              <a:rPr lang="en-US" sz="1200" dirty="0"/>
              <a:t> / 1902</a:t>
            </a:r>
            <a:endParaRPr kumimoji="0" lang="en-US" sz="12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38067234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Antenatal Treatment Options"/>
          <p:cNvSpPr txBox="1">
            <a:spLocks noGrp="1"/>
          </p:cNvSpPr>
          <p:nvPr>
            <p:ph type="title"/>
          </p:nvPr>
        </p:nvSpPr>
        <p:spPr>
          <a:xfrm>
            <a:off x="357188" y="365125"/>
            <a:ext cx="8158162" cy="1082675"/>
          </a:xfrm>
          <a:prstGeom prst="rect">
            <a:avLst/>
          </a:prstGeom>
        </p:spPr>
        <p:txBody>
          <a:bodyPr tIns="32146" bIns="32146"/>
          <a:lstStyle/>
          <a:p>
            <a:r>
              <a:rPr dirty="0">
                <a:latin typeface="+mn-ea"/>
                <a:ea typeface="+mn-ea"/>
              </a:rPr>
              <a:t>Antenatal Treatment Options</a:t>
            </a:r>
          </a:p>
        </p:txBody>
      </p:sp>
      <p:sp>
        <p:nvSpPr>
          <p:cNvPr id="170" name="Hydropic Fetus 32-34 weeks…"/>
          <p:cNvSpPr txBox="1">
            <a:spLocks noGrp="1"/>
          </p:cNvSpPr>
          <p:nvPr>
            <p:ph type="body" idx="1"/>
          </p:nvPr>
        </p:nvSpPr>
        <p:spPr>
          <a:xfrm>
            <a:off x="357188" y="1848446"/>
            <a:ext cx="8429625" cy="4506946"/>
          </a:xfrm>
          <a:prstGeom prst="rect">
            <a:avLst/>
          </a:prstGeom>
        </p:spPr>
        <p:txBody>
          <a:bodyPr tIns="32146" bIns="32146"/>
          <a:lstStyle/>
          <a:p>
            <a:pPr marL="0" indent="-231003" defTabSz="328583">
              <a:spcBef>
                <a:spcPts val="1336"/>
              </a:spcBef>
              <a:buNone/>
              <a:defRPr sz="3400"/>
            </a:pPr>
            <a:r>
              <a:rPr lang="en-US" sz="4000" dirty="0"/>
              <a:t>Hydropic Fetus 32-34 weeks</a:t>
            </a:r>
          </a:p>
          <a:p>
            <a:pPr marL="295275" indent="-279400" defTabSz="328583">
              <a:spcBef>
                <a:spcPts val="1336"/>
              </a:spcBef>
              <a:defRPr sz="3400"/>
            </a:pPr>
            <a:r>
              <a:rPr dirty="0"/>
              <a:t>Early delivery and immediate postnatal resection</a:t>
            </a:r>
          </a:p>
          <a:p>
            <a:pPr marL="295275" indent="-279400" defTabSz="328583">
              <a:spcBef>
                <a:spcPts val="1336"/>
              </a:spcBef>
              <a:defRPr sz="3400"/>
            </a:pPr>
            <a:r>
              <a:rPr dirty="0"/>
              <a:t>Ex-utero intrapartum therapy</a:t>
            </a:r>
            <a:r>
              <a:rPr lang="en-US" dirty="0"/>
              <a:t> (EXIT surgery)</a:t>
            </a:r>
            <a:endParaRPr dirty="0"/>
          </a:p>
        </p:txBody>
      </p:sp>
    </p:spTree>
    <p:extLst>
      <p:ext uri="{BB962C8B-B14F-4D97-AF65-F5344CB8AC3E}">
        <p14:creationId xmlns:p14="http://schemas.microsoft.com/office/powerpoint/2010/main" val="17670932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reoperative Considerations"/>
          <p:cNvSpPr txBox="1">
            <a:spLocks noGrp="1"/>
          </p:cNvSpPr>
          <p:nvPr>
            <p:ph type="title"/>
          </p:nvPr>
        </p:nvSpPr>
        <p:spPr>
          <a:xfrm>
            <a:off x="381000" y="365125"/>
            <a:ext cx="8134350" cy="1082675"/>
          </a:xfrm>
          <a:prstGeom prst="rect">
            <a:avLst/>
          </a:prstGeom>
        </p:spPr>
        <p:txBody>
          <a:bodyPr tIns="32146" bIns="32146">
            <a:normAutofit/>
          </a:bodyPr>
          <a:lstStyle/>
          <a:p>
            <a:r>
              <a:rPr dirty="0">
                <a:latin typeface="+mn-ea"/>
                <a:ea typeface="+mn-ea"/>
              </a:rPr>
              <a:t>Post-natal Surgical Candidates</a:t>
            </a:r>
          </a:p>
        </p:txBody>
      </p:sp>
      <p:sp>
        <p:nvSpPr>
          <p:cNvPr id="180" name="CVR &gt; 1.0 in nonhydropic fetuses was predictive of respiratory symptoms at birth…"/>
          <p:cNvSpPr txBox="1">
            <a:spLocks noGrp="1"/>
          </p:cNvSpPr>
          <p:nvPr>
            <p:ph type="body" idx="1"/>
          </p:nvPr>
        </p:nvSpPr>
        <p:spPr>
          <a:xfrm>
            <a:off x="381000" y="1600200"/>
            <a:ext cx="8134350" cy="4576763"/>
          </a:xfrm>
          <a:prstGeom prst="rect">
            <a:avLst/>
          </a:prstGeom>
        </p:spPr>
        <p:txBody>
          <a:bodyPr tIns="32146" bIns="32146"/>
          <a:lstStyle/>
          <a:p>
            <a:pPr marL="270903" indent="-270903" defTabSz="336799">
              <a:spcBef>
                <a:spcPts val="1336"/>
              </a:spcBef>
              <a:defRPr sz="3200"/>
            </a:pPr>
            <a:r>
              <a:rPr lang="en-US" sz="3600" dirty="0"/>
              <a:t>Surgery is curative for s</a:t>
            </a:r>
            <a:r>
              <a:rPr sz="3600" dirty="0"/>
              <a:t>ymptomatic </a:t>
            </a:r>
            <a:r>
              <a:rPr lang="en-US" sz="3600" dirty="0"/>
              <a:t>infants</a:t>
            </a:r>
            <a:r>
              <a:rPr sz="3600" dirty="0"/>
              <a:t> </a:t>
            </a:r>
          </a:p>
          <a:p>
            <a:pPr marL="295275" indent="-295275">
              <a:defRPr sz="3200"/>
            </a:pPr>
            <a:r>
              <a:rPr lang="en-US" sz="3600" dirty="0"/>
              <a:t>Benefits of </a:t>
            </a:r>
            <a:r>
              <a:rPr sz="3600" dirty="0"/>
              <a:t>surgery for asymptomatic </a:t>
            </a:r>
            <a:r>
              <a:rPr lang="en-US" sz="3600" dirty="0"/>
              <a:t>infants</a:t>
            </a:r>
            <a:endParaRPr sz="3600" dirty="0"/>
          </a:p>
          <a:p>
            <a:pPr marL="642938" lvl="1" indent="-347663">
              <a:buFont typeface="System Font Regular"/>
              <a:buChar char="-"/>
              <a:defRPr sz="3200"/>
            </a:pPr>
            <a:r>
              <a:rPr dirty="0"/>
              <a:t>Allow</a:t>
            </a:r>
            <a:r>
              <a:rPr lang="en-US" dirty="0"/>
              <a:t>s</a:t>
            </a:r>
            <a:r>
              <a:rPr dirty="0"/>
              <a:t> </a:t>
            </a:r>
            <a:r>
              <a:rPr lang="en-US" dirty="0"/>
              <a:t>continued </a:t>
            </a:r>
            <a:r>
              <a:rPr dirty="0"/>
              <a:t>lung growth</a:t>
            </a:r>
          </a:p>
          <a:p>
            <a:pPr marL="642938" lvl="1" indent="-347663">
              <a:buFont typeface="System Font Regular"/>
              <a:buChar char="-"/>
              <a:defRPr sz="3200"/>
            </a:pPr>
            <a:r>
              <a:rPr lang="en-US" dirty="0"/>
              <a:t>Reduces</a:t>
            </a:r>
            <a:r>
              <a:rPr dirty="0"/>
              <a:t> infectio</a:t>
            </a:r>
            <a:r>
              <a:rPr lang="en-US" dirty="0"/>
              <a:t>ns</a:t>
            </a:r>
            <a:endParaRPr dirty="0"/>
          </a:p>
          <a:p>
            <a:pPr marL="642938" lvl="1" indent="-347663">
              <a:buFont typeface="System Font Regular"/>
              <a:buChar char="-"/>
              <a:defRPr sz="3200"/>
            </a:pPr>
            <a:r>
              <a:rPr dirty="0"/>
              <a:t>Prevent</a:t>
            </a:r>
            <a:r>
              <a:rPr lang="en-US" dirty="0"/>
              <a:t>s</a:t>
            </a:r>
            <a:r>
              <a:rPr dirty="0"/>
              <a:t> malignancy</a:t>
            </a:r>
          </a:p>
        </p:txBody>
      </p:sp>
    </p:spTree>
    <p:extLst>
      <p:ext uri="{BB962C8B-B14F-4D97-AF65-F5344CB8AC3E}">
        <p14:creationId xmlns:p14="http://schemas.microsoft.com/office/powerpoint/2010/main" val="351177781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reoperative Considerations"/>
          <p:cNvSpPr txBox="1">
            <a:spLocks noGrp="1"/>
          </p:cNvSpPr>
          <p:nvPr>
            <p:ph type="title"/>
          </p:nvPr>
        </p:nvSpPr>
        <p:spPr>
          <a:xfrm>
            <a:off x="381000" y="365125"/>
            <a:ext cx="8134350" cy="1082675"/>
          </a:xfrm>
          <a:prstGeom prst="rect">
            <a:avLst/>
          </a:prstGeom>
        </p:spPr>
        <p:txBody>
          <a:bodyPr tIns="32146" bIns="32146">
            <a:normAutofit/>
          </a:bodyPr>
          <a:lstStyle/>
          <a:p>
            <a:r>
              <a:rPr sz="4600" dirty="0">
                <a:latin typeface="+mn-ea"/>
                <a:ea typeface="+mn-ea"/>
              </a:rPr>
              <a:t>Preoperative Considerations</a:t>
            </a:r>
          </a:p>
        </p:txBody>
      </p:sp>
      <p:sp>
        <p:nvSpPr>
          <p:cNvPr id="185" name="CVR &gt; 1.0 in nonhydropic fetuses was predictive of respiratory symptoms at birth…"/>
          <p:cNvSpPr txBox="1">
            <a:spLocks noGrp="1"/>
          </p:cNvSpPr>
          <p:nvPr>
            <p:ph type="body" idx="1"/>
          </p:nvPr>
        </p:nvSpPr>
        <p:spPr>
          <a:xfrm>
            <a:off x="381000" y="1600200"/>
            <a:ext cx="8134350" cy="5105400"/>
          </a:xfrm>
          <a:prstGeom prst="rect">
            <a:avLst/>
          </a:prstGeom>
        </p:spPr>
        <p:txBody>
          <a:bodyPr tIns="32146" bIns="32146">
            <a:normAutofit/>
          </a:bodyPr>
          <a:lstStyle/>
          <a:p>
            <a:pPr marL="270903" indent="-270903" defTabSz="336799">
              <a:spcBef>
                <a:spcPts val="1336"/>
              </a:spcBef>
              <a:defRPr sz="2900"/>
            </a:pPr>
            <a:r>
              <a:rPr sz="3200" dirty="0"/>
              <a:t>Perinatal evaluation and treatment course </a:t>
            </a:r>
          </a:p>
          <a:p>
            <a:pPr marL="270903" indent="-270903" defTabSz="336799">
              <a:spcBef>
                <a:spcPts val="1336"/>
              </a:spcBef>
              <a:defRPr sz="2900"/>
            </a:pPr>
            <a:r>
              <a:rPr sz="3200" dirty="0"/>
              <a:t>Respiratory Status</a:t>
            </a:r>
          </a:p>
          <a:p>
            <a:pPr marL="573088" lvl="1" indent="-303213" defTabSz="336799">
              <a:spcBef>
                <a:spcPts val="1336"/>
              </a:spcBef>
              <a:buFont typeface="System Font Regular"/>
              <a:buChar char="-"/>
              <a:defRPr sz="2900"/>
            </a:pPr>
            <a:r>
              <a:rPr sz="2600" dirty="0"/>
              <a:t>Oxygen requirement, need for </a:t>
            </a:r>
            <a:r>
              <a:rPr sz="2600" dirty="0" err="1"/>
              <a:t>ventilatory</a:t>
            </a:r>
            <a:r>
              <a:rPr sz="2600" dirty="0"/>
              <a:t> support</a:t>
            </a:r>
          </a:p>
          <a:p>
            <a:pPr marL="573088" lvl="1" indent="-303213" defTabSz="336799">
              <a:spcBef>
                <a:spcPts val="1336"/>
              </a:spcBef>
              <a:buFont typeface="System Font Regular"/>
              <a:buChar char="-"/>
              <a:defRPr sz="2900"/>
            </a:pPr>
            <a:r>
              <a:rPr sz="2600" dirty="0"/>
              <a:t>CVR &gt; 1.0 in non</a:t>
            </a:r>
            <a:r>
              <a:rPr lang="en-US" sz="2600" dirty="0"/>
              <a:t>-</a:t>
            </a:r>
            <a:r>
              <a:rPr sz="2600" dirty="0"/>
              <a:t>hydropic fetuses </a:t>
            </a:r>
            <a:r>
              <a:rPr lang="en-US" sz="2600" dirty="0"/>
              <a:t>is </a:t>
            </a:r>
            <a:r>
              <a:rPr sz="2600" dirty="0"/>
              <a:t>predictive of respiratory symptoms at birth</a:t>
            </a:r>
          </a:p>
          <a:p>
            <a:pPr marL="573088" lvl="1" indent="-303213" defTabSz="336799">
              <a:spcBef>
                <a:spcPts val="1336"/>
              </a:spcBef>
              <a:buFont typeface="System Font Regular"/>
              <a:buChar char="-"/>
              <a:defRPr sz="2900"/>
            </a:pPr>
            <a:r>
              <a:rPr sz="2600" dirty="0"/>
              <a:t>CXR, CT, MRI</a:t>
            </a:r>
          </a:p>
          <a:p>
            <a:pPr marL="573088" lvl="1" indent="-303213" defTabSz="336799">
              <a:spcBef>
                <a:spcPts val="1336"/>
              </a:spcBef>
              <a:buFont typeface="System Font Regular"/>
              <a:buChar char="-"/>
              <a:defRPr sz="2900"/>
            </a:pPr>
            <a:r>
              <a:rPr sz="2600" dirty="0"/>
              <a:t>HFOV, ECMO</a:t>
            </a:r>
          </a:p>
          <a:p>
            <a:pPr marL="270903" indent="-270903" defTabSz="336799">
              <a:spcBef>
                <a:spcPts val="1336"/>
              </a:spcBef>
              <a:defRPr sz="2900"/>
            </a:pPr>
            <a:r>
              <a:rPr sz="3200" dirty="0"/>
              <a:t>Workup for co-existing </a:t>
            </a:r>
            <a:r>
              <a:rPr lang="en-US" sz="3200" dirty="0"/>
              <a:t>                                  </a:t>
            </a:r>
            <a:r>
              <a:rPr sz="3200" dirty="0"/>
              <a:t>disease</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182208"/>
            <a:ext cx="30861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1025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rocedure"/>
          <p:cNvSpPr txBox="1">
            <a:spLocks noGrp="1"/>
          </p:cNvSpPr>
          <p:nvPr>
            <p:ph type="title"/>
          </p:nvPr>
        </p:nvSpPr>
        <p:spPr>
          <a:xfrm>
            <a:off x="357188" y="365125"/>
            <a:ext cx="8158162" cy="1006475"/>
          </a:xfrm>
          <a:prstGeom prst="rect">
            <a:avLst/>
          </a:prstGeom>
        </p:spPr>
        <p:txBody>
          <a:bodyPr tIns="32146" bIns="32146">
            <a:normAutofit/>
          </a:bodyPr>
          <a:lstStyle/>
          <a:p>
            <a:r>
              <a:rPr sz="5400" dirty="0">
                <a:latin typeface="+mn-ea"/>
                <a:ea typeface="+mn-ea"/>
              </a:rPr>
              <a:t>Airway Management</a:t>
            </a:r>
          </a:p>
        </p:txBody>
      </p:sp>
      <p:sp>
        <p:nvSpPr>
          <p:cNvPr id="190" name="Classic thoracotomy and lobectomy…"/>
          <p:cNvSpPr txBox="1">
            <a:spLocks noGrp="1"/>
          </p:cNvSpPr>
          <p:nvPr>
            <p:ph type="body" idx="1"/>
          </p:nvPr>
        </p:nvSpPr>
        <p:spPr>
          <a:xfrm>
            <a:off x="357188" y="1531442"/>
            <a:ext cx="8786812" cy="5859958"/>
          </a:xfrm>
          <a:prstGeom prst="rect">
            <a:avLst/>
          </a:prstGeom>
        </p:spPr>
        <p:txBody>
          <a:bodyPr tIns="32146" bIns="32146">
            <a:normAutofit/>
          </a:bodyPr>
          <a:lstStyle/>
          <a:p>
            <a:pPr marL="254648" indent="-254648" defTabSz="316590">
              <a:spcBef>
                <a:spcPts val="1195"/>
              </a:spcBef>
              <a:defRPr sz="2726"/>
            </a:pPr>
            <a:r>
              <a:rPr sz="3200" dirty="0"/>
              <a:t>Two lung ventilation </a:t>
            </a:r>
            <a:r>
              <a:rPr lang="en-US" sz="3200" dirty="0"/>
              <a:t>for c</a:t>
            </a:r>
            <a:r>
              <a:rPr sz="3200" dirty="0"/>
              <a:t>lassic thoracotomy with lung retraction</a:t>
            </a:r>
          </a:p>
          <a:p>
            <a:pPr marL="254648" indent="-254648" defTabSz="316590">
              <a:spcBef>
                <a:spcPts val="1195"/>
              </a:spcBef>
              <a:defRPr sz="2726"/>
            </a:pPr>
            <a:r>
              <a:rPr sz="3200" dirty="0"/>
              <a:t>One lung ventilation</a:t>
            </a:r>
            <a:r>
              <a:rPr lang="en-US" sz="3200" dirty="0"/>
              <a:t> for </a:t>
            </a:r>
            <a:r>
              <a:rPr sz="3200" dirty="0"/>
              <a:t>Video-Assisted Thoracoscopic Surgery</a:t>
            </a:r>
            <a:r>
              <a:rPr lang="en-US" sz="3200" dirty="0"/>
              <a:t> (VATS)</a:t>
            </a:r>
            <a:endParaRPr sz="3200" dirty="0"/>
          </a:p>
          <a:p>
            <a:pPr marL="642938" lvl="2" indent="-347663" defTabSz="316590">
              <a:spcBef>
                <a:spcPts val="1195"/>
              </a:spcBef>
              <a:buFont typeface="System Font Regular"/>
              <a:buChar char="-"/>
              <a:defRPr sz="2726"/>
            </a:pPr>
            <a:r>
              <a:rPr dirty="0"/>
              <a:t>Mainstem intubation</a:t>
            </a:r>
          </a:p>
          <a:p>
            <a:pPr marL="642938" lvl="2" indent="-347663" defTabSz="316590">
              <a:spcBef>
                <a:spcPts val="1195"/>
              </a:spcBef>
              <a:buFont typeface="System Font Regular"/>
              <a:buChar char="-"/>
              <a:defRPr sz="2726"/>
            </a:pPr>
            <a:r>
              <a:rPr dirty="0"/>
              <a:t>Bronchial blocker</a:t>
            </a:r>
          </a:p>
          <a:p>
            <a:pPr marL="920750" lvl="3" indent="-277813" defTabSz="316590">
              <a:spcBef>
                <a:spcPts val="1195"/>
              </a:spcBef>
              <a:buFont typeface="Arial" panose="020B0604020202020204" pitchFamily="34" charset="0"/>
              <a:buChar char="•"/>
              <a:defRPr sz="2726"/>
            </a:pPr>
            <a:r>
              <a:rPr sz="2400" dirty="0"/>
              <a:t>3 Fr Fogarty embolectomy catheter</a:t>
            </a:r>
          </a:p>
          <a:p>
            <a:pPr marL="920750" lvl="3" indent="-277813" defTabSz="316590">
              <a:spcBef>
                <a:spcPts val="1195"/>
              </a:spcBef>
              <a:buFont typeface="Arial" panose="020B0604020202020204" pitchFamily="34" charset="0"/>
              <a:buChar char="•"/>
              <a:defRPr sz="2726"/>
            </a:pPr>
            <a:r>
              <a:rPr sz="2400" dirty="0"/>
              <a:t>Balloon tipped angiography catheter</a:t>
            </a:r>
          </a:p>
          <a:p>
            <a:pPr marL="920750" lvl="3" indent="-277813" defTabSz="316590">
              <a:spcBef>
                <a:spcPts val="1195"/>
              </a:spcBef>
              <a:buFont typeface="Arial" panose="020B0604020202020204" pitchFamily="34" charset="0"/>
              <a:buChar char="•"/>
              <a:defRPr sz="2726"/>
            </a:pPr>
            <a:r>
              <a:rPr sz="2400" dirty="0"/>
              <a:t>5 Fr Pediatric bronchial blocker (Cook)</a:t>
            </a:r>
          </a:p>
        </p:txBody>
      </p:sp>
    </p:spTree>
    <p:extLst>
      <p:ext uri="{BB962C8B-B14F-4D97-AF65-F5344CB8AC3E}">
        <p14:creationId xmlns:p14="http://schemas.microsoft.com/office/powerpoint/2010/main" val="3294483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7086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6324600"/>
            <a:ext cx="7919971"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50" dirty="0"/>
              <a:t>Purohit A, Bhargava S, Mangal V, Parashar VK. Lung isolation, one-lung ventilation and </a:t>
            </a:r>
            <a:r>
              <a:rPr lang="en-US" sz="1050" dirty="0" err="1"/>
              <a:t>hypoxaemia</a:t>
            </a:r>
            <a:r>
              <a:rPr lang="en-US" sz="1050" dirty="0"/>
              <a:t> during lung isolation. Indian J </a:t>
            </a:r>
            <a:r>
              <a:rPr lang="en-US" sz="1050" dirty="0" err="1"/>
              <a:t>Anaesth</a:t>
            </a:r>
            <a:r>
              <a:rPr lang="en-US" sz="1050" dirty="0"/>
              <a:t>. 2015;59(9):606–617. </a:t>
            </a:r>
          </a:p>
        </p:txBody>
      </p:sp>
      <p:sp>
        <p:nvSpPr>
          <p:cNvPr id="3" name="TextBox 2">
            <a:extLst>
              <a:ext uri="{FF2B5EF4-FFF2-40B4-BE49-F238E27FC236}">
                <a16:creationId xmlns:a16="http://schemas.microsoft.com/office/drawing/2014/main" id="{1E2D4D79-9DA5-3343-9A7A-566841B79A74}"/>
              </a:ext>
            </a:extLst>
          </p:cNvPr>
          <p:cNvSpPr txBox="1"/>
          <p:nvPr/>
        </p:nvSpPr>
        <p:spPr>
          <a:xfrm>
            <a:off x="381001" y="228600"/>
            <a:ext cx="7086599"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Bronchial Blockers for Achieving Single Lung Ventilation</a:t>
            </a:r>
          </a:p>
        </p:txBody>
      </p:sp>
      <p:sp>
        <p:nvSpPr>
          <p:cNvPr id="4" name="Rectangle 3">
            <a:extLst>
              <a:ext uri="{FF2B5EF4-FFF2-40B4-BE49-F238E27FC236}">
                <a16:creationId xmlns:a16="http://schemas.microsoft.com/office/drawing/2014/main" id="{70D08FDA-08BB-3A47-8FA9-1070B5484B03}"/>
              </a:ext>
            </a:extLst>
          </p:cNvPr>
          <p:cNvSpPr/>
          <p:nvPr/>
        </p:nvSpPr>
        <p:spPr>
          <a:xfrm>
            <a:off x="381001" y="5232737"/>
            <a:ext cx="8610599" cy="1015663"/>
          </a:xfrm>
          <a:prstGeom prst="rect">
            <a:avLst/>
          </a:prstGeom>
        </p:spPr>
        <p:txBody>
          <a:bodyPr wrap="square">
            <a:spAutoFit/>
          </a:bodyPr>
          <a:lstStyle/>
          <a:p>
            <a:r>
              <a:rPr lang="en-US" sz="2000" dirty="0"/>
              <a:t>a. Fogarty's vascular embolectomy catheter	  b: </a:t>
            </a:r>
            <a:r>
              <a:rPr lang="en-US" sz="2000" dirty="0" err="1"/>
              <a:t>Univent</a:t>
            </a:r>
            <a:r>
              <a:rPr lang="en-US" sz="2000" dirty="0"/>
              <a:t> tube bronchial blocker</a:t>
            </a:r>
          </a:p>
          <a:p>
            <a:r>
              <a:rPr lang="en-US" sz="2000" dirty="0"/>
              <a:t>c: </a:t>
            </a:r>
            <a:r>
              <a:rPr lang="en-US" sz="2000" dirty="0" err="1"/>
              <a:t>Coopdech</a:t>
            </a:r>
            <a:r>
              <a:rPr lang="en-US" sz="2000" dirty="0"/>
              <a:t> blocker			  d: Arndt blocker</a:t>
            </a:r>
          </a:p>
          <a:p>
            <a:r>
              <a:rPr lang="en-US" sz="2000" dirty="0"/>
              <a:t>e: Cohen tip-deflecting blocker		  f:  EZ-blocker</a:t>
            </a:r>
          </a:p>
        </p:txBody>
      </p:sp>
    </p:spTree>
    <p:extLst>
      <p:ext uri="{BB962C8B-B14F-4D97-AF65-F5344CB8AC3E}">
        <p14:creationId xmlns:p14="http://schemas.microsoft.com/office/powerpoint/2010/main" val="334111186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Intraoperative Considerations"/>
          <p:cNvSpPr txBox="1">
            <a:spLocks noGrp="1"/>
          </p:cNvSpPr>
          <p:nvPr>
            <p:ph type="title"/>
          </p:nvPr>
        </p:nvSpPr>
        <p:spPr>
          <a:xfrm>
            <a:off x="228600" y="365125"/>
            <a:ext cx="8286750" cy="1158875"/>
          </a:xfrm>
          <a:prstGeom prst="rect">
            <a:avLst/>
          </a:prstGeom>
        </p:spPr>
        <p:txBody>
          <a:bodyPr tIns="32146" bIns="32146">
            <a:normAutofit/>
          </a:bodyPr>
          <a:lstStyle/>
          <a:p>
            <a:r>
              <a:rPr sz="4600" dirty="0">
                <a:latin typeface="+mn-ea"/>
                <a:ea typeface="+mn-ea"/>
              </a:rPr>
              <a:t>Intraoperative Considerations</a:t>
            </a:r>
          </a:p>
        </p:txBody>
      </p:sp>
      <p:sp>
        <p:nvSpPr>
          <p:cNvPr id="195" name="Infants are more challenging to maintain oxygenation…"/>
          <p:cNvSpPr txBox="1">
            <a:spLocks noGrp="1"/>
          </p:cNvSpPr>
          <p:nvPr>
            <p:ph type="body" idx="1"/>
          </p:nvPr>
        </p:nvSpPr>
        <p:spPr>
          <a:xfrm>
            <a:off x="357188" y="1848445"/>
            <a:ext cx="8429625" cy="4641273"/>
          </a:xfrm>
          <a:prstGeom prst="rect">
            <a:avLst/>
          </a:prstGeom>
        </p:spPr>
        <p:txBody>
          <a:bodyPr tIns="32146" bIns="32146"/>
          <a:lstStyle/>
          <a:p>
            <a:pPr marL="0" indent="0">
              <a:buNone/>
            </a:pPr>
            <a:r>
              <a:rPr lang="en-US" sz="3600" i="1" dirty="0"/>
              <a:t>M</a:t>
            </a:r>
            <a:r>
              <a:rPr sz="3600" i="1" dirty="0"/>
              <a:t>ore challenging to maintain </a:t>
            </a:r>
            <a:r>
              <a:rPr lang="en-US" sz="3600" i="1" dirty="0"/>
              <a:t>adequate </a:t>
            </a:r>
            <a:r>
              <a:rPr sz="3600" i="1" dirty="0"/>
              <a:t>oxygenation</a:t>
            </a:r>
            <a:r>
              <a:rPr lang="en-US" sz="3600" i="1" dirty="0"/>
              <a:t> in infants</a:t>
            </a:r>
            <a:endParaRPr sz="3600" i="1" dirty="0"/>
          </a:p>
          <a:p>
            <a:pPr marL="295275" indent="-295275"/>
            <a:r>
              <a:rPr sz="3200" dirty="0"/>
              <a:t>Higher oxygen consumption</a:t>
            </a:r>
          </a:p>
          <a:p>
            <a:pPr marL="295275" indent="-295275"/>
            <a:r>
              <a:rPr lang="en-US" sz="3200" dirty="0"/>
              <a:t>Higher </a:t>
            </a:r>
            <a:r>
              <a:rPr sz="3200" dirty="0"/>
              <a:t>V/Q mismatch</a:t>
            </a:r>
          </a:p>
          <a:p>
            <a:pPr marL="295275" indent="-295275"/>
            <a:r>
              <a:rPr sz="3200" dirty="0"/>
              <a:t>Small</a:t>
            </a:r>
            <a:r>
              <a:rPr lang="en-US" sz="3200" dirty="0"/>
              <a:t>er</a:t>
            </a:r>
            <a:r>
              <a:rPr sz="3200" dirty="0"/>
              <a:t> functional residual capacity</a:t>
            </a:r>
          </a:p>
          <a:p>
            <a:pPr marL="295275" indent="-295275"/>
            <a:r>
              <a:rPr sz="3200" dirty="0"/>
              <a:t>Small</a:t>
            </a:r>
            <a:r>
              <a:rPr lang="en-US" sz="3200" dirty="0"/>
              <a:t>er</a:t>
            </a:r>
            <a:r>
              <a:rPr sz="3200" dirty="0"/>
              <a:t> ETT and risk of a mucus plug</a:t>
            </a:r>
          </a:p>
        </p:txBody>
      </p:sp>
    </p:spTree>
    <p:extLst>
      <p:ext uri="{BB962C8B-B14F-4D97-AF65-F5344CB8AC3E}">
        <p14:creationId xmlns:p14="http://schemas.microsoft.com/office/powerpoint/2010/main" val="14127451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bjectives"/>
          <p:cNvSpPr txBox="1">
            <a:spLocks noGrp="1"/>
          </p:cNvSpPr>
          <p:nvPr>
            <p:ph type="title"/>
          </p:nvPr>
        </p:nvSpPr>
        <p:spPr>
          <a:prstGeom prst="rect">
            <a:avLst/>
          </a:prstGeom>
        </p:spPr>
        <p:txBody>
          <a:bodyPr tIns="32146" bIns="32146">
            <a:normAutofit/>
          </a:bodyPr>
          <a:lstStyle/>
          <a:p>
            <a:r>
              <a:rPr sz="5400" dirty="0">
                <a:latin typeface="+mn-lt"/>
              </a:rPr>
              <a:t>Objectives</a:t>
            </a:r>
          </a:p>
        </p:txBody>
      </p:sp>
      <p:sp>
        <p:nvSpPr>
          <p:cNvPr id="137" name="Discuss the diagnosis of Congenital Cystic Adenomatoid Malformation (CCAM)…"/>
          <p:cNvSpPr txBox="1">
            <a:spLocks noGrp="1"/>
          </p:cNvSpPr>
          <p:nvPr>
            <p:ph type="body" idx="1"/>
          </p:nvPr>
        </p:nvSpPr>
        <p:spPr>
          <a:xfrm>
            <a:off x="628650" y="1690688"/>
            <a:ext cx="7886700" cy="4486275"/>
          </a:xfrm>
          <a:prstGeom prst="rect">
            <a:avLst/>
          </a:prstGeom>
        </p:spPr>
        <p:txBody>
          <a:bodyPr tIns="32146" bIns="32146">
            <a:normAutofit fontScale="92500" lnSpcReduction="10000"/>
          </a:bodyPr>
          <a:lstStyle/>
          <a:p>
            <a:pPr marL="295275" indent="-295275"/>
            <a:r>
              <a:rPr lang="en-US" sz="3600" dirty="0"/>
              <a:t>Understand </a:t>
            </a:r>
            <a:r>
              <a:rPr sz="3600" dirty="0"/>
              <a:t>the diagnosis of Congenital </a:t>
            </a:r>
            <a:r>
              <a:rPr lang="en-US" sz="3600" dirty="0"/>
              <a:t>Pulmonary Airway Malformation (CPAM)</a:t>
            </a:r>
            <a:endParaRPr sz="3600" dirty="0"/>
          </a:p>
          <a:p>
            <a:pPr marL="295275" indent="-295275"/>
            <a:r>
              <a:rPr sz="3600" dirty="0"/>
              <a:t>Describe the prognosis of patients with C</a:t>
            </a:r>
            <a:r>
              <a:rPr lang="en-US" sz="3600" dirty="0"/>
              <a:t>PAM</a:t>
            </a:r>
            <a:endParaRPr sz="3600" dirty="0"/>
          </a:p>
          <a:p>
            <a:pPr marL="295275" indent="-295275"/>
            <a:r>
              <a:rPr sz="3600" dirty="0"/>
              <a:t>Outline treatment options </a:t>
            </a:r>
            <a:r>
              <a:rPr lang="en-US" sz="3600" dirty="0"/>
              <a:t>                                          </a:t>
            </a:r>
            <a:r>
              <a:rPr sz="3600" dirty="0"/>
              <a:t>for patients</a:t>
            </a:r>
          </a:p>
          <a:p>
            <a:pPr marL="295275" indent="-295275"/>
            <a:r>
              <a:rPr sz="3600" dirty="0"/>
              <a:t>Describe the anesthetic </a:t>
            </a:r>
            <a:r>
              <a:rPr lang="en-US" sz="3600" dirty="0"/>
              <a:t>                         </a:t>
            </a:r>
            <a:r>
              <a:rPr sz="3600" dirty="0"/>
              <a:t>considerations for surgical </a:t>
            </a:r>
            <a:r>
              <a:rPr lang="en-US" sz="3600" dirty="0"/>
              <a:t>                              </a:t>
            </a:r>
            <a:r>
              <a:rPr sz="3600" dirty="0"/>
              <a:t>resection of C</a:t>
            </a:r>
            <a:r>
              <a:rPr lang="en-US" sz="3600" dirty="0"/>
              <a:t>PAM</a:t>
            </a:r>
            <a:endParaRPr sz="3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335" y="3429000"/>
            <a:ext cx="2799015" cy="2249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43200" y="6324600"/>
            <a:ext cx="6629400"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500" dirty="0"/>
              <a:t>© </a:t>
            </a:r>
            <a:r>
              <a:rPr lang="en-US" sz="1500" dirty="0" err="1"/>
              <a:t>OpenStax</a:t>
            </a:r>
            <a:r>
              <a:rPr lang="en-US" sz="1500" dirty="0"/>
              <a:t> Anatomy and Physiology/ Wikimedia Commons /  CC-BY-4.0 </a:t>
            </a:r>
            <a:endParaRPr kumimoji="0" lang="en-US" sz="15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323481028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Anesthetic Technique"/>
          <p:cNvSpPr txBox="1">
            <a:spLocks noGrp="1"/>
          </p:cNvSpPr>
          <p:nvPr>
            <p:ph type="title"/>
          </p:nvPr>
        </p:nvSpPr>
        <p:spPr>
          <a:xfrm>
            <a:off x="533400" y="365125"/>
            <a:ext cx="7981950" cy="1158875"/>
          </a:xfrm>
          <a:prstGeom prst="rect">
            <a:avLst/>
          </a:prstGeom>
        </p:spPr>
        <p:txBody>
          <a:bodyPr tIns="32146" bIns="32146">
            <a:normAutofit/>
          </a:bodyPr>
          <a:lstStyle/>
          <a:p>
            <a:r>
              <a:rPr sz="5400" dirty="0">
                <a:latin typeface="+mn-ea"/>
                <a:ea typeface="+mn-ea"/>
              </a:rPr>
              <a:t>Anesthetic Technique</a:t>
            </a:r>
          </a:p>
        </p:txBody>
      </p:sp>
      <p:sp>
        <p:nvSpPr>
          <p:cNvPr id="200" name="Access…"/>
          <p:cNvSpPr txBox="1">
            <a:spLocks noGrp="1"/>
          </p:cNvSpPr>
          <p:nvPr>
            <p:ph type="body" idx="1"/>
          </p:nvPr>
        </p:nvSpPr>
        <p:spPr>
          <a:xfrm>
            <a:off x="357188" y="1524001"/>
            <a:ext cx="8429625" cy="4572000"/>
          </a:xfrm>
          <a:prstGeom prst="rect">
            <a:avLst/>
          </a:prstGeom>
        </p:spPr>
        <p:txBody>
          <a:bodyPr tIns="32146" bIns="32146">
            <a:normAutofit fontScale="92500" lnSpcReduction="10000"/>
          </a:bodyPr>
          <a:lstStyle/>
          <a:p>
            <a:pPr marL="295275" indent="-279400" defTabSz="271082">
              <a:spcBef>
                <a:spcPts val="1055"/>
              </a:spcBef>
              <a:defRPr sz="3200"/>
            </a:pPr>
            <a:r>
              <a:rPr lang="en-US" sz="3500" dirty="0"/>
              <a:t>Adequate</a:t>
            </a:r>
            <a:r>
              <a:rPr sz="3500" dirty="0"/>
              <a:t> IV access</a:t>
            </a:r>
            <a:r>
              <a:rPr lang="en-US" sz="3500" dirty="0"/>
              <a:t>; consider 2</a:t>
            </a:r>
            <a:r>
              <a:rPr lang="en-US" sz="3500" baseline="30000" dirty="0"/>
              <a:t>nd</a:t>
            </a:r>
            <a:r>
              <a:rPr lang="en-US" sz="3500" dirty="0"/>
              <a:t> IV</a:t>
            </a:r>
            <a:endParaRPr sz="3500" dirty="0"/>
          </a:p>
          <a:p>
            <a:pPr marL="295275" indent="-279400" defTabSz="271082">
              <a:spcBef>
                <a:spcPts val="1055"/>
              </a:spcBef>
              <a:defRPr sz="3200"/>
            </a:pPr>
            <a:r>
              <a:rPr sz="3500" dirty="0"/>
              <a:t>Arterial line in cases of severe cardiopulmonary disease</a:t>
            </a:r>
          </a:p>
          <a:p>
            <a:pPr marL="295275" indent="-279400" defTabSz="271082">
              <a:spcBef>
                <a:spcPts val="1055"/>
              </a:spcBef>
              <a:defRPr sz="3200"/>
            </a:pPr>
            <a:r>
              <a:rPr lang="en-US" sz="3500" dirty="0"/>
              <a:t>Ventilation strategy to minimize cyst expansion</a:t>
            </a:r>
          </a:p>
          <a:p>
            <a:pPr marL="573088" lvl="1" indent="-277813" defTabSz="271082">
              <a:spcBef>
                <a:spcPts val="1055"/>
              </a:spcBef>
              <a:buFont typeface="System Font Regular"/>
              <a:buChar char="-"/>
              <a:defRPr sz="3200"/>
            </a:pPr>
            <a:r>
              <a:rPr dirty="0"/>
              <a:t>Maintain spontaneous ventilation (ketamine, dexmedetomidine)</a:t>
            </a:r>
          </a:p>
          <a:p>
            <a:pPr marL="573088" lvl="1" indent="-277813" defTabSz="271082">
              <a:spcBef>
                <a:spcPts val="1055"/>
              </a:spcBef>
              <a:buFont typeface="System Font Regular"/>
              <a:buChar char="-"/>
              <a:defRPr sz="3200"/>
            </a:pPr>
            <a:r>
              <a:rPr dirty="0"/>
              <a:t>Ventilation strategy (to avoid cyst expansion)</a:t>
            </a:r>
          </a:p>
          <a:p>
            <a:pPr marL="573088" lvl="2" indent="-277813" defTabSz="271082">
              <a:spcBef>
                <a:spcPts val="1055"/>
              </a:spcBef>
              <a:buFont typeface="System Font Regular"/>
              <a:buChar char="-"/>
              <a:defRPr sz="3200"/>
            </a:pPr>
            <a:r>
              <a:rPr dirty="0"/>
              <a:t>Avoid nitrous oxide</a:t>
            </a:r>
          </a:p>
          <a:p>
            <a:pPr marL="573088" lvl="2" indent="-277813" defTabSz="271082">
              <a:spcBef>
                <a:spcPts val="1055"/>
              </a:spcBef>
              <a:buFont typeface="System Font Regular"/>
              <a:buChar char="-"/>
              <a:defRPr sz="3200"/>
            </a:pPr>
            <a:r>
              <a:rPr lang="en-US" dirty="0"/>
              <a:t>Minimize p</a:t>
            </a:r>
            <a:r>
              <a:rPr dirty="0"/>
              <a:t>ositive pressure ventilation</a:t>
            </a:r>
          </a:p>
        </p:txBody>
      </p:sp>
    </p:spTree>
    <p:extLst>
      <p:ext uri="{BB962C8B-B14F-4D97-AF65-F5344CB8AC3E}">
        <p14:creationId xmlns:p14="http://schemas.microsoft.com/office/powerpoint/2010/main" val="11589672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ain Management"/>
          <p:cNvSpPr txBox="1">
            <a:spLocks noGrp="1"/>
          </p:cNvSpPr>
          <p:nvPr>
            <p:ph type="title"/>
          </p:nvPr>
        </p:nvSpPr>
        <p:spPr>
          <a:xfrm>
            <a:off x="628650" y="365125"/>
            <a:ext cx="7886700" cy="1158875"/>
          </a:xfrm>
          <a:prstGeom prst="rect">
            <a:avLst/>
          </a:prstGeom>
        </p:spPr>
        <p:txBody>
          <a:bodyPr tIns="32146" bIns="32146">
            <a:normAutofit/>
          </a:bodyPr>
          <a:lstStyle/>
          <a:p>
            <a:r>
              <a:rPr sz="5400" dirty="0">
                <a:latin typeface="+mn-ea"/>
                <a:ea typeface="+mn-ea"/>
              </a:rPr>
              <a:t>Pain Management</a:t>
            </a:r>
          </a:p>
        </p:txBody>
      </p:sp>
      <p:sp>
        <p:nvSpPr>
          <p:cNvPr id="205" name="Short acting medications…"/>
          <p:cNvSpPr txBox="1">
            <a:spLocks noGrp="1"/>
          </p:cNvSpPr>
          <p:nvPr>
            <p:ph type="body" idx="1"/>
          </p:nvPr>
        </p:nvSpPr>
        <p:spPr>
          <a:prstGeom prst="rect">
            <a:avLst/>
          </a:prstGeom>
        </p:spPr>
        <p:txBody>
          <a:bodyPr tIns="32146" bIns="32146">
            <a:normAutofit/>
          </a:bodyPr>
          <a:lstStyle/>
          <a:p>
            <a:pPr marL="347663" lvl="1" indent="-331788" defTabSz="310716">
              <a:spcBef>
                <a:spcPts val="1195"/>
              </a:spcBef>
              <a:defRPr sz="2720"/>
            </a:pPr>
            <a:r>
              <a:rPr lang="en-US" sz="3600" dirty="0"/>
              <a:t>IV opioid nurse controlled analgesia</a:t>
            </a:r>
          </a:p>
          <a:p>
            <a:pPr marL="347663" lvl="1" indent="-331788" defTabSz="310716">
              <a:spcBef>
                <a:spcPts val="1195"/>
              </a:spcBef>
              <a:defRPr sz="2720"/>
            </a:pPr>
            <a:r>
              <a:rPr sz="3600" dirty="0"/>
              <a:t>Epidural (percutaneous vs caudal)</a:t>
            </a:r>
          </a:p>
          <a:p>
            <a:pPr marL="347663" lvl="1" indent="-331788" defTabSz="310716">
              <a:spcBef>
                <a:spcPts val="1195"/>
              </a:spcBef>
              <a:defRPr sz="2720"/>
            </a:pPr>
            <a:r>
              <a:rPr sz="3600" dirty="0"/>
              <a:t>Intercostal</a:t>
            </a:r>
            <a:r>
              <a:rPr lang="en-US" sz="3600" dirty="0"/>
              <a:t> blocks</a:t>
            </a:r>
            <a:endParaRPr sz="3600" dirty="0"/>
          </a:p>
          <a:p>
            <a:pPr marL="347663" lvl="1" indent="-331788" defTabSz="310716">
              <a:spcBef>
                <a:spcPts val="1195"/>
              </a:spcBef>
              <a:defRPr sz="2720"/>
            </a:pPr>
            <a:r>
              <a:rPr sz="3600" dirty="0"/>
              <a:t>Paravertebral block</a:t>
            </a:r>
            <a:r>
              <a:rPr lang="en-US" sz="3600" dirty="0"/>
              <a:t>s</a:t>
            </a:r>
            <a:endParaRPr sz="3600" dirty="0"/>
          </a:p>
          <a:p>
            <a:pPr marL="347663" lvl="1" indent="-331788" defTabSz="310716">
              <a:spcBef>
                <a:spcPts val="1195"/>
              </a:spcBef>
              <a:defRPr sz="2720"/>
            </a:pPr>
            <a:r>
              <a:rPr sz="3600" dirty="0"/>
              <a:t>Erector Spinae Plane </a:t>
            </a:r>
            <a:r>
              <a:rPr lang="en-US" sz="3600" dirty="0"/>
              <a:t>                           b</a:t>
            </a:r>
            <a:r>
              <a:rPr sz="3600" dirty="0"/>
              <a:t>lock</a:t>
            </a:r>
            <a:r>
              <a:rPr lang="en-US" sz="3600" dirty="0"/>
              <a:t>s</a:t>
            </a:r>
            <a:endParaRPr sz="3600" dirty="0"/>
          </a:p>
          <a:p>
            <a:pPr marL="347663" lvl="1" indent="-331788" defTabSz="310716">
              <a:spcBef>
                <a:spcPts val="1195"/>
              </a:spcBef>
              <a:defRPr sz="2720"/>
            </a:pPr>
            <a:r>
              <a:rPr sz="3600" dirty="0" err="1"/>
              <a:t>Intrapleural</a:t>
            </a:r>
            <a:r>
              <a:rPr sz="3600" dirty="0"/>
              <a:t> infusions</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429000"/>
            <a:ext cx="2515235" cy="250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01819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ost-operative Management"/>
          <p:cNvSpPr txBox="1">
            <a:spLocks noGrp="1"/>
          </p:cNvSpPr>
          <p:nvPr>
            <p:ph type="title"/>
          </p:nvPr>
        </p:nvSpPr>
        <p:spPr>
          <a:xfrm>
            <a:off x="228600" y="365125"/>
            <a:ext cx="8286750" cy="1082675"/>
          </a:xfrm>
          <a:prstGeom prst="rect">
            <a:avLst/>
          </a:prstGeom>
        </p:spPr>
        <p:txBody>
          <a:bodyPr tIns="32146" bIns="32146">
            <a:normAutofit/>
          </a:bodyPr>
          <a:lstStyle/>
          <a:p>
            <a:r>
              <a:rPr sz="4800" dirty="0">
                <a:latin typeface="+mn-ea"/>
                <a:ea typeface="+mn-ea"/>
              </a:rPr>
              <a:t>Post-operative Management</a:t>
            </a:r>
          </a:p>
        </p:txBody>
      </p:sp>
      <p:sp>
        <p:nvSpPr>
          <p:cNvPr id="210" name="Early extubation…"/>
          <p:cNvSpPr txBox="1">
            <a:spLocks noGrp="1"/>
          </p:cNvSpPr>
          <p:nvPr>
            <p:ph type="body" idx="1"/>
          </p:nvPr>
        </p:nvSpPr>
        <p:spPr>
          <a:xfrm>
            <a:off x="381000" y="1447800"/>
            <a:ext cx="8134350" cy="4729163"/>
          </a:xfrm>
          <a:prstGeom prst="rect">
            <a:avLst/>
          </a:prstGeom>
        </p:spPr>
        <p:txBody>
          <a:bodyPr tIns="32146" bIns="32146">
            <a:normAutofit/>
          </a:bodyPr>
          <a:lstStyle/>
          <a:p>
            <a:pPr marL="0" indent="0" defTabSz="320369">
              <a:spcBef>
                <a:spcPts val="1266"/>
              </a:spcBef>
              <a:buNone/>
              <a:defRPr sz="2651"/>
            </a:pPr>
            <a:r>
              <a:rPr sz="4400" dirty="0"/>
              <a:t>Early </a:t>
            </a:r>
            <a:r>
              <a:rPr sz="4400" dirty="0" err="1"/>
              <a:t>extubation</a:t>
            </a:r>
            <a:endParaRPr lang="en-US" sz="4400" dirty="0"/>
          </a:p>
          <a:p>
            <a:pPr marL="295275" indent="-295275" defTabSz="320369">
              <a:spcBef>
                <a:spcPts val="1266"/>
              </a:spcBef>
              <a:buFont typeface="Arial" panose="020B0604020202020204" pitchFamily="34" charset="0"/>
              <a:buChar char="•"/>
              <a:defRPr sz="2651"/>
            </a:pPr>
            <a:r>
              <a:rPr lang="en-US" sz="3200" dirty="0"/>
              <a:t>Utilize multimodal analgesia</a:t>
            </a:r>
          </a:p>
          <a:p>
            <a:pPr marL="295275" indent="-295275" defTabSz="320369">
              <a:spcBef>
                <a:spcPts val="1266"/>
              </a:spcBef>
              <a:buFont typeface="Arial" panose="020B0604020202020204" pitchFamily="34" charset="0"/>
              <a:buChar char="•"/>
              <a:defRPr sz="2651"/>
            </a:pPr>
            <a:r>
              <a:rPr sz="3200" dirty="0"/>
              <a:t>Benefits </a:t>
            </a:r>
            <a:r>
              <a:rPr lang="en-US" sz="3200" dirty="0"/>
              <a:t>include minimizing                                      </a:t>
            </a:r>
            <a:r>
              <a:rPr sz="3200" dirty="0"/>
              <a:t>barotrauma</a:t>
            </a:r>
            <a:r>
              <a:rPr lang="en-US" sz="3200" dirty="0"/>
              <a:t> and </a:t>
            </a:r>
            <a:r>
              <a:rPr sz="3200" dirty="0"/>
              <a:t>air leak</a:t>
            </a:r>
            <a:r>
              <a:rPr lang="en-US" sz="3200" dirty="0"/>
              <a:t>s                                                  which allow bronchial                                      repair to heal</a:t>
            </a:r>
          </a:p>
          <a:p>
            <a:pPr marL="0" indent="0" defTabSz="320369">
              <a:spcBef>
                <a:spcPts val="1266"/>
              </a:spcBef>
              <a:buNone/>
              <a:defRPr sz="2651"/>
            </a:pPr>
            <a:r>
              <a:rPr lang="en-US" sz="3200" i="1" dirty="0"/>
              <a:t>Consider leaving infants with severe co-existing disease or prematurity intubated</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36" t="3041" r="5639"/>
          <a:stretch/>
        </p:blipFill>
        <p:spPr bwMode="auto">
          <a:xfrm>
            <a:off x="5772150" y="1981200"/>
            <a:ext cx="2743200" cy="242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09B9D80-54FC-9145-855E-E7B58F6F4CC3}"/>
              </a:ext>
            </a:extLst>
          </p:cNvPr>
          <p:cNvSpPr txBox="1"/>
          <p:nvPr/>
        </p:nvSpPr>
        <p:spPr>
          <a:xfrm>
            <a:off x="5772150" y="1828800"/>
            <a:ext cx="2743200" cy="2438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5441281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ummary"/>
          <p:cNvSpPr txBox="1">
            <a:spLocks noGrp="1"/>
          </p:cNvSpPr>
          <p:nvPr>
            <p:ph type="title"/>
          </p:nvPr>
        </p:nvSpPr>
        <p:spPr>
          <a:prstGeom prst="rect">
            <a:avLst/>
          </a:prstGeom>
        </p:spPr>
        <p:txBody>
          <a:bodyPr tIns="32146" bIns="32146">
            <a:normAutofit/>
          </a:bodyPr>
          <a:lstStyle/>
          <a:p>
            <a:r>
              <a:rPr sz="5400" dirty="0">
                <a:latin typeface="+mn-ea"/>
                <a:ea typeface="+mn-ea"/>
              </a:rPr>
              <a:t>Summary</a:t>
            </a:r>
          </a:p>
        </p:txBody>
      </p:sp>
      <p:sp>
        <p:nvSpPr>
          <p:cNvPr id="215" name="Body"/>
          <p:cNvSpPr txBox="1">
            <a:spLocks noGrp="1"/>
          </p:cNvSpPr>
          <p:nvPr>
            <p:ph type="body" idx="1"/>
          </p:nvPr>
        </p:nvSpPr>
        <p:spPr>
          <a:prstGeom prst="rect">
            <a:avLst/>
          </a:prstGeom>
        </p:spPr>
        <p:txBody>
          <a:bodyPr tIns="32146" bIns="32146">
            <a:normAutofit fontScale="92500" lnSpcReduction="10000"/>
          </a:bodyPr>
          <a:lstStyle/>
          <a:p>
            <a:pPr marL="295275" indent="-295275"/>
            <a:r>
              <a:rPr lang="en-US" sz="3200" dirty="0"/>
              <a:t>CPAM </a:t>
            </a:r>
            <a:r>
              <a:rPr sz="3200" dirty="0"/>
              <a:t>is a common neonatal congenital lung lesion</a:t>
            </a:r>
          </a:p>
          <a:p>
            <a:pPr marL="295275" indent="-295275"/>
            <a:r>
              <a:rPr sz="3200" dirty="0"/>
              <a:t>Prognosis depends on size and compression of surrounding structures</a:t>
            </a:r>
            <a:endParaRPr lang="en-US" sz="3200" dirty="0"/>
          </a:p>
          <a:p>
            <a:pPr marL="295275" indent="-295275"/>
            <a:r>
              <a:rPr lang="en-US" sz="3200" dirty="0"/>
              <a:t>Depending on the severity of symptoms, fetal surgery maybe indicated</a:t>
            </a:r>
          </a:p>
          <a:p>
            <a:pPr marL="295275" indent="-295275"/>
            <a:r>
              <a:rPr lang="en-US" sz="3200" dirty="0"/>
              <a:t>Anesthesia for neonatal thoracic surgery can be successfully done with a thorough understanding of the surgery, anesthetic risks and appropriate planning</a:t>
            </a:r>
            <a:endParaRPr sz="3200" dirty="0"/>
          </a:p>
        </p:txBody>
      </p:sp>
    </p:spTree>
    <p:extLst>
      <p:ext uri="{BB962C8B-B14F-4D97-AF65-F5344CB8AC3E}">
        <p14:creationId xmlns:p14="http://schemas.microsoft.com/office/powerpoint/2010/main" val="370593062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ferences"/>
          <p:cNvSpPr txBox="1">
            <a:spLocks noGrp="1"/>
          </p:cNvSpPr>
          <p:nvPr>
            <p:ph type="title"/>
          </p:nvPr>
        </p:nvSpPr>
        <p:spPr>
          <a:xfrm>
            <a:off x="357188" y="365125"/>
            <a:ext cx="8158162" cy="1006475"/>
          </a:xfrm>
          <a:prstGeom prst="rect">
            <a:avLst/>
          </a:prstGeom>
        </p:spPr>
        <p:txBody>
          <a:bodyPr tIns="32146" bIns="32146">
            <a:normAutofit/>
          </a:bodyPr>
          <a:lstStyle/>
          <a:p>
            <a:r>
              <a:rPr sz="4800" dirty="0">
                <a:latin typeface="+mn-ea"/>
                <a:ea typeface="+mn-ea"/>
              </a:rPr>
              <a:t>References</a:t>
            </a:r>
          </a:p>
        </p:txBody>
      </p:sp>
      <p:sp>
        <p:nvSpPr>
          <p:cNvPr id="218" name="Guruswamy et al.  Anesthetic management of neonate with congenital cyst adenoid malformation.  BrJ Ana 2001…"/>
          <p:cNvSpPr txBox="1">
            <a:spLocks noGrp="1"/>
          </p:cNvSpPr>
          <p:nvPr>
            <p:ph type="body" idx="1"/>
          </p:nvPr>
        </p:nvSpPr>
        <p:spPr>
          <a:xfrm>
            <a:off x="357188" y="1371600"/>
            <a:ext cx="8429625" cy="5356343"/>
          </a:xfrm>
          <a:prstGeom prst="rect">
            <a:avLst/>
          </a:prstGeom>
        </p:spPr>
        <p:txBody>
          <a:bodyPr tIns="32146" bIns="32146">
            <a:noAutofit/>
          </a:bodyPr>
          <a:lstStyle/>
          <a:p>
            <a:pPr marL="295275" indent="-295275" defTabSz="184827">
              <a:lnSpc>
                <a:spcPct val="120000"/>
              </a:lnSpc>
              <a:spcBef>
                <a:spcPts val="0"/>
              </a:spcBef>
              <a:buFontTx/>
              <a:buAutoNum type="arabicPeriod"/>
              <a:defRPr sz="1600"/>
            </a:pPr>
            <a:r>
              <a:rPr sz="1400" dirty="0" err="1"/>
              <a:t>Guruswamy</a:t>
            </a:r>
            <a:r>
              <a:rPr sz="1400" dirty="0"/>
              <a:t> et al.  Anesthetic management of neonate with congenital cyst adenoid malformation.  </a:t>
            </a:r>
            <a:r>
              <a:rPr sz="1400" dirty="0" err="1"/>
              <a:t>BrJ</a:t>
            </a:r>
            <a:r>
              <a:rPr sz="1400" dirty="0"/>
              <a:t> Ana 2001</a:t>
            </a:r>
          </a:p>
          <a:p>
            <a:pPr marL="295275" indent="-295275" defTabSz="184827">
              <a:lnSpc>
                <a:spcPct val="120000"/>
              </a:lnSpc>
              <a:spcBef>
                <a:spcPts val="0"/>
              </a:spcBef>
              <a:buFontTx/>
              <a:buAutoNum type="arabicPeriod"/>
              <a:defRPr sz="1600"/>
            </a:pPr>
            <a:r>
              <a:rPr sz="1400" dirty="0" err="1"/>
              <a:t>Egloff</a:t>
            </a:r>
            <a:r>
              <a:rPr sz="1400" dirty="0"/>
              <a:t> et al.  Prenatal diagnosis and management of congenital pulmonary airway malformation.  </a:t>
            </a:r>
            <a:r>
              <a:rPr sz="1400" u="sng" dirty="0">
                <a:solidFill>
                  <a:srgbClr val="0000FF"/>
                </a:solidFill>
                <a:uFill>
                  <a:solidFill>
                    <a:srgbClr val="0000FF"/>
                  </a:solidFill>
                </a:uFill>
                <a:hlinkClick r:id="rId2"/>
              </a:rPr>
              <a:t>uptodate.com</a:t>
            </a:r>
            <a:r>
              <a:rPr sz="1400" dirty="0"/>
              <a:t> 2019.  </a:t>
            </a:r>
          </a:p>
          <a:p>
            <a:pPr marL="295275" indent="-295275" defTabSz="184827">
              <a:lnSpc>
                <a:spcPct val="120000"/>
              </a:lnSpc>
              <a:spcBef>
                <a:spcPts val="0"/>
              </a:spcBef>
              <a:buFontTx/>
              <a:buAutoNum type="arabicPeriod"/>
              <a:defRPr sz="1600"/>
            </a:pPr>
            <a:r>
              <a:rPr sz="1400" dirty="0" err="1"/>
              <a:t>Oermann</a:t>
            </a:r>
            <a:r>
              <a:rPr sz="1400" dirty="0"/>
              <a:t> et al.  Congenital pulmonary airway malformation.  </a:t>
            </a:r>
            <a:r>
              <a:rPr sz="1400" u="sng" dirty="0">
                <a:solidFill>
                  <a:srgbClr val="0000FF"/>
                </a:solidFill>
                <a:uFill>
                  <a:solidFill>
                    <a:srgbClr val="0000FF"/>
                  </a:solidFill>
                </a:uFill>
                <a:hlinkClick r:id="rId2"/>
              </a:rPr>
              <a:t>uptodate.com</a:t>
            </a:r>
            <a:r>
              <a:rPr sz="1400" dirty="0"/>
              <a:t> 2019.  </a:t>
            </a:r>
          </a:p>
          <a:p>
            <a:pPr marL="295275" indent="-295275" defTabSz="184827">
              <a:lnSpc>
                <a:spcPct val="120000"/>
              </a:lnSpc>
              <a:spcBef>
                <a:spcPts val="0"/>
              </a:spcBef>
              <a:buFontTx/>
              <a:buAutoNum type="arabicPeriod"/>
              <a:defRPr sz="1600"/>
            </a:pPr>
            <a:r>
              <a:rPr sz="1400" dirty="0"/>
              <a:t>Hammer.  Pediatric Thoracic Anesthesia.  </a:t>
            </a:r>
            <a:r>
              <a:rPr sz="1400" dirty="0" err="1"/>
              <a:t>Anesth</a:t>
            </a:r>
            <a:r>
              <a:rPr sz="1400" dirty="0"/>
              <a:t> </a:t>
            </a:r>
            <a:r>
              <a:rPr sz="1400" dirty="0" err="1"/>
              <a:t>Analg</a:t>
            </a:r>
            <a:r>
              <a:rPr sz="1400" dirty="0"/>
              <a:t> 2001; 92:1449-64.</a:t>
            </a:r>
          </a:p>
          <a:p>
            <a:pPr marL="295275" indent="-295275" defTabSz="184827">
              <a:lnSpc>
                <a:spcPct val="120000"/>
              </a:lnSpc>
              <a:spcBef>
                <a:spcPts val="0"/>
              </a:spcBef>
              <a:buFontTx/>
              <a:buAutoNum type="arabicPeriod"/>
              <a:defRPr sz="1600"/>
            </a:pPr>
            <a:r>
              <a:rPr sz="1400" dirty="0" err="1"/>
              <a:t>Letal</a:t>
            </a:r>
            <a:r>
              <a:rPr sz="1400" dirty="0"/>
              <a:t> et al.  </a:t>
            </a:r>
            <a:r>
              <a:rPr sz="1400" dirty="0" err="1"/>
              <a:t>Paediatric</a:t>
            </a:r>
            <a:r>
              <a:rPr sz="1400" dirty="0"/>
              <a:t> lung isolation.  BJA Education, 17 (2): 57–62 (2017)</a:t>
            </a:r>
          </a:p>
          <a:p>
            <a:pPr marL="295275" indent="-295275" defTabSz="184827">
              <a:lnSpc>
                <a:spcPct val="120000"/>
              </a:lnSpc>
              <a:spcBef>
                <a:spcPts val="0"/>
              </a:spcBef>
              <a:buFontTx/>
              <a:buAutoNum type="arabicPeriod"/>
              <a:defRPr sz="1600"/>
            </a:pPr>
            <a:r>
              <a:rPr sz="1400" dirty="0"/>
              <a:t>Rahman N1, </a:t>
            </a:r>
            <a:r>
              <a:rPr sz="1400" dirty="0" err="1"/>
              <a:t>Lakhoo</a:t>
            </a:r>
            <a:r>
              <a:rPr sz="1400" dirty="0"/>
              <a:t> K. Comparison between open and thoracoscopic resection of congenital lung lesions.  J </a:t>
            </a:r>
            <a:r>
              <a:rPr sz="1400" dirty="0" err="1"/>
              <a:t>Pediatr</a:t>
            </a:r>
            <a:r>
              <a:rPr sz="1400" dirty="0"/>
              <a:t> Surg. 2009 Feb;44(2):333-6.</a:t>
            </a:r>
          </a:p>
          <a:p>
            <a:pPr marL="295275" indent="-295275" defTabSz="184827">
              <a:lnSpc>
                <a:spcPct val="120000"/>
              </a:lnSpc>
              <a:spcBef>
                <a:spcPts val="0"/>
              </a:spcBef>
              <a:buFontTx/>
              <a:buAutoNum type="arabicPeriod"/>
              <a:defRPr sz="1600"/>
            </a:pPr>
            <a:r>
              <a:rPr sz="1400" dirty="0"/>
              <a:t> </a:t>
            </a:r>
            <a:r>
              <a:rPr sz="1400" dirty="0" err="1"/>
              <a:t>Karapurkar</a:t>
            </a:r>
            <a:r>
              <a:rPr sz="1400" dirty="0"/>
              <a:t> SA1, </a:t>
            </a:r>
            <a:r>
              <a:rPr sz="1400" dirty="0" err="1"/>
              <a:t>Borkar</a:t>
            </a:r>
            <a:r>
              <a:rPr sz="1400" dirty="0"/>
              <a:t> JD, </a:t>
            </a:r>
            <a:r>
              <a:rPr sz="1400" dirty="0" err="1"/>
              <a:t>Birmole</a:t>
            </a:r>
            <a:r>
              <a:rPr sz="1400" dirty="0"/>
              <a:t> BJ.  Malformation of lung in neonates (lobectomy for congenital lobar emphysema and lung cyst).  J Postgrad Med. 1993 Oct-Dec;39(4):224-7.</a:t>
            </a:r>
          </a:p>
          <a:p>
            <a:pPr marL="295275" indent="-295275" defTabSz="184827">
              <a:lnSpc>
                <a:spcPct val="120000"/>
              </a:lnSpc>
              <a:spcBef>
                <a:spcPts val="0"/>
              </a:spcBef>
              <a:buFontTx/>
              <a:buAutoNum type="arabicPeriod"/>
              <a:defRPr sz="1600"/>
            </a:pPr>
            <a:r>
              <a:rPr sz="1400" dirty="0"/>
              <a:t>Tobias.  </a:t>
            </a:r>
            <a:r>
              <a:rPr sz="1400" dirty="0" err="1"/>
              <a:t>Anaesthesia</a:t>
            </a:r>
            <a:r>
              <a:rPr sz="1400" dirty="0"/>
              <a:t> for neonatal thoracic surgery.  Best </a:t>
            </a:r>
            <a:r>
              <a:rPr sz="1400" dirty="0" err="1"/>
              <a:t>Pract</a:t>
            </a:r>
            <a:r>
              <a:rPr sz="1400" dirty="0"/>
              <a:t> Res </a:t>
            </a:r>
            <a:r>
              <a:rPr sz="1400" dirty="0" err="1"/>
              <a:t>Clin</a:t>
            </a:r>
            <a:r>
              <a:rPr sz="1400" dirty="0"/>
              <a:t> </a:t>
            </a:r>
            <a:r>
              <a:rPr sz="1400" dirty="0" err="1"/>
              <a:t>Anaesthesiol</a:t>
            </a:r>
            <a:r>
              <a:rPr sz="1400" dirty="0"/>
              <a:t>. 2004 Jun;18(2):303-20.</a:t>
            </a:r>
          </a:p>
          <a:p>
            <a:pPr marL="295275" indent="-295275" defTabSz="184827">
              <a:lnSpc>
                <a:spcPct val="120000"/>
              </a:lnSpc>
              <a:spcBef>
                <a:spcPts val="0"/>
              </a:spcBef>
              <a:buFontTx/>
              <a:buAutoNum type="arabicPeriod"/>
              <a:defRPr sz="1600"/>
            </a:pPr>
            <a:r>
              <a:rPr sz="1400" dirty="0"/>
              <a:t>Baird R1, </a:t>
            </a:r>
            <a:r>
              <a:rPr sz="1400" dirty="0" err="1"/>
              <a:t>Puligandla</a:t>
            </a:r>
            <a:r>
              <a:rPr sz="1400" dirty="0"/>
              <a:t> PS2, </a:t>
            </a:r>
            <a:r>
              <a:rPr sz="1400" dirty="0" err="1"/>
              <a:t>Laberge</a:t>
            </a:r>
            <a:r>
              <a:rPr sz="1400" dirty="0"/>
              <a:t> JM3. Congenital lung malformations: informing best practice.  </a:t>
            </a:r>
            <a:r>
              <a:rPr sz="1400" dirty="0" err="1"/>
              <a:t>Semin</a:t>
            </a:r>
            <a:r>
              <a:rPr sz="1400" dirty="0"/>
              <a:t> </a:t>
            </a:r>
            <a:r>
              <a:rPr sz="1400" dirty="0" err="1"/>
              <a:t>Pediatr</a:t>
            </a:r>
            <a:r>
              <a:rPr sz="1400" dirty="0"/>
              <a:t> Surg. 2014 Oct;23(5):270-7.</a:t>
            </a:r>
          </a:p>
          <a:p>
            <a:pPr marL="295275" indent="-295275" defTabSz="184827">
              <a:lnSpc>
                <a:spcPct val="120000"/>
              </a:lnSpc>
              <a:spcBef>
                <a:spcPts val="0"/>
              </a:spcBef>
              <a:buFontTx/>
              <a:buAutoNum type="arabicPeriod"/>
              <a:defRPr sz="1600"/>
            </a:pPr>
            <a:r>
              <a:rPr sz="1400" dirty="0"/>
              <a:t> Tsao K1, Albanese CT, Harrison MR. Prenatal therapy for thoracic and mediastinal lesions.  World J Surg. 2003 Jan;27(1):77-83.</a:t>
            </a:r>
          </a:p>
          <a:p>
            <a:pPr marL="295275" indent="-295275" defTabSz="184827">
              <a:lnSpc>
                <a:spcPct val="120000"/>
              </a:lnSpc>
              <a:spcBef>
                <a:spcPts val="0"/>
              </a:spcBef>
              <a:buFontTx/>
              <a:buAutoNum type="arabicPeriod"/>
              <a:defRPr sz="1600"/>
            </a:pPr>
            <a:r>
              <a:rPr sz="1400" dirty="0" err="1"/>
              <a:t>Kapralik</a:t>
            </a:r>
            <a:r>
              <a:rPr sz="1400" dirty="0"/>
              <a:t> J1, Wayne C1, Chan E1, Nasr A2.  Surgical versus conservative management of congenital pulmonary airway malformation in children: A systematic review and meta-analysis. J </a:t>
            </a:r>
            <a:r>
              <a:rPr sz="1400" dirty="0" err="1"/>
              <a:t>Pediatr</a:t>
            </a:r>
            <a:r>
              <a:rPr sz="1400" dirty="0"/>
              <a:t> Surg. 2016 Mar;51(3):508-12.</a:t>
            </a:r>
          </a:p>
          <a:p>
            <a:pPr marL="295275" indent="-295275" defTabSz="184827">
              <a:lnSpc>
                <a:spcPct val="120000"/>
              </a:lnSpc>
              <a:spcBef>
                <a:spcPts val="0"/>
              </a:spcBef>
              <a:buFontTx/>
              <a:buAutoNum type="arabicPeriod"/>
              <a:defRPr sz="1600"/>
            </a:pPr>
            <a:r>
              <a:rPr sz="1400" dirty="0"/>
              <a:t>Davis, </a:t>
            </a:r>
            <a:r>
              <a:rPr sz="1400" dirty="0" err="1"/>
              <a:t>Cladis</a:t>
            </a:r>
            <a:r>
              <a:rPr sz="1400" dirty="0"/>
              <a:t>, </a:t>
            </a:r>
            <a:r>
              <a:rPr sz="1400" dirty="0" err="1"/>
              <a:t>Motoyama</a:t>
            </a:r>
            <a:r>
              <a:rPr sz="1400" dirty="0"/>
              <a:t>.  Smith’s Anesthesia for Infants and Children.  8th edition.</a:t>
            </a:r>
            <a:r>
              <a:rPr lang="en-US" sz="1400" dirty="0"/>
              <a:t>  2011.</a:t>
            </a:r>
            <a:endParaRPr sz="1400" dirty="0"/>
          </a:p>
        </p:txBody>
      </p:sp>
    </p:spTree>
    <p:extLst>
      <p:ext uri="{BB962C8B-B14F-4D97-AF65-F5344CB8AC3E}">
        <p14:creationId xmlns:p14="http://schemas.microsoft.com/office/powerpoint/2010/main" val="182658782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ferences"/>
          <p:cNvSpPr txBox="1">
            <a:spLocks noGrp="1"/>
          </p:cNvSpPr>
          <p:nvPr>
            <p:ph type="title"/>
          </p:nvPr>
        </p:nvSpPr>
        <p:spPr>
          <a:xfrm>
            <a:off x="357188" y="365125"/>
            <a:ext cx="8158162" cy="1006475"/>
          </a:xfrm>
          <a:prstGeom prst="rect">
            <a:avLst/>
          </a:prstGeom>
        </p:spPr>
        <p:txBody>
          <a:bodyPr tIns="32146" bIns="32146">
            <a:normAutofit/>
          </a:bodyPr>
          <a:lstStyle/>
          <a:p>
            <a:r>
              <a:rPr sz="4800" dirty="0">
                <a:latin typeface="+mn-ea"/>
                <a:ea typeface="+mn-ea"/>
              </a:rPr>
              <a:t>References</a:t>
            </a:r>
          </a:p>
        </p:txBody>
      </p:sp>
      <p:sp>
        <p:nvSpPr>
          <p:cNvPr id="218" name="Guruswamy et al.  Anesthetic management of neonate with congenital cyst adenoid malformation.  BrJ Ana 2001…"/>
          <p:cNvSpPr txBox="1">
            <a:spLocks noGrp="1"/>
          </p:cNvSpPr>
          <p:nvPr>
            <p:ph type="body" idx="1"/>
          </p:nvPr>
        </p:nvSpPr>
        <p:spPr>
          <a:xfrm>
            <a:off x="357188" y="1371600"/>
            <a:ext cx="8429625" cy="5356343"/>
          </a:xfrm>
          <a:prstGeom prst="rect">
            <a:avLst/>
          </a:prstGeom>
        </p:spPr>
        <p:txBody>
          <a:bodyPr tIns="32146" bIns="32146">
            <a:noAutofit/>
          </a:bodyPr>
          <a:lstStyle/>
          <a:p>
            <a:pPr marL="342900" indent="-342900" defTabSz="184827">
              <a:lnSpc>
                <a:spcPct val="100000"/>
              </a:lnSpc>
              <a:spcBef>
                <a:spcPts val="300"/>
              </a:spcBef>
              <a:buFont typeface="+mj-lt"/>
              <a:buAutoNum type="arabicPeriod" startAt="13"/>
              <a:defRPr sz="1600"/>
            </a:pPr>
            <a:r>
              <a:rPr lang="en-US" sz="1400" dirty="0" err="1"/>
              <a:t>Husler</a:t>
            </a:r>
            <a:r>
              <a:rPr lang="en-US" sz="1400" dirty="0"/>
              <a:t> et al.  Prenatally diagnosed fetal lung lesions with associated </a:t>
            </a:r>
            <a:r>
              <a:rPr lang="en-US" sz="1400" dirty="0" err="1"/>
              <a:t>conotruncal</a:t>
            </a:r>
            <a:r>
              <a:rPr lang="en-US" sz="1400" dirty="0"/>
              <a:t> heart defects: is there a genetic association.  </a:t>
            </a:r>
            <a:r>
              <a:rPr lang="en-US" sz="1400" u="sng" dirty="0" err="1">
                <a:solidFill>
                  <a:srgbClr val="333333"/>
                </a:solidFill>
              </a:rPr>
              <a:t>Prenat</a:t>
            </a:r>
            <a:r>
              <a:rPr lang="en-US" sz="1400" u="sng" dirty="0">
                <a:solidFill>
                  <a:srgbClr val="333333"/>
                </a:solidFill>
              </a:rPr>
              <a:t> Diagn.</a:t>
            </a:r>
            <a:r>
              <a:rPr lang="en-US" sz="1400" dirty="0"/>
              <a:t> 2007 Dec;27(12):1123-8.AMA</a:t>
            </a:r>
          </a:p>
          <a:p>
            <a:pPr marL="342900" indent="-342900" defTabSz="184827">
              <a:lnSpc>
                <a:spcPct val="100000"/>
              </a:lnSpc>
              <a:spcBef>
                <a:spcPts val="300"/>
              </a:spcBef>
              <a:buFont typeface="+mj-lt"/>
              <a:buAutoNum type="arabicPeriod" startAt="13"/>
              <a:defRPr sz="1600"/>
            </a:pPr>
            <a:r>
              <a:rPr lang="en-US" sz="1400" dirty="0" err="1"/>
              <a:t>Chiluveru</a:t>
            </a:r>
            <a:r>
              <a:rPr lang="en-US" sz="1400" dirty="0"/>
              <a:t> SA, Dave NM, Dias RJ, </a:t>
            </a:r>
            <a:r>
              <a:rPr lang="en-US" sz="1400" dirty="0" err="1"/>
              <a:t>Garasia</a:t>
            </a:r>
            <a:r>
              <a:rPr lang="en-US" sz="1400" dirty="0"/>
              <a:t> MB. Congenital pulmonary airway malformation with atrial septal defect and pulmonary hypertension for lobectomy-anesthetic considerations. Ann Card </a:t>
            </a:r>
            <a:r>
              <a:rPr lang="en-US" sz="1400" dirty="0" err="1"/>
              <a:t>Anaesth</a:t>
            </a:r>
            <a:r>
              <a:rPr lang="en-US" sz="1400" dirty="0"/>
              <a:t>. 2016;19(2):372–374. </a:t>
            </a:r>
          </a:p>
          <a:p>
            <a:pPr marL="342900" indent="-342900" defTabSz="184827">
              <a:lnSpc>
                <a:spcPct val="100000"/>
              </a:lnSpc>
              <a:spcBef>
                <a:spcPts val="300"/>
              </a:spcBef>
              <a:buFont typeface="+mj-lt"/>
              <a:buAutoNum type="arabicPeriod" startAt="13"/>
              <a:defRPr sz="1600"/>
            </a:pPr>
            <a:r>
              <a:rPr lang="en-US" sz="1400" dirty="0"/>
              <a:t>Purohit A, Bhargava S, Mangal V, Parashar VK. Lung isolation, one-lung ventilation and </a:t>
            </a:r>
            <a:r>
              <a:rPr lang="en-US" sz="1400" dirty="0" err="1"/>
              <a:t>hypoxaemia</a:t>
            </a:r>
            <a:r>
              <a:rPr lang="en-US" sz="1400" dirty="0"/>
              <a:t> during lung isolation. Indian J </a:t>
            </a:r>
            <a:r>
              <a:rPr lang="en-US" sz="1400" dirty="0" err="1"/>
              <a:t>Anaesth</a:t>
            </a:r>
            <a:r>
              <a:rPr lang="en-US" sz="1400" dirty="0"/>
              <a:t>. 2015;59(9):606–617. </a:t>
            </a:r>
          </a:p>
          <a:p>
            <a:pPr marL="342900" indent="-342900" defTabSz="184827">
              <a:lnSpc>
                <a:spcPct val="100000"/>
              </a:lnSpc>
              <a:spcBef>
                <a:spcPts val="300"/>
              </a:spcBef>
              <a:buFont typeface="+mj-lt"/>
              <a:buAutoNum type="arabicPeriod" startAt="13"/>
              <a:defRPr sz="1600"/>
            </a:pPr>
            <a:r>
              <a:rPr lang="en-US" sz="1400" dirty="0"/>
              <a:t>Seok JH, Kim EJ, Ban JS, et al. Severe desaturation while attempting one-lung ventilation for congenital cystic adenomatoid malformation with respiratory distress syndrome in neonate -A case report-. </a:t>
            </a:r>
            <a:r>
              <a:rPr lang="en-US" sz="1400" i="1" dirty="0"/>
              <a:t>Korean J </a:t>
            </a:r>
            <a:r>
              <a:rPr lang="en-US" sz="1400" i="1" dirty="0" err="1"/>
              <a:t>Anesthesiol</a:t>
            </a:r>
            <a:r>
              <a:rPr lang="en-US" sz="1400" dirty="0"/>
              <a:t>. 2013;65(1):80–84. </a:t>
            </a:r>
          </a:p>
          <a:p>
            <a:pPr marL="342900" indent="-342900" defTabSz="184827">
              <a:lnSpc>
                <a:spcPct val="100000"/>
              </a:lnSpc>
              <a:spcBef>
                <a:spcPts val="300"/>
              </a:spcBef>
              <a:buFont typeface="+mj-lt"/>
              <a:buAutoNum type="arabicPeriod" startAt="13"/>
              <a:defRPr sz="1600"/>
            </a:pPr>
            <a:r>
              <a:rPr lang="en-US" sz="1400" dirty="0" err="1"/>
              <a:t>Pani</a:t>
            </a:r>
            <a:r>
              <a:rPr lang="en-US" sz="1400" dirty="0"/>
              <a:t> N, Panda CK. </a:t>
            </a:r>
            <a:r>
              <a:rPr lang="en-US" sz="1400" dirty="0" err="1"/>
              <a:t>Anaesthetic</a:t>
            </a:r>
            <a:r>
              <a:rPr lang="en-US" sz="1400" dirty="0"/>
              <a:t> consideration for neonatal surgical emergencies. </a:t>
            </a:r>
            <a:r>
              <a:rPr lang="en-US" sz="1400" i="1" dirty="0"/>
              <a:t>Indian J </a:t>
            </a:r>
            <a:r>
              <a:rPr lang="en-US" sz="1400" i="1" dirty="0" err="1"/>
              <a:t>Anaesth</a:t>
            </a:r>
            <a:r>
              <a:rPr lang="en-US" sz="1400" dirty="0"/>
              <a:t>. 2012;56(5):463–469.</a:t>
            </a:r>
          </a:p>
          <a:p>
            <a:pPr marL="342900" indent="-342900" defTabSz="184827">
              <a:lnSpc>
                <a:spcPct val="100000"/>
              </a:lnSpc>
              <a:spcBef>
                <a:spcPts val="300"/>
              </a:spcBef>
              <a:buFont typeface="+mj-lt"/>
              <a:buAutoNum type="arabicPeriod" startAt="13"/>
              <a:defRPr sz="1600"/>
            </a:pPr>
            <a:r>
              <a:rPr lang="en-US" sz="1400" dirty="0"/>
              <a:t>Stock images from </a:t>
            </a:r>
            <a:r>
              <a:rPr lang="en-US" sz="1400" dirty="0" err="1"/>
              <a:t>pixabay.com</a:t>
            </a:r>
            <a:r>
              <a:rPr lang="en-US" sz="1400" dirty="0"/>
              <a:t> (free for commercial use) </a:t>
            </a:r>
          </a:p>
          <a:p>
            <a:pPr marL="0" indent="0" defTabSz="184827">
              <a:lnSpc>
                <a:spcPct val="100000"/>
              </a:lnSpc>
              <a:spcBef>
                <a:spcPts val="300"/>
              </a:spcBef>
              <a:buNone/>
              <a:defRPr sz="1600"/>
            </a:pPr>
            <a:endParaRPr lang="en-US" sz="1400" dirty="0"/>
          </a:p>
        </p:txBody>
      </p:sp>
    </p:spTree>
    <p:extLst>
      <p:ext uri="{BB962C8B-B14F-4D97-AF65-F5344CB8AC3E}">
        <p14:creationId xmlns:p14="http://schemas.microsoft.com/office/powerpoint/2010/main" val="18265026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ongenital Cystic Adenomatoid Malformation"/>
          <p:cNvSpPr txBox="1">
            <a:spLocks noGrp="1"/>
          </p:cNvSpPr>
          <p:nvPr>
            <p:ph type="title"/>
          </p:nvPr>
        </p:nvSpPr>
        <p:spPr>
          <a:xfrm>
            <a:off x="628650" y="365125"/>
            <a:ext cx="6915150" cy="1325563"/>
          </a:xfrm>
          <a:prstGeom prst="rect">
            <a:avLst/>
          </a:prstGeom>
        </p:spPr>
        <p:txBody>
          <a:bodyPr tIns="32146" bIns="32146">
            <a:normAutofit/>
          </a:bodyPr>
          <a:lstStyle>
            <a:lvl1pPr defTabSz="449833">
              <a:spcBef>
                <a:spcPts val="1200"/>
              </a:spcBef>
              <a:defRPr sz="5300"/>
            </a:lvl1pPr>
          </a:lstStyle>
          <a:p>
            <a:r>
              <a:rPr sz="4000" dirty="0">
                <a:latin typeface="+mn-ea"/>
                <a:ea typeface="+mn-ea"/>
              </a:rPr>
              <a:t>Congenital </a:t>
            </a:r>
            <a:r>
              <a:rPr lang="en-US" sz="4000" dirty="0">
                <a:latin typeface="+mn-ea"/>
                <a:ea typeface="+mn-ea"/>
              </a:rPr>
              <a:t>Pulmonary Airway </a:t>
            </a:r>
            <a:r>
              <a:rPr sz="4000" dirty="0">
                <a:latin typeface="+mn-ea"/>
                <a:ea typeface="+mn-ea"/>
              </a:rPr>
              <a:t>Malformation</a:t>
            </a:r>
          </a:p>
        </p:txBody>
      </p:sp>
      <p:sp>
        <p:nvSpPr>
          <p:cNvPr id="140" name="Incidence 1:8300 to 35000 live births…"/>
          <p:cNvSpPr txBox="1">
            <a:spLocks noGrp="1"/>
          </p:cNvSpPr>
          <p:nvPr>
            <p:ph type="body" idx="1"/>
          </p:nvPr>
        </p:nvSpPr>
        <p:spPr>
          <a:prstGeom prst="rect">
            <a:avLst/>
          </a:prstGeom>
        </p:spPr>
        <p:txBody>
          <a:bodyPr tIns="32146" bIns="32146">
            <a:normAutofit/>
          </a:bodyPr>
          <a:lstStyle/>
          <a:p>
            <a:pPr marL="295275" indent="-295275"/>
            <a:r>
              <a:rPr sz="3200" dirty="0"/>
              <a:t>Incidence 1:8</a:t>
            </a:r>
            <a:r>
              <a:rPr lang="en-US" sz="3200" dirty="0"/>
              <a:t>,</a:t>
            </a:r>
            <a:r>
              <a:rPr sz="3200" dirty="0"/>
              <a:t>300 to </a:t>
            </a:r>
            <a:r>
              <a:rPr lang="en-US" sz="3200" dirty="0"/>
              <a:t>1:</a:t>
            </a:r>
            <a:r>
              <a:rPr sz="3200" dirty="0"/>
              <a:t>35</a:t>
            </a:r>
            <a:r>
              <a:rPr lang="en-US" sz="3200" dirty="0"/>
              <a:t>,</a:t>
            </a:r>
            <a:r>
              <a:rPr sz="3200" dirty="0"/>
              <a:t>000 live births</a:t>
            </a:r>
          </a:p>
          <a:p>
            <a:pPr marL="295275" indent="-295275"/>
            <a:r>
              <a:rPr sz="3200" dirty="0"/>
              <a:t>Cystic and adenomatous lesions arise from the tracheobronchial tree</a:t>
            </a:r>
          </a:p>
          <a:p>
            <a:pPr marL="295275" indent="-295275"/>
            <a:r>
              <a:rPr sz="3200" dirty="0"/>
              <a:t>Maldevelopment of </a:t>
            </a:r>
            <a:r>
              <a:rPr lang="en-US" sz="3200" dirty="0"/>
              <a:t>                                    </a:t>
            </a:r>
            <a:r>
              <a:rPr sz="3200" dirty="0"/>
              <a:t>terminal bronchiolar </a:t>
            </a:r>
            <a:r>
              <a:rPr lang="en-US" sz="3200" dirty="0"/>
              <a:t>                               </a:t>
            </a:r>
            <a:r>
              <a:rPr sz="3200" dirty="0"/>
              <a:t>structures</a:t>
            </a:r>
          </a:p>
          <a:p>
            <a:pPr marL="295275" indent="-295275"/>
            <a:r>
              <a:rPr sz="3200" dirty="0"/>
              <a:t>Unilateral</a:t>
            </a:r>
          </a:p>
          <a:p>
            <a:pPr marL="295275" indent="-295275"/>
            <a:r>
              <a:rPr sz="3200" dirty="0"/>
              <a:t>Lower lung lobe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200400"/>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1243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Differential Diagnosis"/>
          <p:cNvSpPr txBox="1">
            <a:spLocks noGrp="1"/>
          </p:cNvSpPr>
          <p:nvPr>
            <p:ph type="title"/>
          </p:nvPr>
        </p:nvSpPr>
        <p:spPr>
          <a:xfrm>
            <a:off x="161719" y="365125"/>
            <a:ext cx="8353631" cy="1006475"/>
          </a:xfrm>
          <a:prstGeom prst="rect">
            <a:avLst/>
          </a:prstGeom>
        </p:spPr>
        <p:txBody>
          <a:bodyPr tIns="32146" bIns="32146">
            <a:normAutofit/>
          </a:bodyPr>
          <a:lstStyle/>
          <a:p>
            <a:r>
              <a:rPr sz="5400" dirty="0">
                <a:latin typeface="+mn-ea"/>
                <a:ea typeface="+mn-ea"/>
              </a:rPr>
              <a:t>Differential Diagnosis</a:t>
            </a:r>
          </a:p>
        </p:txBody>
      </p:sp>
      <p:graphicFrame>
        <p:nvGraphicFramePr>
          <p:cNvPr id="145" name="Table"/>
          <p:cNvGraphicFramePr/>
          <p:nvPr>
            <p:extLst>
              <p:ext uri="{D42A27DB-BD31-4B8C-83A1-F6EECF244321}">
                <p14:modId xmlns:p14="http://schemas.microsoft.com/office/powerpoint/2010/main" val="2945204569"/>
              </p:ext>
            </p:extLst>
          </p:nvPr>
        </p:nvGraphicFramePr>
        <p:xfrm>
          <a:off x="161719" y="1531442"/>
          <a:ext cx="8820560" cy="5196532"/>
        </p:xfrm>
        <a:graphic>
          <a:graphicData uri="http://schemas.openxmlformats.org/drawingml/2006/table">
            <a:tbl>
              <a:tblPr firstRow="1" bandRow="1">
                <a:tableStyleId>{4C3C2611-4C71-4FC5-86AE-919BDF0F9419}</a:tableStyleId>
              </a:tblPr>
              <a:tblGrid>
                <a:gridCol w="2105871">
                  <a:extLst>
                    <a:ext uri="{9D8B030D-6E8A-4147-A177-3AD203B41FA5}">
                      <a16:colId xmlns:a16="http://schemas.microsoft.com/office/drawing/2014/main" val="20000"/>
                    </a:ext>
                  </a:extLst>
                </a:gridCol>
                <a:gridCol w="2571384">
                  <a:extLst>
                    <a:ext uri="{9D8B030D-6E8A-4147-A177-3AD203B41FA5}">
                      <a16:colId xmlns:a16="http://schemas.microsoft.com/office/drawing/2014/main" val="20001"/>
                    </a:ext>
                  </a:extLst>
                </a:gridCol>
                <a:gridCol w="1640359">
                  <a:extLst>
                    <a:ext uri="{9D8B030D-6E8A-4147-A177-3AD203B41FA5}">
                      <a16:colId xmlns:a16="http://schemas.microsoft.com/office/drawing/2014/main" val="20002"/>
                    </a:ext>
                  </a:extLst>
                </a:gridCol>
                <a:gridCol w="2502946">
                  <a:extLst>
                    <a:ext uri="{9D8B030D-6E8A-4147-A177-3AD203B41FA5}">
                      <a16:colId xmlns:a16="http://schemas.microsoft.com/office/drawing/2014/main" val="20003"/>
                    </a:ext>
                  </a:extLst>
                </a:gridCol>
              </a:tblGrid>
              <a:tr h="658351">
                <a:tc>
                  <a:txBody>
                    <a:bodyPr/>
                    <a:lstStyle/>
                    <a:p>
                      <a:pPr algn="ctr" defTabSz="914400">
                        <a:defRPr>
                          <a:solidFill>
                            <a:srgbClr val="000000"/>
                          </a:solidFill>
                        </a:defRPr>
                      </a:pPr>
                      <a:r>
                        <a:rPr sz="2400" dirty="0">
                          <a:solidFill>
                            <a:srgbClr val="FFFFFF"/>
                          </a:solidFill>
                          <a:sym typeface="Bodoni SvtyTwo ITC TT-Book"/>
                        </a:rPr>
                        <a:t>Congenital Lung Lesion</a:t>
                      </a:r>
                    </a:p>
                  </a:txBody>
                  <a:tcPr marL="35719" marR="35719" marT="35719" marB="35719" anchor="ctr" horzOverflow="overflow"/>
                </a:tc>
                <a:tc>
                  <a:txBody>
                    <a:bodyPr/>
                    <a:lstStyle/>
                    <a:p>
                      <a:pPr algn="ctr" defTabSz="914400">
                        <a:defRPr>
                          <a:solidFill>
                            <a:srgbClr val="000000"/>
                          </a:solidFill>
                        </a:defRPr>
                      </a:pPr>
                      <a:r>
                        <a:rPr sz="2400" dirty="0">
                          <a:solidFill>
                            <a:srgbClr val="FFFFFF"/>
                          </a:solidFill>
                          <a:sym typeface="Bodoni SvtyTwo ITC TT-Book"/>
                        </a:rPr>
                        <a:t>Anatomy</a:t>
                      </a:r>
                    </a:p>
                  </a:txBody>
                  <a:tcPr marL="35719" marR="35719" marT="35719" marB="35719" anchor="ctr" horzOverflow="overflow"/>
                </a:tc>
                <a:tc>
                  <a:txBody>
                    <a:bodyPr/>
                    <a:lstStyle/>
                    <a:p>
                      <a:pPr algn="ctr" defTabSz="914400">
                        <a:defRPr>
                          <a:solidFill>
                            <a:srgbClr val="000000"/>
                          </a:solidFill>
                        </a:defRPr>
                      </a:pPr>
                      <a:r>
                        <a:rPr sz="2400" dirty="0">
                          <a:solidFill>
                            <a:srgbClr val="FFFFFF"/>
                          </a:solidFill>
                          <a:sym typeface="Bodoni SvtyTwo ITC TT-Book"/>
                        </a:rPr>
                        <a:t>Blood Supply</a:t>
                      </a:r>
                    </a:p>
                  </a:txBody>
                  <a:tcPr marL="35719" marR="35719" marT="35719" marB="35719" anchor="ctr" horzOverflow="overflow"/>
                </a:tc>
                <a:tc>
                  <a:txBody>
                    <a:bodyPr/>
                    <a:lstStyle/>
                    <a:p>
                      <a:pPr algn="ctr" defTabSz="914400">
                        <a:defRPr>
                          <a:solidFill>
                            <a:srgbClr val="000000"/>
                          </a:solidFill>
                        </a:defRPr>
                      </a:pPr>
                      <a:r>
                        <a:rPr sz="2400" dirty="0">
                          <a:solidFill>
                            <a:srgbClr val="FFFFFF"/>
                          </a:solidFill>
                          <a:sym typeface="Bodoni SvtyTwo ITC TT-Book"/>
                        </a:rPr>
                        <a:t>Other</a:t>
                      </a:r>
                    </a:p>
                  </a:txBody>
                  <a:tcPr marL="35719" marR="35719" marT="35719" marB="35719" anchor="ctr" horzOverflow="overflow"/>
                </a:tc>
                <a:extLst>
                  <a:ext uri="{0D108BD9-81ED-4DB2-BD59-A6C34878D82A}">
                    <a16:rowId xmlns:a16="http://schemas.microsoft.com/office/drawing/2014/main" val="10000"/>
                  </a:ext>
                </a:extLst>
              </a:tr>
              <a:tr h="954304">
                <a:tc>
                  <a:txBody>
                    <a:bodyPr/>
                    <a:lstStyle/>
                    <a:p>
                      <a:pPr algn="ctr" defTabSz="914400">
                        <a:defRPr>
                          <a:solidFill>
                            <a:srgbClr val="000000"/>
                          </a:solidFill>
                        </a:defRPr>
                      </a:pPr>
                      <a:r>
                        <a:rPr sz="1800" dirty="0">
                          <a:solidFill>
                            <a:srgbClr val="414141"/>
                          </a:solidFill>
                          <a:sym typeface="Bodoni SvtyTwo ITC TT-Book"/>
                        </a:rPr>
                        <a:t>C</a:t>
                      </a:r>
                      <a:r>
                        <a:rPr lang="en-US" sz="1800" dirty="0">
                          <a:solidFill>
                            <a:srgbClr val="414141"/>
                          </a:solidFill>
                          <a:sym typeface="Bodoni SvtyTwo ITC TT-Book"/>
                        </a:rPr>
                        <a:t>PAM</a:t>
                      </a:r>
                      <a:endParaRPr sz="1800" dirty="0">
                        <a:solidFill>
                          <a:srgbClr val="414141"/>
                        </a:solidFill>
                        <a:sym typeface="Bodoni SvtyTwo ITC TT-Book"/>
                      </a:endParaRPr>
                    </a:p>
                  </a:txBody>
                  <a:tcPr marL="35719" marR="35719" marT="35719" marB="35719" anchor="ctr" horzOverflow="overflow"/>
                </a:tc>
                <a:tc>
                  <a:txBody>
                    <a:bodyPr/>
                    <a:lstStyle/>
                    <a:p>
                      <a:pPr algn="ctr" defTabSz="914400">
                        <a:defRPr>
                          <a:solidFill>
                            <a:srgbClr val="000000"/>
                          </a:solidFill>
                        </a:defRPr>
                      </a:pPr>
                      <a:r>
                        <a:rPr sz="1800">
                          <a:solidFill>
                            <a:srgbClr val="414141"/>
                          </a:solidFill>
                          <a:sym typeface="Bodoni SvtyTwo ITC TT-Book"/>
                        </a:rPr>
                        <a:t>Polycystic, connected to the lower tracheobronchial tree</a:t>
                      </a:r>
                    </a:p>
                  </a:txBody>
                  <a:tcPr marL="35719" marR="35719" marT="35719" marB="35719" anchor="ctr" horzOverflow="overflow"/>
                </a:tc>
                <a:tc>
                  <a:txBody>
                    <a:bodyPr/>
                    <a:lstStyle/>
                    <a:p>
                      <a:pPr algn="ctr" defTabSz="914400">
                        <a:defRPr>
                          <a:solidFill>
                            <a:srgbClr val="000000"/>
                          </a:solidFill>
                        </a:defRPr>
                      </a:pPr>
                      <a:r>
                        <a:rPr sz="1800">
                          <a:solidFill>
                            <a:srgbClr val="414141"/>
                          </a:solidFill>
                          <a:sym typeface="Bodoni SvtyTwo ITC TT-Book"/>
                        </a:rPr>
                        <a:t>Pulmonary circulation</a:t>
                      </a:r>
                    </a:p>
                  </a:txBody>
                  <a:tcPr marL="35719" marR="35719" marT="35719" marB="35719" anchor="ctr" horzOverflow="overflow"/>
                </a:tc>
                <a:tc>
                  <a:txBody>
                    <a:bodyPr/>
                    <a:lstStyle/>
                    <a:p>
                      <a:pPr algn="ctr" defTabSz="914400">
                        <a:defRPr>
                          <a:solidFill>
                            <a:srgbClr val="000000"/>
                          </a:solidFill>
                        </a:defRPr>
                      </a:pPr>
                      <a:r>
                        <a:rPr sz="1800">
                          <a:solidFill>
                            <a:srgbClr val="414141"/>
                          </a:solidFill>
                          <a:sym typeface="Bodoni SvtyTwo ITC TT-Book"/>
                        </a:rPr>
                        <a:t>Bilateral Lung involvement is rare</a:t>
                      </a:r>
                    </a:p>
                  </a:txBody>
                  <a:tcPr marL="35719" marR="35719" marT="35719" marB="35719" anchor="ctr" horzOverflow="overflow"/>
                </a:tc>
                <a:extLst>
                  <a:ext uri="{0D108BD9-81ED-4DB2-BD59-A6C34878D82A}">
                    <a16:rowId xmlns:a16="http://schemas.microsoft.com/office/drawing/2014/main" val="10001"/>
                  </a:ext>
                </a:extLst>
              </a:tr>
              <a:tr h="1039174">
                <a:tc>
                  <a:txBody>
                    <a:bodyPr/>
                    <a:lstStyle/>
                    <a:p>
                      <a:pPr algn="ctr" defTabSz="914400">
                        <a:defRPr>
                          <a:solidFill>
                            <a:srgbClr val="000000"/>
                          </a:solidFill>
                        </a:defRPr>
                      </a:pPr>
                      <a:r>
                        <a:rPr sz="1800">
                          <a:solidFill>
                            <a:srgbClr val="414141"/>
                          </a:solidFill>
                          <a:sym typeface="Bodoni SvtyTwo ITC TT-Book"/>
                        </a:rPr>
                        <a:t>Bronchopulmonary Sequestration</a:t>
                      </a:r>
                    </a:p>
                  </a:txBody>
                  <a:tcPr marL="35719" marR="35719" marT="35719" marB="35719" anchor="ctr" horzOverflow="overflow"/>
                </a:tc>
                <a:tc>
                  <a:txBody>
                    <a:bodyPr/>
                    <a:lstStyle/>
                    <a:p>
                      <a:pPr algn="ctr" defTabSz="914400">
                        <a:defRPr>
                          <a:solidFill>
                            <a:srgbClr val="000000"/>
                          </a:solidFill>
                        </a:defRPr>
                      </a:pPr>
                      <a:r>
                        <a:rPr sz="1800" dirty="0">
                          <a:solidFill>
                            <a:srgbClr val="414141"/>
                          </a:solidFill>
                          <a:sym typeface="Bodoni SvtyTwo ITC TT-Book"/>
                        </a:rPr>
                        <a:t>NOT connected to tracheobronchial tree</a:t>
                      </a:r>
                    </a:p>
                  </a:txBody>
                  <a:tcPr marL="35719" marR="35719" marT="35719" marB="35719" anchor="ctr" horzOverflow="overflow"/>
                </a:tc>
                <a:tc>
                  <a:txBody>
                    <a:bodyPr/>
                    <a:lstStyle/>
                    <a:p>
                      <a:pPr algn="ctr" defTabSz="914400">
                        <a:defRPr>
                          <a:solidFill>
                            <a:srgbClr val="000000"/>
                          </a:solidFill>
                        </a:defRPr>
                      </a:pPr>
                      <a:r>
                        <a:rPr sz="1800">
                          <a:solidFill>
                            <a:srgbClr val="414141"/>
                          </a:solidFill>
                          <a:sym typeface="Bodoni SvtyTwo ITC TT-Book"/>
                        </a:rPr>
                        <a:t>Anomalous systemic circulation</a:t>
                      </a:r>
                    </a:p>
                  </a:txBody>
                  <a:tcPr marL="35719" marR="35719" marT="35719" marB="35719" anchor="ctr" horzOverflow="overflow"/>
                </a:tc>
                <a:tc>
                  <a:txBody>
                    <a:bodyPr/>
                    <a:lstStyle/>
                    <a:p>
                      <a:pPr algn="ctr" defTabSz="914400">
                        <a:defRPr>
                          <a:solidFill>
                            <a:srgbClr val="000000"/>
                          </a:solidFill>
                        </a:defRPr>
                      </a:pPr>
                      <a:r>
                        <a:rPr sz="1800">
                          <a:solidFill>
                            <a:srgbClr val="414141"/>
                          </a:solidFill>
                          <a:sym typeface="Bodoni SvtyTwo ITC TT-Book"/>
                        </a:rPr>
                        <a:t>Homogeneous mass, often on the left side</a:t>
                      </a:r>
                    </a:p>
                  </a:txBody>
                  <a:tcPr marL="35719" marR="35719" marT="35719" marB="35719" anchor="ctr" horzOverflow="overflow"/>
                </a:tc>
                <a:extLst>
                  <a:ext uri="{0D108BD9-81ED-4DB2-BD59-A6C34878D82A}">
                    <a16:rowId xmlns:a16="http://schemas.microsoft.com/office/drawing/2014/main" val="10002"/>
                  </a:ext>
                </a:extLst>
              </a:tr>
              <a:tr h="665451">
                <a:tc>
                  <a:txBody>
                    <a:bodyPr/>
                    <a:lstStyle/>
                    <a:p>
                      <a:pPr algn="ctr" defTabSz="914400">
                        <a:defRPr>
                          <a:solidFill>
                            <a:srgbClr val="000000"/>
                          </a:solidFill>
                        </a:defRPr>
                      </a:pPr>
                      <a:r>
                        <a:rPr sz="1800">
                          <a:solidFill>
                            <a:srgbClr val="414141"/>
                          </a:solidFill>
                          <a:sym typeface="Bodoni SvtyTwo ITC TT-Book"/>
                        </a:rPr>
                        <a:t>Congital lobar emphysema</a:t>
                      </a:r>
                    </a:p>
                  </a:txBody>
                  <a:tcPr marL="35719" marR="35719" marT="35719" marB="35719" anchor="ctr" horzOverflow="overflow"/>
                </a:tc>
                <a:tc>
                  <a:txBody>
                    <a:bodyPr/>
                    <a:lstStyle/>
                    <a:p>
                      <a:pPr algn="ctr" defTabSz="914400">
                        <a:defRPr>
                          <a:solidFill>
                            <a:srgbClr val="000000"/>
                          </a:solidFill>
                        </a:defRPr>
                      </a:pPr>
                      <a:r>
                        <a:rPr sz="1800">
                          <a:solidFill>
                            <a:srgbClr val="414141"/>
                          </a:solidFill>
                          <a:sym typeface="Bodoni SvtyTwo ITC TT-Book"/>
                        </a:rPr>
                        <a:t>Non-cystic</a:t>
                      </a:r>
                    </a:p>
                  </a:txBody>
                  <a:tcPr marL="35719" marR="35719" marT="35719" marB="35719" anchor="ctr" horzOverflow="overflow"/>
                </a:tc>
                <a:tc>
                  <a:txBody>
                    <a:bodyPr/>
                    <a:lstStyle/>
                    <a:p>
                      <a:pPr algn="ctr" defTabSz="914400">
                        <a:defRPr>
                          <a:solidFill>
                            <a:srgbClr val="000000"/>
                          </a:solidFill>
                        </a:defRPr>
                      </a:pPr>
                      <a:r>
                        <a:rPr sz="1800">
                          <a:solidFill>
                            <a:srgbClr val="414141"/>
                          </a:solidFill>
                          <a:sym typeface="Bodoni SvtyTwo ITC TT-Book"/>
                        </a:rPr>
                        <a:t>Pulmonary circulation</a:t>
                      </a:r>
                    </a:p>
                  </a:txBody>
                  <a:tcPr marL="35719" marR="35719" marT="35719" marB="35719" anchor="ctr" horzOverflow="overflow"/>
                </a:tc>
                <a:tc>
                  <a:txBody>
                    <a:bodyPr/>
                    <a:lstStyle/>
                    <a:p>
                      <a:pPr algn="ctr" defTabSz="914400">
                        <a:defRPr>
                          <a:solidFill>
                            <a:srgbClr val="000000"/>
                          </a:solidFill>
                        </a:defRPr>
                      </a:pPr>
                      <a:r>
                        <a:rPr sz="1800">
                          <a:solidFill>
                            <a:srgbClr val="414141"/>
                          </a:solidFill>
                          <a:sym typeface="Bodoni SvtyTwo ITC TT-Book"/>
                        </a:rPr>
                        <a:t>Involve multiple lobes or both lungs</a:t>
                      </a:r>
                    </a:p>
                  </a:txBody>
                  <a:tcPr marL="35719" marR="35719" marT="35719" marB="35719" anchor="ctr" horzOverflow="overflow"/>
                </a:tc>
                <a:extLst>
                  <a:ext uri="{0D108BD9-81ED-4DB2-BD59-A6C34878D82A}">
                    <a16:rowId xmlns:a16="http://schemas.microsoft.com/office/drawing/2014/main" val="10003"/>
                  </a:ext>
                </a:extLst>
              </a:tr>
              <a:tr h="706650">
                <a:tc>
                  <a:txBody>
                    <a:bodyPr/>
                    <a:lstStyle/>
                    <a:p>
                      <a:pPr algn="ctr" defTabSz="914400">
                        <a:defRPr>
                          <a:solidFill>
                            <a:srgbClr val="000000"/>
                          </a:solidFill>
                        </a:defRPr>
                      </a:pPr>
                      <a:r>
                        <a:rPr sz="1800">
                          <a:solidFill>
                            <a:srgbClr val="414141"/>
                          </a:solidFill>
                          <a:sym typeface="Bodoni SvtyTwo ITC TT-Book"/>
                        </a:rPr>
                        <a:t>Bronchogenic cyst</a:t>
                      </a:r>
                    </a:p>
                  </a:txBody>
                  <a:tcPr marL="35719" marR="35719" marT="35719" marB="35719" anchor="ctr" horzOverflow="overflow"/>
                </a:tc>
                <a:tc>
                  <a:txBody>
                    <a:bodyPr/>
                    <a:lstStyle/>
                    <a:p>
                      <a:pPr algn="ctr" defTabSz="914400">
                        <a:defRPr>
                          <a:solidFill>
                            <a:srgbClr val="000000"/>
                          </a:solidFill>
                        </a:defRPr>
                      </a:pPr>
                      <a:r>
                        <a:rPr sz="1800" dirty="0">
                          <a:solidFill>
                            <a:srgbClr val="414141"/>
                          </a:solidFill>
                          <a:sym typeface="Bodoni SvtyTwo ITC TT-Book"/>
                        </a:rPr>
                        <a:t>NOT connected to tracheobronchial tree</a:t>
                      </a:r>
                    </a:p>
                  </a:txBody>
                  <a:tcPr marL="35719" marR="35719" marT="35719" marB="35719" anchor="ctr" horzOverflow="overflow"/>
                </a:tc>
                <a:tc>
                  <a:txBody>
                    <a:bodyPr/>
                    <a:lstStyle/>
                    <a:p>
                      <a:pPr algn="ctr" defTabSz="914400">
                        <a:defRPr>
                          <a:solidFill>
                            <a:srgbClr val="000000"/>
                          </a:solidFill>
                        </a:defRPr>
                      </a:pPr>
                      <a:r>
                        <a:rPr sz="1800" dirty="0">
                          <a:solidFill>
                            <a:srgbClr val="414141"/>
                          </a:solidFill>
                          <a:sym typeface="Bodoni SvtyTwo ITC TT-Book"/>
                        </a:rPr>
                        <a:t>Pulmonary circulation</a:t>
                      </a:r>
                    </a:p>
                  </a:txBody>
                  <a:tcPr marL="35719" marR="35719" marT="35719" marB="35719" anchor="ctr" horzOverflow="overflow"/>
                </a:tc>
                <a:tc>
                  <a:txBody>
                    <a:bodyPr/>
                    <a:lstStyle/>
                    <a:p>
                      <a:pPr algn="ctr" defTabSz="914400">
                        <a:defRPr>
                          <a:solidFill>
                            <a:srgbClr val="000000"/>
                          </a:solidFill>
                        </a:defRPr>
                      </a:pPr>
                      <a:r>
                        <a:rPr sz="1800">
                          <a:solidFill>
                            <a:srgbClr val="414141"/>
                          </a:solidFill>
                          <a:sym typeface="Bodoni SvtyTwo ITC TT-Book"/>
                        </a:rPr>
                        <a:t>Located high: cervical, paratracheal, carinal   </a:t>
                      </a:r>
                    </a:p>
                  </a:txBody>
                  <a:tcPr marL="35719" marR="35719" marT="35719" marB="35719" anchor="ctr" horzOverflow="overflow"/>
                </a:tc>
                <a:extLst>
                  <a:ext uri="{0D108BD9-81ED-4DB2-BD59-A6C34878D82A}">
                    <a16:rowId xmlns:a16="http://schemas.microsoft.com/office/drawing/2014/main" val="10004"/>
                  </a:ext>
                </a:extLst>
              </a:tr>
              <a:tr h="1027995">
                <a:tc>
                  <a:txBody>
                    <a:bodyPr/>
                    <a:lstStyle/>
                    <a:p>
                      <a:pPr algn="ctr" defTabSz="914400">
                        <a:defRPr>
                          <a:solidFill>
                            <a:srgbClr val="000000"/>
                          </a:solidFill>
                        </a:defRPr>
                      </a:pPr>
                      <a:r>
                        <a:rPr sz="1800">
                          <a:solidFill>
                            <a:srgbClr val="414141"/>
                          </a:solidFill>
                          <a:sym typeface="Bodoni SvtyTwo ITC TT-Book"/>
                        </a:rPr>
                        <a:t>Diaphragmatic Hernia</a:t>
                      </a:r>
                    </a:p>
                  </a:txBody>
                  <a:tcPr marL="35719" marR="35719" marT="35719" marB="35719" anchor="ctr" horzOverflow="overflow"/>
                </a:tc>
                <a:tc>
                  <a:txBody>
                    <a:bodyPr/>
                    <a:lstStyle/>
                    <a:p>
                      <a:pPr algn="ctr" defTabSz="914400">
                        <a:defRPr>
                          <a:solidFill>
                            <a:srgbClr val="000000"/>
                          </a:solidFill>
                        </a:defRPr>
                      </a:pPr>
                      <a:r>
                        <a:rPr sz="1800">
                          <a:solidFill>
                            <a:srgbClr val="414141"/>
                          </a:solidFill>
                          <a:sym typeface="Bodoni SvtyTwo ITC TT-Book"/>
                        </a:rPr>
                        <a:t>Herniated bowel loops may resemble cysts</a:t>
                      </a:r>
                    </a:p>
                  </a:txBody>
                  <a:tcPr marL="35719" marR="35719" marT="35719" marB="35719" anchor="ctr" horzOverflow="overflow"/>
                </a:tc>
                <a:tc>
                  <a:txBody>
                    <a:bodyPr/>
                    <a:lstStyle/>
                    <a:p>
                      <a:pPr algn="ctr" defTabSz="914400">
                        <a:defRPr>
                          <a:solidFill>
                            <a:srgbClr val="000000"/>
                          </a:solidFill>
                        </a:defRPr>
                      </a:pPr>
                      <a:r>
                        <a:rPr sz="1800" dirty="0">
                          <a:solidFill>
                            <a:srgbClr val="414141"/>
                          </a:solidFill>
                          <a:sym typeface="Bodoni SvtyTwo ITC TT-Book"/>
                        </a:rPr>
                        <a:t>Systemic circulation</a:t>
                      </a:r>
                    </a:p>
                  </a:txBody>
                  <a:tcPr marL="35719" marR="35719" marT="35719" marB="35719" anchor="ctr" horzOverflow="overflow"/>
                </a:tc>
                <a:tc>
                  <a:txBody>
                    <a:bodyPr/>
                    <a:lstStyle/>
                    <a:p>
                      <a:pPr algn="ctr" defTabSz="914400">
                        <a:defRPr>
                          <a:solidFill>
                            <a:srgbClr val="000000"/>
                          </a:solidFill>
                        </a:defRPr>
                      </a:pPr>
                      <a:r>
                        <a:rPr sz="1800" dirty="0">
                          <a:solidFill>
                            <a:srgbClr val="414141"/>
                          </a:solidFill>
                          <a:sym typeface="Bodoni SvtyTwo ITC TT-Book"/>
                        </a:rPr>
                        <a:t>Mediastinal, cardiac, liver deviation</a:t>
                      </a:r>
                    </a:p>
                  </a:txBody>
                  <a:tcPr marL="35719" marR="35719" marT="35719" marB="35719"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5602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6366304"/>
            <a:ext cx="8546011"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50" dirty="0" err="1"/>
              <a:t>Odev</a:t>
            </a:r>
            <a:r>
              <a:rPr lang="en-US" sz="1050" dirty="0"/>
              <a:t> K, </a:t>
            </a:r>
            <a:r>
              <a:rPr lang="en-US" sz="1050" dirty="0" err="1"/>
              <a:t>Guler</a:t>
            </a:r>
            <a:r>
              <a:rPr lang="en-US" sz="1050" dirty="0"/>
              <a:t> I, </a:t>
            </a:r>
            <a:r>
              <a:rPr lang="en-US" sz="1050" dirty="0" err="1"/>
              <a:t>Altinok</a:t>
            </a:r>
            <a:r>
              <a:rPr lang="en-US" sz="1050" dirty="0"/>
              <a:t> T, </a:t>
            </a:r>
            <a:r>
              <a:rPr lang="en-US" sz="1050" dirty="0" err="1"/>
              <a:t>Pekcan</a:t>
            </a:r>
            <a:r>
              <a:rPr lang="en-US" sz="1050" dirty="0"/>
              <a:t> S, </a:t>
            </a:r>
            <a:r>
              <a:rPr lang="en-US" sz="1050" dirty="0" err="1"/>
              <a:t>Batur</a:t>
            </a:r>
            <a:r>
              <a:rPr lang="en-US" sz="1050" dirty="0"/>
              <a:t> A, </a:t>
            </a:r>
            <a:r>
              <a:rPr lang="en-US" sz="1050" dirty="0" err="1"/>
              <a:t>Ozbiner</a:t>
            </a:r>
            <a:r>
              <a:rPr lang="en-US" sz="1050" dirty="0"/>
              <a:t> H. Cystic and </a:t>
            </a:r>
            <a:r>
              <a:rPr lang="en-US" sz="1050" dirty="0" err="1"/>
              <a:t>cavitary</a:t>
            </a:r>
            <a:r>
              <a:rPr lang="en-US" sz="1050" dirty="0"/>
              <a:t> lung lesions in children: radiologic findings with pathologic correlation. J </a:t>
            </a:r>
            <a:r>
              <a:rPr lang="en-US" sz="1050" dirty="0" err="1"/>
              <a:t>Clin</a:t>
            </a:r>
            <a:r>
              <a:rPr lang="en-US" sz="1050" dirty="0"/>
              <a:t> Imaging Sci. 2013;3:60. Published 2013 Dec 31.</a:t>
            </a:r>
            <a:endParaRPr kumimoji="0" lang="en-US" sz="1050" b="0" i="0" u="none" strike="noStrike" cap="none" spc="0" normalizeH="0" baseline="0" dirty="0">
              <a:ln>
                <a:noFill/>
              </a:ln>
              <a:solidFill>
                <a:srgbClr val="000000"/>
              </a:solidFill>
              <a:effectLst/>
              <a:uFillTx/>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752600"/>
            <a:ext cx="8382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9DF1AE4E-FACA-9D4C-8716-A3B0900835AE}"/>
              </a:ext>
            </a:extLst>
          </p:cNvPr>
          <p:cNvSpPr txBox="1"/>
          <p:nvPr/>
        </p:nvSpPr>
        <p:spPr>
          <a:xfrm>
            <a:off x="304801" y="304800"/>
            <a:ext cx="7239000"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0000"/>
                </a:solidFill>
                <a:effectLst/>
                <a:uFillTx/>
                <a:latin typeface="+mn-lt"/>
                <a:ea typeface="+mn-ea"/>
                <a:cs typeface="+mn-cs"/>
                <a:sym typeface="Calibri"/>
              </a:rPr>
              <a:t>CPAM: Chest Radiograph and CT Scan in a 10 Month Old Infant</a:t>
            </a:r>
          </a:p>
        </p:txBody>
      </p:sp>
      <p:sp>
        <p:nvSpPr>
          <p:cNvPr id="4" name="TextBox 3">
            <a:extLst>
              <a:ext uri="{FF2B5EF4-FFF2-40B4-BE49-F238E27FC236}">
                <a16:creationId xmlns:a16="http://schemas.microsoft.com/office/drawing/2014/main" id="{8E4B25A7-6A1F-7748-9CF7-6D97EFF074A2}"/>
              </a:ext>
            </a:extLst>
          </p:cNvPr>
          <p:cNvSpPr txBox="1"/>
          <p:nvPr/>
        </p:nvSpPr>
        <p:spPr>
          <a:xfrm>
            <a:off x="228600" y="5200473"/>
            <a:ext cx="912675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a:t>a: Chest Radiograph: Hyper-</a:t>
            </a:r>
            <a:r>
              <a:rPr lang="en-US" sz="2400" dirty="0" err="1"/>
              <a:t>lucency</a:t>
            </a:r>
            <a:r>
              <a:rPr lang="en-US" sz="2400" dirty="0"/>
              <a:t> (arrow) in the right lower lobe</a:t>
            </a:r>
            <a:r>
              <a:rPr kumimoji="0" lang="en-US" sz="2400" b="0" i="0" u="none" strike="noStrike" cap="none" spc="0" normalizeH="0" baseline="0" dirty="0">
                <a:ln>
                  <a:noFill/>
                </a:ln>
                <a:solidFill>
                  <a:srgbClr val="000000"/>
                </a:solidFill>
                <a:effectLst/>
                <a:uFillTx/>
                <a:latin typeface="+mn-lt"/>
                <a:ea typeface="+mn-ea"/>
                <a:cs typeface="+mn-cs"/>
                <a:sym typeface="Calibri"/>
              </a:rPr>
              <a:t>  </a:t>
            </a:r>
          </a:p>
          <a:p>
            <a:pPr marL="298450" marR="0" indent="-298450" algn="l" defTabSz="914400" rtl="0" fontAlgn="auto" latinLnBrk="0" hangingPunct="0">
              <a:lnSpc>
                <a:spcPct val="100000"/>
              </a:lnSpc>
              <a:spcBef>
                <a:spcPts val="0"/>
              </a:spcBef>
              <a:spcAft>
                <a:spcPts val="0"/>
              </a:spcAft>
              <a:buClrTx/>
              <a:buSzTx/>
              <a:buFontTx/>
              <a:buNone/>
            </a:pPr>
            <a:r>
              <a:rPr lang="en-US" sz="2400" dirty="0"/>
              <a:t>b: CT Scan: Lung windows demonstrate several small cysts (arrow) in the right lower lobe </a:t>
            </a:r>
            <a:endParaRPr kumimoji="0" lang="en-US" sz="24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2127586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6477000"/>
            <a:ext cx="8153399"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50" dirty="0" err="1"/>
              <a:t>Prabhu</a:t>
            </a:r>
            <a:r>
              <a:rPr lang="en-US" sz="1050" dirty="0"/>
              <a:t> SM, Choudhury SR, Solanki RS, Shetty GS, </a:t>
            </a:r>
            <a:r>
              <a:rPr lang="en-US" sz="1050" dirty="0" err="1"/>
              <a:t>Agarwala</a:t>
            </a:r>
            <a:r>
              <a:rPr lang="en-US" sz="1050" dirty="0"/>
              <a:t> S. Inadvertent chest tube insertion in congenital cystic </a:t>
            </a:r>
            <a:r>
              <a:rPr lang="en-US" sz="1050" dirty="0" err="1"/>
              <a:t>adenomatoid</a:t>
            </a:r>
            <a:r>
              <a:rPr lang="en-US" sz="1050" dirty="0"/>
              <a:t> malformation and congenital lobar emphysema-highlighting an important problem. Indian J </a:t>
            </a:r>
            <a:r>
              <a:rPr lang="en-US" sz="1050" dirty="0" err="1"/>
              <a:t>Radiol</a:t>
            </a:r>
            <a:r>
              <a:rPr lang="en-US" sz="1050" dirty="0"/>
              <a:t> Imaging. 2013;23(1):8–14.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77" y="1600200"/>
            <a:ext cx="8088923"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D2BDBB3-7AF8-574C-957C-34CBEC199696}"/>
              </a:ext>
            </a:extLst>
          </p:cNvPr>
          <p:cNvSpPr txBox="1"/>
          <p:nvPr/>
        </p:nvSpPr>
        <p:spPr>
          <a:xfrm>
            <a:off x="445477" y="228600"/>
            <a:ext cx="7326923"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4000" dirty="0"/>
              <a:t>CPAM: Chest Radiograph and CT Scan in a 3 Month Old Infant</a:t>
            </a:r>
          </a:p>
        </p:txBody>
      </p:sp>
      <p:sp>
        <p:nvSpPr>
          <p:cNvPr id="4" name="TextBox 3">
            <a:extLst>
              <a:ext uri="{FF2B5EF4-FFF2-40B4-BE49-F238E27FC236}">
                <a16:creationId xmlns:a16="http://schemas.microsoft.com/office/drawing/2014/main" id="{E16ECC4C-8DDA-8049-A648-FE853AF264E2}"/>
              </a:ext>
            </a:extLst>
          </p:cNvPr>
          <p:cNvSpPr txBox="1"/>
          <p:nvPr/>
        </p:nvSpPr>
        <p:spPr>
          <a:xfrm>
            <a:off x="381001" y="4983542"/>
            <a:ext cx="830580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55600" indent="-342900"/>
            <a:r>
              <a:rPr lang="en-US" sz="2400" dirty="0"/>
              <a:t>A: Chest Radiograph: Hyper-lucent left lung fields with </a:t>
            </a:r>
            <a:r>
              <a:rPr lang="en-US" sz="2400" dirty="0" err="1"/>
              <a:t>septations</a:t>
            </a:r>
            <a:r>
              <a:rPr lang="en-US" sz="2400" dirty="0"/>
              <a:t> (arrow) and mass effect</a:t>
            </a:r>
          </a:p>
          <a:p>
            <a:pPr marL="355600" indent="-355600"/>
            <a:r>
              <a:rPr lang="en-US" sz="2400" dirty="0"/>
              <a:t>B: CT Scan: Lung windows axial section demonstrates thin walled cyst in left lower lobe</a:t>
            </a:r>
          </a:p>
        </p:txBody>
      </p:sp>
    </p:spTree>
    <p:extLst>
      <p:ext uri="{BB962C8B-B14F-4D97-AF65-F5344CB8AC3E}">
        <p14:creationId xmlns:p14="http://schemas.microsoft.com/office/powerpoint/2010/main" val="15541473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52037"/>
            <a:ext cx="4724400" cy="469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57400" y="6243937"/>
            <a:ext cx="4724400" cy="5770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50" dirty="0" err="1"/>
              <a:t>Cataneo</a:t>
            </a:r>
            <a:r>
              <a:rPr lang="en-US" sz="1050" dirty="0"/>
              <a:t> DC, Rodrigues OR, </a:t>
            </a:r>
            <a:r>
              <a:rPr lang="en-US" sz="1050" dirty="0" err="1"/>
              <a:t>Hasimoto</a:t>
            </a:r>
            <a:r>
              <a:rPr lang="en-US" sz="1050" dirty="0"/>
              <a:t> EN, Schmidt AF Jr, </a:t>
            </a:r>
            <a:r>
              <a:rPr lang="en-US" sz="1050" dirty="0" err="1"/>
              <a:t>Cataneo</a:t>
            </a:r>
            <a:r>
              <a:rPr lang="en-US" sz="1050" dirty="0"/>
              <a:t> AJ. Congenital lobar emphysema: 30-year case series in two university hospitals. J Bras </a:t>
            </a:r>
            <a:r>
              <a:rPr lang="en-US" sz="1050" dirty="0" err="1"/>
              <a:t>Pneumol</a:t>
            </a:r>
            <a:r>
              <a:rPr lang="en-US" sz="1050" dirty="0"/>
              <a:t>. 2013;39(4):418–426. </a:t>
            </a:r>
          </a:p>
        </p:txBody>
      </p:sp>
      <p:sp>
        <p:nvSpPr>
          <p:cNvPr id="2" name="TextBox 1">
            <a:extLst>
              <a:ext uri="{FF2B5EF4-FFF2-40B4-BE49-F238E27FC236}">
                <a16:creationId xmlns:a16="http://schemas.microsoft.com/office/drawing/2014/main" id="{0B5533D9-1568-6041-BD49-307FDAFDAEEB}"/>
              </a:ext>
            </a:extLst>
          </p:cNvPr>
          <p:cNvSpPr txBox="1"/>
          <p:nvPr/>
        </p:nvSpPr>
        <p:spPr>
          <a:xfrm>
            <a:off x="457201" y="228600"/>
            <a:ext cx="6934200"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0000"/>
                </a:solidFill>
                <a:effectLst/>
                <a:uFillTx/>
                <a:latin typeface="+mn-lt"/>
                <a:ea typeface="+mn-ea"/>
                <a:cs typeface="+mn-cs"/>
                <a:sym typeface="Calibri"/>
              </a:rPr>
              <a:t>Congenital Lobar Emphysema: Chest Radiograph</a:t>
            </a:r>
          </a:p>
        </p:txBody>
      </p:sp>
    </p:spTree>
    <p:extLst>
      <p:ext uri="{BB962C8B-B14F-4D97-AF65-F5344CB8AC3E}">
        <p14:creationId xmlns:p14="http://schemas.microsoft.com/office/powerpoint/2010/main" val="12231707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8131" y="6290104"/>
            <a:ext cx="6217413"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50" dirty="0"/>
              <a:t>Kawamura N, Bhandal S. Coexistent Congenital Diaphragmatic Hernia with </a:t>
            </a:r>
            <a:r>
              <a:rPr lang="en-US" sz="1050" dirty="0" err="1"/>
              <a:t>Extrapulmonary</a:t>
            </a:r>
            <a:r>
              <a:rPr lang="en-US" sz="1050" dirty="0"/>
              <a:t> Sequestration. Can </a:t>
            </a:r>
            <a:r>
              <a:rPr lang="en-US" sz="1050" dirty="0" err="1"/>
              <a:t>Respir</a:t>
            </a:r>
            <a:r>
              <a:rPr lang="en-US" sz="1050" dirty="0"/>
              <a:t> J. 2016;2016:1460480.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294" y="1676399"/>
            <a:ext cx="6217413" cy="456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8B7DADCF-EC32-5744-9709-2D74844FE040}"/>
              </a:ext>
            </a:extLst>
          </p:cNvPr>
          <p:cNvSpPr txBox="1"/>
          <p:nvPr/>
        </p:nvSpPr>
        <p:spPr>
          <a:xfrm>
            <a:off x="381001" y="304800"/>
            <a:ext cx="7086600"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0000"/>
                </a:solidFill>
                <a:effectLst/>
                <a:uFillTx/>
                <a:latin typeface="+mn-lt"/>
                <a:ea typeface="+mn-ea"/>
                <a:cs typeface="+mn-cs"/>
                <a:sym typeface="Calibri"/>
              </a:rPr>
              <a:t>Congenital Diaphragmatic Hernia: Chest Radiograph</a:t>
            </a:r>
          </a:p>
        </p:txBody>
      </p:sp>
    </p:spTree>
    <p:extLst>
      <p:ext uri="{BB962C8B-B14F-4D97-AF65-F5344CB8AC3E}">
        <p14:creationId xmlns:p14="http://schemas.microsoft.com/office/powerpoint/2010/main" val="3563765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CAM Pathophysiology"/>
          <p:cNvSpPr txBox="1">
            <a:spLocks noGrp="1"/>
          </p:cNvSpPr>
          <p:nvPr>
            <p:ph type="title"/>
          </p:nvPr>
        </p:nvSpPr>
        <p:spPr>
          <a:xfrm>
            <a:off x="457200" y="365125"/>
            <a:ext cx="8058150" cy="1158875"/>
          </a:xfrm>
          <a:prstGeom prst="rect">
            <a:avLst/>
          </a:prstGeom>
        </p:spPr>
        <p:txBody>
          <a:bodyPr tIns="32146" bIns="32146">
            <a:normAutofit/>
          </a:bodyPr>
          <a:lstStyle/>
          <a:p>
            <a:r>
              <a:rPr lang="en-US" sz="5400" dirty="0">
                <a:latin typeface="+mn-ea"/>
                <a:ea typeface="+mn-ea"/>
              </a:rPr>
              <a:t>CPAM </a:t>
            </a:r>
            <a:r>
              <a:rPr sz="5400" dirty="0">
                <a:latin typeface="+mn-ea"/>
                <a:ea typeface="+mn-ea"/>
              </a:rPr>
              <a:t>Pathophysiology</a:t>
            </a:r>
          </a:p>
        </p:txBody>
      </p:sp>
      <p:sp>
        <p:nvSpPr>
          <p:cNvPr id="150" name="Ipsilateral lung compression, pulmonary hypoplasia…"/>
          <p:cNvSpPr txBox="1">
            <a:spLocks noGrp="1"/>
          </p:cNvSpPr>
          <p:nvPr>
            <p:ph type="body" idx="1"/>
          </p:nvPr>
        </p:nvSpPr>
        <p:spPr>
          <a:xfrm>
            <a:off x="457200" y="1825625"/>
            <a:ext cx="8058150" cy="4351338"/>
          </a:xfrm>
          <a:prstGeom prst="rect">
            <a:avLst/>
          </a:prstGeom>
        </p:spPr>
        <p:txBody>
          <a:bodyPr tIns="32146" bIns="32146">
            <a:normAutofit/>
          </a:bodyPr>
          <a:lstStyle/>
          <a:p>
            <a:pPr marL="313851" indent="-313851" defTabSz="390193">
              <a:spcBef>
                <a:spcPts val="1547"/>
              </a:spcBef>
              <a:defRPr sz="3400"/>
            </a:pPr>
            <a:r>
              <a:rPr sz="3600" dirty="0"/>
              <a:t>Pulmonary hypoplasia</a:t>
            </a:r>
          </a:p>
          <a:p>
            <a:pPr marL="313851" indent="-313851" defTabSz="390193">
              <a:spcBef>
                <a:spcPts val="1547"/>
              </a:spcBef>
              <a:defRPr sz="3400"/>
            </a:pPr>
            <a:r>
              <a:rPr sz="3600" dirty="0"/>
              <a:t>Mediastinal shift</a:t>
            </a:r>
          </a:p>
          <a:p>
            <a:pPr marL="313851" indent="-313851" defTabSz="390193">
              <a:spcBef>
                <a:spcPts val="1547"/>
              </a:spcBef>
              <a:defRPr sz="3400"/>
            </a:pPr>
            <a:r>
              <a:rPr sz="3600" dirty="0"/>
              <a:t>Cardiac or IVC compression</a:t>
            </a:r>
          </a:p>
          <a:p>
            <a:pPr marL="313851" indent="-313851" defTabSz="390193">
              <a:spcBef>
                <a:spcPts val="1547"/>
              </a:spcBef>
              <a:defRPr sz="3400"/>
            </a:pPr>
            <a:r>
              <a:rPr sz="3600" dirty="0"/>
              <a:t>Fetal Hydrops </a:t>
            </a:r>
          </a:p>
          <a:p>
            <a:pPr marL="313851" indent="-313851" defTabSz="390193">
              <a:spcBef>
                <a:spcPts val="1547"/>
              </a:spcBef>
              <a:defRPr sz="3400"/>
            </a:pPr>
            <a:r>
              <a:rPr sz="3600" dirty="0"/>
              <a:t>Maternal Mirror Syndrome</a:t>
            </a:r>
          </a:p>
          <a:p>
            <a:pPr marL="313851" indent="-313851" defTabSz="390193">
              <a:spcBef>
                <a:spcPts val="1547"/>
              </a:spcBef>
              <a:defRPr sz="3400"/>
            </a:pPr>
            <a:r>
              <a:rPr sz="3600" dirty="0"/>
              <a:t>Esophageal compression</a:t>
            </a:r>
          </a:p>
        </p:txBody>
      </p:sp>
    </p:spTree>
    <p:extLst>
      <p:ext uri="{BB962C8B-B14F-4D97-AF65-F5344CB8AC3E}">
        <p14:creationId xmlns:p14="http://schemas.microsoft.com/office/powerpoint/2010/main" val="1446967530"/>
      </p:ext>
    </p:extLst>
  </p:cSld>
  <p:clrMapOvr>
    <a:masterClrMapping/>
  </p:clrMapOvr>
  <p:transition spd="med"/>
</p:sld>
</file>

<file path=ppt/theme/theme1.xml><?xml version="1.0" encoding="utf-8"?>
<a:theme xmlns:a="http://schemas.openxmlformats.org/drawingml/2006/main" name="SPACIES">
  <a:themeElements>
    <a:clrScheme name="SPACIES">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SPACIES">
      <a:majorFont>
        <a:latin typeface="Helvetica"/>
        <a:ea typeface="Helvetica"/>
        <a:cs typeface="Helvetica"/>
      </a:majorFont>
      <a:minorFont>
        <a:latin typeface="Calibri"/>
        <a:ea typeface="Calibri"/>
        <a:cs typeface="Calibri"/>
      </a:minorFont>
    </a:fontScheme>
    <a:fmtScheme name="SPACI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PACIES">
  <a:themeElements>
    <a:clrScheme name="SPACIES">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SPACIES">
      <a:majorFont>
        <a:latin typeface="Helvetica"/>
        <a:ea typeface="Helvetica"/>
        <a:cs typeface="Helvetica"/>
      </a:majorFont>
      <a:minorFont>
        <a:latin typeface="Calibri"/>
        <a:ea typeface="Calibri"/>
        <a:cs typeface="Calibri"/>
      </a:minorFont>
    </a:fontScheme>
    <a:fmtScheme name="SPACI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1289</TotalTime>
  <Words>3931</Words>
  <Application>Microsoft Office PowerPoint</Application>
  <PresentationFormat>On-screen Show (4:3)</PresentationFormat>
  <Paragraphs>249</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Bodoni SvtyTwo ITC TT-Book</vt:lpstr>
      <vt:lpstr>Calibri</vt:lpstr>
      <vt:lpstr>Calibri Light</vt:lpstr>
      <vt:lpstr>Cambria Math</vt:lpstr>
      <vt:lpstr>System Font Regular</vt:lpstr>
      <vt:lpstr>SPACIES</vt:lpstr>
      <vt:lpstr>Anesthesia for CPAM (congenital pulmonary airway malformation)</vt:lpstr>
      <vt:lpstr>Objectives</vt:lpstr>
      <vt:lpstr>Congenital Pulmonary Airway Malformation</vt:lpstr>
      <vt:lpstr>Differential Diagnosis</vt:lpstr>
      <vt:lpstr>PowerPoint Presentation</vt:lpstr>
      <vt:lpstr>PowerPoint Presentation</vt:lpstr>
      <vt:lpstr>PowerPoint Presentation</vt:lpstr>
      <vt:lpstr>PowerPoint Presentation</vt:lpstr>
      <vt:lpstr>CPAM Pathophysiology</vt:lpstr>
      <vt:lpstr>Classification</vt:lpstr>
      <vt:lpstr>Evaluation</vt:lpstr>
      <vt:lpstr>Prognosis</vt:lpstr>
      <vt:lpstr>Antenatal Treatment Options</vt:lpstr>
      <vt:lpstr>Antenatal Treatment Options</vt:lpstr>
      <vt:lpstr>Post-natal Surgical Candidates</vt:lpstr>
      <vt:lpstr>Preoperative Considerations</vt:lpstr>
      <vt:lpstr>Airway Management</vt:lpstr>
      <vt:lpstr>PowerPoint Presentation</vt:lpstr>
      <vt:lpstr>Intraoperative Considerations</vt:lpstr>
      <vt:lpstr>Anesthetic Technique</vt:lpstr>
      <vt:lpstr>Pain Management</vt:lpstr>
      <vt:lpstr>Post-operative Management</vt:lpstr>
      <vt:lpstr>Summary</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Anesthesia for Congenital Cystic Adenomatoid Malformation</dc:title>
  <dc:creator>Patel, Neha</dc:creator>
  <cp:lastModifiedBy>Jenny Patterson</cp:lastModifiedBy>
  <cp:revision>51</cp:revision>
  <dcterms:modified xsi:type="dcterms:W3CDTF">2020-04-24T14:50:58Z</dcterms:modified>
</cp:coreProperties>
</file>