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CF1204-33AB-486C-890E-642BBCA826CB}">
  <a:tblStyle styleId="{F6CF1204-33AB-486C-890E-642BBCA826C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652"/>
  </p:normalViewPr>
  <p:slideViewPr>
    <p:cSldViewPr snapToGrid="0">
      <p:cViewPr varScale="1">
        <p:scale>
          <a:sx n="68" d="100"/>
          <a:sy n="68" d="100"/>
        </p:scale>
        <p:origin x="14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739119e23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739119e239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739119e239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781424" y="1122363"/>
            <a:ext cx="4219576" cy="1620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781424" y="3112008"/>
            <a:ext cx="4192076" cy="1034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" name="Google Shape;19;p2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12" y="157162"/>
            <a:ext cx="3733800" cy="370890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/>
          <p:nvPr/>
        </p:nvSpPr>
        <p:spPr>
          <a:xfrm rot="10800000" flipH="1">
            <a:off x="0" y="3048000"/>
            <a:ext cx="9144000" cy="3810000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3">
            <a:alphaModFix/>
          </a:blip>
          <a:srcRect l="6351" t="16882" r="8326"/>
          <a:stretch/>
        </p:blipFill>
        <p:spPr>
          <a:xfrm>
            <a:off x="4572000" y="4953000"/>
            <a:ext cx="3368163" cy="1600200"/>
          </a:xfrm>
          <a:prstGeom prst="rect">
            <a:avLst/>
          </a:prstGeom>
          <a:noFill/>
          <a:ln w="9525" cap="flat" cmpd="sng">
            <a:solidFill>
              <a:srgbClr val="222A35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1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1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1"/>
          </p:nvPr>
        </p:nvSpPr>
        <p:spPr>
          <a:xfrm rot="5400000">
            <a:off x="604044" y="389732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2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2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/>
            </a:lvl1pPr>
            <a:lvl2pPr marL="914400" lvl="1" indent="-431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3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4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5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6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7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7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8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9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2"/>
            <a:ext cx="9144000" cy="1176646"/>
          </a:xfrm>
          <a:custGeom>
            <a:avLst/>
            <a:gdLst/>
            <a:ahLst/>
            <a:cxnLst/>
            <a:rect l="l" t="t" r="r" b="b"/>
            <a:pathLst>
              <a:path w="9144000" h="1176646" extrusionOk="0">
                <a:moveTo>
                  <a:pt x="0" y="0"/>
                </a:moveTo>
                <a:lnTo>
                  <a:pt x="9144000" y="0"/>
                </a:lnTo>
                <a:cubicBezTo>
                  <a:pt x="9144000" y="127000"/>
                  <a:pt x="9132124" y="1049646"/>
                  <a:pt x="9132124" y="1176646"/>
                </a:cubicBezTo>
                <a:cubicBezTo>
                  <a:pt x="9123217" y="3957"/>
                  <a:pt x="3071750" y="95993"/>
                  <a:pt x="23750" y="9599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5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0" descr="http://images.clipartpanda.com/world-clipart-png-globe-hi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00" y="149336"/>
            <a:ext cx="1233549" cy="12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0ee3apcgS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uuxPUQoWg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UJrOl4GFtmI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fFdr3DFjl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skrEsAGzec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QAJ5rbJua7U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rgSkmpuHmI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3z9vHu4r6HE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VYHj4sRlkc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surgeries.com/video/vascular-video/" TargetMode="External"/><Relationship Id="rId5" Type="http://schemas.openxmlformats.org/officeDocument/2006/relationships/hyperlink" Target="https://youtu.be/5ZGHBjVQD9Y" TargetMode="External"/><Relationship Id="rId4" Type="http://schemas.openxmlformats.org/officeDocument/2006/relationships/hyperlink" Target="https://youtu.be/nQwExKXMy6w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8VFgb9Edf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>
            <a:spLocks noGrp="1"/>
          </p:cNvSpPr>
          <p:nvPr>
            <p:ph type="ctrTitle"/>
          </p:nvPr>
        </p:nvSpPr>
        <p:spPr>
          <a:xfrm>
            <a:off x="282522" y="3859241"/>
            <a:ext cx="46482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000" dirty="0" err="1"/>
              <a:t>Saeedah</a:t>
            </a:r>
            <a:r>
              <a:rPr lang="en-US" sz="2000" dirty="0"/>
              <a:t> Asaf, MD, MBBS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700" dirty="0"/>
              <a:t>Arkansas Children’s Hospital, Little Rock, AR, USA</a:t>
            </a:r>
            <a:endParaRPr sz="17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700" dirty="0"/>
              <a:t>The Children’s Hospital, Lahore, Pakistan</a:t>
            </a:r>
            <a:endParaRPr sz="17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222222"/>
                </a:solidFill>
                <a:highlight>
                  <a:srgbClr val="FFFFFF"/>
                </a:highlight>
              </a:rPr>
              <a:t>Andrew </a:t>
            </a:r>
            <a:r>
              <a:rPr lang="en-US" sz="2000" dirty="0" err="1">
                <a:solidFill>
                  <a:srgbClr val="222222"/>
                </a:solidFill>
                <a:highlight>
                  <a:srgbClr val="FFFFFF"/>
                </a:highlight>
              </a:rPr>
              <a:t>Infosino</a:t>
            </a:r>
            <a:r>
              <a:rPr lang="en-US" sz="2000" dirty="0">
                <a:solidFill>
                  <a:srgbClr val="222222"/>
                </a:solidFill>
                <a:highlight>
                  <a:srgbClr val="FFFFFF"/>
                </a:highlight>
              </a:rPr>
              <a:t>, MD</a:t>
            </a:r>
            <a:endParaRPr sz="2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dirty="0">
                <a:solidFill>
                  <a:srgbClr val="222222"/>
                </a:solidFill>
                <a:highlight>
                  <a:srgbClr val="FFFFFF"/>
                </a:highlight>
              </a:rPr>
              <a:t>Health Sciences Clinical Professor</a:t>
            </a:r>
            <a:endParaRPr sz="17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dirty="0">
                <a:solidFill>
                  <a:srgbClr val="222222"/>
                </a:solidFill>
                <a:highlight>
                  <a:srgbClr val="FFFFFF"/>
                </a:highlight>
              </a:rPr>
              <a:t>Benioff Children’s Hospital San Francisco</a:t>
            </a:r>
            <a:endParaRPr sz="17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endParaRPr sz="1700" dirty="0"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"/>
          </p:nvPr>
        </p:nvSpPr>
        <p:spPr>
          <a:xfrm>
            <a:off x="3812348" y="465992"/>
            <a:ext cx="4965895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400" dirty="0"/>
              <a:t>Vascular Access in Infants and Children</a:t>
            </a:r>
            <a:endParaRPr sz="4400" dirty="0"/>
          </a:p>
        </p:txBody>
      </p:sp>
      <p:sp>
        <p:nvSpPr>
          <p:cNvPr id="111" name="Google Shape;111;p13"/>
          <p:cNvSpPr txBox="1"/>
          <p:nvPr/>
        </p:nvSpPr>
        <p:spPr>
          <a:xfrm>
            <a:off x="-3086100" y="211455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7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15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Central Venous Access</a:t>
            </a:r>
            <a:endParaRPr sz="5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2"/>
          <p:cNvSpPr txBox="1">
            <a:spLocks noGrp="1"/>
          </p:cNvSpPr>
          <p:nvPr>
            <p:ph type="body" idx="1"/>
          </p:nvPr>
        </p:nvSpPr>
        <p:spPr>
          <a:xfrm>
            <a:off x="628650" y="1713080"/>
            <a:ext cx="7886700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 b="1" dirty="0"/>
              <a:t>Indications:</a:t>
            </a:r>
            <a:r>
              <a:rPr lang="en-US" sz="2250" dirty="0"/>
              <a:t> vasopressors, </a:t>
            </a:r>
            <a:r>
              <a:rPr lang="en-US" sz="2250" dirty="0" err="1"/>
              <a:t>dessicants</a:t>
            </a:r>
            <a:r>
              <a:rPr lang="en-US" sz="2250" dirty="0"/>
              <a:t>, hyperalimentation, inadequate PIV, or anticipated major fluid shift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 dirty="0"/>
              <a:t>Review medication, check </a:t>
            </a:r>
            <a:r>
              <a:rPr lang="en-US" sz="2250" dirty="0" err="1"/>
              <a:t>coags</a:t>
            </a:r>
            <a:r>
              <a:rPr lang="en-US" sz="2250" dirty="0"/>
              <a:t>, platelets and correct if indicated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 b="1" dirty="0"/>
              <a:t>Contraindications</a:t>
            </a:r>
            <a:r>
              <a:rPr lang="en-US" sz="2250" dirty="0"/>
              <a:t>: No absolute contraindication, but consider sites that minimize complications if pre-existing coagulopathy or thrombocytopenia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 b="1" dirty="0"/>
              <a:t>Complications</a:t>
            </a:r>
            <a:r>
              <a:rPr lang="en-US" sz="2250" dirty="0"/>
              <a:t>: Central line associated blood stream infection (CLABSI), hematoma, thrombosis, pneumothorax, hemothorax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sz="2250" dirty="0"/>
              <a:t>CLABSI is preventable!</a:t>
            </a:r>
            <a:endParaRPr dirty="0"/>
          </a:p>
          <a:p>
            <a:pPr marL="287337" lvl="0" indent="-28733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https://youtu.be/R0ee3apcgS4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</a:pPr>
            <a:endParaRPr sz="2250" dirty="0"/>
          </a:p>
          <a:p>
            <a:pPr marL="287338" lvl="0" indent="-1444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</a:pPr>
            <a:endParaRPr sz="2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800" dirty="0"/>
              <a:t>Central Venous Access</a:t>
            </a:r>
            <a:endParaRPr sz="4800" dirty="0"/>
          </a:p>
        </p:txBody>
      </p:sp>
      <p:sp>
        <p:nvSpPr>
          <p:cNvPr id="170" name="Google Shape;170;p23"/>
          <p:cNvSpPr txBox="1">
            <a:spLocks noGrp="1"/>
          </p:cNvSpPr>
          <p:nvPr>
            <p:ph type="body" idx="1"/>
          </p:nvPr>
        </p:nvSpPr>
        <p:spPr>
          <a:xfrm>
            <a:off x="628650" y="1690688"/>
            <a:ext cx="7886700" cy="4772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4288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20"/>
              <a:buNone/>
            </a:pPr>
            <a:r>
              <a:rPr lang="en-US" i="1" dirty="0"/>
              <a:t>Site Selection:</a:t>
            </a:r>
            <a:endParaRPr dirty="0"/>
          </a:p>
          <a:p>
            <a:pPr marL="287338" lvl="0" indent="-273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800" dirty="0"/>
              <a:t>Internal jugular vein (IJV): easiest to cannulate</a:t>
            </a:r>
            <a:endParaRPr sz="2800" dirty="0"/>
          </a:p>
          <a:p>
            <a:pPr marL="287338" lvl="0" indent="-273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800" dirty="0"/>
              <a:t>Subclavian vein: higher risk of pneumothorax or hemothorax</a:t>
            </a:r>
            <a:endParaRPr sz="2800" dirty="0"/>
          </a:p>
          <a:p>
            <a:pPr marL="287338" lvl="0" indent="-273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800" dirty="0"/>
              <a:t>Femoral vein may be preferable in coagulopathic patients as it can be compressed easily</a:t>
            </a:r>
            <a:endParaRPr sz="2800" dirty="0"/>
          </a:p>
          <a:p>
            <a:pPr marL="287338" lvl="0" indent="-273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800" dirty="0"/>
              <a:t>Brachiocephalic vein although an advanced technique, is particularly helpful in collapsed or edematous infants and neonates</a:t>
            </a:r>
            <a:endParaRPr sz="2800" dirty="0"/>
          </a:p>
          <a:p>
            <a:pPr marL="287338" lvl="0" indent="-273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800" dirty="0"/>
              <a:t>Axillary vein</a:t>
            </a:r>
            <a:endParaRPr sz="2800" dirty="0"/>
          </a:p>
          <a:p>
            <a:pPr marL="228600" lvl="0" indent="-68579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</a:pPr>
            <a:endParaRPr sz="25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>
            <a:spLocks noGrp="1"/>
          </p:cNvSpPr>
          <p:nvPr>
            <p:ph type="title"/>
          </p:nvPr>
        </p:nvSpPr>
        <p:spPr>
          <a:xfrm>
            <a:off x="1257300" y="276621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70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 dirty="0"/>
              <a:t>Know Your Anatomy</a:t>
            </a:r>
            <a:br>
              <a:rPr lang="en-US" sz="3959" dirty="0"/>
            </a:br>
            <a:br>
              <a:rPr lang="en-US" sz="3959" dirty="0"/>
            </a:br>
            <a:br>
              <a:rPr lang="en-US" sz="3959" dirty="0"/>
            </a:br>
            <a:br>
              <a:rPr lang="en-US" sz="3959" dirty="0"/>
            </a:br>
            <a:r>
              <a:rPr lang="en-US" sz="3959" u="sng" dirty="0">
                <a:solidFill>
                  <a:schemeClr val="hlink"/>
                </a:solidFill>
                <a:hlinkClick r:id="rId3"/>
              </a:rPr>
              <a:t>https://youtu.be/xuuxPUQoWgE</a:t>
            </a:r>
            <a:br>
              <a:rPr lang="en-US" sz="3959" dirty="0"/>
            </a:br>
            <a:br>
              <a:rPr lang="en-US" sz="3959" dirty="0"/>
            </a:br>
            <a:r>
              <a:rPr lang="en-US" sz="3959" u="sng" dirty="0">
                <a:solidFill>
                  <a:schemeClr val="hlink"/>
                </a:solidFill>
                <a:hlinkClick r:id="rId4"/>
              </a:rPr>
              <a:t>https://youtu.be/UJrOl4GFtmI</a:t>
            </a:r>
            <a:br>
              <a:rPr lang="en-US" sz="3959" dirty="0"/>
            </a:br>
            <a:br>
              <a:rPr lang="en-US" sz="3959" dirty="0"/>
            </a:br>
            <a:endParaRPr sz="3959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title"/>
          </p:nvPr>
        </p:nvSpPr>
        <p:spPr>
          <a:xfrm>
            <a:off x="266700" y="365125"/>
            <a:ext cx="77343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Calibri"/>
              <a:buNone/>
            </a:pPr>
            <a:r>
              <a:rPr lang="en-US" sz="4600"/>
              <a:t>CVL: Size and Insertion Depth</a:t>
            </a:r>
            <a:endParaRPr/>
          </a:p>
        </p:txBody>
      </p:sp>
      <p:graphicFrame>
        <p:nvGraphicFramePr>
          <p:cNvPr id="181" name="Google Shape;181;p25"/>
          <p:cNvGraphicFramePr/>
          <p:nvPr/>
        </p:nvGraphicFramePr>
        <p:xfrm>
          <a:off x="266700" y="1524000"/>
          <a:ext cx="8610600" cy="4724350"/>
        </p:xfrm>
        <a:graphic>
          <a:graphicData uri="http://schemas.openxmlformats.org/drawingml/2006/table">
            <a:tbl>
              <a:tblPr firstRow="1" bandRow="1">
                <a:noFill/>
                <a:tableStyleId>{F6CF1204-33AB-486C-890E-642BBCA826CB}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2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6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Weight (kg)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Internal Jugular or Subclavian Catheter size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Internal Jugular or Subclavian Insertion Depth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(cm)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Femoral Vein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Catheter Size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Femoral Vein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Insertion Depth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(cm)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&lt; 10 Kg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4 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8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4Fr,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12cm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12 - 30 kg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4 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 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4Fr,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12 - 15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30 - 50 kg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 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12 - 15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 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15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50 - 70 kg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7 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15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7 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20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2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&gt; 70 kg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8Fr,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16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8 Fr, 2 lumen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20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2" name="Google Shape;182;p25"/>
          <p:cNvSpPr txBox="1"/>
          <p:nvPr/>
        </p:nvSpPr>
        <p:spPr>
          <a:xfrm>
            <a:off x="304800" y="6324600"/>
            <a:ext cx="8610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Reference: Anesthesia for Congenital Heart disease. Dean Andropoulus, Second Edition.2010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>
            <a:spLocks noGrp="1"/>
          </p:cNvSpPr>
          <p:nvPr>
            <p:ph type="title"/>
          </p:nvPr>
        </p:nvSpPr>
        <p:spPr>
          <a:xfrm>
            <a:off x="610507" y="228599"/>
            <a:ext cx="7886700" cy="15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 dirty="0"/>
              <a:t>Central Venous Access Techniques</a:t>
            </a:r>
            <a:endParaRPr dirty="0"/>
          </a:p>
        </p:txBody>
      </p:sp>
      <p:sp>
        <p:nvSpPr>
          <p:cNvPr id="188" name="Google Shape;188;p26"/>
          <p:cNvSpPr txBox="1">
            <a:spLocks noGrp="1"/>
          </p:cNvSpPr>
          <p:nvPr>
            <p:ph type="body" idx="1"/>
          </p:nvPr>
        </p:nvSpPr>
        <p:spPr>
          <a:xfrm>
            <a:off x="610507" y="1938996"/>
            <a:ext cx="78867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428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70"/>
              <a:buNone/>
            </a:pPr>
            <a:r>
              <a:rPr lang="en-US" i="1" dirty="0"/>
              <a:t>Ultrasound Guided vs Palpation:</a:t>
            </a:r>
            <a:endParaRPr dirty="0"/>
          </a:p>
          <a:p>
            <a:pPr marL="287338" lvl="0" indent="-273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Ultrasound use for vascular access has become the standard of care for the placement of central lines</a:t>
            </a:r>
            <a:endParaRPr dirty="0"/>
          </a:p>
          <a:p>
            <a:pPr marL="287338" lvl="0" indent="-273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Decreased  incidence of complications including pneumothorax and accidental arterial puncture</a:t>
            </a:r>
            <a:endParaRPr dirty="0"/>
          </a:p>
          <a:p>
            <a:pPr marL="287338" lvl="0" indent="-273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Helpful in collapsed or edematous infants and neonates</a:t>
            </a:r>
            <a:endParaRPr dirty="0"/>
          </a:p>
          <a:p>
            <a:pPr marL="287338" lvl="0" indent="-273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Utilize palpation technique if no ultrasound is available, but </a:t>
            </a:r>
            <a:r>
              <a:rPr lang="en-US" sz="2800" i="1" dirty="0"/>
              <a:t>must be </a:t>
            </a:r>
            <a:r>
              <a:rPr lang="en-US" sz="2800" dirty="0"/>
              <a:t>familiar with anatomy</a:t>
            </a:r>
            <a:endParaRPr dirty="0"/>
          </a:p>
          <a:p>
            <a:pPr marL="228600" lvl="0" indent="-68579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</a:pPr>
            <a:endParaRPr sz="25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>
            <a:spLocks noGrp="1"/>
          </p:cNvSpPr>
          <p:nvPr>
            <p:ph type="title"/>
          </p:nvPr>
        </p:nvSpPr>
        <p:spPr>
          <a:xfrm>
            <a:off x="381000" y="365125"/>
            <a:ext cx="685800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Internal Jugular Vein: Palpation Technique</a:t>
            </a:r>
            <a:endParaRPr dirty="0"/>
          </a:p>
        </p:txBody>
      </p:sp>
      <p:sp>
        <p:nvSpPr>
          <p:cNvPr id="194" name="Google Shape;194;p27"/>
          <p:cNvSpPr txBox="1">
            <a:spLocks noGrp="1"/>
          </p:cNvSpPr>
          <p:nvPr>
            <p:ph type="body" idx="1"/>
          </p:nvPr>
        </p:nvSpPr>
        <p:spPr>
          <a:xfrm>
            <a:off x="381000" y="1981199"/>
            <a:ext cx="8134350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12"/>
              <a:buChar char="•"/>
            </a:pPr>
            <a:r>
              <a:rPr lang="en-US" sz="2812" dirty="0"/>
              <a:t>Right side: Avoid left if possible to avoid injury to thoracic duct</a:t>
            </a:r>
            <a:endParaRPr dirty="0"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12"/>
              <a:buChar char="•"/>
            </a:pPr>
            <a:r>
              <a:rPr lang="en-US" sz="2812" dirty="0"/>
              <a:t>Position: shoulder roll to extend neck, head turned away 30 to 45 degrees, Trendelenburg position</a:t>
            </a:r>
            <a:endParaRPr dirty="0"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12"/>
              <a:buChar char="•"/>
            </a:pPr>
            <a:r>
              <a:rPr lang="en-US" sz="2812" dirty="0"/>
              <a:t>Proper sterile technique: pre-procedure hand washing, hat, face mask, sterile gown and gloves and skin prep and drape</a:t>
            </a:r>
            <a:endParaRPr dirty="0"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12"/>
              <a:buChar char="•"/>
            </a:pPr>
            <a:r>
              <a:rPr lang="en-US" sz="2812" dirty="0"/>
              <a:t>Central line kit: flush and clamp all ports with saline except for distal port </a:t>
            </a:r>
            <a:endParaRPr dirty="0"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12"/>
              <a:buChar char="•"/>
            </a:pPr>
            <a:r>
              <a:rPr lang="en-US" sz="2812" dirty="0"/>
              <a:t>Central line kit should be placed in an ergonomic position (e.g. right handed individual should place kit on the right side of the patient)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>
            <a:spLocks noGrp="1"/>
          </p:cNvSpPr>
          <p:nvPr>
            <p:ph type="title"/>
          </p:nvPr>
        </p:nvSpPr>
        <p:spPr>
          <a:xfrm>
            <a:off x="228600" y="457200"/>
            <a:ext cx="7162800" cy="109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Internal Jugular Vein: Palpation Technique (con’t)</a:t>
            </a:r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body" idx="1"/>
          </p:nvPr>
        </p:nvSpPr>
        <p:spPr>
          <a:xfrm>
            <a:off x="228600" y="1835150"/>
            <a:ext cx="8763000" cy="487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 dirty="0"/>
              <a:t>Palpate the carotid artery at the level of the cricoid cartilage</a:t>
            </a:r>
            <a:endParaRPr dirty="0"/>
          </a:p>
          <a:p>
            <a:pPr marL="287338" lvl="0" indent="-28733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 dirty="0"/>
              <a:t>Insert needle or angiocath just lateral to the carotid pulse at 45 degree angle towards the ipsilateral nipple and confirm free flow of non-pulsatile blood</a:t>
            </a:r>
            <a:endParaRPr dirty="0"/>
          </a:p>
          <a:p>
            <a:pPr marL="287338" lvl="0" indent="-28733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 dirty="0"/>
              <a:t>Pass J tip wire through needle or angiocath while monitoring ECG for PVCs and then remove needle or angiocath</a:t>
            </a:r>
            <a:endParaRPr dirty="0"/>
          </a:p>
          <a:p>
            <a:pPr marL="287338" lvl="0" indent="-28733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 dirty="0"/>
              <a:t>Make a small skin nick with a scalpel at wire insertion site</a:t>
            </a:r>
            <a:endParaRPr dirty="0"/>
          </a:p>
          <a:p>
            <a:pPr marL="287338" lvl="0" indent="-28733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 dirty="0"/>
              <a:t>Carefully place dilator, then remove, then place central venous catheter over wire using </a:t>
            </a:r>
            <a:r>
              <a:rPr lang="en-US" sz="2340" dirty="0" err="1"/>
              <a:t>Seldinger</a:t>
            </a:r>
            <a:r>
              <a:rPr lang="en-US" sz="2340" dirty="0"/>
              <a:t> technique and secure by suturing and place sterile dressing</a:t>
            </a:r>
            <a:endParaRPr dirty="0"/>
          </a:p>
          <a:p>
            <a:pPr marL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85"/>
              <a:buNone/>
            </a:pPr>
            <a:r>
              <a:rPr lang="en-US" dirty="0"/>
              <a:t>                  </a:t>
            </a:r>
            <a:r>
              <a:rPr lang="en-US" sz="3185" i="1" u="sng" dirty="0">
                <a:solidFill>
                  <a:schemeClr val="hlink"/>
                </a:solidFill>
                <a:hlinkClick r:id="rId3"/>
              </a:rPr>
              <a:t>https://youtu.be/GfFdr3DFjlA</a:t>
            </a:r>
            <a:endParaRPr dirty="0"/>
          </a:p>
          <a:p>
            <a:pPr marL="287338" lvl="0" indent="-13874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None/>
            </a:pPr>
            <a:endParaRPr sz="234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>
            <a:spLocks noGrp="1"/>
          </p:cNvSpPr>
          <p:nvPr>
            <p:ph type="title"/>
          </p:nvPr>
        </p:nvSpPr>
        <p:spPr>
          <a:xfrm>
            <a:off x="381000" y="365125"/>
            <a:ext cx="685800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Subclavian Vein: Palpation Technique</a:t>
            </a:r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body" idx="1"/>
          </p:nvPr>
        </p:nvSpPr>
        <p:spPr>
          <a:xfrm>
            <a:off x="381000" y="1981199"/>
            <a:ext cx="8134350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Position: shoulder roll, Trendelenburg position, turn head 10 - 20 degrees towards the same side to compress the internal jugular vein</a:t>
            </a:r>
            <a:endParaRPr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Proper sterile technique: pre-procedure hand washing, hat, face mask, sterile gown and gloves and skin prep and drape</a:t>
            </a:r>
            <a:endParaRPr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Central line kit: flush and clamp all ports with saline except for distal port </a:t>
            </a:r>
            <a:endParaRPr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Central line kit should be placed in an ergonomic position (e.g. right handed individual should place kit on their right side)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>
            <a:spLocks noGrp="1"/>
          </p:cNvSpPr>
          <p:nvPr>
            <p:ph type="title"/>
          </p:nvPr>
        </p:nvSpPr>
        <p:spPr>
          <a:xfrm>
            <a:off x="228600" y="457200"/>
            <a:ext cx="7162800" cy="109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Subclavian Vein: Palpation Technique (con’t)</a:t>
            </a:r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228600" y="1835150"/>
            <a:ext cx="8763000" cy="487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After sterile prep and drape, insert needle of angiocath just lateral to the mid-clavicular point towards the suprasternal notch just underneath the clavicle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Confirm free flow of non-pulsatile blood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Pass J tip wire through needle or angiocath while monitoring ECG for PVCs and then remove needle or angiocath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Make a small skin nick with a scalpel at wire insertion site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Carefully place dilator, then remove, then place central venous catheter over wire using Seldinger technique and secure by suturing and place sterile dressing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i="1"/>
              <a:t>Pulling the ipsilateral arm caudad may open the space between the rib and clavicle making insertion easier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 txBox="1">
            <a:spLocks noGrp="1"/>
          </p:cNvSpPr>
          <p:nvPr>
            <p:ph type="title"/>
          </p:nvPr>
        </p:nvSpPr>
        <p:spPr>
          <a:xfrm>
            <a:off x="381000" y="365125"/>
            <a:ext cx="685800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Femoral Vein: Palpation Technique</a:t>
            </a:r>
            <a:endParaRPr/>
          </a:p>
        </p:txBody>
      </p:sp>
      <p:sp>
        <p:nvSpPr>
          <p:cNvPr id="218" name="Google Shape;218;p31"/>
          <p:cNvSpPr txBox="1">
            <a:spLocks noGrp="1"/>
          </p:cNvSpPr>
          <p:nvPr>
            <p:ph type="body" idx="1"/>
          </p:nvPr>
        </p:nvSpPr>
        <p:spPr>
          <a:xfrm>
            <a:off x="381000" y="1981199"/>
            <a:ext cx="8134350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Position: place a small roll under the hips with both thighs slightly abducted</a:t>
            </a:r>
            <a:endParaRPr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Proper sterile technique: pre-procedure hand washing, hat, face mask, sterile gown and gloves and skin prep and drape</a:t>
            </a:r>
            <a:endParaRPr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Central line kit: flush and clamp all ports with saline except for distal port </a:t>
            </a:r>
            <a:endParaRPr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Central line kit should be placed in an ergonomic position (e.g. right handed individual should place kit on their right side)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Disclosures</a:t>
            </a:r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body" idx="1"/>
          </p:nvPr>
        </p:nvSpPr>
        <p:spPr>
          <a:xfrm>
            <a:off x="628650" y="2666999"/>
            <a:ext cx="7886700" cy="2057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/>
              <a:t>No relevant financial relationships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 txBox="1">
            <a:spLocks noGrp="1"/>
          </p:cNvSpPr>
          <p:nvPr>
            <p:ph type="title"/>
          </p:nvPr>
        </p:nvSpPr>
        <p:spPr>
          <a:xfrm>
            <a:off x="228600" y="457200"/>
            <a:ext cx="7162800" cy="109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Femoral Vein: Palpation Technique (con’t)</a:t>
            </a:r>
            <a:endParaRPr/>
          </a:p>
        </p:txBody>
      </p:sp>
      <p:sp>
        <p:nvSpPr>
          <p:cNvPr id="224" name="Google Shape;224;p32"/>
          <p:cNvSpPr txBox="1">
            <a:spLocks noGrp="1"/>
          </p:cNvSpPr>
          <p:nvPr>
            <p:ph type="body" idx="1"/>
          </p:nvPr>
        </p:nvSpPr>
        <p:spPr>
          <a:xfrm>
            <a:off x="228600" y="1835150"/>
            <a:ext cx="8763000" cy="487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/>
              <a:t>Palpate the femoral artery just below the inguinal ligament which runs from anterior superior iliac spine and the pubic symphysis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/>
              <a:t>Insert needle or angiocath just medial to the femoral artery pulse towards the umbilicus and confirm free flow of non-pulsatile blood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/>
              <a:t>Pass J tip wire through needle or angiocath while monitoring ECG for PVCs and then remove needle or angiocath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/>
              <a:t>Make a small skin nick with a scalpel at wire insertion site</a:t>
            </a:r>
            <a:endParaRPr/>
          </a:p>
          <a:p>
            <a:pPr marL="287338" lvl="0" indent="-28733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•"/>
            </a:pPr>
            <a:r>
              <a:rPr lang="en-US" sz="2340"/>
              <a:t>Carefully place dilator, then remove, then place central venous catheter over wire using Seldinger technique and secure by suturing and place sterile dressing</a:t>
            </a:r>
            <a:endParaRPr/>
          </a:p>
          <a:p>
            <a:pPr marL="287338" lvl="0" indent="-138748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0"/>
              <a:buNone/>
            </a:pPr>
            <a:endParaRPr sz="234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3"/>
          <p:cNvSpPr txBox="1">
            <a:spLocks noGrp="1"/>
          </p:cNvSpPr>
          <p:nvPr>
            <p:ph type="title"/>
          </p:nvPr>
        </p:nvSpPr>
        <p:spPr>
          <a:xfrm>
            <a:off x="304800" y="365125"/>
            <a:ext cx="82105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/>
              <a:t>Post Central Line Placement</a:t>
            </a:r>
            <a:endParaRPr/>
          </a:p>
        </p:txBody>
      </p:sp>
      <p:sp>
        <p:nvSpPr>
          <p:cNvPr id="230" name="Google Shape;230;p33"/>
          <p:cNvSpPr txBox="1">
            <a:spLocks noGrp="1"/>
          </p:cNvSpPr>
          <p:nvPr>
            <p:ph type="body" idx="1"/>
          </p:nvPr>
        </p:nvSpPr>
        <p:spPr>
          <a:xfrm>
            <a:off x="304800" y="1676400"/>
            <a:ext cx="8210550" cy="450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None/>
            </a:pPr>
            <a:r>
              <a:rPr lang="en-US" sz="3900" i="1"/>
              <a:t>Obtain chest X-ray immediately after internal jugular or subclavian central line placement </a:t>
            </a:r>
            <a:endParaRPr/>
          </a:p>
          <a:p>
            <a:pPr marL="346075" lvl="0" indent="-3460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</a:pPr>
            <a:r>
              <a:rPr lang="en-US" sz="3300"/>
              <a:t>Confirm correct placement with tip of catheter in SVC or at  SVC - RA junction</a:t>
            </a:r>
            <a:endParaRPr/>
          </a:p>
          <a:p>
            <a:pPr marL="346075" lvl="0" indent="-3460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</a:pPr>
            <a:r>
              <a:rPr lang="en-US" sz="3300"/>
              <a:t>Rule out pneumothorax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i="1"/>
              <a:t>Obtain KUB after femoral line placement to confirm correct placement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 txBox="1">
            <a:spLocks noGrp="1"/>
          </p:cNvSpPr>
          <p:nvPr>
            <p:ph type="title"/>
          </p:nvPr>
        </p:nvSpPr>
        <p:spPr>
          <a:xfrm>
            <a:off x="762000" y="2438400"/>
            <a:ext cx="7315200" cy="1653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Ultrasound Guided Vascular Access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>
            <a:spLocks noGrp="1"/>
          </p:cNvSpPr>
          <p:nvPr>
            <p:ph type="body" idx="1"/>
          </p:nvPr>
        </p:nvSpPr>
        <p:spPr>
          <a:xfrm>
            <a:off x="533400" y="2590800"/>
            <a:ext cx="7981950" cy="358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i="1"/>
              <a:t>Key to Success: Needle tip must be continuously visualized and only advanced under ultrasound guidance</a:t>
            </a:r>
            <a:endParaRPr sz="2800"/>
          </a:p>
        </p:txBody>
      </p:sp>
      <p:sp>
        <p:nvSpPr>
          <p:cNvPr id="241" name="Google Shape;241;p35"/>
          <p:cNvSpPr txBox="1"/>
          <p:nvPr/>
        </p:nvSpPr>
        <p:spPr>
          <a:xfrm>
            <a:off x="533400" y="457200"/>
            <a:ext cx="64008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Ultrasound Guided Vascular Access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6"/>
          <p:cNvSpPr txBox="1">
            <a:spLocks noGrp="1"/>
          </p:cNvSpPr>
          <p:nvPr>
            <p:ph type="body" idx="1"/>
          </p:nvPr>
        </p:nvSpPr>
        <p:spPr>
          <a:xfrm>
            <a:off x="391886" y="2209800"/>
            <a:ext cx="813435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Ergonomics: position the ultrasound machine in front of the </a:t>
            </a:r>
            <a:r>
              <a:rPr lang="en-US" sz="2200" dirty="0" err="1"/>
              <a:t>proceduralist</a:t>
            </a:r>
            <a:endParaRPr sz="2200" dirty="0"/>
          </a:p>
          <a:p>
            <a:pPr marL="228600" lvl="0" indent="-228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Choose the appropriate transducer based on patient size and depth of target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Adjust depth so that the target vessel is in the middle of the screen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Align the transducer so that the left side of the screen is the left side of the transducer  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Adjust gain so that the target can be distinguished from the surroundings</a:t>
            </a:r>
            <a:endParaRPr dirty="0"/>
          </a:p>
          <a:p>
            <a:pPr marL="228600" lvl="0" indent="-228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Superficial vascular structures are best seen with high frequency linear probe (8 to 16mhz)</a:t>
            </a:r>
            <a:endParaRPr dirty="0"/>
          </a:p>
        </p:txBody>
      </p:sp>
      <p:sp>
        <p:nvSpPr>
          <p:cNvPr id="247" name="Google Shape;247;p36"/>
          <p:cNvSpPr txBox="1"/>
          <p:nvPr/>
        </p:nvSpPr>
        <p:spPr>
          <a:xfrm>
            <a:off x="381000" y="457200"/>
            <a:ext cx="65532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Ultrasound Guided Vascular Access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7"/>
          <p:cNvSpPr txBox="1">
            <a:spLocks noGrp="1"/>
          </p:cNvSpPr>
          <p:nvPr>
            <p:ph type="body" idx="1"/>
          </p:nvPr>
        </p:nvSpPr>
        <p:spPr>
          <a:xfrm>
            <a:off x="381000" y="1288197"/>
            <a:ext cx="8145236" cy="5265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Four key transducer manipulations: Sliding, rotating, tilting and rocking</a:t>
            </a:r>
            <a:endParaRPr/>
          </a:p>
          <a:p>
            <a:pPr marL="287338" lvl="0" indent="-28733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Pre-scan both sides and choose the side with the best anatomy</a:t>
            </a:r>
            <a:endParaRPr/>
          </a:p>
          <a:p>
            <a:pPr marL="287338" lvl="0" indent="-28733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Arteries and veins appear as anechoic or black; needles, bones and pleura appear bright or hyper-echoic</a:t>
            </a:r>
            <a:endParaRPr/>
          </a:p>
          <a:p>
            <a:pPr marL="576263" lvl="1" indent="-2889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TR"/>
              <a:buChar char="-"/>
            </a:pPr>
            <a:r>
              <a:rPr lang="en-US" sz="2000"/>
              <a:t>Arteries: thick walled, round black structures, not easy to collapse with pressure</a:t>
            </a:r>
            <a:endParaRPr/>
          </a:p>
          <a:p>
            <a:pPr marL="576263" lvl="1" indent="-2889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TR"/>
              <a:buChar char="-"/>
            </a:pPr>
            <a:r>
              <a:rPr lang="en-US" sz="2000"/>
              <a:t>Veins: thin walled, oval structures that collapse with pressure</a:t>
            </a:r>
            <a:endParaRPr/>
          </a:p>
          <a:p>
            <a:pPr marL="287338" lvl="0" indent="-28733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Color doppler with pulsatile flow in the artery can help distinguish arteries from veins</a:t>
            </a:r>
            <a:endParaRPr/>
          </a:p>
          <a:p>
            <a:pPr marL="287338" lvl="0" indent="-28733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 midline guide is helpful in placing the transducer mid marker immediately over the target vessel</a:t>
            </a:r>
            <a:endParaRPr/>
          </a:p>
        </p:txBody>
      </p:sp>
      <p:sp>
        <p:nvSpPr>
          <p:cNvPr id="253" name="Google Shape;253;p37"/>
          <p:cNvSpPr txBox="1"/>
          <p:nvPr/>
        </p:nvSpPr>
        <p:spPr>
          <a:xfrm>
            <a:off x="381000" y="457200"/>
            <a:ext cx="65532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Ultrasound Pearls: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8"/>
          <p:cNvSpPr txBox="1">
            <a:spLocks noGrp="1"/>
          </p:cNvSpPr>
          <p:nvPr>
            <p:ph type="title"/>
          </p:nvPr>
        </p:nvSpPr>
        <p:spPr>
          <a:xfrm>
            <a:off x="457199" y="381001"/>
            <a:ext cx="7421149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/>
              <a:t>Ultrasound Transducer Manipulation</a:t>
            </a:r>
            <a:endParaRPr/>
          </a:p>
        </p:txBody>
      </p:sp>
      <p:sp>
        <p:nvSpPr>
          <p:cNvPr id="259" name="Google Shape;259;p38"/>
          <p:cNvSpPr txBox="1">
            <a:spLocks noGrp="1"/>
          </p:cNvSpPr>
          <p:nvPr>
            <p:ph type="body" idx="1"/>
          </p:nvPr>
        </p:nvSpPr>
        <p:spPr>
          <a:xfrm>
            <a:off x="628650" y="2956100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https://youtu.be/RskrEsAGzec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https://youtu.be/QAJ5rbJua7U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9"/>
          <p:cNvSpPr txBox="1"/>
          <p:nvPr/>
        </p:nvSpPr>
        <p:spPr>
          <a:xfrm>
            <a:off x="345250" y="351691"/>
            <a:ext cx="7014900" cy="1420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Calibri"/>
                <a:ea typeface="Calibri"/>
                <a:cs typeface="Calibri"/>
                <a:sym typeface="Calibri"/>
              </a:rPr>
              <a:t>Usual Anatomic Relationship and Variations</a:t>
            </a:r>
            <a:endParaRPr sz="4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9"/>
          <p:cNvSpPr txBox="1"/>
          <p:nvPr/>
        </p:nvSpPr>
        <p:spPr>
          <a:xfrm>
            <a:off x="345250" y="2013622"/>
            <a:ext cx="8048145" cy="4288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36538" lvl="0" indent="-236538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Internal jugular vein is usually anterolateral to the carotid artery, but may  be anterior, or lateral or posterolateral to the artery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marL="236538" lvl="0" indent="-236538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Femoral vein is usually posteromedial to the femoral artery, but may be anteromedial, posterior and even lateral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marL="236538" lvl="0" indent="-236538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Subclavian vein is usually anterior to the subclavian artery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0"/>
          <p:cNvSpPr txBox="1">
            <a:spLocks noGrp="1"/>
          </p:cNvSpPr>
          <p:nvPr>
            <p:ph type="title"/>
          </p:nvPr>
        </p:nvSpPr>
        <p:spPr>
          <a:xfrm>
            <a:off x="381000" y="503237"/>
            <a:ext cx="742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Ultrasound Guided Internal Jugular Vein Access</a:t>
            </a:r>
            <a:endParaRPr/>
          </a:p>
        </p:txBody>
      </p:sp>
      <p:sp>
        <p:nvSpPr>
          <p:cNvPr id="272" name="Google Shape;272;p40"/>
          <p:cNvSpPr txBox="1">
            <a:spLocks noGrp="1"/>
          </p:cNvSpPr>
          <p:nvPr>
            <p:ph type="body" idx="1"/>
          </p:nvPr>
        </p:nvSpPr>
        <p:spPr>
          <a:xfrm>
            <a:off x="381000" y="2133599"/>
            <a:ext cx="8134350" cy="4043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90"/>
              <a:buChar char="•"/>
            </a:pPr>
            <a:r>
              <a:rPr lang="en-US" sz="2790" dirty="0"/>
              <a:t>Place a small shoulder roll and turn the head about 30 degrees to the opposite side.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90"/>
              <a:buChar char="•"/>
            </a:pPr>
            <a:r>
              <a:rPr lang="en-US" sz="2790" dirty="0"/>
              <a:t>After prep and drape, cover the probe with a sterile sheath. 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90"/>
              <a:buChar char="•"/>
            </a:pPr>
            <a:r>
              <a:rPr lang="en-US" sz="2790" dirty="0"/>
              <a:t>Hold the transducer in non-dominant hand between thumb and forefingers, and rest hand on patient to stabilize and support the transducer</a:t>
            </a:r>
            <a:endParaRPr dirty="0"/>
          </a:p>
          <a:p>
            <a:pPr marL="287338" lvl="0" indent="-2873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90"/>
              <a:buChar char="•"/>
            </a:pPr>
            <a:r>
              <a:rPr lang="en-US" sz="2790" dirty="0"/>
              <a:t>Scan the trachea to identify the cricoid ring</a:t>
            </a:r>
            <a:endParaRPr dirty="0"/>
          </a:p>
          <a:p>
            <a:pPr marL="228600" lvl="0" indent="-51435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90"/>
              <a:buNone/>
            </a:pPr>
            <a:endParaRPr sz="279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1"/>
          <p:cNvSpPr txBox="1">
            <a:spLocks noGrp="1"/>
          </p:cNvSpPr>
          <p:nvPr>
            <p:ph type="title"/>
          </p:nvPr>
        </p:nvSpPr>
        <p:spPr>
          <a:xfrm>
            <a:off x="381000" y="503237"/>
            <a:ext cx="742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Ultrasound Guided Internal Jugular Vein Access (con’t)</a:t>
            </a:r>
            <a:endParaRPr/>
          </a:p>
        </p:txBody>
      </p:sp>
      <p:sp>
        <p:nvSpPr>
          <p:cNvPr id="278" name="Google Shape;278;p41"/>
          <p:cNvSpPr txBox="1">
            <a:spLocks noGrp="1"/>
          </p:cNvSpPr>
          <p:nvPr>
            <p:ph type="body" idx="1"/>
          </p:nvPr>
        </p:nvSpPr>
        <p:spPr>
          <a:xfrm>
            <a:off x="381000" y="2133599"/>
            <a:ext cx="8134350" cy="4043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6538" lvl="0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dirty="0"/>
              <a:t>Scan laterally from cricoid ring to identify the carotid artery (round, pulsatile)</a:t>
            </a:r>
            <a:endParaRPr dirty="0"/>
          </a:p>
          <a:p>
            <a:pPr marL="236538" lvl="0" indent="-2365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dirty="0"/>
              <a:t>Then identify the internal jugular vein lateral to the carotid artery (thin walled, collapsible, non-pulsatile)</a:t>
            </a:r>
            <a:endParaRPr dirty="0"/>
          </a:p>
          <a:p>
            <a:pPr marL="236538" lvl="0" indent="-2365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dirty="0"/>
              <a:t>Scan the internal jugular vein vein to ensure patency and no thrombus</a:t>
            </a:r>
            <a:endParaRPr dirty="0"/>
          </a:p>
          <a:p>
            <a:pPr marL="236538" lvl="0" indent="-2365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dirty="0"/>
              <a:t>Center the internal jugular vein on the ultrasound screen</a:t>
            </a:r>
            <a:endParaRPr dirty="0"/>
          </a:p>
          <a:p>
            <a:pPr marL="236538" lvl="0" indent="-2365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dirty="0"/>
              <a:t>Insert needle at 45 degrees about 0.5 - 1 cm away from the transducer</a:t>
            </a:r>
            <a:endParaRPr dirty="0"/>
          </a:p>
          <a:p>
            <a:pPr marL="228600" lvl="0" indent="-68579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</a:pPr>
            <a:endParaRPr sz="25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>
                <a:latin typeface="Calibri"/>
                <a:ea typeface="Calibri"/>
                <a:cs typeface="Calibri"/>
                <a:sym typeface="Calibri"/>
              </a:rPr>
              <a:t>Learning Objectives:</a:t>
            </a:r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21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Indications and techniques of PIV insertion</a:t>
            </a:r>
            <a:endParaRPr/>
          </a:p>
          <a:p>
            <a:pPr marL="2921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Central venous access: Indications, sites, complications and technique</a:t>
            </a:r>
            <a:endParaRPr/>
          </a:p>
          <a:p>
            <a:pPr marL="2921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Arterial line: indications, sites and technique </a:t>
            </a:r>
            <a:endParaRPr sz="3330" baseline="30000"/>
          </a:p>
          <a:p>
            <a:pPr marL="2921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Ultrasound for vascular access</a:t>
            </a:r>
            <a:endParaRPr/>
          </a:p>
          <a:p>
            <a:pPr marL="292100" lvl="0" indent="-279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Intraosseous lines: Indications, sites, technique &amp; complications</a:t>
            </a:r>
            <a:endParaRPr/>
          </a:p>
          <a:p>
            <a:pPr marL="228600" lvl="0" indent="-1714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None/>
            </a:pPr>
            <a:endParaRPr sz="333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2"/>
          <p:cNvSpPr txBox="1">
            <a:spLocks noGrp="1"/>
          </p:cNvSpPr>
          <p:nvPr>
            <p:ph type="title"/>
          </p:nvPr>
        </p:nvSpPr>
        <p:spPr>
          <a:xfrm>
            <a:off x="381000" y="503237"/>
            <a:ext cx="742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Ultrasound Guided Internal Jugular Vein Access (con’t)</a:t>
            </a:r>
            <a:endParaRPr/>
          </a:p>
        </p:txBody>
      </p:sp>
      <p:sp>
        <p:nvSpPr>
          <p:cNvPr id="284" name="Google Shape;284;p42"/>
          <p:cNvSpPr txBox="1">
            <a:spLocks noGrp="1"/>
          </p:cNvSpPr>
          <p:nvPr>
            <p:ph type="body" idx="1"/>
          </p:nvPr>
        </p:nvSpPr>
        <p:spPr>
          <a:xfrm>
            <a:off x="381000" y="1905000"/>
            <a:ext cx="8134350" cy="4648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82"/>
              <a:buNone/>
            </a:pPr>
            <a:r>
              <a:rPr lang="en-US" sz="3182" i="1" dirty="0"/>
              <a:t>Dynamic Needle Tip Tracking (DNTT)</a:t>
            </a:r>
            <a:endParaRPr dirty="0"/>
          </a:p>
          <a:p>
            <a:pPr marL="236538" lvl="0" indent="-2365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2"/>
              <a:buChar char="•"/>
            </a:pPr>
            <a:r>
              <a:rPr lang="en-US" sz="2802" dirty="0"/>
              <a:t>Align center of the vein with the center line of the transducer</a:t>
            </a:r>
            <a:endParaRPr dirty="0"/>
          </a:p>
          <a:p>
            <a:pPr marL="236538" lvl="0" indent="-2365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2"/>
              <a:buChar char="•"/>
            </a:pPr>
            <a:r>
              <a:rPr lang="en-US" sz="2802" dirty="0"/>
              <a:t>Tilt the transducer towards the needle to locate the needle tip (white hyperechoic dot) and follow the needle as it is advanced to the center of the vein</a:t>
            </a:r>
            <a:endParaRPr dirty="0"/>
          </a:p>
          <a:p>
            <a:pPr marL="236538" lvl="0" indent="-2365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2"/>
              <a:buChar char="•"/>
            </a:pPr>
            <a:r>
              <a:rPr lang="en-US" sz="2802" dirty="0"/>
              <a:t>DNTT is crucial for success minimizing complications and requires small movements of the needle and transducer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3"/>
          <p:cNvSpPr txBox="1">
            <a:spLocks noGrp="1"/>
          </p:cNvSpPr>
          <p:nvPr>
            <p:ph type="title"/>
          </p:nvPr>
        </p:nvSpPr>
        <p:spPr>
          <a:xfrm>
            <a:off x="381000" y="503237"/>
            <a:ext cx="742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Ultrasound Guided Internal Jugular Vein Access: Pearls</a:t>
            </a:r>
            <a:endParaRPr/>
          </a:p>
        </p:txBody>
      </p:sp>
      <p:sp>
        <p:nvSpPr>
          <p:cNvPr id="290" name="Google Shape;290;p43"/>
          <p:cNvSpPr txBox="1">
            <a:spLocks noGrp="1"/>
          </p:cNvSpPr>
          <p:nvPr>
            <p:ph type="body" idx="1"/>
          </p:nvPr>
        </p:nvSpPr>
        <p:spPr>
          <a:xfrm>
            <a:off x="381000" y="2057400"/>
            <a:ext cx="8134350" cy="449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Valsalva maneuver or pressure on the liver can help distend the internal jugular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Visualize the wire with ultrasound and confirm that it is in the vein prior to dilation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Confirm placement of the catheter with ultrasound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4"/>
          <p:cNvSpPr txBox="1">
            <a:spLocks noGrp="1"/>
          </p:cNvSpPr>
          <p:nvPr>
            <p:ph type="title"/>
          </p:nvPr>
        </p:nvSpPr>
        <p:spPr>
          <a:xfrm>
            <a:off x="228600" y="503237"/>
            <a:ext cx="75819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Ultrasound Guided Supraclavicular Approach to Brachiocephalic Vein</a:t>
            </a:r>
            <a:endParaRPr/>
          </a:p>
        </p:txBody>
      </p:sp>
      <p:sp>
        <p:nvSpPr>
          <p:cNvPr id="296" name="Google Shape;296;p44"/>
          <p:cNvSpPr txBox="1">
            <a:spLocks noGrp="1"/>
          </p:cNvSpPr>
          <p:nvPr>
            <p:ph type="body" idx="1"/>
          </p:nvPr>
        </p:nvSpPr>
        <p:spPr>
          <a:xfrm>
            <a:off x="381000" y="2057400"/>
            <a:ext cx="8134350" cy="449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The subclavian vein joins the IJV to form the brachiocephalic vein or innominate vein.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In plane approach with high frequency hockey stick, linear transducer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Operator stands on the same side with ultrasound on the opposite side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Risk of pneumothorax is minimized by keeping the entire needle under vision as it is advanced towards the vein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5"/>
          <p:cNvSpPr txBox="1">
            <a:spLocks noGrp="1"/>
          </p:cNvSpPr>
          <p:nvPr>
            <p:ph type="title"/>
          </p:nvPr>
        </p:nvSpPr>
        <p:spPr>
          <a:xfrm>
            <a:off x="304800" y="365125"/>
            <a:ext cx="8210550" cy="138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/>
              <a:t>Supraclavicular Approach to Brachiocephalic Vein</a:t>
            </a:r>
            <a:endParaRPr sz="4800" cap="none"/>
          </a:p>
        </p:txBody>
      </p:sp>
      <p:pic>
        <p:nvPicPr>
          <p:cNvPr id="302" name="Google Shape;302;p45" descr="page4image11849522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457199" y="1752600"/>
            <a:ext cx="571500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45"/>
          <p:cNvSpPr txBox="1"/>
          <p:nvPr/>
        </p:nvSpPr>
        <p:spPr>
          <a:xfrm>
            <a:off x="4495800" y="1828086"/>
            <a:ext cx="4513734" cy="4478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Anatomical view of the cervicothoracic region. </a:t>
            </a:r>
            <a:r>
              <a:rPr lang="en-US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(A) </a:t>
            </a: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Frontal view outlining the different angles of puncture between right and left sub­clavian (SCV) and brachiocephalic (BCV) veins. CA, carotid artery; IJV, internal jugular vein; EJV, external jugular vein. </a:t>
            </a:r>
            <a:r>
              <a:rPr lang="en-US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(B) </a:t>
            </a: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 SCV approach: the probe is slid (1) down perpendicular to the IJV and tilted anteriorly (2) toward the L­SCV. Noted that the left subclavian artery (L­SCA) is running posteriorly to the aorta. </a:t>
            </a:r>
            <a:r>
              <a:rPr lang="en-US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(C) </a:t>
            </a: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SCV approach: Similarly, to the left side approach, the probe is slid down the IJV (1), than tilted anteriorly (2). Noted the close relation of the right ­SCV and right­ SCA </a:t>
            </a:r>
            <a:endParaRPr/>
          </a:p>
        </p:txBody>
      </p:sp>
      <p:sp>
        <p:nvSpPr>
          <p:cNvPr id="304" name="Google Shape;304;p45"/>
          <p:cNvSpPr txBox="1"/>
          <p:nvPr/>
        </p:nvSpPr>
        <p:spPr>
          <a:xfrm>
            <a:off x="515466" y="6520190"/>
            <a:ext cx="5732934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Frontiers of Pediatrics. </a:t>
            </a:r>
            <a:r>
              <a:rPr lang="en-US" sz="11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Zied Merchaoui   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05 October 2017 doi:10.3389/fped.2017.00211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6"/>
          <p:cNvSpPr txBox="1">
            <a:spLocks noGrp="1"/>
          </p:cNvSpPr>
          <p:nvPr>
            <p:ph type="title"/>
          </p:nvPr>
        </p:nvSpPr>
        <p:spPr>
          <a:xfrm>
            <a:off x="228600" y="503237"/>
            <a:ext cx="75819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Ultrasound Guided Supraclavicular Approach to Brachiocephalic Vein: Technique</a:t>
            </a:r>
            <a:endParaRPr/>
          </a:p>
        </p:txBody>
      </p:sp>
      <p:sp>
        <p:nvSpPr>
          <p:cNvPr id="310" name="Google Shape;310;p46"/>
          <p:cNvSpPr txBox="1">
            <a:spLocks noGrp="1"/>
          </p:cNvSpPr>
          <p:nvPr>
            <p:ph type="body" idx="1"/>
          </p:nvPr>
        </p:nvSpPr>
        <p:spPr>
          <a:xfrm>
            <a:off x="381000" y="2057400"/>
            <a:ext cx="8134350" cy="449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Place ultrasound transducer horizontally at the level of the cricoid ring and find the carotid artery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Then identify the internal jugular vein lateral to the carotid artery and follow it down to the supraclavicular region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Keep the internal jugular vein in the center of the screen and turn the transducer in the antero-posterior plane to look into the thoracic inlet to visualize the brachiocephalic vein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7"/>
          <p:cNvSpPr txBox="1">
            <a:spLocks noGrp="1"/>
          </p:cNvSpPr>
          <p:nvPr>
            <p:ph type="title"/>
          </p:nvPr>
        </p:nvSpPr>
        <p:spPr>
          <a:xfrm>
            <a:off x="228600" y="503237"/>
            <a:ext cx="75819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Ultrasound Guided Supraclavicular Approach to Brachiocephalic Vein: Technique (con’t)</a:t>
            </a:r>
            <a:endParaRPr/>
          </a:p>
        </p:txBody>
      </p:sp>
      <p:sp>
        <p:nvSpPr>
          <p:cNvPr id="316" name="Google Shape;316;p47"/>
          <p:cNvSpPr txBox="1">
            <a:spLocks noGrp="1"/>
          </p:cNvSpPr>
          <p:nvPr>
            <p:ph type="body" idx="1"/>
          </p:nvPr>
        </p:nvSpPr>
        <p:spPr>
          <a:xfrm>
            <a:off x="381000" y="2057400"/>
            <a:ext cx="8134350" cy="449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lang="en-US" sz="2590"/>
              <a:t>Utilize the in plane approach and advance the needle into the brachiocephalic vein at about a 20 to 30 degree angle taking care to avoid the hyperechoic first rib and the lung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lang="en-US" sz="2590"/>
              <a:t>Once free flow of blood is noted use the Seldinger technique to advance the wire, remove the needle, insert the dilator and then the central line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lang="en-US" sz="2590"/>
              <a:t>Secure central line with suture and then place a sterile dressing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lang="en-US" sz="2590"/>
              <a:t>Confirm placement with chest X-ray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8"/>
          <p:cNvSpPr txBox="1">
            <a:spLocks noGrp="1"/>
          </p:cNvSpPr>
          <p:nvPr>
            <p:ph type="title"/>
          </p:nvPr>
        </p:nvSpPr>
        <p:spPr>
          <a:xfrm>
            <a:off x="457200" y="2209800"/>
            <a:ext cx="8458200" cy="175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Ultrasound-Guided Supraclavicular Subclavian Vein Catheterization in Children</a:t>
            </a:r>
            <a:endParaRPr/>
          </a:p>
        </p:txBody>
      </p:sp>
      <p:sp>
        <p:nvSpPr>
          <p:cNvPr id="322" name="Google Shape;322;p48"/>
          <p:cNvSpPr txBox="1">
            <a:spLocks noGrp="1"/>
          </p:cNvSpPr>
          <p:nvPr>
            <p:ph type="body" idx="1"/>
          </p:nvPr>
        </p:nvSpPr>
        <p:spPr>
          <a:xfrm>
            <a:off x="457200" y="4682331"/>
            <a:ext cx="8043862" cy="1337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https://youtu.be/FrgSkmpuHmI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Femoral Vein Access</a:t>
            </a:r>
            <a:endParaRPr/>
          </a:p>
        </p:txBody>
      </p:sp>
      <p:sp>
        <p:nvSpPr>
          <p:cNvPr id="328" name="Google Shape;328;p4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7663" lvl="0" indent="-2746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Femoral vein catheters are associated with a higher incidence of thrombosis than internal jugular catheters</a:t>
            </a:r>
            <a:endParaRPr dirty="0"/>
          </a:p>
          <a:p>
            <a:pPr marL="347663" lvl="0" indent="-2746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May be useful in head and neck procedures</a:t>
            </a:r>
            <a:endParaRPr dirty="0"/>
          </a:p>
          <a:p>
            <a:pPr marL="347663" lvl="0" indent="-2746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Safer in patients with coagulopathies or thrombocytopenia as direct pressure can be applied </a:t>
            </a:r>
            <a:endParaRPr dirty="0"/>
          </a:p>
          <a:p>
            <a:pPr marL="347663" lvl="0" indent="-2746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Preferred site in single ventricle patients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60"/>
              <a:buFont typeface="Calibri"/>
              <a:buNone/>
            </a:pPr>
            <a:r>
              <a:rPr lang="en-US" sz="4860"/>
              <a:t>Femoral Vein Access: Ultrasound Technique</a:t>
            </a:r>
            <a:endParaRPr/>
          </a:p>
        </p:txBody>
      </p:sp>
      <p:sp>
        <p:nvSpPr>
          <p:cNvPr id="334" name="Google Shape;334;p5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6863" lvl="0" indent="-296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Position patient with hip externally rotated</a:t>
            </a:r>
            <a:endParaRPr/>
          </a:p>
          <a:p>
            <a:pPr marL="296863" lvl="0" indent="-2968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Sterile prep and drape </a:t>
            </a:r>
            <a:endParaRPr/>
          </a:p>
          <a:p>
            <a:pPr marL="296863" lvl="0" indent="-2968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Place the prove transversely just below the inguinal ligament</a:t>
            </a:r>
            <a:endParaRPr/>
          </a:p>
          <a:p>
            <a:pPr marL="296863" lvl="0" indent="-2968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Identify the femoral artery (pulsatile flow)</a:t>
            </a:r>
            <a:endParaRPr/>
          </a:p>
          <a:p>
            <a:pPr marL="296863" lvl="0" indent="-2968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/>
              <a:t>Identify the femoral vein medial to the femoral artery</a:t>
            </a:r>
            <a:endParaRPr/>
          </a:p>
          <a:p>
            <a:pPr marL="296863" lvl="0" indent="-8540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None/>
            </a:pPr>
            <a:endParaRPr sz="333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1"/>
          <p:cNvSpPr txBox="1">
            <a:spLocks noGrp="1"/>
          </p:cNvSpPr>
          <p:nvPr>
            <p:ph type="title"/>
          </p:nvPr>
        </p:nvSpPr>
        <p:spPr>
          <a:xfrm>
            <a:off x="381000" y="365125"/>
            <a:ext cx="8134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/>
              <a:t>Femoral Vein Access: Ultrasound Technique (con’t)</a:t>
            </a:r>
            <a:endParaRPr/>
          </a:p>
        </p:txBody>
      </p:sp>
      <p:sp>
        <p:nvSpPr>
          <p:cNvPr id="340" name="Google Shape;340;p51"/>
          <p:cNvSpPr txBox="1">
            <a:spLocks noGrp="1"/>
          </p:cNvSpPr>
          <p:nvPr>
            <p:ph type="body" idx="1"/>
          </p:nvPr>
        </p:nvSpPr>
        <p:spPr>
          <a:xfrm>
            <a:off x="381000" y="1825625"/>
            <a:ext cx="81343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2100" lvl="0" indent="-292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Bring the vein to the middle of the ultrasound screen and align with the middle of the transducer</a:t>
            </a:r>
            <a:endParaRPr dirty="0"/>
          </a:p>
          <a:p>
            <a:pPr marL="29210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Insert needle approximately 1 cm </a:t>
            </a:r>
            <a:r>
              <a:rPr lang="en-US" sz="3060" dirty="0" err="1"/>
              <a:t>caudad</a:t>
            </a:r>
            <a:r>
              <a:rPr lang="en-US" sz="3060" dirty="0"/>
              <a:t> to transducer at a 30 - 45 degree angle</a:t>
            </a:r>
            <a:endParaRPr dirty="0"/>
          </a:p>
          <a:p>
            <a:pPr marL="29210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Utilize </a:t>
            </a:r>
            <a:r>
              <a:rPr lang="en-US" sz="3060" i="1" dirty="0"/>
              <a:t>Dynamic Needle Tip Tracking </a:t>
            </a:r>
            <a:r>
              <a:rPr lang="en-US" sz="3060" dirty="0"/>
              <a:t>to place needle in the center of the femoral vein</a:t>
            </a:r>
            <a:endParaRPr dirty="0"/>
          </a:p>
          <a:p>
            <a:pPr marL="29210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Use </a:t>
            </a:r>
            <a:r>
              <a:rPr lang="en-US" sz="3060" dirty="0" err="1"/>
              <a:t>Seldinger</a:t>
            </a:r>
            <a:r>
              <a:rPr lang="en-US" sz="3060" dirty="0"/>
              <a:t> technique to place the femoral venous catheter</a:t>
            </a:r>
            <a:endParaRPr dirty="0"/>
          </a:p>
          <a:p>
            <a:pPr marL="296863" lvl="0" indent="-102553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None/>
            </a:pPr>
            <a:endParaRPr sz="30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>
            <a:spLocks noGrp="1"/>
          </p:cNvSpPr>
          <p:nvPr>
            <p:ph type="title"/>
          </p:nvPr>
        </p:nvSpPr>
        <p:spPr>
          <a:xfrm>
            <a:off x="1447800" y="243840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/>
              <a:t>Peripheral IV Access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2"/>
          <p:cNvSpPr txBox="1">
            <a:spLocks noGrp="1"/>
          </p:cNvSpPr>
          <p:nvPr>
            <p:ph type="title"/>
          </p:nvPr>
        </p:nvSpPr>
        <p:spPr>
          <a:xfrm>
            <a:off x="1416050" y="2514600"/>
            <a:ext cx="7728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ARTERIAL ACCESS 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Arterial Access</a:t>
            </a:r>
            <a:endParaRPr/>
          </a:p>
        </p:txBody>
      </p:sp>
      <p:sp>
        <p:nvSpPr>
          <p:cNvPr id="351" name="Google Shape;351;p5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6863" lvl="0" indent="-29686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b="1"/>
              <a:t>Indications</a:t>
            </a:r>
            <a:r>
              <a:rPr lang="en-US" sz="3060"/>
              <a:t>: provides continuous pressure monitoring in cases with hemodynamic instability, large fluid shift or blood loss, cardiopulmonary bypass, deliberate hypotension or need for frequent arterial blood monitoring</a:t>
            </a:r>
            <a:endParaRPr/>
          </a:p>
          <a:p>
            <a:pPr marL="296863" lvl="0" indent="-296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b="1"/>
              <a:t>Complications</a:t>
            </a:r>
            <a:r>
              <a:rPr lang="en-US" sz="3060"/>
              <a:t>: infection, hematoma, distal ischemia, proximal emboli, thrombosis and arterio-venous fistula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4"/>
          <p:cNvSpPr txBox="1">
            <a:spLocks noGrp="1"/>
          </p:cNvSpPr>
          <p:nvPr>
            <p:ph type="title"/>
          </p:nvPr>
        </p:nvSpPr>
        <p:spPr>
          <a:xfrm>
            <a:off x="628650" y="533400"/>
            <a:ext cx="7886700" cy="1157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0"/>
              <a:buFont typeface="Calibri"/>
              <a:buNone/>
            </a:pPr>
            <a:r>
              <a:rPr lang="en-US" sz="4770"/>
              <a:t>Arterial Catheter Sizing Recommendations</a:t>
            </a:r>
            <a:endParaRPr sz="3959" b="1"/>
          </a:p>
        </p:txBody>
      </p:sp>
      <p:sp>
        <p:nvSpPr>
          <p:cNvPr id="357" name="Google Shape;357;p5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6863" lvl="0" indent="-29686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Neonates (&lt; 5 kg): 24 GA angiocath </a:t>
            </a:r>
            <a:endParaRPr/>
          </a:p>
          <a:p>
            <a:pPr marL="296863" lvl="0" indent="-296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Infants (5-10 kg): 24 or 22 gauge angiocath</a:t>
            </a:r>
            <a:endParaRPr/>
          </a:p>
          <a:p>
            <a:pPr marL="296863" lvl="0" indent="-296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Toddlers (10-20 kg): 22 gauge angiocath</a:t>
            </a:r>
            <a:endParaRPr/>
          </a:p>
          <a:p>
            <a:pPr marL="296863" lvl="0" indent="-296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Children (20-50 kg): 22 or 20 gauge angiocath</a:t>
            </a:r>
            <a:endParaRPr/>
          </a:p>
          <a:p>
            <a:pPr marL="296863" lvl="0" indent="-296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Teenagers (&gt;50 kg): 20 gauge angiocath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5"/>
          <p:cNvSpPr txBox="1">
            <a:spLocks noGrp="1"/>
          </p:cNvSpPr>
          <p:nvPr>
            <p:ph type="title"/>
          </p:nvPr>
        </p:nvSpPr>
        <p:spPr>
          <a:xfrm>
            <a:off x="628650" y="533400"/>
            <a:ext cx="7886700" cy="1157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0"/>
              <a:buFont typeface="Calibri"/>
              <a:buNone/>
            </a:pPr>
            <a:r>
              <a:rPr lang="en-US" sz="4770"/>
              <a:t>Arterial Catheter Site Recommendations</a:t>
            </a:r>
            <a:endParaRPr sz="3959" b="1"/>
          </a:p>
        </p:txBody>
      </p:sp>
      <p:sp>
        <p:nvSpPr>
          <p:cNvPr id="363" name="Google Shape;363;p5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6863" lvl="0" indent="-2968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b="1" dirty="0"/>
              <a:t>Ideal Site:</a:t>
            </a:r>
            <a:endParaRPr dirty="0"/>
          </a:p>
          <a:p>
            <a:pPr marL="571500" lvl="1" indent="-22066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NTR"/>
              <a:buChar char="-"/>
            </a:pPr>
            <a:r>
              <a:rPr lang="en-US" sz="2720" dirty="0"/>
              <a:t>Collateral blood flow</a:t>
            </a:r>
            <a:endParaRPr dirty="0"/>
          </a:p>
          <a:p>
            <a:pPr marL="571500" lvl="1" indent="-22066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NTR"/>
              <a:buChar char="-"/>
            </a:pPr>
            <a:r>
              <a:rPr lang="en-US" sz="2720" dirty="0"/>
              <a:t>Not affected by surgery or vascular clamps</a:t>
            </a:r>
            <a:endParaRPr dirty="0"/>
          </a:p>
          <a:p>
            <a:pPr marL="296863" lvl="0" indent="-2968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Radial Artery: preferred site as easily palpable and usually good collateral blood flow</a:t>
            </a:r>
            <a:endParaRPr dirty="0"/>
          </a:p>
          <a:p>
            <a:pPr marL="296863" lvl="0" indent="-2968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 dirty="0"/>
              <a:t>Femoral artery: largest superficial vessel and often used during severe hypotension, arrest or trauma</a:t>
            </a:r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6"/>
          <p:cNvSpPr txBox="1">
            <a:spLocks noGrp="1"/>
          </p:cNvSpPr>
          <p:nvPr>
            <p:ph type="title"/>
          </p:nvPr>
        </p:nvSpPr>
        <p:spPr>
          <a:xfrm>
            <a:off x="628650" y="533400"/>
            <a:ext cx="7886700" cy="1157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0"/>
              <a:buFont typeface="Calibri"/>
              <a:buNone/>
            </a:pPr>
            <a:r>
              <a:rPr lang="en-US" sz="4770"/>
              <a:t>Arterial Catheter Site Recommendations (con’t)</a:t>
            </a:r>
            <a:endParaRPr sz="3959" b="1"/>
          </a:p>
        </p:txBody>
      </p:sp>
      <p:sp>
        <p:nvSpPr>
          <p:cNvPr id="369" name="Google Shape;369;p56"/>
          <p:cNvSpPr txBox="1">
            <a:spLocks noGrp="1"/>
          </p:cNvSpPr>
          <p:nvPr>
            <p:ph type="body" idx="1"/>
          </p:nvPr>
        </p:nvSpPr>
        <p:spPr>
          <a:xfrm>
            <a:off x="628650" y="1825624"/>
            <a:ext cx="7886700" cy="487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70"/>
              <a:buNone/>
            </a:pPr>
            <a:r>
              <a:rPr lang="en-US" sz="3570" i="1" dirty="0"/>
              <a:t>Less optimal sites:</a:t>
            </a:r>
            <a:endParaRPr dirty="0"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Brachial artery: poor collateral flow and potential for median nerve injury</a:t>
            </a:r>
            <a:endParaRPr dirty="0"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Ulnar artery at wrist: avoid if radial artery has decreased flow</a:t>
            </a:r>
            <a:endParaRPr dirty="0"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Dorsalis pedis and posterior tibial arteries: pressure waveform may be amplified up to 30% compared with aortic pressures</a:t>
            </a:r>
            <a:endParaRPr dirty="0"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/>
              <a:t>Superficial temporal artery: associated with stroke</a:t>
            </a:r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7"/>
          <p:cNvSpPr txBox="1">
            <a:spLocks noGrp="1"/>
          </p:cNvSpPr>
          <p:nvPr>
            <p:ph type="title"/>
          </p:nvPr>
        </p:nvSpPr>
        <p:spPr>
          <a:xfrm>
            <a:off x="457200" y="2743200"/>
            <a:ext cx="8458200" cy="121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"Arterial Line Placement" by James DiNardo, MD, FAAP for OPENPediatrics</a:t>
            </a:r>
            <a:endParaRPr sz="3959"/>
          </a:p>
        </p:txBody>
      </p:sp>
      <p:sp>
        <p:nvSpPr>
          <p:cNvPr id="375" name="Google Shape;375;p57"/>
          <p:cNvSpPr txBox="1">
            <a:spLocks noGrp="1"/>
          </p:cNvSpPr>
          <p:nvPr>
            <p:ph type="body" idx="1"/>
          </p:nvPr>
        </p:nvSpPr>
        <p:spPr>
          <a:xfrm>
            <a:off x="457200" y="4682331"/>
            <a:ext cx="8043862" cy="1337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https://youtu.be/3z9vHu4r6HE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8"/>
          <p:cNvSpPr txBox="1">
            <a:spLocks noGrp="1"/>
          </p:cNvSpPr>
          <p:nvPr>
            <p:ph type="title"/>
          </p:nvPr>
        </p:nvSpPr>
        <p:spPr>
          <a:xfrm>
            <a:off x="533400" y="365125"/>
            <a:ext cx="79819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Radial Artery: Catheter Over Needle Technique (Angiocath)</a:t>
            </a:r>
            <a:endParaRPr/>
          </a:p>
        </p:txBody>
      </p:sp>
      <p:sp>
        <p:nvSpPr>
          <p:cNvPr id="381" name="Google Shape;381;p58"/>
          <p:cNvSpPr txBox="1">
            <a:spLocks noGrp="1"/>
          </p:cNvSpPr>
          <p:nvPr>
            <p:ph type="body" idx="1"/>
          </p:nvPr>
        </p:nvSpPr>
        <p:spPr>
          <a:xfrm>
            <a:off x="533400" y="1981200"/>
            <a:ext cx="7981950" cy="457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Extend wrist and stabilize by taping to wrist splint or IV board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Wash hands and use sterile gloves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Sterile prep and drape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Palpate the radial artery with non-dominant hand at the level of the wrist 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Insert angiocath at approximately 20 to 30 degree angle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When there is evidence of blood return, decrease the angle of the angiocath and advance it 1-2 mm and then slide the catheter into the artery and remove the needle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Confirm waveform with transducer and apply sterile dressing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9"/>
          <p:cNvSpPr txBox="1">
            <a:spLocks noGrp="1"/>
          </p:cNvSpPr>
          <p:nvPr>
            <p:ph type="title"/>
          </p:nvPr>
        </p:nvSpPr>
        <p:spPr>
          <a:xfrm>
            <a:off x="381000" y="365125"/>
            <a:ext cx="69342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Radial Artery: Seldinger Technique</a:t>
            </a:r>
            <a:endParaRPr/>
          </a:p>
        </p:txBody>
      </p:sp>
      <p:sp>
        <p:nvSpPr>
          <p:cNvPr id="387" name="Google Shape;387;p59"/>
          <p:cNvSpPr txBox="1">
            <a:spLocks noGrp="1"/>
          </p:cNvSpPr>
          <p:nvPr>
            <p:ph type="body" idx="1"/>
          </p:nvPr>
        </p:nvSpPr>
        <p:spPr>
          <a:xfrm>
            <a:off x="533400" y="1981200"/>
            <a:ext cx="7981950" cy="457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Similar preparation and positioning as Angiocath technique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Insert angiocath at 45 degree angle through the radial artery and then remove the needle and slowly withdraw the catheter until there is pulsatile blood flow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Insert a soft tip guide wire through the angiocath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Advance the catheter over the wire and then remove the wire.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Attempt should be abandoned if there is any resistance to wire and start over again.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i="1"/>
              <a:t>This technique can also be used to upsize arterial catheters either from a 24 to a 22 gauge angiocath or a 22 to a 20 gauge angiocath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0"/>
          <p:cNvSpPr txBox="1">
            <a:spLocks noGrp="1"/>
          </p:cNvSpPr>
          <p:nvPr>
            <p:ph type="title"/>
          </p:nvPr>
        </p:nvSpPr>
        <p:spPr>
          <a:xfrm>
            <a:off x="379828" y="365125"/>
            <a:ext cx="8135522" cy="1097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800" dirty="0"/>
              <a:t>Femoral Artery Cannulation</a:t>
            </a:r>
            <a:endParaRPr sz="4800" dirty="0"/>
          </a:p>
        </p:txBody>
      </p:sp>
      <p:sp>
        <p:nvSpPr>
          <p:cNvPr id="393" name="Google Shape;393;p60"/>
          <p:cNvSpPr txBox="1">
            <a:spLocks noGrp="1"/>
          </p:cNvSpPr>
          <p:nvPr>
            <p:ph type="body" idx="1"/>
          </p:nvPr>
        </p:nvSpPr>
        <p:spPr>
          <a:xfrm>
            <a:off x="379828" y="1266092"/>
            <a:ext cx="8135522" cy="5363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Mild external rotation of the lower extremity at the hip</a:t>
            </a:r>
            <a:endParaRPr sz="2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Wash hands and use sterile gloves</a:t>
            </a:r>
            <a:endParaRPr sz="2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Sterile prep and drape</a:t>
            </a:r>
            <a:endParaRPr sz="2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Palpate the femoral artery with non-dominant hand just below the inguinal ligament</a:t>
            </a:r>
            <a:endParaRPr sz="2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Utilize a 22 gauge angiocath in infants and a 20 gauge angiocath in children and teenagers</a:t>
            </a:r>
            <a:endParaRPr sz="2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Insert angiocath at approximately 20 to 30 degree angle</a:t>
            </a:r>
            <a:endParaRPr sz="2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When there is evidence of blood return, decrease the angle of the angiocath and advance it 2-3 mm and then slide the catheter into the artery and remove the needle</a:t>
            </a:r>
            <a:endParaRPr sz="2200" dirty="0"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200" dirty="0"/>
              <a:t>Confirm waveform with transducer and apply sterile dressing</a:t>
            </a:r>
            <a:endParaRPr sz="2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6915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Ultrasound Guided Arterial Access</a:t>
            </a:r>
            <a:endParaRPr/>
          </a:p>
        </p:txBody>
      </p:sp>
      <p:sp>
        <p:nvSpPr>
          <p:cNvPr id="399" name="Google Shape;399;p6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6863" lvl="0" indent="-29686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Both short axis and long axis techniques can be utilized</a:t>
            </a:r>
            <a:endParaRPr/>
          </a:p>
          <a:p>
            <a:pPr marL="296863" lvl="0" indent="-296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Can identify anatomic variations and thrombosis</a:t>
            </a:r>
            <a:endParaRPr/>
          </a:p>
          <a:p>
            <a:pPr marL="296863" lvl="0" indent="-296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/>
              <a:t>Sterile prep/drape and probe cover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Peripheral IV Access</a:t>
            </a:r>
            <a:endParaRPr sz="5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2100" lvl="0" indent="-29210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 b="1"/>
              <a:t>Indication</a:t>
            </a:r>
            <a:r>
              <a:rPr lang="en-US" sz="3330"/>
              <a:t>: Administration of medicines, fluids</a:t>
            </a:r>
            <a:endParaRPr/>
          </a:p>
          <a:p>
            <a:pPr marL="292100" lvl="0" indent="-292100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 b="1"/>
              <a:t>Common sites </a:t>
            </a:r>
            <a:r>
              <a:rPr lang="en-US" sz="3330"/>
              <a:t>are: Saphenous, foot, Back of hand, base of thumb, antecubital, Cephalic or Basilic vein</a:t>
            </a:r>
            <a:endParaRPr/>
          </a:p>
          <a:p>
            <a:pPr marL="292100" lvl="0" indent="-292100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 b="1"/>
              <a:t>Complications</a:t>
            </a:r>
            <a:r>
              <a:rPr lang="en-US" sz="3330"/>
              <a:t>: Extravasation, thrombosis, infection</a:t>
            </a:r>
            <a:endParaRPr/>
          </a:p>
          <a:p>
            <a:pPr marL="292100" lvl="0" indent="-292100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Char char="•"/>
            </a:pPr>
            <a:r>
              <a:rPr lang="en-US" sz="3330" b="1"/>
              <a:t>Minimize complications</a:t>
            </a:r>
            <a:r>
              <a:rPr lang="en-US" sz="3330"/>
              <a:t>: </a:t>
            </a:r>
            <a:endParaRPr/>
          </a:p>
          <a:p>
            <a:pPr marL="571500" lvl="1" indent="-279400" algn="just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TR"/>
              <a:buChar char="-"/>
            </a:pPr>
            <a:r>
              <a:rPr lang="en-US" sz="2960"/>
              <a:t>Frequent assessment of site, limb elevation, </a:t>
            </a:r>
            <a:endParaRPr/>
          </a:p>
          <a:p>
            <a:pPr marL="571500" lvl="1" indent="-279400" algn="just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NTR"/>
              <a:buChar char="-"/>
            </a:pPr>
            <a:r>
              <a:rPr lang="en-US" sz="2960"/>
              <a:t>Avoid dessicants through PIV: Dextrose 10% or higher, KCl or Calcium, Bicarbonate </a:t>
            </a:r>
            <a:endParaRPr/>
          </a:p>
          <a:p>
            <a:pPr marL="228600" lvl="0" indent="-1714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0"/>
              <a:buNone/>
            </a:pPr>
            <a:endParaRPr sz="3330"/>
          </a:p>
          <a:p>
            <a:pPr marL="685800" lvl="1" indent="-4064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sz="296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2"/>
          <p:cNvSpPr txBox="1">
            <a:spLocks noGrp="1"/>
          </p:cNvSpPr>
          <p:nvPr>
            <p:ph type="title"/>
          </p:nvPr>
        </p:nvSpPr>
        <p:spPr>
          <a:xfrm>
            <a:off x="990600" y="2209800"/>
            <a:ext cx="7886700" cy="1881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Intraosseous Access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15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Intraosseous Access</a:t>
            </a:r>
            <a:endParaRPr/>
          </a:p>
        </p:txBody>
      </p:sp>
      <p:sp>
        <p:nvSpPr>
          <p:cNvPr id="410" name="Google Shape;410;p6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7663" lvl="0" indent="-3476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90"/>
              <a:buChar char="•"/>
            </a:pPr>
            <a:r>
              <a:rPr lang="en-US" sz="2790"/>
              <a:t>Intraosseous (IO) access can be used to deliver fluids and medications directly into the bone marrow when intravenous access cannot be established quickly (e.g. trauma or severe dehydration)</a:t>
            </a:r>
            <a:endParaRPr/>
          </a:p>
          <a:p>
            <a:pPr marL="347663" lvl="0" indent="-34766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90"/>
              <a:buChar char="•"/>
            </a:pPr>
            <a:r>
              <a:rPr lang="en-US" sz="2790"/>
              <a:t>Recommendation: Remove IO needle within 24 hours to to minimize potential for osteomyelitis once intravenous access has been established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15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Intraosseous Access</a:t>
            </a:r>
            <a:endParaRPr/>
          </a:p>
        </p:txBody>
      </p:sp>
      <p:sp>
        <p:nvSpPr>
          <p:cNvPr id="416" name="Google Shape;416;p6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21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b="1"/>
              <a:t>IO sites: </a:t>
            </a:r>
            <a:endParaRPr/>
          </a:p>
          <a:p>
            <a:pPr marL="571500" lvl="1" indent="-2794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TR"/>
              <a:buChar char="-"/>
            </a:pPr>
            <a:r>
              <a:rPr lang="en-US" sz="2240"/>
              <a:t>proximal tibia, distal tibia, distal femur, iliac crest, proximal humerus and sternum </a:t>
            </a:r>
            <a:endParaRPr/>
          </a:p>
          <a:p>
            <a:pPr marL="571500" lvl="1" indent="-2794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TR"/>
              <a:buChar char="-"/>
            </a:pPr>
            <a:r>
              <a:rPr lang="en-US" sz="2240"/>
              <a:t>Preferred site in children is the anteromedial aspect of proximal tibia</a:t>
            </a:r>
            <a:endParaRPr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b="1"/>
              <a:t>Contraindication:</a:t>
            </a:r>
            <a:r>
              <a:rPr lang="en-US" sz="2520"/>
              <a:t> Infection or burn at the site, fracture proximal to the chosen site, osteoporosis, osteopenia or osteogenesis imperfecta.</a:t>
            </a:r>
            <a:endParaRPr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</a:pPr>
            <a:r>
              <a:rPr lang="en-US" sz="2520" b="1"/>
              <a:t>Complications:</a:t>
            </a:r>
            <a:r>
              <a:rPr lang="en-US" sz="2520"/>
              <a:t> Extravasation, osteomyelitis and fracture.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8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60"/>
              <a:buFont typeface="Calibri"/>
              <a:buNone/>
            </a:pPr>
            <a:r>
              <a:rPr lang="en-US" sz="4860"/>
              <a:t>Intraosseous Access: Technique</a:t>
            </a:r>
            <a:endParaRPr/>
          </a:p>
        </p:txBody>
      </p:sp>
      <p:sp>
        <p:nvSpPr>
          <p:cNvPr id="422" name="Google Shape;422;p6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Prep skin with chlorhexidine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Advance interosseous needle through the cortex till (loss of resistance and ability to aspirate blood/bone marrow) 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Secure needle and ensure that intravenous fluid  flows freely without extravasation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If intraosseous needles are not available, any hollow borrow needle can be used such as an 18 or 20 gauge spinal  needle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Various intraosseous systems (e.g. EZ-IO) offer weight based needle sizes and drill assisted insertion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6"/>
          <p:cNvSpPr txBox="1">
            <a:spLocks noGrp="1"/>
          </p:cNvSpPr>
          <p:nvPr>
            <p:ph type="title"/>
          </p:nvPr>
        </p:nvSpPr>
        <p:spPr>
          <a:xfrm>
            <a:off x="304800" y="365125"/>
            <a:ext cx="8210550" cy="108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Instructional Videos</a:t>
            </a:r>
            <a:endParaRPr/>
          </a:p>
        </p:txBody>
      </p:sp>
      <p:sp>
        <p:nvSpPr>
          <p:cNvPr id="428" name="Google Shape;428;p66"/>
          <p:cNvSpPr txBox="1">
            <a:spLocks noGrp="1"/>
          </p:cNvSpPr>
          <p:nvPr>
            <p:ph type="body" idx="1"/>
          </p:nvPr>
        </p:nvSpPr>
        <p:spPr>
          <a:xfrm>
            <a:off x="385689" y="1447800"/>
            <a:ext cx="7886700" cy="465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75"/>
              <a:buNone/>
            </a:pPr>
            <a:r>
              <a:rPr lang="en-US" sz="2775"/>
              <a:t>Ultrasound guided subclavian central lines 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u="sng">
                <a:solidFill>
                  <a:schemeClr val="hlink"/>
                </a:solidFill>
                <a:hlinkClick r:id="rId3"/>
              </a:rPr>
              <a:t>https://youtu.be/_VYHj4sRlkc</a:t>
            </a:r>
            <a:endParaRPr sz="2590"/>
          </a:p>
          <a:p>
            <a:pPr marL="228600" lvl="0" indent="-6413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75"/>
              <a:buNone/>
            </a:pPr>
            <a:r>
              <a:rPr lang="en-US" sz="2775"/>
              <a:t>Central line insertion, kit and equipment focus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u="sng">
                <a:solidFill>
                  <a:schemeClr val="hlink"/>
                </a:solidFill>
                <a:hlinkClick r:id="rId4"/>
              </a:rPr>
              <a:t>https://youtu.be/nQwExKXMy6w</a:t>
            </a:r>
            <a:endParaRPr sz="2590"/>
          </a:p>
          <a:p>
            <a:pPr marL="228600" lvl="0" indent="-6413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75"/>
              <a:buNone/>
            </a:pPr>
            <a:r>
              <a:rPr lang="en-US" sz="2775"/>
              <a:t>Central venous line sterile prep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u="sng">
                <a:solidFill>
                  <a:schemeClr val="hlink"/>
                </a:solidFill>
                <a:hlinkClick r:id="rId5"/>
              </a:rPr>
              <a:t>https://youtu.be/5ZGHBjVQD9Y</a:t>
            </a:r>
            <a:endParaRPr sz="2590"/>
          </a:p>
          <a:p>
            <a:pPr marL="228600" lvl="0" indent="-6413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75"/>
              <a:buNone/>
            </a:pPr>
            <a:r>
              <a:rPr lang="en-US" sz="2775"/>
              <a:t>Lateral approach to IJV/ BCV 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lang="en-US" sz="2590" u="sng">
                <a:solidFill>
                  <a:schemeClr val="hlink"/>
                </a:solidFill>
                <a:hlinkClick r:id="rId6"/>
              </a:rPr>
              <a:t>https://www.csurgeries.com/video/vascular-video/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67"/>
          <p:cNvSpPr txBox="1">
            <a:spLocks noGrp="1"/>
          </p:cNvSpPr>
          <p:nvPr>
            <p:ph type="title"/>
          </p:nvPr>
        </p:nvSpPr>
        <p:spPr>
          <a:xfrm>
            <a:off x="381000" y="365125"/>
            <a:ext cx="81343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Conclusions:</a:t>
            </a:r>
            <a:endParaRPr/>
          </a:p>
        </p:txBody>
      </p:sp>
      <p:sp>
        <p:nvSpPr>
          <p:cNvPr id="434" name="Google Shape;434;p67"/>
          <p:cNvSpPr txBox="1">
            <a:spLocks noGrp="1"/>
          </p:cNvSpPr>
          <p:nvPr>
            <p:ph type="body" idx="1"/>
          </p:nvPr>
        </p:nvSpPr>
        <p:spPr>
          <a:xfrm>
            <a:off x="381000" y="1524000"/>
            <a:ext cx="8420100" cy="5113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2100" lvl="0" indent="-292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/>
              <a:t>Intravenous access should be established in a safe and timely manner</a:t>
            </a:r>
            <a:endParaRPr/>
          </a:p>
          <a:p>
            <a:pPr marL="29210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/>
              <a:t>Anesthesia providers should choose the route and site based on the patient’s condition, available resources and familiarity with the technique</a:t>
            </a:r>
            <a:endParaRPr/>
          </a:p>
          <a:p>
            <a:pPr marL="29210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/>
              <a:t>Ultrasound use decreases complications and enhances safety</a:t>
            </a:r>
            <a:endParaRPr/>
          </a:p>
          <a:p>
            <a:pPr marL="228600" lvl="0" indent="-25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8"/>
          <p:cNvSpPr txBox="1">
            <a:spLocks noGrp="1"/>
          </p:cNvSpPr>
          <p:nvPr>
            <p:ph type="title"/>
          </p:nvPr>
        </p:nvSpPr>
        <p:spPr>
          <a:xfrm>
            <a:off x="381000" y="304801"/>
            <a:ext cx="8134350" cy="9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References:</a:t>
            </a:r>
            <a:endParaRPr/>
          </a:p>
        </p:txBody>
      </p:sp>
      <p:sp>
        <p:nvSpPr>
          <p:cNvPr id="440" name="Google Shape;440;p68"/>
          <p:cNvSpPr txBox="1">
            <a:spLocks noGrp="1"/>
          </p:cNvSpPr>
          <p:nvPr>
            <p:ph type="body" idx="1"/>
          </p:nvPr>
        </p:nvSpPr>
        <p:spPr>
          <a:xfrm>
            <a:off x="381000" y="1143000"/>
            <a:ext cx="7886700" cy="5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7338" lvl="0" indent="-287338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Jöhr M, Berger TM. Venous access in children. Current Opinion in Anesthesiology. 2015;28(3):314–320. 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Ares G, Hunter CJ. Central venous access in children. Current Opinion in Pediatrics. 2017;29(3):340–346. 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Saugel B, Scheeren TWL, Teboul JL. Ultrasound-guided central venous catheter placement: a structured review and recommendations for clinical practice. </a:t>
            </a:r>
            <a:r>
              <a:rPr lang="en-US" sz="1200" i="1"/>
              <a:t>Crit Care</a:t>
            </a:r>
            <a:r>
              <a:rPr lang="en-US" sz="1200"/>
              <a:t>. 2017;21(1):225. 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Paladini A, Chiaretti A, Sellasie KW, Pittiruti M, Vento G. Ultrasound-guided placement of long peripheral cannulas in children over the age of 10 years admitted to the emergency department: a pilot study. </a:t>
            </a:r>
            <a:r>
              <a:rPr lang="en-US" sz="1200" i="1"/>
              <a:t>BMJ Paediatr Open</a:t>
            </a:r>
            <a:r>
              <a:rPr lang="en-US" sz="1200"/>
              <a:t>. 2018;2(1):e000244. 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Takeshita J, Yoshida T, Nakajima Y, et al.Superiority of Dynamic Needle Tip Positioning for Ultrasound-Guided Peripheral Venous Catheterization in Patients Younger Than 2 Years Old. Pediatric Critical Care Medicine. 2019;20(9):e410–e414.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Liu L, Tan Y, Li S, Tian J. “Modified Dynamic Needle Tip Positioning” Short-Axis, Out-of-Plane, Ultrasound-Guided Radial Artery Cannulation in Neonates. Anesthesia &amp; Analgesia. 2019;129(1):178–183. 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Banerjee S, Singhi SC, Singh S, Singh M. The intraosseous route is a suitable alternative to intravenous route for fluid resuscitation in severely dehydrated children.  Indian Pediatr.  1994 31(12):1511-20.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Anesthesia for Congenital Heart Disease. Dean B. Andropoulos, M.D., M.H.C.M. Second Edition.2010.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Smith’s Anesthesia for Infants and Children. Peter J. Davis, Franklyn P. Cladis. Ninth Edition. 2016.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Point-of-Care Ultrasound. Nilam J.Soni.  Second Edition.2019.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Misplaced central venous catheters: applied anatomy and practical management. Gibson , F. et al.British Journal of Anaesthesia, 2013;Volume 110, Issue 3, 333 – 346.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Merchaoui Z, Lausten-Thomsen U, Pierre F, Ben Laiba M, Le Saché N, Tissieres P. Supraclavicular Approach to Ultrasound-Guided Brachiocephalic Vein Cannulation in Children and Neonates. </a:t>
            </a:r>
            <a:r>
              <a:rPr lang="en-US" sz="1200" i="1"/>
              <a:t>Front Pediatr</a:t>
            </a:r>
            <a:r>
              <a:rPr lang="en-US" sz="1200"/>
              <a:t>. 2017;5:211. 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Hanada, S. , Van Winkle, M. T., Subramani, S. and Ueda, K. (2017), Dynamic ultrasound‐guided short‐axis needle tip navigation technique vs. landmark technique for difficult saphenous vein access in children: a randomised study. Anaesthesia, 2017;72: 1508-1515. 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Ultrasonographic anatomic variations of the major veins in paediatric patients. Neto, E. P. Souza et al..British Journal of Anaesthesia, 2014;Volume 112, Issue 5, 879 - 884.</a:t>
            </a:r>
            <a:endParaRPr/>
          </a:p>
          <a:p>
            <a:pPr marL="287338" lvl="0" indent="-28733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sz="1200"/>
              <a:t>Vezzani A, Manca T, Vercelli A, Braghieri A, Magnacavallo A. Ultrasonography as a guide during vascular access procedures and in the diagnosis of complications. </a:t>
            </a:r>
            <a:r>
              <a:rPr lang="en-US" sz="1200" i="1"/>
              <a:t>J Ultrasound</a:t>
            </a:r>
            <a:r>
              <a:rPr lang="en-US" sz="1200"/>
              <a:t>. 2013;16(4):161-170. </a:t>
            </a:r>
            <a:endParaRPr sz="1100"/>
          </a:p>
          <a:p>
            <a:pPr marL="5143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/>
          </a:p>
          <a:p>
            <a:pPr marL="5143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/>
          </a:p>
          <a:p>
            <a:pPr marL="5143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/>
          </a:p>
          <a:p>
            <a:pPr marL="5143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1"/>
          </a:p>
          <a:p>
            <a:pPr marL="5143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/>
          </a:p>
          <a:p>
            <a:pPr marL="5143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Difficult PIV</a:t>
            </a:r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dirty="0"/>
              <a:t>Reassess need for PIV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dirty="0"/>
              <a:t>Consider  Midline catheter (MLC) or Peripherally inserted central catheter (PICC) if anticipated stay &gt; 5 days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dirty="0"/>
              <a:t>Consider ultrasound guided PIV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https://youtu.be/d8VFgb9Edfw</a:t>
            </a:r>
            <a:endParaRPr dirty="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dirty="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Out of Plane Technique For Ultrasound Guided PIV</a:t>
            </a:r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1"/>
          </p:nvPr>
        </p:nvSpPr>
        <p:spPr>
          <a:xfrm>
            <a:off x="628650" y="1825624"/>
            <a:ext cx="7886700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921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/>
              <a:t>Preliminary scan to choose the best site</a:t>
            </a:r>
            <a:endParaRPr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/>
              <a:t>Basilic vein is a large and superficial vein on  the medial side of the arm.</a:t>
            </a:r>
            <a:endParaRPr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/>
              <a:t>Highest success: vessel depth 0.3 - 1.5 cm and diameter 0.4 cm or greater</a:t>
            </a:r>
            <a:endParaRPr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/>
              <a:t>Deeper veins require longer angiocath</a:t>
            </a:r>
            <a:endParaRPr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/>
              <a:t>Clean the area with alcohol or chlorhexidine</a:t>
            </a:r>
            <a:endParaRPr/>
          </a:p>
          <a:p>
            <a:pPr marL="292100" lvl="0" indent="-292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60"/>
              <a:buChar char="•"/>
            </a:pPr>
            <a:r>
              <a:rPr lang="en-US" sz="3060"/>
              <a:t>Apply tourniquet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Out of Plane Technique For Ultrasound Guided PIV (con’t)</a:t>
            </a:r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High frequency linear probe: adjust depth (2 cm or less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Bring the target in the middle of the screen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Start needle insertion 0.5 to 1 cm away from the probe at 45 degree angle aiming for “bulls eye” in the vein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Tilt the probe towards the needle to confirm and then follow needle tip position as it enters the vein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Drop the angle and advance catheter in the vein keeping it in the center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Thread the catheter off the needle and confirm placement.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/>
              <a:t>Secure catheter in place.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762000" y="2438400"/>
            <a:ext cx="7315200" cy="1653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Central Venous Access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ACI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3820</Words>
  <Application>Microsoft Office PowerPoint</Application>
  <PresentationFormat>On-screen Show (4:3)</PresentationFormat>
  <Paragraphs>331</Paragraphs>
  <Slides>56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Arial</vt:lpstr>
      <vt:lpstr>Calibri</vt:lpstr>
      <vt:lpstr>NTR</vt:lpstr>
      <vt:lpstr>SPACIES</vt:lpstr>
      <vt:lpstr>Saeedah Asaf, MD, MBBS Arkansas Children’s Hospital, Little Rock, AR, USA The Children’s Hospital, Lahore, Pakistan  Andrew Infosino, MD Health Sciences Clinical Professor Benioff Children’s Hospital San Francisco </vt:lpstr>
      <vt:lpstr>Disclosures</vt:lpstr>
      <vt:lpstr>Learning Objectives:</vt:lpstr>
      <vt:lpstr>Peripheral IV Access</vt:lpstr>
      <vt:lpstr>Peripheral IV Access</vt:lpstr>
      <vt:lpstr>Difficult PIV</vt:lpstr>
      <vt:lpstr>Out of Plane Technique For Ultrasound Guided PIV</vt:lpstr>
      <vt:lpstr>Out of Plane Technique For Ultrasound Guided PIV (con’t)</vt:lpstr>
      <vt:lpstr>Central Venous Access</vt:lpstr>
      <vt:lpstr>Central Venous Access</vt:lpstr>
      <vt:lpstr>Central Venous Access</vt:lpstr>
      <vt:lpstr>Know Your Anatomy    https://youtu.be/xuuxPUQoWgE  https://youtu.be/UJrOl4GFtmI  </vt:lpstr>
      <vt:lpstr>CVL: Size and Insertion Depth</vt:lpstr>
      <vt:lpstr>Central Venous Access Techniques</vt:lpstr>
      <vt:lpstr>Internal Jugular Vein: Palpation Technique</vt:lpstr>
      <vt:lpstr>Internal Jugular Vein: Palpation Technique (con’t)</vt:lpstr>
      <vt:lpstr>Subclavian Vein: Palpation Technique</vt:lpstr>
      <vt:lpstr>Subclavian Vein: Palpation Technique (con’t)</vt:lpstr>
      <vt:lpstr>Femoral Vein: Palpation Technique</vt:lpstr>
      <vt:lpstr>Femoral Vein: Palpation Technique (con’t)</vt:lpstr>
      <vt:lpstr>Post Central Line Placement</vt:lpstr>
      <vt:lpstr>Ultrasound Guided Vascular Access</vt:lpstr>
      <vt:lpstr>PowerPoint Presentation</vt:lpstr>
      <vt:lpstr>PowerPoint Presentation</vt:lpstr>
      <vt:lpstr>PowerPoint Presentation</vt:lpstr>
      <vt:lpstr>Ultrasound Transducer Manipulation</vt:lpstr>
      <vt:lpstr>PowerPoint Presentation</vt:lpstr>
      <vt:lpstr>Ultrasound Guided Internal Jugular Vein Access</vt:lpstr>
      <vt:lpstr>Ultrasound Guided Internal Jugular Vein Access (con’t)</vt:lpstr>
      <vt:lpstr>Ultrasound Guided Internal Jugular Vein Access (con’t)</vt:lpstr>
      <vt:lpstr>Ultrasound Guided Internal Jugular Vein Access: Pearls</vt:lpstr>
      <vt:lpstr>Ultrasound Guided Supraclavicular Approach to Brachiocephalic Vein</vt:lpstr>
      <vt:lpstr>Supraclavicular Approach to Brachiocephalic Vein</vt:lpstr>
      <vt:lpstr>Ultrasound Guided Supraclavicular Approach to Brachiocephalic Vein: Technique</vt:lpstr>
      <vt:lpstr>Ultrasound Guided Supraclavicular Approach to Brachiocephalic Vein: Technique (con’t)</vt:lpstr>
      <vt:lpstr>Ultrasound-Guided Supraclavicular Subclavian Vein Catheterization in Children</vt:lpstr>
      <vt:lpstr>Femoral Vein Access</vt:lpstr>
      <vt:lpstr>Femoral Vein Access: Ultrasound Technique</vt:lpstr>
      <vt:lpstr>Femoral Vein Access: Ultrasound Technique (con’t)</vt:lpstr>
      <vt:lpstr>ARTERIAL ACCESS </vt:lpstr>
      <vt:lpstr>Arterial Access</vt:lpstr>
      <vt:lpstr>Arterial Catheter Sizing Recommendations</vt:lpstr>
      <vt:lpstr>Arterial Catheter Site Recommendations</vt:lpstr>
      <vt:lpstr>Arterial Catheter Site Recommendations (con’t)</vt:lpstr>
      <vt:lpstr>"Arterial Line Placement" by James DiNardo, MD, FAAP for OPENPediatrics</vt:lpstr>
      <vt:lpstr>Radial Artery: Catheter Over Needle Technique (Angiocath)</vt:lpstr>
      <vt:lpstr>Radial Artery: Seldinger Technique</vt:lpstr>
      <vt:lpstr>Femoral Artery Cannulation</vt:lpstr>
      <vt:lpstr>Ultrasound Guided Arterial Access</vt:lpstr>
      <vt:lpstr>Intraosseous Access</vt:lpstr>
      <vt:lpstr>Intraosseous Access</vt:lpstr>
      <vt:lpstr>Intraosseous Access</vt:lpstr>
      <vt:lpstr>Intraosseous Access: Technique</vt:lpstr>
      <vt:lpstr>Instructional Videos</vt:lpstr>
      <vt:lpstr>Conclusions:</vt:lpstr>
      <vt:lpstr>References: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Saeedah Asaf, MD, MBBS Arkansas Children’s Hospital, Little Rock, AR, USA The Children’s Hospital, Lahore, Pakistan  Andrew Infosino, MD Health Sciences Clinical Professor Benioff Children’s Hospital San Francisco</dc:title>
  <dc:creator>Jenny Patterson</dc:creator>
  <cp:lastModifiedBy>Jenny Patterson</cp:lastModifiedBy>
  <cp:revision>2</cp:revision>
  <dcterms:modified xsi:type="dcterms:W3CDTF">2020-04-24T14:49:52Z</dcterms:modified>
</cp:coreProperties>
</file>