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3"/>
  </p:notesMasterIdLst>
  <p:sldIdLst>
    <p:sldId id="314" r:id="rId3"/>
    <p:sldId id="260" r:id="rId4"/>
    <p:sldId id="263" r:id="rId5"/>
    <p:sldId id="353" r:id="rId6"/>
    <p:sldId id="343" r:id="rId7"/>
    <p:sldId id="351" r:id="rId8"/>
    <p:sldId id="350" r:id="rId9"/>
    <p:sldId id="286" r:id="rId10"/>
    <p:sldId id="295" r:id="rId11"/>
    <p:sldId id="357" r:id="rId12"/>
    <p:sldId id="354" r:id="rId13"/>
    <p:sldId id="261" r:id="rId14"/>
    <p:sldId id="294" r:id="rId15"/>
    <p:sldId id="358" r:id="rId16"/>
    <p:sldId id="355" r:id="rId17"/>
    <p:sldId id="352" r:id="rId18"/>
    <p:sldId id="359" r:id="rId19"/>
    <p:sldId id="362" r:id="rId20"/>
    <p:sldId id="360" r:id="rId21"/>
    <p:sldId id="36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A"/>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47"/>
    <p:restoredTop sz="94992"/>
  </p:normalViewPr>
  <p:slideViewPr>
    <p:cSldViewPr>
      <p:cViewPr>
        <p:scale>
          <a:sx n="83" d="100"/>
          <a:sy n="83" d="100"/>
        </p:scale>
        <p:origin x="1144" y="368"/>
      </p:cViewPr>
      <p:guideLst>
        <p:guide orient="horz" pos="2160"/>
        <p:guide pos="2880"/>
      </p:guideLst>
    </p:cSldViewPr>
  </p:slideViewPr>
  <p:notesTextViewPr>
    <p:cViewPr>
      <p:scale>
        <a:sx n="1" d="1"/>
        <a:sy n="1" d="1"/>
      </p:scale>
      <p:origin x="0" y="0"/>
    </p:cViewPr>
  </p:notesTextViewPr>
  <p:sorterViewPr>
    <p:cViewPr>
      <p:scale>
        <a:sx n="121" d="100"/>
        <a:sy n="12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Lu et al (N=171)</c:v>
                </c:pt>
              </c:strCache>
            </c:strRef>
          </c:tx>
          <c:spPr>
            <a:solidFill>
              <a:schemeClr val="accent1"/>
            </a:solidFill>
            <a:ln>
              <a:noFill/>
            </a:ln>
            <a:effectLst/>
          </c:spPr>
          <c:invertIfNegative val="0"/>
          <c:cat>
            <c:strRef>
              <c:f>Sheet1!$A$2:$A$6</c:f>
              <c:strCache>
                <c:ptCount val="5"/>
                <c:pt idx="0">
                  <c:v>Asymptomatic</c:v>
                </c:pt>
                <c:pt idx="1">
                  <c:v>Mild</c:v>
                </c:pt>
                <c:pt idx="2">
                  <c:v>Moderate</c:v>
                </c:pt>
                <c:pt idx="3">
                  <c:v>Severe</c:v>
                </c:pt>
                <c:pt idx="4">
                  <c:v>Critical</c:v>
                </c:pt>
              </c:strCache>
            </c:strRef>
          </c:cat>
          <c:val>
            <c:numRef>
              <c:f>Sheet1!$B$2:$B$6</c:f>
              <c:numCache>
                <c:formatCode>General</c:formatCode>
                <c:ptCount val="5"/>
                <c:pt idx="0">
                  <c:v>16</c:v>
                </c:pt>
                <c:pt idx="1">
                  <c:v>0</c:v>
                </c:pt>
                <c:pt idx="2">
                  <c:v>0</c:v>
                </c:pt>
                <c:pt idx="3">
                  <c:v>0</c:v>
                </c:pt>
                <c:pt idx="4">
                  <c:v>1.7</c:v>
                </c:pt>
              </c:numCache>
            </c:numRef>
          </c:val>
          <c:extLst>
            <c:ext xmlns:c16="http://schemas.microsoft.com/office/drawing/2014/chart" uri="{C3380CC4-5D6E-409C-BE32-E72D297353CC}">
              <c16:uniqueId val="{00000000-0FC3-1040-BBF6-BFB6EA43C067}"/>
            </c:ext>
          </c:extLst>
        </c:ser>
        <c:ser>
          <c:idx val="1"/>
          <c:order val="1"/>
          <c:tx>
            <c:strRef>
              <c:f>Sheet1!$C$1</c:f>
              <c:strCache>
                <c:ptCount val="1"/>
                <c:pt idx="0">
                  <c:v>Dong et al (N=2135)</c:v>
                </c:pt>
              </c:strCache>
            </c:strRef>
          </c:tx>
          <c:spPr>
            <a:solidFill>
              <a:schemeClr val="accent2"/>
            </a:solidFill>
            <a:ln>
              <a:noFill/>
            </a:ln>
            <a:effectLst/>
          </c:spPr>
          <c:invertIfNegative val="0"/>
          <c:cat>
            <c:strRef>
              <c:f>Sheet1!$A$2:$A$6</c:f>
              <c:strCache>
                <c:ptCount val="5"/>
                <c:pt idx="0">
                  <c:v>Asymptomatic</c:v>
                </c:pt>
                <c:pt idx="1">
                  <c:v>Mild</c:v>
                </c:pt>
                <c:pt idx="2">
                  <c:v>Moderate</c:v>
                </c:pt>
                <c:pt idx="3">
                  <c:v>Severe</c:v>
                </c:pt>
                <c:pt idx="4">
                  <c:v>Critical</c:v>
                </c:pt>
              </c:strCache>
            </c:strRef>
          </c:cat>
          <c:val>
            <c:numRef>
              <c:f>Sheet1!$C$2:$C$6</c:f>
              <c:numCache>
                <c:formatCode>General</c:formatCode>
                <c:ptCount val="5"/>
                <c:pt idx="0">
                  <c:v>4.4000000000000004</c:v>
                </c:pt>
                <c:pt idx="1">
                  <c:v>51</c:v>
                </c:pt>
                <c:pt idx="2">
                  <c:v>39</c:v>
                </c:pt>
                <c:pt idx="3">
                  <c:v>5.2</c:v>
                </c:pt>
                <c:pt idx="4">
                  <c:v>0.6</c:v>
                </c:pt>
              </c:numCache>
            </c:numRef>
          </c:val>
          <c:extLst>
            <c:ext xmlns:c16="http://schemas.microsoft.com/office/drawing/2014/chart" uri="{C3380CC4-5D6E-409C-BE32-E72D297353CC}">
              <c16:uniqueId val="{00000001-0FC3-1040-BBF6-BFB6EA43C067}"/>
            </c:ext>
          </c:extLst>
        </c:ser>
        <c:ser>
          <c:idx val="2"/>
          <c:order val="2"/>
          <c:tx>
            <c:strRef>
              <c:f>Sheet1!$D$1</c:f>
              <c:strCache>
                <c:ptCount val="1"/>
                <c:pt idx="0">
                  <c:v>Parri et al (N=100)</c:v>
                </c:pt>
              </c:strCache>
            </c:strRef>
          </c:tx>
          <c:spPr>
            <a:solidFill>
              <a:schemeClr val="accent3"/>
            </a:solidFill>
            <a:ln>
              <a:noFill/>
            </a:ln>
            <a:effectLst/>
          </c:spPr>
          <c:invertIfNegative val="0"/>
          <c:cat>
            <c:strRef>
              <c:f>Sheet1!$A$2:$A$6</c:f>
              <c:strCache>
                <c:ptCount val="5"/>
                <c:pt idx="0">
                  <c:v>Asymptomatic</c:v>
                </c:pt>
                <c:pt idx="1">
                  <c:v>Mild</c:v>
                </c:pt>
                <c:pt idx="2">
                  <c:v>Moderate</c:v>
                </c:pt>
                <c:pt idx="3">
                  <c:v>Severe</c:v>
                </c:pt>
                <c:pt idx="4">
                  <c:v>Critical</c:v>
                </c:pt>
              </c:strCache>
            </c:strRef>
          </c:cat>
          <c:val>
            <c:numRef>
              <c:f>Sheet1!$D$2:$D$6</c:f>
              <c:numCache>
                <c:formatCode>General</c:formatCode>
                <c:ptCount val="5"/>
                <c:pt idx="0">
                  <c:v>21</c:v>
                </c:pt>
                <c:pt idx="1">
                  <c:v>58</c:v>
                </c:pt>
                <c:pt idx="2">
                  <c:v>19</c:v>
                </c:pt>
                <c:pt idx="3">
                  <c:v>1</c:v>
                </c:pt>
                <c:pt idx="4">
                  <c:v>1</c:v>
                </c:pt>
              </c:numCache>
            </c:numRef>
          </c:val>
          <c:extLst>
            <c:ext xmlns:c16="http://schemas.microsoft.com/office/drawing/2014/chart" uri="{C3380CC4-5D6E-409C-BE32-E72D297353CC}">
              <c16:uniqueId val="{00000002-0FC3-1040-BBF6-BFB6EA43C067}"/>
            </c:ext>
          </c:extLst>
        </c:ser>
        <c:dLbls>
          <c:showLegendKey val="0"/>
          <c:showVal val="0"/>
          <c:showCatName val="0"/>
          <c:showSerName val="0"/>
          <c:showPercent val="0"/>
          <c:showBubbleSize val="0"/>
        </c:dLbls>
        <c:gapWidth val="219"/>
        <c:overlap val="-27"/>
        <c:axId val="63647775"/>
        <c:axId val="63649407"/>
      </c:barChart>
      <c:catAx>
        <c:axId val="63647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3649407"/>
        <c:crosses val="autoZero"/>
        <c:auto val="1"/>
        <c:lblAlgn val="ctr"/>
        <c:lblOffset val="100"/>
        <c:noMultiLvlLbl val="0"/>
      </c:catAx>
      <c:valAx>
        <c:axId val="63649407"/>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 of Patients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647775"/>
        <c:crosses val="autoZero"/>
        <c:crossBetween val="between"/>
      </c:valAx>
      <c:spPr>
        <a:noFill/>
        <a:ln>
          <a:noFill/>
        </a:ln>
        <a:effectLst/>
      </c:spPr>
    </c:plotArea>
    <c:legend>
      <c:legendPos val="b"/>
      <c:layout>
        <c:manualLayout>
          <c:xMode val="edge"/>
          <c:yMode val="edge"/>
          <c:x val="0.12552943034898414"/>
          <c:y val="0.88633190655909533"/>
          <c:w val="0.78597817633906863"/>
          <c:h val="9.18993828484843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B31FD-60E1-9A4B-B3F1-9A584603DDD5}" type="datetimeFigureOut">
              <a:rPr lang="en-US" smtClean="0"/>
              <a:t>6/12/20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B3ABC-C626-EC47-9AA3-35AC1BBD2887}" type="slidenum">
              <a:rPr lang="en-US" smtClean="0"/>
              <a:t>‹#›</a:t>
            </a:fld>
            <a:endParaRPr lang="en-US"/>
          </a:p>
        </p:txBody>
      </p:sp>
    </p:spTree>
    <p:extLst>
      <p:ext uri="{BB962C8B-B14F-4D97-AF65-F5344CB8AC3E}">
        <p14:creationId xmlns:p14="http://schemas.microsoft.com/office/powerpoint/2010/main" val="79364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ntforgetthebubbles.com/kawasaki-disease-beware-the-incomplet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doi.org/10.31440/DFTB.2576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cience.sciencemag.org/content/early/2020/05/04/science.abb8001/suppl/DC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8BB489-EDC2-1C44-AB22-020BE13D987A}" type="slidenum">
              <a:rPr lang="en-US" sz="1200"/>
              <a:pPr eaLnBrk="1" hangingPunct="1"/>
              <a:t>1</a:t>
            </a:fld>
            <a:endParaRPr lang="en-US" sz="1200"/>
          </a:p>
        </p:txBody>
      </p:sp>
    </p:spTree>
    <p:extLst>
      <p:ext uri="{BB962C8B-B14F-4D97-AF65-F5344CB8AC3E}">
        <p14:creationId xmlns:p14="http://schemas.microsoft.com/office/powerpoint/2010/main" val="19731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 now move on to discuss manifestations of COVID-19 in children</a:t>
            </a:r>
          </a:p>
        </p:txBody>
      </p:sp>
      <p:sp>
        <p:nvSpPr>
          <p:cNvPr id="4" name="Slide Number Placeholder 3"/>
          <p:cNvSpPr>
            <a:spLocks noGrp="1"/>
          </p:cNvSpPr>
          <p:nvPr>
            <p:ph type="sldNum" sz="quarter" idx="5"/>
          </p:nvPr>
        </p:nvSpPr>
        <p:spPr/>
        <p:txBody>
          <a:bodyPr/>
          <a:lstStyle/>
          <a:p>
            <a:fld id="{2DA1DC08-1131-D84F-9728-5136E913476B}" type="slidenum">
              <a:rPr lang="en-US" smtClean="0"/>
              <a:t>11</a:t>
            </a:fld>
            <a:endParaRPr lang="en-US"/>
          </a:p>
        </p:txBody>
      </p:sp>
    </p:spTree>
    <p:extLst>
      <p:ext uri="{BB962C8B-B14F-4D97-AF65-F5344CB8AC3E}">
        <p14:creationId xmlns:p14="http://schemas.microsoft.com/office/powerpoint/2010/main" val="2958138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Clinical features – several studies have reported symptom distribution among pediatric patients diagnosed with COVID-19. The results from two of these are shown here. One is of 171 children diagnosed in China during an inpatient admission, and the other is 100 children presenting to pediatric emergency rooms in Italy. </a:t>
            </a:r>
          </a:p>
          <a:p>
            <a:endParaRPr lang="en-US" dirty="0"/>
          </a:p>
          <a:p>
            <a:r>
              <a:rPr lang="en-US" dirty="0"/>
              <a:t>Data from China showed 13% of confirmed cases had no symptoms (cases detected by contact tracing). Considering both confirmed and suspected cases, 32% of children aged 6-10yrs were asymptomatic.</a:t>
            </a:r>
          </a:p>
          <a:p>
            <a:endParaRPr lang="en-US" dirty="0"/>
          </a:p>
          <a:p>
            <a:r>
              <a:rPr lang="en-US" dirty="0"/>
              <a:t>Children tend to have more mild illness. The most common presenting features are cough and fever, occurring in over half of symptomatic patients. Upper respiratory tract symptoms such as rhinorrhea and sore throat are also relatively common, occurring in 30-40% of patients. It is not uncommon for children to have diarrhea and/or vomiting (around 10% of cases). </a:t>
            </a:r>
          </a:p>
          <a:p>
            <a:endParaRPr lang="en-US" dirty="0"/>
          </a:p>
          <a:p>
            <a:r>
              <a:rPr lang="en-US" dirty="0"/>
              <a:t>These results are similar for patients who presented to emergency rooms in Italy.</a:t>
            </a:r>
          </a:p>
          <a:p>
            <a:endParaRPr lang="en-US" dirty="0"/>
          </a:p>
          <a:p>
            <a:r>
              <a:rPr lang="en-US" dirty="0"/>
              <a:t>Lu X, et al. N </a:t>
            </a:r>
            <a:r>
              <a:rPr lang="en-US" dirty="0" err="1"/>
              <a:t>Engl</a:t>
            </a:r>
            <a:r>
              <a:rPr lang="en-US" dirty="0"/>
              <a:t> J Med, March 2020. </a:t>
            </a:r>
          </a:p>
          <a:p>
            <a:endParaRPr lang="en-US" dirty="0"/>
          </a:p>
          <a:p>
            <a:r>
              <a:rPr lang="en-US" sz="1200" b="0" i="0" u="none" strike="noStrike" kern="1200" dirty="0">
                <a:solidFill>
                  <a:schemeClr val="tx1"/>
                </a:solidFill>
                <a:effectLst/>
                <a:latin typeface="+mn-lt"/>
                <a:ea typeface="+mn-ea"/>
                <a:cs typeface="+mn-cs"/>
              </a:rPr>
              <a:t>Parri N, </a:t>
            </a:r>
            <a:r>
              <a:rPr lang="en-US" sz="1200" b="0" i="0" u="none" strike="noStrike" kern="1200" dirty="0" err="1">
                <a:solidFill>
                  <a:schemeClr val="tx1"/>
                </a:solidFill>
                <a:effectLst/>
                <a:latin typeface="+mn-lt"/>
                <a:ea typeface="+mn-ea"/>
                <a:cs typeface="+mn-cs"/>
              </a:rPr>
              <a:t>Lenge</a:t>
            </a:r>
            <a:r>
              <a:rPr lang="en-US" sz="1200" b="0" i="0" u="none" strike="noStrike" kern="1200" dirty="0">
                <a:solidFill>
                  <a:schemeClr val="tx1"/>
                </a:solidFill>
                <a:effectLst/>
                <a:latin typeface="+mn-lt"/>
                <a:ea typeface="+mn-ea"/>
                <a:cs typeface="+mn-cs"/>
              </a:rPr>
              <a:t> M, </a:t>
            </a:r>
            <a:r>
              <a:rPr lang="en-US" sz="1200" b="0" i="0" u="none" strike="noStrike" kern="1200" dirty="0" err="1">
                <a:solidFill>
                  <a:schemeClr val="tx1"/>
                </a:solidFill>
                <a:effectLst/>
                <a:latin typeface="+mn-lt"/>
                <a:ea typeface="+mn-ea"/>
                <a:cs typeface="+mn-cs"/>
              </a:rPr>
              <a:t>Buonsenso</a:t>
            </a:r>
            <a:r>
              <a:rPr lang="en-US" sz="1200" b="0" i="0" u="none" strike="noStrike" kern="1200" dirty="0">
                <a:solidFill>
                  <a:schemeClr val="tx1"/>
                </a:solidFill>
                <a:effectLst/>
                <a:latin typeface="+mn-lt"/>
                <a:ea typeface="+mn-ea"/>
                <a:cs typeface="+mn-cs"/>
              </a:rPr>
              <a:t> D; Coronavirus Infection in Pediatric Emergency Departments (CONFIDENCE) Research Group. Children with Covid-19 in Pediatric Emergency Departments in Italy [published online ahead of print, 2020 May 1]. </a:t>
            </a:r>
            <a:r>
              <a:rPr lang="en-US" sz="1200" b="0" i="1" u="none" strike="noStrike" kern="1200" dirty="0">
                <a:solidFill>
                  <a:schemeClr val="tx1"/>
                </a:solidFill>
                <a:effectLst/>
                <a:latin typeface="+mn-lt"/>
                <a:ea typeface="+mn-ea"/>
                <a:cs typeface="+mn-cs"/>
              </a:rPr>
              <a:t>N </a:t>
            </a:r>
            <a:r>
              <a:rPr lang="en-US" sz="1200" b="0" i="1" u="none" strike="noStrike" kern="1200" dirty="0" err="1">
                <a:solidFill>
                  <a:schemeClr val="tx1"/>
                </a:solidFill>
                <a:effectLst/>
                <a:latin typeface="+mn-lt"/>
                <a:ea typeface="+mn-ea"/>
                <a:cs typeface="+mn-cs"/>
              </a:rPr>
              <a:t>Engl</a:t>
            </a:r>
            <a:r>
              <a:rPr lang="en-US" sz="1200" b="0" i="1" u="none" strike="noStrike" kern="1200" dirty="0">
                <a:solidFill>
                  <a:schemeClr val="tx1"/>
                </a:solidFill>
                <a:effectLst/>
                <a:latin typeface="+mn-lt"/>
                <a:ea typeface="+mn-ea"/>
                <a:cs typeface="+mn-cs"/>
              </a:rPr>
              <a:t> J Med</a:t>
            </a:r>
            <a:r>
              <a:rPr lang="en-US" sz="1200" b="0" i="0" u="none" strike="noStrike" kern="1200" dirty="0">
                <a:solidFill>
                  <a:schemeClr val="tx1"/>
                </a:solidFill>
                <a:effectLst/>
                <a:latin typeface="+mn-lt"/>
                <a:ea typeface="+mn-ea"/>
                <a:cs typeface="+mn-cs"/>
              </a:rPr>
              <a:t>. doi:10.1056/NEJMc2007617</a:t>
            </a:r>
            <a:endParaRPr lang="en-US" dirty="0"/>
          </a:p>
        </p:txBody>
      </p:sp>
      <p:sp>
        <p:nvSpPr>
          <p:cNvPr id="4" name="Slide Number Placeholder 3"/>
          <p:cNvSpPr>
            <a:spLocks noGrp="1"/>
          </p:cNvSpPr>
          <p:nvPr>
            <p:ph type="sldNum" sz="quarter" idx="5"/>
          </p:nvPr>
        </p:nvSpPr>
        <p:spPr/>
        <p:txBody>
          <a:bodyPr/>
          <a:lstStyle/>
          <a:p>
            <a:fld id="{2DA1DC08-1131-D84F-9728-5136E913476B}" type="slidenum">
              <a:rPr lang="en-US" smtClean="0"/>
              <a:t>12</a:t>
            </a:fld>
            <a:endParaRPr lang="en-US"/>
          </a:p>
        </p:txBody>
      </p:sp>
    </p:spTree>
    <p:extLst>
      <p:ext uri="{BB962C8B-B14F-4D97-AF65-F5344CB8AC3E}">
        <p14:creationId xmlns:p14="http://schemas.microsoft.com/office/powerpoint/2010/main" val="2685840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There are some differences in symptom presentation in children compared with adults. </a:t>
            </a:r>
          </a:p>
          <a:p>
            <a:endParaRPr lang="en-US" dirty="0"/>
          </a:p>
          <a:p>
            <a:r>
              <a:rPr lang="en-US" dirty="0"/>
              <a:t>Of</a:t>
            </a:r>
            <a:r>
              <a:rPr lang="en-US" baseline="0" dirty="0"/>
              <a:t> the 291 peds pts with reported symptoms recorded, </a:t>
            </a:r>
            <a:r>
              <a:rPr lang="en-US" dirty="0"/>
              <a:t>73% of these children had fever/cough/SOB vs 93%</a:t>
            </a:r>
            <a:r>
              <a:rPr lang="en-US" baseline="0" dirty="0"/>
              <a:t> of adults, but as you can see, only 56% of those experience fever, with 71% of adults having fever. Cough is present 54% of the time for kids and 80% of the time for adults. </a:t>
            </a:r>
          </a:p>
        </p:txBody>
      </p:sp>
      <p:sp>
        <p:nvSpPr>
          <p:cNvPr id="4" name="Slide Number Placeholder 3"/>
          <p:cNvSpPr>
            <a:spLocks noGrp="1"/>
          </p:cNvSpPr>
          <p:nvPr>
            <p:ph type="sldNum" sz="quarter" idx="10"/>
          </p:nvPr>
        </p:nvSpPr>
        <p:spPr/>
        <p:txBody>
          <a:bodyPr/>
          <a:lstStyle/>
          <a:p>
            <a:fld id="{133A6D3C-1138-4A47-932E-3BD427BC34A5}" type="slidenum">
              <a:rPr lang="en-US" smtClean="0"/>
              <a:t>13</a:t>
            </a:fld>
            <a:endParaRPr lang="en-US"/>
          </a:p>
        </p:txBody>
      </p:sp>
    </p:spTree>
    <p:extLst>
      <p:ext uri="{BB962C8B-B14F-4D97-AF65-F5344CB8AC3E}">
        <p14:creationId xmlns:p14="http://schemas.microsoft.com/office/powerpoint/2010/main" val="360329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Disease severity among children is also generally milder than in adult patients. This table shows distribution of severity among pediatric patients tested in three studies (Le, Dong and Parri et al).  This demonstrates that a large proportion of positive cases in children are asymptomatic and mild. </a:t>
            </a:r>
          </a:p>
          <a:p>
            <a:pPr fontAlgn="base"/>
            <a:endParaRPr lang="en-US" sz="1200" b="0" i="0" u="none" strike="noStrike" kern="1200" dirty="0">
              <a:solidFill>
                <a:schemeClr val="tx1"/>
              </a:solidFill>
              <a:effectLst/>
              <a:latin typeface="+mn-lt"/>
              <a:ea typeface="+mn-ea"/>
              <a:cs typeface="+mn-cs"/>
            </a:endParaRPr>
          </a:p>
          <a:p>
            <a:pPr fontAlgn="base"/>
            <a:endParaRPr lang="en-US" sz="1200" b="1"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rPr>
              <a:t>Epidemiology of COVID-19 Among Children in China</a:t>
            </a:r>
          </a:p>
          <a:p>
            <a:pPr fontAlgn="base"/>
            <a:r>
              <a:rPr lang="en-US" sz="1200" b="0" i="0" u="none" strike="noStrike" kern="1200" dirty="0">
                <a:solidFill>
                  <a:schemeClr val="tx1"/>
                </a:solidFill>
                <a:effectLst/>
                <a:latin typeface="+mn-lt"/>
                <a:ea typeface="+mn-ea"/>
                <a:cs typeface="+mn-cs"/>
              </a:rPr>
              <a:t>Yuanyuan Dong, Xi Mo, </a:t>
            </a:r>
            <a:r>
              <a:rPr lang="en-US" sz="1200" b="0" i="0" u="none" strike="noStrike" kern="1200" dirty="0" err="1">
                <a:solidFill>
                  <a:schemeClr val="tx1"/>
                </a:solidFill>
                <a:effectLst/>
                <a:latin typeface="+mn-lt"/>
                <a:ea typeface="+mn-ea"/>
                <a:cs typeface="+mn-cs"/>
              </a:rPr>
              <a:t>Yabin</a:t>
            </a:r>
            <a:r>
              <a:rPr lang="en-US" sz="1200" b="0" i="0" u="none" strike="noStrike" kern="1200" dirty="0">
                <a:solidFill>
                  <a:schemeClr val="tx1"/>
                </a:solidFill>
                <a:effectLst/>
                <a:latin typeface="+mn-lt"/>
                <a:ea typeface="+mn-ea"/>
                <a:cs typeface="+mn-cs"/>
              </a:rPr>
              <a:t> Hu, Xin Qi, Fan Jiang, </a:t>
            </a:r>
            <a:r>
              <a:rPr lang="en-US" sz="1200" b="0" i="0" u="none" strike="noStrike" kern="1200" dirty="0" err="1">
                <a:solidFill>
                  <a:schemeClr val="tx1"/>
                </a:solidFill>
                <a:effectLst/>
                <a:latin typeface="+mn-lt"/>
                <a:ea typeface="+mn-ea"/>
                <a:cs typeface="+mn-cs"/>
              </a:rPr>
              <a:t>Zhongyi</a:t>
            </a:r>
            <a:r>
              <a:rPr lang="en-US" sz="1200" b="0" i="0" u="none" strike="noStrike" kern="1200" dirty="0">
                <a:solidFill>
                  <a:schemeClr val="tx1"/>
                </a:solidFill>
                <a:effectLst/>
                <a:latin typeface="+mn-lt"/>
                <a:ea typeface="+mn-ea"/>
                <a:cs typeface="+mn-cs"/>
              </a:rPr>
              <a:t> Jiang, Shilu Tong</a:t>
            </a:r>
          </a:p>
          <a:p>
            <a:pPr fontAlgn="base"/>
            <a:r>
              <a:rPr lang="en-US" sz="1200" b="0" i="0" u="none" strike="noStrike" kern="1200" dirty="0">
                <a:solidFill>
                  <a:schemeClr val="tx1"/>
                </a:solidFill>
                <a:effectLst/>
                <a:latin typeface="+mn-lt"/>
                <a:ea typeface="+mn-ea"/>
                <a:cs typeface="+mn-cs"/>
              </a:rPr>
              <a:t>Pediatrics Apr 2020, e20200702; </a:t>
            </a:r>
            <a:r>
              <a:rPr lang="en-US" sz="1200" b="1" i="0" u="none" strike="noStrike" kern="1200" dirty="0">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 10.1542/peds.2020-0702</a:t>
            </a:r>
          </a:p>
          <a:p>
            <a:endParaRPr lang="en-US" dirty="0"/>
          </a:p>
        </p:txBody>
      </p:sp>
      <p:sp>
        <p:nvSpPr>
          <p:cNvPr id="4" name="Slide Number Placeholder 3"/>
          <p:cNvSpPr>
            <a:spLocks noGrp="1"/>
          </p:cNvSpPr>
          <p:nvPr>
            <p:ph type="sldNum" sz="quarter" idx="5"/>
          </p:nvPr>
        </p:nvSpPr>
        <p:spPr/>
        <p:txBody>
          <a:bodyPr/>
          <a:lstStyle/>
          <a:p>
            <a:fld id="{2DA1DC08-1131-D84F-9728-5136E913476B}" type="slidenum">
              <a:rPr lang="en-US" smtClean="0"/>
              <a:t>14</a:t>
            </a:fld>
            <a:endParaRPr lang="en-US"/>
          </a:p>
        </p:txBody>
      </p:sp>
    </p:spTree>
    <p:extLst>
      <p:ext uri="{BB962C8B-B14F-4D97-AF65-F5344CB8AC3E}">
        <p14:creationId xmlns:p14="http://schemas.microsoft.com/office/powerpoint/2010/main" val="247552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Finally, we will discuss outcomes among children affected by this disease</a:t>
            </a:r>
          </a:p>
        </p:txBody>
      </p:sp>
      <p:sp>
        <p:nvSpPr>
          <p:cNvPr id="4" name="Slide Number Placeholder 3"/>
          <p:cNvSpPr>
            <a:spLocks noGrp="1"/>
          </p:cNvSpPr>
          <p:nvPr>
            <p:ph type="sldNum" sz="quarter" idx="5"/>
          </p:nvPr>
        </p:nvSpPr>
        <p:spPr/>
        <p:txBody>
          <a:bodyPr/>
          <a:lstStyle/>
          <a:p>
            <a:fld id="{2DA1DC08-1131-D84F-9728-5136E913476B}" type="slidenum">
              <a:rPr lang="en-US" smtClean="0"/>
              <a:t>15</a:t>
            </a:fld>
            <a:endParaRPr lang="en-US"/>
          </a:p>
        </p:txBody>
      </p:sp>
    </p:spTree>
    <p:extLst>
      <p:ext uri="{BB962C8B-B14F-4D97-AF65-F5344CB8AC3E}">
        <p14:creationId xmlns:p14="http://schemas.microsoft.com/office/powerpoint/2010/main" val="416828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fatality and severe complications from COVID in children have been low. Case fatality is extremely low. This chart displays case fatality rates by age collected from South Korea, Spain, China and Italy and for all populations below age 20 years the reported CFR has been near 0%.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Similarly, in a report of 171 children younger than 16 years hospitalized in Wuhan province, only 3 were admitted to the intensive care unit (ICU), and 1 of those children died. The overall disease severity in children was reported to be significantly milder than in adults. </a:t>
            </a:r>
            <a:endParaRPr lang="en-US" dirty="0"/>
          </a:p>
          <a:p>
            <a:endParaRPr lang="en-US" dirty="0"/>
          </a:p>
          <a:p>
            <a:r>
              <a:rPr lang="en-US" dirty="0"/>
              <a:t>Lu X, et al. N </a:t>
            </a:r>
            <a:r>
              <a:rPr lang="en-US" dirty="0" err="1"/>
              <a:t>Engl</a:t>
            </a:r>
            <a:r>
              <a:rPr lang="en-US" dirty="0"/>
              <a:t> J Med, March 2020. </a:t>
            </a:r>
          </a:p>
        </p:txBody>
      </p:sp>
      <p:sp>
        <p:nvSpPr>
          <p:cNvPr id="4" name="Slide Number Placeholder 3"/>
          <p:cNvSpPr>
            <a:spLocks noGrp="1"/>
          </p:cNvSpPr>
          <p:nvPr>
            <p:ph type="sldNum" sz="quarter" idx="5"/>
          </p:nvPr>
        </p:nvSpPr>
        <p:spPr/>
        <p:txBody>
          <a:bodyPr/>
          <a:lstStyle/>
          <a:p>
            <a:fld id="{2DA1DC08-1131-D84F-9728-5136E913476B}" type="slidenum">
              <a:rPr lang="en-US" smtClean="0"/>
              <a:t>16</a:t>
            </a:fld>
            <a:endParaRPr lang="en-US"/>
          </a:p>
        </p:txBody>
      </p:sp>
    </p:spTree>
    <p:extLst>
      <p:ext uri="{BB962C8B-B14F-4D97-AF65-F5344CB8AC3E}">
        <p14:creationId xmlns:p14="http://schemas.microsoft.com/office/powerpoint/2010/main" val="3093380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Of the pediatric patients who have presented with critical illness, there are a few common clinical characteristics that have been identified.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48 patients in North American PICUs, 40 children (83%) had preexisting underlying medical conditions, 35 (73%) presented with respiratory symptoms, and 18 (38%) required invasive ventilation, and the hospital mortality rate was 4.2% for those admitted for intensive care.</a:t>
            </a:r>
          </a:p>
          <a:p>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Shekerdemian</a:t>
            </a:r>
            <a:r>
              <a:rPr lang="en-US" sz="1200" b="0" i="0" u="none" strike="noStrike" kern="1200" dirty="0">
                <a:solidFill>
                  <a:schemeClr val="tx1"/>
                </a:solidFill>
                <a:effectLst/>
                <a:latin typeface="+mn-lt"/>
                <a:ea typeface="+mn-ea"/>
                <a:cs typeface="+mn-cs"/>
              </a:rPr>
              <a:t> LS, Mahmood NR, Wolfe KK, et al. Characteristics and Outcomes of Children With Coronavirus Disease 2019 (COVID-19) Infection Admitted to US and Canadian Pediatric Intensive Care Units. </a:t>
            </a:r>
            <a:r>
              <a:rPr lang="en-US" sz="1200" b="0" i="1" u="none" strike="noStrike" kern="1200" dirty="0">
                <a:solidFill>
                  <a:schemeClr val="tx1"/>
                </a:solidFill>
                <a:effectLst/>
                <a:latin typeface="+mn-lt"/>
                <a:ea typeface="+mn-ea"/>
                <a:cs typeface="+mn-cs"/>
              </a:rPr>
              <a:t>JAMA </a:t>
            </a:r>
            <a:r>
              <a:rPr lang="en-US" sz="1200" b="0" i="1" u="none" strike="noStrike" kern="1200" dirty="0" err="1">
                <a:solidFill>
                  <a:schemeClr val="tx1"/>
                </a:solidFill>
                <a:effectLst/>
                <a:latin typeface="+mn-lt"/>
                <a:ea typeface="+mn-ea"/>
                <a:cs typeface="+mn-cs"/>
              </a:rPr>
              <a:t>Pediatr</a:t>
            </a:r>
            <a:r>
              <a:rPr lang="en-US" sz="1200" b="0" i="1"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Published online May 11, 2020. doi:10.1001/jamapediatrics.2020.1948</a:t>
            </a:r>
            <a:endParaRPr lang="en-US" dirty="0"/>
          </a:p>
        </p:txBody>
      </p:sp>
      <p:sp>
        <p:nvSpPr>
          <p:cNvPr id="4" name="Slide Number Placeholder 3"/>
          <p:cNvSpPr>
            <a:spLocks noGrp="1"/>
          </p:cNvSpPr>
          <p:nvPr>
            <p:ph type="sldNum" sz="quarter" idx="5"/>
          </p:nvPr>
        </p:nvSpPr>
        <p:spPr/>
        <p:txBody>
          <a:bodyPr/>
          <a:lstStyle/>
          <a:p>
            <a:fld id="{2DA1DC08-1131-D84F-9728-5136E913476B}" type="slidenum">
              <a:rPr lang="en-US" smtClean="0"/>
              <a:t>17</a:t>
            </a:fld>
            <a:endParaRPr lang="en-US"/>
          </a:p>
        </p:txBody>
      </p:sp>
    </p:spTree>
    <p:extLst>
      <p:ext uri="{BB962C8B-B14F-4D97-AF65-F5344CB8AC3E}">
        <p14:creationId xmlns:p14="http://schemas.microsoft.com/office/powerpoint/2010/main" val="388684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Of the pediatric patients who have presented with critical illness, there are a few common clinical characteristics that have been identified.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48 patients in North American PICUs, 40 children (83%) had preexisting underlying medical conditions, 35 (73%) presented with respiratory symptoms, and 18 (38%) required invasive ventilation, and the hospital mortality rate was 4.2% for those admitted for intensive care.</a:t>
            </a:r>
          </a:p>
          <a:p>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Shekerdemian</a:t>
            </a:r>
            <a:r>
              <a:rPr lang="en-US" sz="1200" b="0" i="0" u="none" strike="noStrike" kern="1200" dirty="0">
                <a:solidFill>
                  <a:schemeClr val="tx1"/>
                </a:solidFill>
                <a:effectLst/>
                <a:latin typeface="+mn-lt"/>
                <a:ea typeface="+mn-ea"/>
                <a:cs typeface="+mn-cs"/>
              </a:rPr>
              <a:t> LS, Mahmood NR, Wolfe KK, et al. Characteristics and Outcomes of Children With Coronavirus Disease 2019 (COVID-19) Infection Admitted to US and Canadian Pediatric Intensive Care Units. </a:t>
            </a:r>
            <a:r>
              <a:rPr lang="en-US" sz="1200" b="0" i="1" u="none" strike="noStrike" kern="1200" dirty="0">
                <a:solidFill>
                  <a:schemeClr val="tx1"/>
                </a:solidFill>
                <a:effectLst/>
                <a:latin typeface="+mn-lt"/>
                <a:ea typeface="+mn-ea"/>
                <a:cs typeface="+mn-cs"/>
              </a:rPr>
              <a:t>JAMA </a:t>
            </a:r>
            <a:r>
              <a:rPr lang="en-US" sz="1200" b="0" i="1" u="none" strike="noStrike" kern="1200" dirty="0" err="1">
                <a:solidFill>
                  <a:schemeClr val="tx1"/>
                </a:solidFill>
                <a:effectLst/>
                <a:latin typeface="+mn-lt"/>
                <a:ea typeface="+mn-ea"/>
                <a:cs typeface="+mn-cs"/>
              </a:rPr>
              <a:t>Pediatr</a:t>
            </a:r>
            <a:r>
              <a:rPr lang="en-US" sz="1200" b="0" i="1"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Published online May 11, 2020. doi:10.1001/jamapediatrics.2020.1948</a:t>
            </a:r>
            <a:endParaRPr lang="en-US" dirty="0"/>
          </a:p>
        </p:txBody>
      </p:sp>
      <p:sp>
        <p:nvSpPr>
          <p:cNvPr id="4" name="Slide Number Placeholder 3"/>
          <p:cNvSpPr>
            <a:spLocks noGrp="1"/>
          </p:cNvSpPr>
          <p:nvPr>
            <p:ph type="sldNum" sz="quarter" idx="5"/>
          </p:nvPr>
        </p:nvSpPr>
        <p:spPr/>
        <p:txBody>
          <a:bodyPr/>
          <a:lstStyle/>
          <a:p>
            <a:fld id="{2DA1DC08-1131-D84F-9728-5136E913476B}" type="slidenum">
              <a:rPr lang="en-US" smtClean="0"/>
              <a:t>18</a:t>
            </a:fld>
            <a:endParaRPr lang="en-US"/>
          </a:p>
        </p:txBody>
      </p:sp>
    </p:spTree>
    <p:extLst>
      <p:ext uri="{BB962C8B-B14F-4D97-AF65-F5344CB8AC3E}">
        <p14:creationId xmlns:p14="http://schemas.microsoft.com/office/powerpoint/2010/main" val="2535610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May, there emerged several reports of clusters of pediatric patients presenting with a positive COVID-19 diagnosis AND a hyperinflammatory syndrome resulting in multiorgan dysfunction.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presentation is similar to other inflammatory syndromes such as </a:t>
            </a:r>
            <a:r>
              <a:rPr lang="en-US"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Kawasaki disease</a:t>
            </a:r>
            <a:r>
              <a:rPr lang="en-US" sz="1200" b="0" i="0" u="none" strike="noStrike" kern="1200" dirty="0">
                <a:solidFill>
                  <a:schemeClr val="tx1"/>
                </a:solidFill>
                <a:effectLst/>
                <a:latin typeface="+mn-lt"/>
                <a:ea typeface="+mn-ea"/>
                <a:cs typeface="+mn-cs"/>
              </a:rPr>
              <a:t>, Toxic Shock Syndrome, and hyperinflammatory syndromes such as Hemophagocytic Lymphocytic Histiocytosis (HLH) and SLE.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symptoms are seen here in this case definition.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Importantly, although this syndrome has been reported in pediatric patients in China, USA and UK, it appears to be a very rare manifestation of COVID-19.</a:t>
            </a:r>
          </a:p>
          <a:p>
            <a:endParaRPr lang="en-US" sz="1200" b="0" i="0" u="none" strike="noStrike" kern="1200" dirty="0">
              <a:solidFill>
                <a:schemeClr val="tx1"/>
              </a:solidFill>
              <a:effectLst/>
              <a:latin typeface="+mn-lt"/>
              <a:ea typeface="+mn-ea"/>
              <a:cs typeface="+mn-cs"/>
            </a:endParaRPr>
          </a:p>
          <a:p>
            <a:endParaRPr lang="en-US" dirty="0"/>
          </a:p>
          <a:p>
            <a:r>
              <a:rPr lang="en-US" sz="1200" b="0" i="0" u="none" strike="noStrike" kern="1200" dirty="0">
                <a:solidFill>
                  <a:schemeClr val="tx1"/>
                </a:solidFill>
                <a:effectLst/>
                <a:latin typeface="+mn-lt"/>
                <a:ea typeface="+mn-ea"/>
                <a:cs typeface="+mn-cs"/>
              </a:rPr>
              <a:t>DFTB, T. Paediatric Multisystem Inflammatory Syndrome, Don't Forget the Bubbles, 2020. Available at:</a:t>
            </a:r>
            <a:br>
              <a:rPr lang="en-US" dirty="0"/>
            </a:br>
            <a:r>
              <a:rPr lang="en-US" sz="1200" b="0" i="0" u="none" strike="noStrike" kern="1200" dirty="0">
                <a:solidFill>
                  <a:schemeClr val="tx1"/>
                </a:solidFill>
                <a:effectLst/>
                <a:latin typeface="+mn-lt"/>
                <a:ea typeface="+mn-ea"/>
                <a:cs typeface="+mn-cs"/>
                <a:hlinkClick r:id="rId4"/>
              </a:rPr>
              <a:t>http://doi.org/10.31440/DFTB.25760</a:t>
            </a:r>
            <a:endParaRPr lang="en-US" dirty="0"/>
          </a:p>
        </p:txBody>
      </p:sp>
      <p:sp>
        <p:nvSpPr>
          <p:cNvPr id="4" name="Slide Number Placeholder 3"/>
          <p:cNvSpPr>
            <a:spLocks noGrp="1"/>
          </p:cNvSpPr>
          <p:nvPr>
            <p:ph type="sldNum" sz="quarter" idx="5"/>
          </p:nvPr>
        </p:nvSpPr>
        <p:spPr/>
        <p:txBody>
          <a:bodyPr/>
          <a:lstStyle/>
          <a:p>
            <a:fld id="{2DA1DC08-1131-D84F-9728-5136E913476B}" type="slidenum">
              <a:rPr lang="en-US" smtClean="0"/>
              <a:t>19</a:t>
            </a:fld>
            <a:endParaRPr lang="en-US"/>
          </a:p>
        </p:txBody>
      </p:sp>
    </p:spTree>
    <p:extLst>
      <p:ext uri="{BB962C8B-B14F-4D97-AF65-F5344CB8AC3E}">
        <p14:creationId xmlns:p14="http://schemas.microsoft.com/office/powerpoint/2010/main" val="164271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B62CA6-6D30-9245-8AB0-FBACA244CFD7}" type="slidenum">
              <a:rPr lang="en-US" sz="1200"/>
              <a:pPr eaLnBrk="1" hangingPunct="1"/>
              <a:t>2</a:t>
            </a:fld>
            <a:endParaRPr lang="en-US" sz="1200"/>
          </a:p>
        </p:txBody>
      </p:sp>
    </p:spTree>
    <p:extLst>
      <p:ext uri="{BB962C8B-B14F-4D97-AF65-F5344CB8AC3E}">
        <p14:creationId xmlns:p14="http://schemas.microsoft.com/office/powerpoint/2010/main" val="1804522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discussion in this lecture centers around three basic issues</a:t>
            </a:r>
          </a:p>
        </p:txBody>
      </p:sp>
      <p:sp>
        <p:nvSpPr>
          <p:cNvPr id="4" name="Slide Number Placeholder 3"/>
          <p:cNvSpPr>
            <a:spLocks noGrp="1"/>
          </p:cNvSpPr>
          <p:nvPr>
            <p:ph type="sldNum" sz="quarter" idx="5"/>
          </p:nvPr>
        </p:nvSpPr>
        <p:spPr/>
        <p:txBody>
          <a:bodyPr/>
          <a:lstStyle/>
          <a:p>
            <a:fld id="{2DA1DC08-1131-D84F-9728-5136E913476B}" type="slidenum">
              <a:rPr lang="en-US" smtClean="0"/>
              <a:t>3</a:t>
            </a:fld>
            <a:endParaRPr lang="en-US"/>
          </a:p>
        </p:txBody>
      </p:sp>
    </p:spTree>
    <p:extLst>
      <p:ext uri="{BB962C8B-B14F-4D97-AF65-F5344CB8AC3E}">
        <p14:creationId xmlns:p14="http://schemas.microsoft.com/office/powerpoint/2010/main" val="423560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 have data from China, Italy, and the US.  Early reports from </a:t>
            </a:r>
            <a:r>
              <a:rPr lang="en-US" baseline="0" dirty="0"/>
              <a:t>China were for symptomatic patients and and asymptomatic contacts. </a:t>
            </a:r>
            <a:r>
              <a:rPr lang="en-US" dirty="0"/>
              <a:t>Italy reported all of their cases, although</a:t>
            </a:r>
            <a:r>
              <a:rPr lang="en-US" baseline="0" dirty="0"/>
              <a:t> we don’t know who they were able to test. In the US most early studies are from test of those that are symptomatic. </a:t>
            </a:r>
          </a:p>
        </p:txBody>
      </p:sp>
      <p:sp>
        <p:nvSpPr>
          <p:cNvPr id="4" name="Slide Number Placeholder 3"/>
          <p:cNvSpPr>
            <a:spLocks noGrp="1"/>
          </p:cNvSpPr>
          <p:nvPr>
            <p:ph type="sldNum" sz="quarter" idx="10"/>
          </p:nvPr>
        </p:nvSpPr>
        <p:spPr/>
        <p:txBody>
          <a:bodyPr/>
          <a:lstStyle/>
          <a:p>
            <a:fld id="{133A6D3C-1138-4A47-932E-3BD427BC34A5}" type="slidenum">
              <a:rPr lang="en-US" smtClean="0"/>
              <a:t>5</a:t>
            </a:fld>
            <a:endParaRPr lang="en-US"/>
          </a:p>
        </p:txBody>
      </p:sp>
    </p:spTree>
    <p:extLst>
      <p:ext uri="{BB962C8B-B14F-4D97-AF65-F5344CB8AC3E}">
        <p14:creationId xmlns:p14="http://schemas.microsoft.com/office/powerpoint/2010/main" val="391967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a report of data from the Chinese Center for Disease Control and Prevention, noted that only 2.1% of the 72,314 patients diagnosed with COVID-19 (confirmed and suspected) were younger than 20 years. The highest proportion of positive cases was in the 50-59 year old group, with 87% of all cases age 30-79.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DA1DC08-1131-D84F-9728-5136E913476B}" type="slidenum">
              <a:rPr lang="en-US" smtClean="0"/>
              <a:t>6</a:t>
            </a:fld>
            <a:endParaRPr lang="en-US"/>
          </a:p>
        </p:txBody>
      </p:sp>
    </p:spTree>
    <p:extLst>
      <p:ext uri="{BB962C8B-B14F-4D97-AF65-F5344CB8AC3E}">
        <p14:creationId xmlns:p14="http://schemas.microsoft.com/office/powerpoint/2010/main" val="274427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initial report on COVID-19 from Italy in March 2020 reported that 1.2% of 22,000 confirmed cases were in ages 0-18yo, seen in the chart on the right. </a:t>
            </a:r>
          </a:p>
          <a:p>
            <a:endParaRPr lang="en-US" dirty="0"/>
          </a:p>
          <a:p>
            <a:r>
              <a:rPr lang="en-US" dirty="0"/>
              <a:t>In addition, out of 1625 deaths there were none in patients under age 30, shown in this table. </a:t>
            </a:r>
          </a:p>
        </p:txBody>
      </p:sp>
      <p:sp>
        <p:nvSpPr>
          <p:cNvPr id="4" name="Slide Number Placeholder 3"/>
          <p:cNvSpPr>
            <a:spLocks noGrp="1"/>
          </p:cNvSpPr>
          <p:nvPr>
            <p:ph type="sldNum" sz="quarter" idx="10"/>
          </p:nvPr>
        </p:nvSpPr>
        <p:spPr/>
        <p:txBody>
          <a:bodyPr/>
          <a:lstStyle/>
          <a:p>
            <a:fld id="{133A6D3C-1138-4A47-932E-3BD427BC34A5}" type="slidenum">
              <a:rPr lang="en-US" smtClean="0"/>
              <a:t>7</a:t>
            </a:fld>
            <a:endParaRPr lang="en-US"/>
          </a:p>
        </p:txBody>
      </p:sp>
    </p:spTree>
    <p:extLst>
      <p:ext uri="{BB962C8B-B14F-4D97-AF65-F5344CB8AC3E}">
        <p14:creationId xmlns:p14="http://schemas.microsoft.com/office/powerpoint/2010/main" val="31793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is Data</a:t>
            </a:r>
            <a:r>
              <a:rPr lang="en-US" baseline="0" dirty="0"/>
              <a:t> from the US CDC COVID Response Team Released on April 6th. </a:t>
            </a:r>
          </a:p>
          <a:p>
            <a:endParaRPr lang="en-US" baseline="0" dirty="0"/>
          </a:p>
          <a:p>
            <a:r>
              <a:rPr lang="en-US" baseline="0" dirty="0"/>
              <a:t>Of the 149,082 cases analyzed where age was recorded, about 1.7%  or 2572, of pts from this time frame were pediatric pts &lt;18 y/o. As you can see, no pediatric cases were reported to the CDC until March 2nd. </a:t>
            </a:r>
            <a:endParaRPr lang="en-US" dirty="0"/>
          </a:p>
        </p:txBody>
      </p:sp>
      <p:sp>
        <p:nvSpPr>
          <p:cNvPr id="4" name="Slide Number Placeholder 3"/>
          <p:cNvSpPr>
            <a:spLocks noGrp="1"/>
          </p:cNvSpPr>
          <p:nvPr>
            <p:ph type="sldNum" sz="quarter" idx="10"/>
          </p:nvPr>
        </p:nvSpPr>
        <p:spPr/>
        <p:txBody>
          <a:bodyPr/>
          <a:lstStyle/>
          <a:p>
            <a:fld id="{133A6D3C-1138-4A47-932E-3BD427BC34A5}" type="slidenum">
              <a:rPr lang="en-US" smtClean="0"/>
              <a:t>8</a:t>
            </a:fld>
            <a:endParaRPr lang="en-US"/>
          </a:p>
        </p:txBody>
      </p:sp>
    </p:spTree>
    <p:extLst>
      <p:ext uri="{BB962C8B-B14F-4D97-AF65-F5344CB8AC3E}">
        <p14:creationId xmlns:p14="http://schemas.microsoft.com/office/powerpoint/2010/main" val="1890105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Ultimately, we would like to know how many cases there are among all people, not just among patients tested who are symptomatic. Iceland performed population-based testing that gives some information on this. The results are seen here.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another example, the Italian town of Vo, which screened 70% of its population and found 0 children &lt;10 years positive, despite a 2.6% positive rate in the general population.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Ultimately, antibody data may be able to give a clearer picture of how many people in a given population have been affected.</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Suppression of COVID-19 outbreak in the municipality of Vo, Italy. </a:t>
            </a:r>
            <a:r>
              <a:rPr lang="en-US" sz="1200" b="0" i="0" u="none" strike="noStrike" kern="1200" dirty="0" err="1">
                <a:solidFill>
                  <a:schemeClr val="tx1"/>
                </a:solidFill>
                <a:effectLst/>
                <a:latin typeface="+mn-lt"/>
                <a:ea typeface="+mn-ea"/>
                <a:cs typeface="+mn-cs"/>
              </a:rPr>
              <a:t>Lavezzo</a:t>
            </a:r>
            <a:r>
              <a:rPr lang="en-US" sz="1200" b="0" i="0" u="none" strike="noStrike" kern="1200" dirty="0">
                <a:solidFill>
                  <a:schemeClr val="tx1"/>
                </a:solidFill>
                <a:effectLst/>
                <a:latin typeface="+mn-lt"/>
                <a:ea typeface="+mn-ea"/>
                <a:cs typeface="+mn-cs"/>
              </a:rPr>
              <a:t> et al. </a:t>
            </a:r>
            <a:r>
              <a:rPr lang="en-US" sz="1200" b="0" i="0" u="none" strike="noStrike" kern="1200" dirty="0" err="1">
                <a:solidFill>
                  <a:schemeClr val="tx1"/>
                </a:solidFill>
                <a:effectLst/>
                <a:latin typeface="+mn-lt"/>
                <a:ea typeface="+mn-ea"/>
                <a:cs typeface="+mn-cs"/>
              </a:rPr>
              <a:t>medRxiv</a:t>
            </a:r>
            <a:r>
              <a:rPr lang="en-US" sz="1200" b="0" i="0" u="none" strike="noStrike" kern="1200" dirty="0">
                <a:solidFill>
                  <a:schemeClr val="tx1"/>
                </a:solidFill>
                <a:effectLst/>
                <a:latin typeface="+mn-lt"/>
                <a:ea typeface="+mn-ea"/>
                <a:cs typeface="+mn-cs"/>
              </a:rPr>
              <a:t> 2020.04.17.20053157;</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Gudbjartsson</a:t>
            </a:r>
            <a:r>
              <a:rPr lang="en-US" sz="1200" b="0" i="0" u="none" strike="noStrike" kern="1200" dirty="0">
                <a:solidFill>
                  <a:schemeClr val="tx1"/>
                </a:solidFill>
                <a:effectLst/>
                <a:latin typeface="+mn-lt"/>
                <a:ea typeface="+mn-ea"/>
                <a:cs typeface="+mn-cs"/>
              </a:rPr>
              <a:t> DF, </a:t>
            </a:r>
            <a:r>
              <a:rPr lang="en-US" sz="1200" b="0" i="0" u="none" strike="noStrike" kern="1200" dirty="0" err="1">
                <a:solidFill>
                  <a:schemeClr val="tx1"/>
                </a:solidFill>
                <a:effectLst/>
                <a:latin typeface="+mn-lt"/>
                <a:ea typeface="+mn-ea"/>
                <a:cs typeface="+mn-cs"/>
              </a:rPr>
              <a:t>Helgason</a:t>
            </a:r>
            <a:r>
              <a:rPr lang="en-US" sz="1200" b="0" i="0" u="none" strike="noStrike" kern="1200" dirty="0">
                <a:solidFill>
                  <a:schemeClr val="tx1"/>
                </a:solidFill>
                <a:effectLst/>
                <a:latin typeface="+mn-lt"/>
                <a:ea typeface="+mn-ea"/>
                <a:cs typeface="+mn-cs"/>
              </a:rPr>
              <a:t> A, Jonsson H, Magnusson OT, </a:t>
            </a:r>
            <a:r>
              <a:rPr lang="en-US" sz="1200" b="0" i="0" u="none" strike="noStrike" kern="1200" dirty="0" err="1">
                <a:solidFill>
                  <a:schemeClr val="tx1"/>
                </a:solidFill>
                <a:effectLst/>
                <a:latin typeface="+mn-lt"/>
                <a:ea typeface="+mn-ea"/>
                <a:cs typeface="+mn-cs"/>
              </a:rPr>
              <a:t>Melsted</a:t>
            </a:r>
            <a:r>
              <a:rPr lang="en-US" sz="1200" b="0" i="0" u="none" strike="noStrike" kern="1200" dirty="0">
                <a:solidFill>
                  <a:schemeClr val="tx1"/>
                </a:solidFill>
                <a:effectLst/>
                <a:latin typeface="+mn-lt"/>
                <a:ea typeface="+mn-ea"/>
                <a:cs typeface="+mn-cs"/>
              </a:rPr>
              <a:t> P, </a:t>
            </a:r>
            <a:r>
              <a:rPr lang="en-US" sz="1200" b="0" i="0" u="none" strike="noStrike" kern="1200" dirty="0" err="1">
                <a:solidFill>
                  <a:schemeClr val="tx1"/>
                </a:solidFill>
                <a:effectLst/>
                <a:latin typeface="+mn-lt"/>
                <a:ea typeface="+mn-ea"/>
                <a:cs typeface="+mn-cs"/>
              </a:rPr>
              <a:t>Norddahl</a:t>
            </a:r>
            <a:r>
              <a:rPr lang="en-US" sz="1200" b="0" i="0" u="none" strike="noStrike" kern="1200" dirty="0">
                <a:solidFill>
                  <a:schemeClr val="tx1"/>
                </a:solidFill>
                <a:effectLst/>
                <a:latin typeface="+mn-lt"/>
                <a:ea typeface="+mn-ea"/>
                <a:cs typeface="+mn-cs"/>
              </a:rPr>
              <a:t> GL, et al. Spread of SARS-CoV-2 in the Icelandic Population. N </a:t>
            </a:r>
            <a:r>
              <a:rPr lang="en-US" sz="1200" b="0" i="0" u="none" strike="noStrike" kern="1200" dirty="0" err="1">
                <a:solidFill>
                  <a:schemeClr val="tx1"/>
                </a:solidFill>
                <a:effectLst/>
                <a:latin typeface="+mn-lt"/>
                <a:ea typeface="+mn-ea"/>
                <a:cs typeface="+mn-cs"/>
              </a:rPr>
              <a:t>Engl</a:t>
            </a:r>
            <a:r>
              <a:rPr lang="en-US" sz="1200" b="0" i="0" u="none" strike="noStrike" kern="1200" dirty="0">
                <a:solidFill>
                  <a:schemeClr val="tx1"/>
                </a:solidFill>
                <a:effectLst/>
                <a:latin typeface="+mn-lt"/>
                <a:ea typeface="+mn-ea"/>
                <a:cs typeface="+mn-cs"/>
              </a:rPr>
              <a:t> J Med, Published April 14</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2020, doi:10.1056/NEJMoa2006100.</a:t>
            </a:r>
          </a:p>
          <a:p>
            <a:endParaRPr lang="en-US" dirty="0"/>
          </a:p>
        </p:txBody>
      </p:sp>
      <p:sp>
        <p:nvSpPr>
          <p:cNvPr id="4" name="Slide Number Placeholder 3"/>
          <p:cNvSpPr>
            <a:spLocks noGrp="1"/>
          </p:cNvSpPr>
          <p:nvPr>
            <p:ph type="sldNum" sz="quarter" idx="5"/>
          </p:nvPr>
        </p:nvSpPr>
        <p:spPr/>
        <p:txBody>
          <a:bodyPr/>
          <a:lstStyle/>
          <a:p>
            <a:fld id="{40AC393C-9B20-374D-9E6D-40010D51C63B}" type="slidenum">
              <a:rPr lang="en-US" smtClean="0"/>
              <a:t>9</a:t>
            </a:fld>
            <a:endParaRPr lang="en-US"/>
          </a:p>
        </p:txBody>
      </p:sp>
    </p:spTree>
    <p:extLst>
      <p:ext uri="{BB962C8B-B14F-4D97-AF65-F5344CB8AC3E}">
        <p14:creationId xmlns:p14="http://schemas.microsoft.com/office/powerpoint/2010/main" val="342003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At least some of the lower rate of infection in children is due to a lower risk of infection after exposure to the virus.</a:t>
            </a:r>
          </a:p>
          <a:p>
            <a:endParaRPr lang="en-US" dirty="0"/>
          </a:p>
          <a:p>
            <a:r>
              <a:rPr lang="en-US" dirty="0"/>
              <a:t>The attack rate gives an idea of how likely different populations are to be infected after exposure to someone with the virus. </a:t>
            </a:r>
          </a:p>
          <a:p>
            <a:endParaRPr lang="en-US" dirty="0"/>
          </a:p>
          <a:p>
            <a:r>
              <a:rPr lang="en-US" dirty="0"/>
              <a:t>This report from Japan </a:t>
            </a:r>
            <a:r>
              <a:rPr lang="en-US" sz="1200" b="0" i="0" u="none" strike="noStrike" kern="1200" dirty="0">
                <a:solidFill>
                  <a:schemeClr val="tx1"/>
                </a:solidFill>
                <a:effectLst/>
                <a:latin typeface="+mn-lt"/>
                <a:ea typeface="+mn-ea"/>
                <a:cs typeface="+mn-cs"/>
              </a:rPr>
              <a:t>examined 2496 contacts of 313 domestically acquired cases and found a much lower attack rate in children (</a:t>
            </a:r>
            <a:r>
              <a:rPr lang="en-US" sz="1200" b="1" i="0" u="none" strike="noStrike" kern="1200" dirty="0">
                <a:solidFill>
                  <a:schemeClr val="tx1"/>
                </a:solidFill>
                <a:effectLst/>
                <a:latin typeface="+mn-lt"/>
                <a:ea typeface="+mn-ea"/>
                <a:cs typeface="+mn-cs"/>
              </a:rPr>
              <a:t>7.2%</a:t>
            </a:r>
            <a:r>
              <a:rPr lang="en-US" sz="1200" b="0" i="0" u="none" strike="noStrike" kern="1200" dirty="0">
                <a:solidFill>
                  <a:schemeClr val="tx1"/>
                </a:solidFill>
                <a:effectLst/>
                <a:latin typeface="+mn-lt"/>
                <a:ea typeface="+mn-ea"/>
                <a:cs typeface="+mn-cs"/>
              </a:rPr>
              <a:t> males, </a:t>
            </a:r>
            <a:r>
              <a:rPr lang="en-US" sz="1200" b="1" i="0" u="none" strike="noStrike" kern="1200" dirty="0">
                <a:solidFill>
                  <a:schemeClr val="tx1"/>
                </a:solidFill>
                <a:effectLst/>
                <a:latin typeface="+mn-lt"/>
                <a:ea typeface="+mn-ea"/>
                <a:cs typeface="+mn-cs"/>
              </a:rPr>
              <a:t>3.8%</a:t>
            </a:r>
            <a:r>
              <a:rPr lang="en-US" sz="1200" b="0" i="0" u="none" strike="noStrike" kern="1200" dirty="0">
                <a:solidFill>
                  <a:schemeClr val="tx1"/>
                </a:solidFill>
                <a:effectLst/>
                <a:latin typeface="+mn-lt"/>
                <a:ea typeface="+mn-ea"/>
                <a:cs typeface="+mn-cs"/>
              </a:rPr>
              <a:t> females) compared to adults (</a:t>
            </a:r>
            <a:r>
              <a:rPr lang="en-US" sz="1200" b="1" i="0" u="none" strike="noStrike" kern="1200" dirty="0">
                <a:solidFill>
                  <a:schemeClr val="tx1"/>
                </a:solidFill>
                <a:effectLst/>
                <a:latin typeface="+mn-lt"/>
                <a:ea typeface="+mn-ea"/>
                <a:cs typeface="+mn-cs"/>
              </a:rPr>
              <a:t>22%</a:t>
            </a:r>
            <a:r>
              <a:rPr lang="en-US" sz="1200" b="0" i="0" u="none" strike="noStrike" kern="1200" dirty="0">
                <a:solidFill>
                  <a:schemeClr val="tx1"/>
                </a:solidFill>
                <a:effectLst/>
                <a:latin typeface="+mn-lt"/>
                <a:ea typeface="+mn-ea"/>
                <a:cs typeface="+mn-cs"/>
              </a:rPr>
              <a:t> in people aged 50  -59 years).</a:t>
            </a:r>
            <a:endParaRPr lang="en-US" dirty="0"/>
          </a:p>
          <a:p>
            <a:endParaRPr lang="en-US" dirty="0"/>
          </a:p>
          <a:p>
            <a:r>
              <a:rPr lang="en-US" dirty="0"/>
              <a:t>Similarly, </a:t>
            </a:r>
            <a:r>
              <a:rPr lang="en-US" sz="1200" b="0" i="0" u="none" strike="noStrike" kern="1200" dirty="0">
                <a:solidFill>
                  <a:schemeClr val="tx1"/>
                </a:solidFill>
                <a:effectLst/>
                <a:latin typeface="+mn-lt"/>
                <a:ea typeface="+mn-ea"/>
                <a:cs typeface="+mn-cs"/>
              </a:rPr>
              <a:t>Authors from China found that susceptibility to SARS-CoV2 infection increased with age. Young individuals (aged 0-14 years) had a lower risk of infection than individual aged 15-64 years [OR=0.34 (95%CI: 0.24-0.49), p-value&lt;0.0001]. In contrast, older individuals aged 65 years and over had a higher risk of infection than adults 15-64 years [OR=1.47 (95%CI: 1.12-1.92), p-value=0.005]. These findings are in contrast with a previous study in Shenzhen, where susceptibility to infection did not change with age.</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3"/>
              </a:rPr>
              <a:t>Changes in contact patterns shape the dynamics of the COVID-19 outbreak in China</a:t>
            </a:r>
          </a:p>
          <a:p>
            <a:r>
              <a:rPr lang="en-US" sz="1200" b="0" i="0" u="none" strike="noStrike" kern="1200" dirty="0">
                <a:solidFill>
                  <a:schemeClr val="tx1"/>
                </a:solidFill>
                <a:effectLst/>
                <a:latin typeface="+mn-lt"/>
                <a:ea typeface="+mn-ea"/>
                <a:cs typeface="+mn-cs"/>
              </a:rPr>
              <a:t>By </a:t>
            </a:r>
            <a:r>
              <a:rPr lang="en-US" sz="1200" b="0" i="0" u="none" strike="noStrike" kern="1200" dirty="0" err="1">
                <a:solidFill>
                  <a:schemeClr val="tx1"/>
                </a:solidFill>
                <a:effectLst/>
                <a:latin typeface="+mn-lt"/>
                <a:ea typeface="+mn-ea"/>
                <a:cs typeface="+mn-cs"/>
              </a:rPr>
              <a:t>Juanjuan</a:t>
            </a:r>
            <a:r>
              <a:rPr lang="en-US" sz="1200" b="0" i="0" u="none" strike="noStrike" kern="1200" dirty="0">
                <a:solidFill>
                  <a:schemeClr val="tx1"/>
                </a:solidFill>
                <a:effectLst/>
                <a:latin typeface="+mn-lt"/>
                <a:ea typeface="+mn-ea"/>
                <a:cs typeface="+mn-cs"/>
              </a:rPr>
              <a:t> Zhang, Maria </a:t>
            </a:r>
            <a:r>
              <a:rPr lang="en-US" sz="1200" b="0" i="0" u="none" strike="noStrike" kern="1200" dirty="0" err="1">
                <a:solidFill>
                  <a:schemeClr val="tx1"/>
                </a:solidFill>
                <a:effectLst/>
                <a:latin typeface="+mn-lt"/>
                <a:ea typeface="+mn-ea"/>
                <a:cs typeface="+mn-cs"/>
              </a:rPr>
              <a:t>Litvinova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Yuxia</a:t>
            </a:r>
            <a:r>
              <a:rPr lang="en-US" sz="1200" b="0" i="0" u="none" strike="noStrike" kern="1200" dirty="0">
                <a:solidFill>
                  <a:schemeClr val="tx1"/>
                </a:solidFill>
                <a:effectLst/>
                <a:latin typeface="+mn-lt"/>
                <a:ea typeface="+mn-ea"/>
                <a:cs typeface="+mn-cs"/>
              </a:rPr>
              <a:t> Liang, Yan Wang, Wei Wang, </a:t>
            </a:r>
            <a:r>
              <a:rPr lang="en-US" sz="1200" b="0" i="0" u="none" strike="noStrike" kern="1200" dirty="0" err="1">
                <a:solidFill>
                  <a:schemeClr val="tx1"/>
                </a:solidFill>
                <a:effectLst/>
                <a:latin typeface="+mn-lt"/>
                <a:ea typeface="+mn-ea"/>
                <a:cs typeface="+mn-cs"/>
              </a:rPr>
              <a:t>Shanlu</a:t>
            </a:r>
            <a:r>
              <a:rPr lang="en-US" sz="1200" b="0" i="0" u="none" strike="noStrike" kern="1200" dirty="0">
                <a:solidFill>
                  <a:schemeClr val="tx1"/>
                </a:solidFill>
                <a:effectLst/>
                <a:latin typeface="+mn-lt"/>
                <a:ea typeface="+mn-ea"/>
                <a:cs typeface="+mn-cs"/>
              </a:rPr>
              <a:t> Zhao, </a:t>
            </a:r>
            <a:r>
              <a:rPr lang="en-US" sz="1200" b="0" i="0" u="none" strike="noStrike" kern="1200" dirty="0" err="1">
                <a:solidFill>
                  <a:schemeClr val="tx1"/>
                </a:solidFill>
                <a:effectLst/>
                <a:latin typeface="+mn-lt"/>
                <a:ea typeface="+mn-ea"/>
                <a:cs typeface="+mn-cs"/>
              </a:rPr>
              <a:t>Qianhui</a:t>
            </a:r>
            <a:r>
              <a:rPr lang="en-US" sz="1200" b="0" i="0" u="none" strike="noStrike" kern="1200" dirty="0">
                <a:solidFill>
                  <a:schemeClr val="tx1"/>
                </a:solidFill>
                <a:effectLst/>
                <a:latin typeface="+mn-lt"/>
                <a:ea typeface="+mn-ea"/>
                <a:cs typeface="+mn-cs"/>
              </a:rPr>
              <a:t> Wu, Stefano </a:t>
            </a:r>
            <a:r>
              <a:rPr lang="en-US" sz="1200" b="0" i="0" u="none" strike="noStrike" kern="1200" dirty="0" err="1">
                <a:solidFill>
                  <a:schemeClr val="tx1"/>
                </a:solidFill>
                <a:effectLst/>
                <a:latin typeface="+mn-lt"/>
                <a:ea typeface="+mn-ea"/>
                <a:cs typeface="+mn-cs"/>
              </a:rPr>
              <a:t>Merler</a:t>
            </a:r>
            <a:r>
              <a:rPr lang="en-US" sz="1200" b="0" i="0" u="none" strike="noStrike" kern="1200" dirty="0">
                <a:solidFill>
                  <a:schemeClr val="tx1"/>
                </a:solidFill>
                <a:effectLst/>
                <a:latin typeface="+mn-lt"/>
                <a:ea typeface="+mn-ea"/>
                <a:cs typeface="+mn-cs"/>
              </a:rPr>
              <a:t>, Cécile </a:t>
            </a:r>
            <a:r>
              <a:rPr lang="en-US" sz="1200" b="0" i="0" u="none" strike="noStrike" kern="1200" dirty="0" err="1">
                <a:solidFill>
                  <a:schemeClr val="tx1"/>
                </a:solidFill>
                <a:effectLst/>
                <a:latin typeface="+mn-lt"/>
                <a:ea typeface="+mn-ea"/>
                <a:cs typeface="+mn-cs"/>
              </a:rPr>
              <a:t>Viboud</a:t>
            </a:r>
            <a:r>
              <a:rPr lang="en-US" sz="1200" b="0" i="0" u="none" strike="noStrike" kern="1200" dirty="0">
                <a:solidFill>
                  <a:schemeClr val="tx1"/>
                </a:solidFill>
                <a:effectLst/>
                <a:latin typeface="+mn-lt"/>
                <a:ea typeface="+mn-ea"/>
                <a:cs typeface="+mn-cs"/>
              </a:rPr>
              <a:t>, Alessandro </a:t>
            </a:r>
            <a:r>
              <a:rPr lang="en-US" sz="1200" b="0" i="0" u="none" strike="noStrike" kern="1200" dirty="0" err="1">
                <a:solidFill>
                  <a:schemeClr val="tx1"/>
                </a:solidFill>
                <a:effectLst/>
                <a:latin typeface="+mn-lt"/>
                <a:ea typeface="+mn-ea"/>
                <a:cs typeface="+mn-cs"/>
              </a:rPr>
              <a:t>Vespignani</a:t>
            </a:r>
            <a:r>
              <a:rPr lang="en-US" sz="1200" b="0" i="0" u="none" strike="noStrike" kern="1200" dirty="0">
                <a:solidFill>
                  <a:schemeClr val="tx1"/>
                </a:solidFill>
                <a:effectLst/>
                <a:latin typeface="+mn-lt"/>
                <a:ea typeface="+mn-ea"/>
                <a:cs typeface="+mn-cs"/>
              </a:rPr>
              <a:t>, Marco </a:t>
            </a:r>
            <a:r>
              <a:rPr lang="en-US" sz="1200" b="0" i="0" u="none" strike="noStrike" kern="1200" dirty="0" err="1">
                <a:solidFill>
                  <a:schemeClr val="tx1"/>
                </a:solidFill>
                <a:effectLst/>
                <a:latin typeface="+mn-lt"/>
                <a:ea typeface="+mn-ea"/>
                <a:cs typeface="+mn-cs"/>
              </a:rPr>
              <a:t>Ajelli</a:t>
            </a:r>
            <a:r>
              <a:rPr lang="en-US" sz="1200" b="0" i="0" u="none" strike="noStrike" kern="1200" dirty="0">
                <a:solidFill>
                  <a:schemeClr val="tx1"/>
                </a:solidFill>
                <a:effectLst/>
                <a:latin typeface="+mn-lt"/>
                <a:ea typeface="+mn-ea"/>
                <a:cs typeface="+mn-cs"/>
              </a:rPr>
              <a:t>, Hongjie Yu</a:t>
            </a:r>
          </a:p>
          <a:p>
            <a:r>
              <a:rPr lang="en-US" sz="1200" b="0" i="0" u="none" strike="noStrike" kern="1200" dirty="0">
                <a:solidFill>
                  <a:schemeClr val="tx1"/>
                </a:solidFill>
                <a:effectLst/>
                <a:latin typeface="+mn-lt"/>
                <a:ea typeface="+mn-ea"/>
                <a:cs typeface="+mn-cs"/>
              </a:rPr>
              <a:t>Published Online29 Apr 2020. Science.</a:t>
            </a:r>
            <a:endParaRPr lang="en-US" dirty="0"/>
          </a:p>
          <a:p>
            <a:endParaRPr lang="en-US" dirty="0"/>
          </a:p>
          <a:p>
            <a:endParaRPr lang="en-US" dirty="0"/>
          </a:p>
          <a:p>
            <a:pPr fontAlgn="base"/>
            <a:r>
              <a:rPr lang="en-US" sz="1200" b="0" i="0" u="none" strike="noStrike" kern="1200" dirty="0">
                <a:solidFill>
                  <a:schemeClr val="tx1"/>
                </a:solidFill>
                <a:effectLst/>
                <a:latin typeface="+mn-lt"/>
                <a:ea typeface="+mn-ea"/>
                <a:cs typeface="+mn-cs"/>
              </a:rPr>
              <a:t>Age specificity of cases and attack rate of novel coronavirus disease (COVID-19)</a:t>
            </a:r>
          </a:p>
          <a:p>
            <a:pPr fontAlgn="base"/>
            <a:r>
              <a:rPr lang="en-US" sz="1200" b="0" i="0" u="none" strike="noStrike" kern="1200" dirty="0">
                <a:solidFill>
                  <a:schemeClr val="tx1"/>
                </a:solidFill>
                <a:effectLst/>
                <a:latin typeface="+mn-lt"/>
                <a:ea typeface="+mn-ea"/>
                <a:cs typeface="+mn-cs"/>
              </a:rPr>
              <a:t>Kenji </a:t>
            </a:r>
            <a:r>
              <a:rPr lang="en-US" sz="1200" b="0" i="0" u="none" strike="noStrike" kern="1200" dirty="0" err="1">
                <a:solidFill>
                  <a:schemeClr val="tx1"/>
                </a:solidFill>
                <a:effectLst/>
                <a:latin typeface="+mn-lt"/>
                <a:ea typeface="+mn-ea"/>
                <a:cs typeface="+mn-cs"/>
              </a:rPr>
              <a:t>Mizumoto</a:t>
            </a:r>
            <a:r>
              <a:rPr lang="en-US" sz="1200" b="0" i="0" u="none" strike="noStrike" kern="1200" dirty="0">
                <a:solidFill>
                  <a:schemeClr val="tx1"/>
                </a:solidFill>
                <a:effectLst/>
                <a:latin typeface="+mn-lt"/>
                <a:ea typeface="+mn-ea"/>
                <a:cs typeface="+mn-cs"/>
              </a:rPr>
              <a:t>, Ryosuke Omori, Hiroshi Nishiura</a:t>
            </a:r>
          </a:p>
          <a:p>
            <a:pPr fontAlgn="base"/>
            <a:r>
              <a:rPr lang="en-US" sz="1200" b="0" i="0" u="none" strike="noStrike" kern="1200" dirty="0" err="1">
                <a:solidFill>
                  <a:schemeClr val="tx1"/>
                </a:solidFill>
                <a:effectLst/>
                <a:latin typeface="+mn-lt"/>
                <a:ea typeface="+mn-ea"/>
                <a:cs typeface="+mn-cs"/>
              </a:rPr>
              <a:t>medRxiv</a:t>
            </a:r>
            <a:r>
              <a:rPr lang="en-US" sz="1200" b="0" i="0" u="none" strike="noStrike" kern="1200" dirty="0">
                <a:solidFill>
                  <a:schemeClr val="tx1"/>
                </a:solidFill>
                <a:effectLst/>
                <a:latin typeface="+mn-lt"/>
                <a:ea typeface="+mn-ea"/>
                <a:cs typeface="+mn-cs"/>
              </a:rPr>
              <a:t> 2020.03.09.20033142; </a:t>
            </a:r>
            <a:r>
              <a:rPr lang="en-US" sz="1200" b="0" i="0" u="none" strike="noStrike" kern="1200" dirty="0" err="1">
                <a:solidFill>
                  <a:schemeClr val="tx1"/>
                </a:solidFill>
                <a:effectLst/>
                <a:latin typeface="+mn-lt"/>
                <a:ea typeface="+mn-ea"/>
                <a:cs typeface="+mn-cs"/>
              </a:rPr>
              <a:t>doi:https</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doi.org</a:t>
            </a:r>
            <a:r>
              <a:rPr lang="en-US" sz="1200" b="0" i="0" u="none" strike="noStrike" kern="1200" dirty="0">
                <a:solidFill>
                  <a:schemeClr val="tx1"/>
                </a:solidFill>
                <a:effectLst/>
                <a:latin typeface="+mn-lt"/>
                <a:ea typeface="+mn-ea"/>
                <a:cs typeface="+mn-cs"/>
              </a:rPr>
              <a:t>/10.1101/2020.03.09.20033142</a:t>
            </a:r>
          </a:p>
          <a:p>
            <a:endParaRPr lang="en-US" dirty="0"/>
          </a:p>
        </p:txBody>
      </p:sp>
      <p:sp>
        <p:nvSpPr>
          <p:cNvPr id="4" name="Slide Number Placeholder 3"/>
          <p:cNvSpPr>
            <a:spLocks noGrp="1"/>
          </p:cNvSpPr>
          <p:nvPr>
            <p:ph type="sldNum" sz="quarter" idx="5"/>
          </p:nvPr>
        </p:nvSpPr>
        <p:spPr/>
        <p:txBody>
          <a:bodyPr/>
          <a:lstStyle/>
          <a:p>
            <a:fld id="{2DA1DC08-1131-D84F-9728-5136E913476B}" type="slidenum">
              <a:rPr lang="en-US" smtClean="0"/>
              <a:t>10</a:t>
            </a:fld>
            <a:endParaRPr lang="en-US"/>
          </a:p>
        </p:txBody>
      </p:sp>
    </p:spTree>
    <p:extLst>
      <p:ext uri="{BB962C8B-B14F-4D97-AF65-F5344CB8AC3E}">
        <p14:creationId xmlns:p14="http://schemas.microsoft.com/office/powerpoint/2010/main" val="3672158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pic>
        <p:nvPicPr>
          <p:cNvPr id="9" name="Picture 2" descr="http://images.clipartpanda.com/world-clipart-png-globe-hi.png"/>
          <p:cNvPicPr>
            <a:picLocks noChangeAspect="1" noChangeArrowheads="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812" y="157162"/>
            <a:ext cx="3733800" cy="370890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4"/>
          <p:cNvSpPr/>
          <p:nvPr userDrawn="1"/>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6351" t="16883" r="8327"/>
          <a:stretch/>
        </p:blipFill>
        <p:spPr>
          <a:xfrm>
            <a:off x="4572000" y="4953000"/>
            <a:ext cx="3368163" cy="1600200"/>
          </a:xfrm>
          <a:prstGeom prst="rect">
            <a:avLst/>
          </a:prstGeom>
          <a:ln>
            <a:solidFill>
              <a:schemeClr val="tx2">
                <a:lumMod val="50000"/>
              </a:schemeClr>
            </a:solidFill>
          </a:ln>
        </p:spPr>
      </p:pic>
    </p:spTree>
    <p:extLst>
      <p:ext uri="{BB962C8B-B14F-4D97-AF65-F5344CB8AC3E}">
        <p14:creationId xmlns:p14="http://schemas.microsoft.com/office/powerpoint/2010/main" val="203223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6/12/20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829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6/12/20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4616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pic>
        <p:nvPicPr>
          <p:cNvPr id="9" name="Picture 2" descr="http://images.clipartpanda.com/world-clipart-png-globe-hi.png"/>
          <p:cNvPicPr>
            <a:picLocks noChangeAspect="1" noChangeArrowheads="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812" y="157162"/>
            <a:ext cx="3733800" cy="370890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4"/>
          <p:cNvSpPr/>
          <p:nvPr userDrawn="1"/>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6351" t="16883" r="8327"/>
          <a:stretch/>
        </p:blipFill>
        <p:spPr>
          <a:xfrm>
            <a:off x="4572000" y="4953000"/>
            <a:ext cx="3368163" cy="1600200"/>
          </a:xfrm>
          <a:prstGeom prst="rect">
            <a:avLst/>
          </a:prstGeom>
          <a:ln>
            <a:solidFill>
              <a:schemeClr val="tx2">
                <a:lumMod val="50000"/>
              </a:schemeClr>
            </a:solidFill>
          </a:ln>
        </p:spPr>
      </p:pic>
    </p:spTree>
    <p:extLst>
      <p:ext uri="{BB962C8B-B14F-4D97-AF65-F5344CB8AC3E}">
        <p14:creationId xmlns:p14="http://schemas.microsoft.com/office/powerpoint/2010/main" val="4042955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6/12/20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49781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54632-50C4-6042-BF0D-689D8DA2E976}" type="datetimeFigureOut">
              <a:rPr lang="en-US" smtClean="0"/>
              <a:t>6/12/20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50152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54632-50C4-6042-BF0D-689D8DA2E976}" type="datetimeFigureOut">
              <a:rPr lang="en-US" smtClean="0"/>
              <a:t>6/12/20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38626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54632-50C4-6042-BF0D-689D8DA2E976}" type="datetimeFigureOut">
              <a:rPr lang="en-US" smtClean="0"/>
              <a:t>6/12/20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3A49E-25BD-984C-BD05-59AE97DE79DB}" type="slidenum">
              <a:rPr lang="en-US" smtClean="0"/>
              <a:t>‹#›</a:t>
            </a:fld>
            <a:endParaRPr lang="en-US"/>
          </a:p>
        </p:txBody>
      </p:sp>
      <p:sp>
        <p:nvSpPr>
          <p:cNvPr id="10"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68551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54632-50C4-6042-BF0D-689D8DA2E976}" type="datetimeFigureOut">
              <a:rPr lang="en-US" smtClean="0"/>
              <a:t>6/12/20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3A49E-25BD-984C-BD05-59AE97DE79DB}" type="slidenum">
              <a:rPr lang="en-US" smtClean="0"/>
              <a:t>‹#›</a:t>
            </a:fld>
            <a:endParaRPr lang="en-US"/>
          </a:p>
        </p:txBody>
      </p:sp>
      <p:sp>
        <p:nvSpPr>
          <p:cNvPr id="6"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03392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54632-50C4-6042-BF0D-689D8DA2E976}" type="datetimeFigureOut">
              <a:rPr lang="en-US" smtClean="0"/>
              <a:t>6/12/20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3A49E-25BD-984C-BD05-59AE97DE79DB}" type="slidenum">
              <a:rPr lang="en-US" smtClean="0"/>
              <a:t>‹#›</a:t>
            </a:fld>
            <a:endParaRPr lang="en-US"/>
          </a:p>
        </p:txBody>
      </p:sp>
      <p:sp>
        <p:nvSpPr>
          <p:cNvPr id="5"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22996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6/12/20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8048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3600"/>
            </a:lvl1pPr>
            <a:lvl2pPr>
              <a:defRPr sz="3200"/>
            </a:lvl2pPr>
            <a:lvl3pPr>
              <a:defRPr sz="2800"/>
            </a:lvl3pPr>
            <a:lvl4pPr marL="1371600" indent="0">
              <a:buNone/>
              <a:defRPr sz="2400"/>
            </a:lvl4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Date Placeholder 3"/>
          <p:cNvSpPr>
            <a:spLocks noGrp="1"/>
          </p:cNvSpPr>
          <p:nvPr>
            <p:ph type="dt" sz="half" idx="10"/>
          </p:nvPr>
        </p:nvSpPr>
        <p:spPr/>
        <p:txBody>
          <a:bodyPr/>
          <a:lstStyle/>
          <a:p>
            <a:fld id="{75754632-50C4-6042-BF0D-689D8DA2E976}" type="datetimeFigureOut">
              <a:rPr lang="en-US" smtClean="0"/>
              <a:t>6/12/20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3517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6/12/20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99983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6/12/20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00725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6/12/20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11940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754632-50C4-6042-BF0D-689D8DA2E976}" type="datetimeFigureOut">
              <a:rPr lang="en-US" smtClean="0"/>
              <a:t>6/12/20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3901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54632-50C4-6042-BF0D-689D8DA2E976}" type="datetimeFigureOut">
              <a:rPr lang="en-US" smtClean="0"/>
              <a:t>6/12/20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0672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54632-50C4-6042-BF0D-689D8DA2E976}" type="datetimeFigureOut">
              <a:rPr lang="en-US" smtClean="0"/>
              <a:t>6/12/20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3A49E-25BD-984C-BD05-59AE97DE79DB}" type="slidenum">
              <a:rPr lang="en-US" smtClean="0"/>
              <a:t>‹#›</a:t>
            </a:fld>
            <a:endParaRPr lang="en-US"/>
          </a:p>
        </p:txBody>
      </p:sp>
      <p:sp>
        <p:nvSpPr>
          <p:cNvPr id="10"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93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54632-50C4-6042-BF0D-689D8DA2E976}" type="datetimeFigureOut">
              <a:rPr lang="en-US" smtClean="0"/>
              <a:t>6/12/20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3A49E-25BD-984C-BD05-59AE97DE79DB}" type="slidenum">
              <a:rPr lang="en-US" smtClean="0"/>
              <a:t>‹#›</a:t>
            </a:fld>
            <a:endParaRPr lang="en-US"/>
          </a:p>
        </p:txBody>
      </p:sp>
      <p:sp>
        <p:nvSpPr>
          <p:cNvPr id="6"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5160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54632-50C4-6042-BF0D-689D8DA2E976}" type="datetimeFigureOut">
              <a:rPr lang="en-US" smtClean="0"/>
              <a:t>6/12/20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3A49E-25BD-984C-BD05-59AE97DE79DB}" type="slidenum">
              <a:rPr lang="en-US" smtClean="0"/>
              <a:t>‹#›</a:t>
            </a:fld>
            <a:endParaRPr lang="en-US"/>
          </a:p>
        </p:txBody>
      </p:sp>
      <p:sp>
        <p:nvSpPr>
          <p:cNvPr id="5"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6084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6/12/20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8123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6/12/20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410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54632-50C4-6042-BF0D-689D8DA2E976}" type="datetimeFigureOut">
              <a:rPr lang="en-US" smtClean="0"/>
              <a:t>6/12/20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3A49E-25BD-984C-BD05-59AE97DE79DB}" type="slidenum">
              <a:rPr lang="en-US" smtClean="0"/>
              <a:t>‹#›</a:t>
            </a:fld>
            <a:endParaRPr lang="en-US"/>
          </a:p>
        </p:txBody>
      </p:sp>
    </p:spTree>
    <p:extLst>
      <p:ext uri="{BB962C8B-B14F-4D97-AF65-F5344CB8AC3E}">
        <p14:creationId xmlns:p14="http://schemas.microsoft.com/office/powerpoint/2010/main" val="20558634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54632-50C4-6042-BF0D-689D8DA2E976}" type="datetimeFigureOut">
              <a:rPr lang="en-US" smtClean="0"/>
              <a:t>6/12/20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3A49E-25BD-984C-BD05-59AE97DE79DB}" type="slidenum">
              <a:rPr lang="en-US" smtClean="0"/>
              <a:t>‹#›</a:t>
            </a:fld>
            <a:endParaRPr lang="en-US"/>
          </a:p>
        </p:txBody>
      </p:sp>
    </p:spTree>
    <p:extLst>
      <p:ext uri="{BB962C8B-B14F-4D97-AF65-F5344CB8AC3E}">
        <p14:creationId xmlns:p14="http://schemas.microsoft.com/office/powerpoint/2010/main" val="22341075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jamanetwork.com/searchresults?author=Edward+Livingston&amp;q=Edward+Livingst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1425" y="685801"/>
            <a:ext cx="4848226" cy="2914650"/>
          </a:xfrm>
          <a:ln>
            <a:miter lim="800000"/>
            <a:headEnd/>
            <a:tailEnd/>
          </a:ln>
        </p:spPr>
        <p:txBody>
          <a:bodyPr anchor="ctr">
            <a:normAutofit/>
          </a:bodyPr>
          <a:lstStyle/>
          <a:p>
            <a:pPr>
              <a:defRPr/>
            </a:pPr>
            <a:r>
              <a:rPr lang="en-US" sz="4800" dirty="0">
                <a:latin typeface="+mn-lt"/>
              </a:rPr>
              <a:t>COVID-19 in Children: Perioperative Considerations</a:t>
            </a:r>
          </a:p>
        </p:txBody>
      </p:sp>
      <p:sp>
        <p:nvSpPr>
          <p:cNvPr id="5" name="Subtitle 4">
            <a:extLst>
              <a:ext uri="{FF2B5EF4-FFF2-40B4-BE49-F238E27FC236}">
                <a16:creationId xmlns:a16="http://schemas.microsoft.com/office/drawing/2014/main" id="{FF0753EB-F932-CE4D-A361-96ADD07826BF}"/>
              </a:ext>
            </a:extLst>
          </p:cNvPr>
          <p:cNvSpPr>
            <a:spLocks noGrp="1"/>
          </p:cNvSpPr>
          <p:nvPr>
            <p:ph type="subTitle" idx="1"/>
          </p:nvPr>
        </p:nvSpPr>
        <p:spPr>
          <a:xfrm>
            <a:off x="285750" y="4171950"/>
            <a:ext cx="4057650" cy="2152650"/>
          </a:xfrm>
        </p:spPr>
        <p:txBody>
          <a:bodyPr>
            <a:normAutofit/>
          </a:bodyPr>
          <a:lstStyle/>
          <a:p>
            <a:pPr algn="l"/>
            <a:r>
              <a:rPr lang="en-US" sz="3200" dirty="0"/>
              <a:t>J. Matthew Kynes, MD</a:t>
            </a:r>
          </a:p>
          <a:p>
            <a:pPr algn="l"/>
            <a:r>
              <a:rPr lang="en-US" sz="2800" dirty="0"/>
              <a:t>Vanderbilt Children’s Hospital</a:t>
            </a:r>
          </a:p>
          <a:p>
            <a:pPr algn="l"/>
            <a:r>
              <a:rPr lang="en-US" sz="2800" dirty="0"/>
              <a:t>Nashville, TN, USA</a:t>
            </a:r>
          </a:p>
        </p:txBody>
      </p:sp>
      <p:sp>
        <p:nvSpPr>
          <p:cNvPr id="3" name="TextBox 2">
            <a:extLst>
              <a:ext uri="{FF2B5EF4-FFF2-40B4-BE49-F238E27FC236}">
                <a16:creationId xmlns:a16="http://schemas.microsoft.com/office/drawing/2014/main" id="{1AD4FDBE-8D74-9440-BA22-733C2C4A87F6}"/>
              </a:ext>
            </a:extLst>
          </p:cNvPr>
          <p:cNvSpPr txBox="1"/>
          <p:nvPr/>
        </p:nvSpPr>
        <p:spPr>
          <a:xfrm>
            <a:off x="5559135" y="3600451"/>
            <a:ext cx="1051891" cy="248209"/>
          </a:xfrm>
          <a:prstGeom prst="rect">
            <a:avLst/>
          </a:prstGeom>
          <a:noFill/>
        </p:spPr>
        <p:txBody>
          <a:bodyPr wrap="none" rtlCol="0">
            <a:spAutoFit/>
          </a:bodyPr>
          <a:lstStyle/>
          <a:p>
            <a:r>
              <a:rPr lang="en-US" sz="1013" dirty="0"/>
              <a:t>Updated 6/2020</a:t>
            </a:r>
          </a:p>
        </p:txBody>
      </p:sp>
    </p:spTree>
    <p:extLst>
      <p:ext uri="{BB962C8B-B14F-4D97-AF65-F5344CB8AC3E}">
        <p14:creationId xmlns:p14="http://schemas.microsoft.com/office/powerpoint/2010/main" val="993651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F537-429C-3244-BE22-4CBB2AA7BCB7}"/>
              </a:ext>
            </a:extLst>
          </p:cNvPr>
          <p:cNvSpPr>
            <a:spLocks noGrp="1"/>
          </p:cNvSpPr>
          <p:nvPr>
            <p:ph type="title"/>
          </p:nvPr>
        </p:nvSpPr>
        <p:spPr>
          <a:xfrm>
            <a:off x="457200" y="274637"/>
            <a:ext cx="8058150" cy="1325563"/>
          </a:xfrm>
        </p:spPr>
        <p:txBody>
          <a:bodyPr>
            <a:normAutofit/>
          </a:bodyPr>
          <a:lstStyle/>
          <a:p>
            <a:r>
              <a:rPr lang="en-US" sz="4800" dirty="0"/>
              <a:t>Attack Rate in Children</a:t>
            </a:r>
          </a:p>
        </p:txBody>
      </p:sp>
      <p:sp>
        <p:nvSpPr>
          <p:cNvPr id="3" name="Content Placeholder 2">
            <a:extLst>
              <a:ext uri="{FF2B5EF4-FFF2-40B4-BE49-F238E27FC236}">
                <a16:creationId xmlns:a16="http://schemas.microsoft.com/office/drawing/2014/main" id="{1460950C-5523-CA4E-AF8E-057BE2EAE487}"/>
              </a:ext>
            </a:extLst>
          </p:cNvPr>
          <p:cNvSpPr>
            <a:spLocks noGrp="1"/>
          </p:cNvSpPr>
          <p:nvPr>
            <p:ph idx="1"/>
          </p:nvPr>
        </p:nvSpPr>
        <p:spPr>
          <a:xfrm>
            <a:off x="457200" y="1825624"/>
            <a:ext cx="8058150" cy="4803775"/>
          </a:xfrm>
        </p:spPr>
        <p:txBody>
          <a:bodyPr/>
          <a:lstStyle/>
          <a:p>
            <a:pPr marL="0" indent="0">
              <a:buNone/>
            </a:pPr>
            <a:r>
              <a:rPr lang="en-US" b="1" dirty="0"/>
              <a:t>Attack rate </a:t>
            </a:r>
            <a:r>
              <a:rPr lang="en-US" dirty="0"/>
              <a:t>= </a:t>
            </a:r>
            <a:r>
              <a:rPr lang="en-US" i="1" dirty="0"/>
              <a:t>proportion of people who have had contact with a confirmed case that subsequently became infected</a:t>
            </a:r>
          </a:p>
        </p:txBody>
      </p:sp>
      <p:pic>
        <p:nvPicPr>
          <p:cNvPr id="5" name="Picture 4" descr="A picture containing black, light, white, water&#10;&#10;Description automatically generated">
            <a:extLst>
              <a:ext uri="{FF2B5EF4-FFF2-40B4-BE49-F238E27FC236}">
                <a16:creationId xmlns:a16="http://schemas.microsoft.com/office/drawing/2014/main" id="{BC5A9B8F-B87C-FE4B-A9D2-61281296BC3C}"/>
              </a:ext>
            </a:extLst>
          </p:cNvPr>
          <p:cNvPicPr>
            <a:picLocks noChangeAspect="1"/>
          </p:cNvPicPr>
          <p:nvPr/>
        </p:nvPicPr>
        <p:blipFill rotWithShape="1">
          <a:blip r:embed="rId3">
            <a:extLst>
              <a:ext uri="{28A0092B-C50C-407E-A947-70E740481C1C}">
                <a14:useLocalDpi xmlns:a14="http://schemas.microsoft.com/office/drawing/2010/main"/>
              </a:ext>
            </a:extLst>
          </a:blip>
          <a:srcRect t="1093"/>
          <a:stretch/>
        </p:blipFill>
        <p:spPr>
          <a:xfrm>
            <a:off x="457200" y="3510861"/>
            <a:ext cx="8083062" cy="2666102"/>
          </a:xfrm>
          <a:prstGeom prst="rect">
            <a:avLst/>
          </a:prstGeom>
        </p:spPr>
      </p:pic>
      <p:sp>
        <p:nvSpPr>
          <p:cNvPr id="4" name="Rectangle 3">
            <a:extLst>
              <a:ext uri="{FF2B5EF4-FFF2-40B4-BE49-F238E27FC236}">
                <a16:creationId xmlns:a16="http://schemas.microsoft.com/office/drawing/2014/main" id="{F0B46197-4FCB-384D-A327-6F0532891696}"/>
              </a:ext>
            </a:extLst>
          </p:cNvPr>
          <p:cNvSpPr/>
          <p:nvPr/>
        </p:nvSpPr>
        <p:spPr>
          <a:xfrm>
            <a:off x="6743703" y="5793002"/>
            <a:ext cx="1643399" cy="230832"/>
          </a:xfrm>
          <a:prstGeom prst="rect">
            <a:avLst/>
          </a:prstGeom>
        </p:spPr>
        <p:txBody>
          <a:bodyPr wrap="none">
            <a:spAutoFit/>
          </a:bodyPr>
          <a:lstStyle/>
          <a:p>
            <a:r>
              <a:rPr lang="en-US" sz="900" dirty="0" err="1"/>
              <a:t>Mizumoto</a:t>
            </a:r>
            <a:r>
              <a:rPr lang="en-US" sz="900" dirty="0"/>
              <a:t> et al. </a:t>
            </a:r>
            <a:r>
              <a:rPr lang="en-US" sz="900" dirty="0" err="1"/>
              <a:t>medRxiv</a:t>
            </a:r>
            <a:r>
              <a:rPr lang="en-US" sz="900" dirty="0"/>
              <a:t>. 2020</a:t>
            </a:r>
          </a:p>
        </p:txBody>
      </p:sp>
    </p:spTree>
    <p:extLst>
      <p:ext uri="{BB962C8B-B14F-4D97-AF65-F5344CB8AC3E}">
        <p14:creationId xmlns:p14="http://schemas.microsoft.com/office/powerpoint/2010/main" val="347172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52D6A-3E47-9844-9D35-C51533CCD959}"/>
              </a:ext>
            </a:extLst>
          </p:cNvPr>
          <p:cNvSpPr>
            <a:spLocks noGrp="1"/>
          </p:cNvSpPr>
          <p:nvPr>
            <p:ph type="title"/>
          </p:nvPr>
        </p:nvSpPr>
        <p:spPr>
          <a:xfrm>
            <a:off x="628650" y="2179637"/>
            <a:ext cx="7886700" cy="1325563"/>
          </a:xfrm>
        </p:spPr>
        <p:txBody>
          <a:bodyPr/>
          <a:lstStyle/>
          <a:p>
            <a:r>
              <a:rPr lang="en-US" i="1" dirty="0"/>
              <a:t>How do we know children are infected?</a:t>
            </a:r>
            <a:endParaRPr lang="en-US" dirty="0"/>
          </a:p>
        </p:txBody>
      </p:sp>
    </p:spTree>
    <p:extLst>
      <p:ext uri="{BB962C8B-B14F-4D97-AF65-F5344CB8AC3E}">
        <p14:creationId xmlns:p14="http://schemas.microsoft.com/office/powerpoint/2010/main" val="191497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E7B41-604E-C347-BC4D-B171AB6DC3D7}"/>
              </a:ext>
            </a:extLst>
          </p:cNvPr>
          <p:cNvSpPr>
            <a:spLocks noGrp="1"/>
          </p:cNvSpPr>
          <p:nvPr>
            <p:ph type="title"/>
          </p:nvPr>
        </p:nvSpPr>
        <p:spPr>
          <a:xfrm>
            <a:off x="304799" y="228600"/>
            <a:ext cx="8039101" cy="1158875"/>
          </a:xfrm>
        </p:spPr>
        <p:txBody>
          <a:bodyPr>
            <a:normAutofit/>
          </a:bodyPr>
          <a:lstStyle/>
          <a:p>
            <a:r>
              <a:rPr lang="en-US" sz="5400" b="1" dirty="0"/>
              <a:t>Presentation</a:t>
            </a:r>
          </a:p>
        </p:txBody>
      </p:sp>
      <p:graphicFrame>
        <p:nvGraphicFramePr>
          <p:cNvPr id="7" name="Table 6">
            <a:extLst>
              <a:ext uri="{FF2B5EF4-FFF2-40B4-BE49-F238E27FC236}">
                <a16:creationId xmlns:a16="http://schemas.microsoft.com/office/drawing/2014/main" id="{11CB8B3C-2618-2D46-A96C-B990A9B4A5D4}"/>
              </a:ext>
            </a:extLst>
          </p:cNvPr>
          <p:cNvGraphicFramePr>
            <a:graphicFrameLocks noGrp="1"/>
          </p:cNvGraphicFramePr>
          <p:nvPr>
            <p:extLst>
              <p:ext uri="{D42A27DB-BD31-4B8C-83A1-F6EECF244321}">
                <p14:modId xmlns:p14="http://schemas.microsoft.com/office/powerpoint/2010/main" val="1668681838"/>
              </p:ext>
            </p:extLst>
          </p:nvPr>
        </p:nvGraphicFramePr>
        <p:xfrm>
          <a:off x="457200" y="1348740"/>
          <a:ext cx="8229600" cy="535461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334805166"/>
                    </a:ext>
                  </a:extLst>
                </a:gridCol>
                <a:gridCol w="3048000">
                  <a:extLst>
                    <a:ext uri="{9D8B030D-6E8A-4147-A177-3AD203B41FA5}">
                      <a16:colId xmlns:a16="http://schemas.microsoft.com/office/drawing/2014/main" val="3326499949"/>
                    </a:ext>
                  </a:extLst>
                </a:gridCol>
                <a:gridCol w="3048000">
                  <a:extLst>
                    <a:ext uri="{9D8B030D-6E8A-4147-A177-3AD203B41FA5}">
                      <a16:colId xmlns:a16="http://schemas.microsoft.com/office/drawing/2014/main" val="3915750196"/>
                    </a:ext>
                  </a:extLst>
                </a:gridCol>
              </a:tblGrid>
              <a:tr h="419271">
                <a:tc>
                  <a:txBody>
                    <a:bodyPr/>
                    <a:lstStyle/>
                    <a:p>
                      <a:endParaRPr lang="en-US" sz="10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0E9"/>
                    </a:solidFill>
                  </a:tcPr>
                </a:tc>
                <a:tc>
                  <a:txBody>
                    <a:bodyPr/>
                    <a:lstStyle/>
                    <a:p>
                      <a:r>
                        <a:rPr lang="en-US" sz="2400" b="0" dirty="0">
                          <a:solidFill>
                            <a:sysClr val="windowText" lastClr="000000"/>
                          </a:solidFill>
                        </a:rPr>
                        <a:t>Lu et al (China, N=171)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0E9"/>
                    </a:solidFill>
                  </a:tcPr>
                </a:tc>
                <a:tc>
                  <a:txBody>
                    <a:bodyPr/>
                    <a:lstStyle/>
                    <a:p>
                      <a:r>
                        <a:rPr lang="en-US" sz="2400" b="0" dirty="0">
                          <a:solidFill>
                            <a:sysClr val="windowText" lastClr="000000"/>
                          </a:solidFill>
                        </a:rPr>
                        <a:t>Parri et al (Italy, N=100)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0E9"/>
                    </a:solidFill>
                  </a:tcPr>
                </a:tc>
                <a:extLst>
                  <a:ext uri="{0D108BD9-81ED-4DB2-BD59-A6C34878D82A}">
                    <a16:rowId xmlns:a16="http://schemas.microsoft.com/office/drawing/2014/main" val="4163659219"/>
                  </a:ext>
                </a:extLst>
              </a:tr>
              <a:tr h="331004">
                <a:tc>
                  <a:txBody>
                    <a:bodyPr/>
                    <a:lstStyle/>
                    <a:p>
                      <a:r>
                        <a:rPr lang="en-US" sz="1600" b="0" dirty="0"/>
                        <a:t>Cough</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48.5%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44%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9744482"/>
                  </a:ext>
                </a:extLst>
              </a:tr>
              <a:tr h="331004">
                <a:tc>
                  <a:txBody>
                    <a:bodyPr/>
                    <a:lstStyle/>
                    <a:p>
                      <a:r>
                        <a:rPr lang="en-US" sz="1600" b="0" dirty="0"/>
                        <a:t>Shortness of breath</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50196"/>
                      </a:srgbClr>
                    </a:solidFill>
                  </a:tcPr>
                </a:tc>
                <a:tc>
                  <a:txBody>
                    <a:bodyPr/>
                    <a:lstStyle/>
                    <a:p>
                      <a:pPr algn="ctr"/>
                      <a:r>
                        <a:rPr lang="en-US" sz="120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50196"/>
                      </a:srgbClr>
                    </a:solidFill>
                  </a:tcPr>
                </a:tc>
                <a:tc>
                  <a:txBody>
                    <a:bodyPr/>
                    <a:lstStyle/>
                    <a:p>
                      <a:pPr algn="ctr"/>
                      <a:r>
                        <a:rPr lang="en-US" sz="1200" dirty="0"/>
                        <a:t>11%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50196"/>
                      </a:srgbClr>
                    </a:solidFill>
                  </a:tcPr>
                </a:tc>
                <a:extLst>
                  <a:ext uri="{0D108BD9-81ED-4DB2-BD59-A6C34878D82A}">
                    <a16:rowId xmlns:a16="http://schemas.microsoft.com/office/drawing/2014/main" val="1993810025"/>
                  </a:ext>
                </a:extLst>
              </a:tr>
              <a:tr h="331004">
                <a:tc>
                  <a:txBody>
                    <a:bodyPr/>
                    <a:lstStyle/>
                    <a:p>
                      <a:r>
                        <a:rPr lang="en-US" sz="1600" b="0" dirty="0"/>
                        <a:t>Pharyngeal edema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46.2%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54064"/>
                  </a:ext>
                </a:extLst>
              </a:tr>
              <a:tr h="331004">
                <a:tc>
                  <a:txBody>
                    <a:bodyPr/>
                    <a:lstStyle/>
                    <a:p>
                      <a:r>
                        <a:rPr lang="en-US" sz="1600" b="0" dirty="0"/>
                        <a:t>Fever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67843"/>
                      </a:srgbClr>
                    </a:solidFill>
                  </a:tcPr>
                </a:tc>
                <a:tc>
                  <a:txBody>
                    <a:bodyPr/>
                    <a:lstStyle/>
                    <a:p>
                      <a:pPr algn="ctr"/>
                      <a:r>
                        <a:rPr lang="en-US" sz="1200" dirty="0"/>
                        <a:t>41.5%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67843"/>
                      </a:srgbClr>
                    </a:solidFill>
                  </a:tcPr>
                </a:tc>
                <a:tc>
                  <a:txBody>
                    <a:bodyPr/>
                    <a:lstStyle/>
                    <a:p>
                      <a:pPr algn="ctr"/>
                      <a:r>
                        <a:rPr lang="en-US" sz="1200" dirty="0"/>
                        <a:t>54%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67843"/>
                      </a:srgbClr>
                    </a:solidFill>
                  </a:tcPr>
                </a:tc>
                <a:extLst>
                  <a:ext uri="{0D108BD9-81ED-4DB2-BD59-A6C34878D82A}">
                    <a16:rowId xmlns:a16="http://schemas.microsoft.com/office/drawing/2014/main" val="3969007371"/>
                  </a:ext>
                </a:extLst>
              </a:tr>
              <a:tr h="331004">
                <a:tc>
                  <a:txBody>
                    <a:bodyPr/>
                    <a:lstStyle/>
                    <a:p>
                      <a:r>
                        <a:rPr lang="en-US" sz="1600" b="0" dirty="0"/>
                        <a:t>Duration of fever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3 days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011566"/>
                  </a:ext>
                </a:extLst>
              </a:tr>
              <a:tr h="331004">
                <a:tc>
                  <a:txBody>
                    <a:bodyPr/>
                    <a:lstStyle/>
                    <a:p>
                      <a:r>
                        <a:rPr lang="en-US" sz="1600" b="0" dirty="0"/>
                        <a:t>Diarrhea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67843"/>
                      </a:srgbClr>
                    </a:solidFill>
                  </a:tcPr>
                </a:tc>
                <a:tc>
                  <a:txBody>
                    <a:bodyPr/>
                    <a:lstStyle/>
                    <a:p>
                      <a:pPr algn="ctr"/>
                      <a:r>
                        <a:rPr lang="en-US" sz="1200" dirty="0"/>
                        <a:t>8.8%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67843"/>
                      </a:srgbClr>
                    </a:solidFill>
                  </a:tcPr>
                </a:tc>
                <a:tc>
                  <a:txBody>
                    <a:bodyPr/>
                    <a:lstStyle/>
                    <a:p>
                      <a:pPr algn="ctr"/>
                      <a:r>
                        <a:rPr lang="en-US" sz="1200" dirty="0"/>
                        <a:t>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67843"/>
                      </a:srgbClr>
                    </a:solidFill>
                  </a:tcPr>
                </a:tc>
                <a:extLst>
                  <a:ext uri="{0D108BD9-81ED-4DB2-BD59-A6C34878D82A}">
                    <a16:rowId xmlns:a16="http://schemas.microsoft.com/office/drawing/2014/main" val="125391070"/>
                  </a:ext>
                </a:extLst>
              </a:tr>
              <a:tr h="331004">
                <a:tc>
                  <a:txBody>
                    <a:bodyPr/>
                    <a:lstStyle/>
                    <a:p>
                      <a:r>
                        <a:rPr lang="en-US" sz="1600" b="0" dirty="0"/>
                        <a:t>Fatigue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7.6%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4074301"/>
                  </a:ext>
                </a:extLst>
              </a:tr>
              <a:tr h="331004">
                <a:tc>
                  <a:txBody>
                    <a:bodyPr/>
                    <a:lstStyle/>
                    <a:p>
                      <a:r>
                        <a:rPr lang="en-US" sz="1600" b="0" dirty="0"/>
                        <a:t>Rhinorrhea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67451"/>
                      </a:srgbClr>
                    </a:solidFill>
                  </a:tcPr>
                </a:tc>
                <a:tc>
                  <a:txBody>
                    <a:bodyPr/>
                    <a:lstStyle/>
                    <a:p>
                      <a:pPr algn="ctr"/>
                      <a:r>
                        <a:rPr lang="en-US" sz="1200" dirty="0"/>
                        <a:t>7.6%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67451"/>
                      </a:srgbClr>
                    </a:solidFill>
                  </a:tcPr>
                </a:tc>
                <a:tc>
                  <a:txBody>
                    <a:bodyPr/>
                    <a:lstStyle/>
                    <a:p>
                      <a:pPr algn="ctr"/>
                      <a:r>
                        <a:rPr lang="en-US" sz="1200" dirty="0"/>
                        <a:t>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67451"/>
                      </a:srgbClr>
                    </a:solidFill>
                  </a:tcPr>
                </a:tc>
                <a:extLst>
                  <a:ext uri="{0D108BD9-81ED-4DB2-BD59-A6C34878D82A}">
                    <a16:rowId xmlns:a16="http://schemas.microsoft.com/office/drawing/2014/main" val="2472730307"/>
                  </a:ext>
                </a:extLst>
              </a:tr>
              <a:tr h="331004">
                <a:tc>
                  <a:txBody>
                    <a:bodyPr/>
                    <a:lstStyle/>
                    <a:p>
                      <a:r>
                        <a:rPr lang="en-US" sz="1600" b="0" dirty="0"/>
                        <a:t>Vomiting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6.4%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10%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0382034"/>
                  </a:ext>
                </a:extLst>
              </a:tr>
              <a:tr h="331004">
                <a:tc>
                  <a:txBody>
                    <a:bodyPr/>
                    <a:lstStyle/>
                    <a:p>
                      <a:r>
                        <a:rPr lang="en-US" sz="1600" b="0" dirty="0"/>
                        <a:t>Nasal congestion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63529"/>
                      </a:srgbClr>
                    </a:solidFill>
                  </a:tcPr>
                </a:tc>
                <a:tc>
                  <a:txBody>
                    <a:bodyPr/>
                    <a:lstStyle/>
                    <a:p>
                      <a:pPr algn="ctr"/>
                      <a:r>
                        <a:rPr lang="en-US" sz="1200" dirty="0"/>
                        <a:t>5.3%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63529"/>
                      </a:srgbClr>
                    </a:solidFill>
                  </a:tcPr>
                </a:tc>
                <a:tc>
                  <a:txBody>
                    <a:bodyPr/>
                    <a:lstStyle/>
                    <a:p>
                      <a:pPr algn="ctr"/>
                      <a:r>
                        <a:rPr lang="en-US" sz="120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63529"/>
                      </a:srgbClr>
                    </a:solidFill>
                  </a:tcPr>
                </a:tc>
                <a:extLst>
                  <a:ext uri="{0D108BD9-81ED-4DB2-BD59-A6C34878D82A}">
                    <a16:rowId xmlns:a16="http://schemas.microsoft.com/office/drawing/2014/main" val="73598883"/>
                  </a:ext>
                </a:extLst>
              </a:tr>
              <a:tr h="331004">
                <a:tc>
                  <a:txBody>
                    <a:bodyPr/>
                    <a:lstStyle/>
                    <a:p>
                      <a:r>
                        <a:rPr lang="en-US" sz="1600" b="0" dirty="0"/>
                        <a:t>Tachypnea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28.7%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9280898"/>
                  </a:ext>
                </a:extLst>
              </a:tr>
              <a:tr h="331004">
                <a:tc>
                  <a:txBody>
                    <a:bodyPr/>
                    <a:lstStyle/>
                    <a:p>
                      <a:r>
                        <a:rPr lang="en-US" sz="1600" b="0" dirty="0"/>
                        <a:t>Tachycardia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65098"/>
                      </a:srgbClr>
                    </a:solidFill>
                  </a:tcPr>
                </a:tc>
                <a:tc>
                  <a:txBody>
                    <a:bodyPr/>
                    <a:lstStyle/>
                    <a:p>
                      <a:pPr algn="ctr"/>
                      <a:r>
                        <a:rPr lang="en-US" sz="1200" dirty="0"/>
                        <a:t>42.1%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65098"/>
                      </a:srgbClr>
                    </a:solidFill>
                  </a:tcPr>
                </a:tc>
                <a:tc>
                  <a:txBody>
                    <a:bodyPr/>
                    <a:lstStyle/>
                    <a:p>
                      <a:pPr algn="ctr"/>
                      <a:r>
                        <a:rPr lang="en-US" sz="120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18B">
                        <a:alpha val="65098"/>
                      </a:srgbClr>
                    </a:solidFill>
                  </a:tcPr>
                </a:tc>
                <a:extLst>
                  <a:ext uri="{0D108BD9-81ED-4DB2-BD59-A6C34878D82A}">
                    <a16:rowId xmlns:a16="http://schemas.microsoft.com/office/drawing/2014/main" val="3630240392"/>
                  </a:ext>
                </a:extLst>
              </a:tr>
              <a:tr h="331004">
                <a:tc>
                  <a:txBody>
                    <a:bodyPr/>
                    <a:lstStyle/>
                    <a:p>
                      <a:r>
                        <a:rPr lang="en-US" sz="1600" b="0" dirty="0"/>
                        <a:t>O2 saturation &lt;92%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2.3%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3498126"/>
                  </a:ext>
                </a:extLst>
              </a:tr>
              <a:tr h="595807">
                <a:tc gridSpan="3">
                  <a:txBody>
                    <a:bodyPr/>
                    <a:lstStyle/>
                    <a:p>
                      <a:r>
                        <a:rPr lang="en-US" sz="1800" b="0" dirty="0"/>
                        <a:t>Table 1: Epidemiologic Characteristics, Clinical Features and Outcomes in the Italian CONFIDENCE Cohort as Compared with Other Cohorts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412521"/>
                  </a:ext>
                </a:extLst>
              </a:tr>
            </a:tbl>
          </a:graphicData>
        </a:graphic>
      </p:graphicFrame>
    </p:spTree>
    <p:extLst>
      <p:ext uri="{BB962C8B-B14F-4D97-AF65-F5344CB8AC3E}">
        <p14:creationId xmlns:p14="http://schemas.microsoft.com/office/powerpoint/2010/main" val="279053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76" y="508861"/>
            <a:ext cx="7246824" cy="1319940"/>
          </a:xfrm>
        </p:spPr>
        <p:txBody>
          <a:bodyPr>
            <a:normAutofit fontScale="90000"/>
          </a:bodyPr>
          <a:lstStyle/>
          <a:p>
            <a:r>
              <a:rPr lang="en-US" sz="4800" dirty="0"/>
              <a:t>Presentation in Children Compared to Adults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99887" y="2824882"/>
            <a:ext cx="5106609" cy="3423518"/>
          </a:xfrm>
        </p:spPr>
      </p:pic>
      <p:sp>
        <p:nvSpPr>
          <p:cNvPr id="8" name="Oval 7"/>
          <p:cNvSpPr/>
          <p:nvPr/>
        </p:nvSpPr>
        <p:spPr>
          <a:xfrm>
            <a:off x="1371600" y="3468704"/>
            <a:ext cx="60198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extBox 10">
            <a:extLst>
              <a:ext uri="{FF2B5EF4-FFF2-40B4-BE49-F238E27FC236}">
                <a16:creationId xmlns:a16="http://schemas.microsoft.com/office/drawing/2014/main" id="{0C458334-32DE-4BCB-9E94-3252604E2AC2}"/>
              </a:ext>
            </a:extLst>
          </p:cNvPr>
          <p:cNvSpPr txBox="1"/>
          <p:nvPr/>
        </p:nvSpPr>
        <p:spPr>
          <a:xfrm>
            <a:off x="1143000" y="1828801"/>
            <a:ext cx="7024395" cy="646331"/>
          </a:xfrm>
          <a:prstGeom prst="rect">
            <a:avLst/>
          </a:prstGeom>
          <a:noFill/>
        </p:spPr>
        <p:txBody>
          <a:bodyPr wrap="square" rtlCol="0">
            <a:spAutoFit/>
          </a:bodyPr>
          <a:lstStyle/>
          <a:p>
            <a:r>
              <a:rPr lang="en-US" sz="3600" i="1" dirty="0">
                <a:solidFill>
                  <a:srgbClr val="FF0000"/>
                </a:solidFill>
              </a:rPr>
              <a:t>Less severe in children than adults</a:t>
            </a:r>
          </a:p>
        </p:txBody>
      </p:sp>
    </p:spTree>
    <p:extLst>
      <p:ext uri="{BB962C8B-B14F-4D97-AF65-F5344CB8AC3E}">
        <p14:creationId xmlns:p14="http://schemas.microsoft.com/office/powerpoint/2010/main" val="291410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0524-0C10-344F-B026-E9BCB5F87D4F}"/>
              </a:ext>
            </a:extLst>
          </p:cNvPr>
          <p:cNvSpPr>
            <a:spLocks noGrp="1"/>
          </p:cNvSpPr>
          <p:nvPr>
            <p:ph type="title"/>
          </p:nvPr>
        </p:nvSpPr>
        <p:spPr>
          <a:xfrm>
            <a:off x="381000" y="365125"/>
            <a:ext cx="8134350" cy="1158875"/>
          </a:xfrm>
        </p:spPr>
        <p:txBody>
          <a:bodyPr>
            <a:normAutofit/>
          </a:bodyPr>
          <a:lstStyle/>
          <a:p>
            <a:r>
              <a:rPr lang="en-US" sz="4800" dirty="0"/>
              <a:t>Disease Severity in Children</a:t>
            </a:r>
          </a:p>
        </p:txBody>
      </p:sp>
      <p:graphicFrame>
        <p:nvGraphicFramePr>
          <p:cNvPr id="7" name="Content Placeholder 6">
            <a:extLst>
              <a:ext uri="{FF2B5EF4-FFF2-40B4-BE49-F238E27FC236}">
                <a16:creationId xmlns:a16="http://schemas.microsoft.com/office/drawing/2014/main" id="{F6BA88D9-9C1E-1A40-AE7D-08CB6BC16FE9}"/>
              </a:ext>
            </a:extLst>
          </p:cNvPr>
          <p:cNvGraphicFramePr>
            <a:graphicFrameLocks noGrp="1"/>
          </p:cNvGraphicFramePr>
          <p:nvPr>
            <p:ph idx="1"/>
            <p:extLst>
              <p:ext uri="{D42A27DB-BD31-4B8C-83A1-F6EECF244321}">
                <p14:modId xmlns:p14="http://schemas.microsoft.com/office/powerpoint/2010/main" val="3657606986"/>
              </p:ext>
            </p:extLst>
          </p:nvPr>
        </p:nvGraphicFramePr>
        <p:xfrm>
          <a:off x="381000" y="1676400"/>
          <a:ext cx="8382000" cy="405050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529586D-5086-6B4C-A3FE-E742E31CDAAF}"/>
              </a:ext>
            </a:extLst>
          </p:cNvPr>
          <p:cNvSpPr txBox="1"/>
          <p:nvPr/>
        </p:nvSpPr>
        <p:spPr>
          <a:xfrm>
            <a:off x="2676525" y="5909102"/>
            <a:ext cx="3790950" cy="253916"/>
          </a:xfrm>
          <a:prstGeom prst="rect">
            <a:avLst/>
          </a:prstGeom>
          <a:noFill/>
        </p:spPr>
        <p:txBody>
          <a:bodyPr wrap="square" rtlCol="0">
            <a:spAutoFit/>
          </a:bodyPr>
          <a:lstStyle/>
          <a:p>
            <a:r>
              <a:rPr lang="en-US" sz="1050" dirty="0"/>
              <a:t>*Mild, moderate and severe severity not available in Dong et al</a:t>
            </a:r>
          </a:p>
        </p:txBody>
      </p:sp>
    </p:spTree>
    <p:extLst>
      <p:ext uri="{BB962C8B-B14F-4D97-AF65-F5344CB8AC3E}">
        <p14:creationId xmlns:p14="http://schemas.microsoft.com/office/powerpoint/2010/main" val="2714681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BCA23-4B18-3647-81F2-53AB5D3AFD49}"/>
              </a:ext>
            </a:extLst>
          </p:cNvPr>
          <p:cNvSpPr>
            <a:spLocks noGrp="1"/>
          </p:cNvSpPr>
          <p:nvPr>
            <p:ph type="title"/>
          </p:nvPr>
        </p:nvSpPr>
        <p:spPr>
          <a:xfrm>
            <a:off x="628650" y="1874837"/>
            <a:ext cx="7886700" cy="1325563"/>
          </a:xfrm>
        </p:spPr>
        <p:txBody>
          <a:bodyPr/>
          <a:lstStyle/>
          <a:p>
            <a:r>
              <a:rPr lang="en-US" i="1" dirty="0"/>
              <a:t>What happens to children who are infected?</a:t>
            </a:r>
            <a:endParaRPr lang="en-US" dirty="0"/>
          </a:p>
        </p:txBody>
      </p:sp>
    </p:spTree>
    <p:extLst>
      <p:ext uri="{BB962C8B-B14F-4D97-AF65-F5344CB8AC3E}">
        <p14:creationId xmlns:p14="http://schemas.microsoft.com/office/powerpoint/2010/main" val="166431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4D4C5918-4CF0-904E-8683-487FB5F1456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2400" y="381000"/>
            <a:ext cx="8839200" cy="6446402"/>
          </a:xfrm>
        </p:spPr>
      </p:pic>
    </p:spTree>
    <p:extLst>
      <p:ext uri="{BB962C8B-B14F-4D97-AF65-F5344CB8AC3E}">
        <p14:creationId xmlns:p14="http://schemas.microsoft.com/office/powerpoint/2010/main" val="1762659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FDC4-F1F3-9043-94E3-E0D077E55F42}"/>
              </a:ext>
            </a:extLst>
          </p:cNvPr>
          <p:cNvSpPr>
            <a:spLocks noGrp="1"/>
          </p:cNvSpPr>
          <p:nvPr>
            <p:ph type="title"/>
          </p:nvPr>
        </p:nvSpPr>
        <p:spPr>
          <a:xfrm>
            <a:off x="304800" y="365125"/>
            <a:ext cx="7391400" cy="1082675"/>
          </a:xfrm>
        </p:spPr>
        <p:txBody>
          <a:bodyPr>
            <a:normAutofit/>
          </a:bodyPr>
          <a:lstStyle/>
          <a:p>
            <a:r>
              <a:rPr lang="en-US" dirty="0"/>
              <a:t>Characteristics of Critical Illness</a:t>
            </a:r>
          </a:p>
        </p:txBody>
      </p:sp>
      <p:sp>
        <p:nvSpPr>
          <p:cNvPr id="3" name="Content Placeholder 2">
            <a:extLst>
              <a:ext uri="{FF2B5EF4-FFF2-40B4-BE49-F238E27FC236}">
                <a16:creationId xmlns:a16="http://schemas.microsoft.com/office/drawing/2014/main" id="{A9D5B681-5510-0246-A640-3FAB3197A986}"/>
              </a:ext>
            </a:extLst>
          </p:cNvPr>
          <p:cNvSpPr>
            <a:spLocks noGrp="1"/>
          </p:cNvSpPr>
          <p:nvPr>
            <p:ph idx="1"/>
          </p:nvPr>
        </p:nvSpPr>
        <p:spPr>
          <a:xfrm>
            <a:off x="381000" y="1600201"/>
            <a:ext cx="8001000" cy="4126706"/>
          </a:xfrm>
        </p:spPr>
        <p:txBody>
          <a:bodyPr>
            <a:normAutofit/>
          </a:bodyPr>
          <a:lstStyle/>
          <a:p>
            <a:pPr marL="0" indent="0">
              <a:buNone/>
            </a:pPr>
            <a:r>
              <a:rPr lang="en-US" sz="4000" dirty="0"/>
              <a:t>Underlying medical conditions in 48 PICU patients:</a:t>
            </a:r>
          </a:p>
          <a:p>
            <a:pPr marL="290513" indent="-290513"/>
            <a:r>
              <a:rPr lang="en-US" dirty="0"/>
              <a:t>“Medically complex” (40%)</a:t>
            </a:r>
          </a:p>
          <a:p>
            <a:pPr marL="290513" indent="-290513"/>
            <a:r>
              <a:rPr lang="en-US" dirty="0"/>
              <a:t>Immune suppression/malignancy (23%)</a:t>
            </a:r>
          </a:p>
          <a:p>
            <a:pPr marL="290513" indent="-290513"/>
            <a:r>
              <a:rPr lang="en-US" dirty="0"/>
              <a:t>Obesity (15%)</a:t>
            </a:r>
          </a:p>
          <a:p>
            <a:pPr marL="290513" indent="-290513"/>
            <a:r>
              <a:rPr lang="en-US" dirty="0"/>
              <a:t>36% with 2 or more comorbidities</a:t>
            </a:r>
          </a:p>
          <a:p>
            <a:pPr marL="290513" indent="-290513">
              <a:buNone/>
            </a:pPr>
            <a:endParaRPr lang="en-US" dirty="0"/>
          </a:p>
          <a:p>
            <a:pPr marL="0" indent="0">
              <a:buNone/>
            </a:pPr>
            <a:endParaRPr lang="en-US" dirty="0"/>
          </a:p>
        </p:txBody>
      </p:sp>
    </p:spTree>
    <p:extLst>
      <p:ext uri="{BB962C8B-B14F-4D97-AF65-F5344CB8AC3E}">
        <p14:creationId xmlns:p14="http://schemas.microsoft.com/office/powerpoint/2010/main" val="1686451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FDC4-F1F3-9043-94E3-E0D077E55F42}"/>
              </a:ext>
            </a:extLst>
          </p:cNvPr>
          <p:cNvSpPr>
            <a:spLocks noGrp="1"/>
          </p:cNvSpPr>
          <p:nvPr>
            <p:ph type="title"/>
          </p:nvPr>
        </p:nvSpPr>
        <p:spPr>
          <a:xfrm>
            <a:off x="304800" y="365125"/>
            <a:ext cx="7391400" cy="1082675"/>
          </a:xfrm>
        </p:spPr>
        <p:txBody>
          <a:bodyPr>
            <a:normAutofit/>
          </a:bodyPr>
          <a:lstStyle/>
          <a:p>
            <a:r>
              <a:rPr lang="en-US" dirty="0"/>
              <a:t>Characteristics of Critical Illness</a:t>
            </a:r>
          </a:p>
        </p:txBody>
      </p:sp>
      <p:sp>
        <p:nvSpPr>
          <p:cNvPr id="3" name="Content Placeholder 2">
            <a:extLst>
              <a:ext uri="{FF2B5EF4-FFF2-40B4-BE49-F238E27FC236}">
                <a16:creationId xmlns:a16="http://schemas.microsoft.com/office/drawing/2014/main" id="{A9D5B681-5510-0246-A640-3FAB3197A986}"/>
              </a:ext>
            </a:extLst>
          </p:cNvPr>
          <p:cNvSpPr>
            <a:spLocks noGrp="1"/>
          </p:cNvSpPr>
          <p:nvPr>
            <p:ph idx="1"/>
          </p:nvPr>
        </p:nvSpPr>
        <p:spPr>
          <a:xfrm>
            <a:off x="381000" y="1600201"/>
            <a:ext cx="7848600" cy="4126706"/>
          </a:xfrm>
        </p:spPr>
        <p:txBody>
          <a:bodyPr>
            <a:normAutofit fontScale="92500" lnSpcReduction="10000"/>
          </a:bodyPr>
          <a:lstStyle/>
          <a:p>
            <a:pPr marL="0" indent="0">
              <a:buNone/>
            </a:pPr>
            <a:r>
              <a:rPr lang="en-US" sz="4300" dirty="0"/>
              <a:t>48 </a:t>
            </a:r>
            <a:r>
              <a:rPr lang="en-US" sz="3900" dirty="0"/>
              <a:t>PICU</a:t>
            </a:r>
            <a:r>
              <a:rPr lang="en-US" sz="4300" dirty="0"/>
              <a:t> Patients with Covid-19</a:t>
            </a:r>
            <a:endParaRPr lang="en-US" sz="2200" dirty="0"/>
          </a:p>
          <a:p>
            <a:pPr>
              <a:buFont typeface="Arial" panose="020B0604020202020204" pitchFamily="34" charset="0"/>
              <a:buChar char="•"/>
            </a:pPr>
            <a:r>
              <a:rPr lang="en-US" sz="3900" dirty="0"/>
              <a:t>Interventions:</a:t>
            </a:r>
          </a:p>
          <a:p>
            <a:pPr marL="581025" indent="-290513">
              <a:buFont typeface="System Font Regular"/>
              <a:buChar char="-"/>
            </a:pPr>
            <a:r>
              <a:rPr lang="en-US" sz="3500" dirty="0"/>
              <a:t>38% mechanical ventilation</a:t>
            </a:r>
          </a:p>
          <a:p>
            <a:pPr marL="581025" indent="-290513">
              <a:buFont typeface="System Font Regular"/>
              <a:buChar char="-"/>
            </a:pPr>
            <a:r>
              <a:rPr lang="en-US" sz="3500" dirty="0"/>
              <a:t>25% vasoactive drugs</a:t>
            </a:r>
          </a:p>
          <a:p>
            <a:r>
              <a:rPr lang="en-US" sz="3900" dirty="0"/>
              <a:t>Outcomes:</a:t>
            </a:r>
          </a:p>
          <a:p>
            <a:pPr marL="581025" indent="-230188">
              <a:buFont typeface="System Font Regular"/>
              <a:buChar char="-"/>
            </a:pPr>
            <a:r>
              <a:rPr lang="en-US" sz="3500" dirty="0"/>
              <a:t>Length of stay in PICU – 5 days</a:t>
            </a:r>
          </a:p>
          <a:p>
            <a:pPr marL="581025" indent="-230188">
              <a:buFont typeface="System Font Regular"/>
              <a:buChar char="-"/>
            </a:pPr>
            <a:r>
              <a:rPr lang="en-US" sz="3500" dirty="0"/>
              <a:t>Hospital mortality – 4.2%</a:t>
            </a:r>
          </a:p>
          <a:p>
            <a:endParaRPr lang="en-US" dirty="0"/>
          </a:p>
          <a:p>
            <a:pPr marL="0" indent="0">
              <a:buNone/>
            </a:pPr>
            <a:endParaRPr lang="en-US" dirty="0"/>
          </a:p>
        </p:txBody>
      </p:sp>
    </p:spTree>
    <p:extLst>
      <p:ext uri="{BB962C8B-B14F-4D97-AF65-F5344CB8AC3E}">
        <p14:creationId xmlns:p14="http://schemas.microsoft.com/office/powerpoint/2010/main" val="2025729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D674C-8926-1441-87EE-C5575C1D6107}"/>
              </a:ext>
            </a:extLst>
          </p:cNvPr>
          <p:cNvSpPr>
            <a:spLocks noGrp="1"/>
          </p:cNvSpPr>
          <p:nvPr>
            <p:ph type="title"/>
          </p:nvPr>
        </p:nvSpPr>
        <p:spPr>
          <a:xfrm>
            <a:off x="381000" y="365125"/>
            <a:ext cx="7086600" cy="1311275"/>
          </a:xfrm>
        </p:spPr>
        <p:txBody>
          <a:bodyPr>
            <a:noAutofit/>
          </a:bodyPr>
          <a:lstStyle/>
          <a:p>
            <a:r>
              <a:rPr lang="en-US" sz="4800" dirty="0"/>
              <a:t>Pediatric Multisystem Inflammatory Syndrome</a:t>
            </a:r>
          </a:p>
        </p:txBody>
      </p:sp>
      <p:sp>
        <p:nvSpPr>
          <p:cNvPr id="3" name="Content Placeholder 2">
            <a:extLst>
              <a:ext uri="{FF2B5EF4-FFF2-40B4-BE49-F238E27FC236}">
                <a16:creationId xmlns:a16="http://schemas.microsoft.com/office/drawing/2014/main" id="{CEE72FAF-263F-974C-9A62-7F31CA0C4538}"/>
              </a:ext>
            </a:extLst>
          </p:cNvPr>
          <p:cNvSpPr>
            <a:spLocks noGrp="1"/>
          </p:cNvSpPr>
          <p:nvPr>
            <p:ph idx="1"/>
          </p:nvPr>
        </p:nvSpPr>
        <p:spPr>
          <a:xfrm>
            <a:off x="381000" y="1825624"/>
            <a:ext cx="8134350" cy="4727575"/>
          </a:xfrm>
        </p:spPr>
        <p:txBody>
          <a:bodyPr>
            <a:normAutofit fontScale="77500" lnSpcReduction="20000"/>
          </a:bodyPr>
          <a:lstStyle/>
          <a:p>
            <a:pPr>
              <a:lnSpc>
                <a:spcPct val="120000"/>
              </a:lnSpc>
            </a:pPr>
            <a:r>
              <a:rPr lang="en-US" dirty="0"/>
              <a:t>Presentation: persistent fever, inflammation (neutrophilia, elevated CRP, and lymphopenia) with evidence of single or multi-organ dysfunction (shock, cardiac, respiratory, renal, gastrointestinal, or neurological disorder) Exclusion of any other microbial cause, including bacterial sepsis, staphylococcal or streptococcal shock syndromes</a:t>
            </a:r>
          </a:p>
          <a:p>
            <a:pPr>
              <a:lnSpc>
                <a:spcPct val="120000"/>
              </a:lnSpc>
            </a:pPr>
            <a:r>
              <a:rPr lang="en-US" dirty="0"/>
              <a:t>SARS-CoV-2 PCR testing may be positive </a:t>
            </a:r>
            <a:r>
              <a:rPr lang="en-US" b="1" dirty="0"/>
              <a:t>or</a:t>
            </a:r>
            <a:r>
              <a:rPr lang="en-US" dirty="0"/>
              <a:t> negative</a:t>
            </a:r>
          </a:p>
          <a:p>
            <a:pPr>
              <a:lnSpc>
                <a:spcPct val="120000"/>
              </a:lnSpc>
            </a:pPr>
            <a:r>
              <a:rPr lang="en-US" dirty="0"/>
              <a:t>Treatment has included IVIG, aspirin, antibiotics and supportive care</a:t>
            </a:r>
          </a:p>
        </p:txBody>
      </p:sp>
    </p:spTree>
    <p:extLst>
      <p:ext uri="{BB962C8B-B14F-4D97-AF65-F5344CB8AC3E}">
        <p14:creationId xmlns:p14="http://schemas.microsoft.com/office/powerpoint/2010/main" val="243559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189591-7821-1E43-AD3F-B86BF20DF520}"/>
              </a:ext>
            </a:extLst>
          </p:cNvPr>
          <p:cNvSpPr txBox="1"/>
          <p:nvPr/>
        </p:nvSpPr>
        <p:spPr>
          <a:xfrm>
            <a:off x="685800" y="1219200"/>
            <a:ext cx="7429500" cy="4585871"/>
          </a:xfrm>
          <a:prstGeom prst="rect">
            <a:avLst/>
          </a:prstGeom>
          <a:noFill/>
        </p:spPr>
        <p:txBody>
          <a:bodyPr wrap="square" rtlCol="0">
            <a:spAutoFit/>
          </a:bodyPr>
          <a:lstStyle/>
          <a:p>
            <a:r>
              <a:rPr lang="en-US" sz="4000" b="1" dirty="0">
                <a:cs typeface="Times New Roman" pitchFamily="18" charset="0"/>
              </a:rPr>
              <a:t>No Disclosures BUT…</a:t>
            </a:r>
          </a:p>
          <a:p>
            <a:endParaRPr lang="en-US" sz="3600" i="1" dirty="0"/>
          </a:p>
          <a:p>
            <a:r>
              <a:rPr lang="en-US" sz="3600" b="1" i="1" dirty="0"/>
              <a:t>Disclaimer</a:t>
            </a:r>
            <a:r>
              <a:rPr lang="en-US" sz="3600" i="1" dirty="0"/>
              <a:t>: COVID-19 is a very new illness, and information is developing rapidly. Some of the information in this lecture may become outdated or inaccurate as new studies become available.   </a:t>
            </a:r>
          </a:p>
        </p:txBody>
      </p:sp>
    </p:spTree>
    <p:extLst>
      <p:ext uri="{BB962C8B-B14F-4D97-AF65-F5344CB8AC3E}">
        <p14:creationId xmlns:p14="http://schemas.microsoft.com/office/powerpoint/2010/main" val="3307627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25AB-211A-EC4E-9D06-AE2811555AA1}"/>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6564FC4-4D78-C64E-A9CC-ECFBB4926159}"/>
              </a:ext>
            </a:extLst>
          </p:cNvPr>
          <p:cNvSpPr>
            <a:spLocks noGrp="1"/>
          </p:cNvSpPr>
          <p:nvPr>
            <p:ph idx="1"/>
          </p:nvPr>
        </p:nvSpPr>
        <p:spPr/>
        <p:txBody>
          <a:bodyPr>
            <a:normAutofit fontScale="92500" lnSpcReduction="10000"/>
          </a:bodyPr>
          <a:lstStyle/>
          <a:p>
            <a:r>
              <a:rPr lang="en-US" dirty="0"/>
              <a:t>COVID-19 in children remains rare and often asymptomatic or mild</a:t>
            </a:r>
          </a:p>
          <a:p>
            <a:r>
              <a:rPr lang="en-US" dirty="0"/>
              <a:t>Presenting symptoms may include cough, fever, and gastrointestinal symptoms or it may be diagnosed without symptoms</a:t>
            </a:r>
          </a:p>
          <a:p>
            <a:r>
              <a:rPr lang="en-US" dirty="0"/>
              <a:t>Patients with severe disease are more likely to be medically complex with multiple comorbidities, and most of these patients will recover</a:t>
            </a:r>
          </a:p>
          <a:p>
            <a:pPr marL="0" indent="0">
              <a:buNone/>
            </a:pPr>
            <a:endParaRPr lang="en-US" dirty="0"/>
          </a:p>
        </p:txBody>
      </p:sp>
    </p:spTree>
    <p:extLst>
      <p:ext uri="{BB962C8B-B14F-4D97-AF65-F5344CB8AC3E}">
        <p14:creationId xmlns:p14="http://schemas.microsoft.com/office/powerpoint/2010/main" val="106201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B4BD-0F27-5347-AEC0-FB9145562ECB}"/>
              </a:ext>
            </a:extLst>
          </p:cNvPr>
          <p:cNvSpPr>
            <a:spLocks noGrp="1"/>
          </p:cNvSpPr>
          <p:nvPr>
            <p:ph type="title"/>
          </p:nvPr>
        </p:nvSpPr>
        <p:spPr>
          <a:xfrm>
            <a:off x="628650" y="1131096"/>
            <a:ext cx="7886700" cy="994172"/>
          </a:xfrm>
        </p:spPr>
        <p:txBody>
          <a:bodyPr anchor="ctr">
            <a:normAutofit/>
          </a:bodyPr>
          <a:lstStyle/>
          <a:p>
            <a:r>
              <a:rPr lang="en-US" sz="4800" dirty="0"/>
              <a:t>Overview</a:t>
            </a:r>
          </a:p>
        </p:txBody>
      </p:sp>
      <p:sp>
        <p:nvSpPr>
          <p:cNvPr id="7" name="Content Placeholder 2">
            <a:extLst>
              <a:ext uri="{FF2B5EF4-FFF2-40B4-BE49-F238E27FC236}">
                <a16:creationId xmlns:a16="http://schemas.microsoft.com/office/drawing/2014/main" id="{CAF4E016-A3FE-46E9-BB9C-B09CC86AF578}"/>
              </a:ext>
            </a:extLst>
          </p:cNvPr>
          <p:cNvSpPr>
            <a:spLocks noGrp="1"/>
          </p:cNvSpPr>
          <p:nvPr>
            <p:ph idx="1"/>
          </p:nvPr>
        </p:nvSpPr>
        <p:spPr>
          <a:xfrm>
            <a:off x="628650" y="2226469"/>
            <a:ext cx="7886700" cy="3263504"/>
          </a:xfrm>
        </p:spPr>
        <p:txBody>
          <a:bodyPr>
            <a:normAutofit lnSpcReduction="10000"/>
          </a:bodyPr>
          <a:lstStyle/>
          <a:p>
            <a:pPr marL="292100" indent="-292100"/>
            <a:r>
              <a:rPr lang="en-US" dirty="0"/>
              <a:t>Epidemiology – </a:t>
            </a:r>
            <a:r>
              <a:rPr lang="en-US" i="1" dirty="0"/>
              <a:t>How often are children infected?</a:t>
            </a:r>
            <a:endParaRPr lang="en-US" dirty="0"/>
          </a:p>
          <a:p>
            <a:pPr marL="292100" indent="-292100"/>
            <a:r>
              <a:rPr lang="en-US" dirty="0"/>
              <a:t>Presentation – </a:t>
            </a:r>
            <a:r>
              <a:rPr lang="en-US" i="1" dirty="0"/>
              <a:t>How do we know children are infected?</a:t>
            </a:r>
            <a:endParaRPr lang="en-US" dirty="0"/>
          </a:p>
          <a:p>
            <a:pPr marL="292100" indent="-292100"/>
            <a:r>
              <a:rPr lang="en-US" dirty="0"/>
              <a:t>Outcomes – </a:t>
            </a:r>
            <a:r>
              <a:rPr lang="en-US" i="1" dirty="0"/>
              <a:t>What happens to children who are infected?</a:t>
            </a:r>
            <a:endParaRPr lang="en-US" dirty="0"/>
          </a:p>
        </p:txBody>
      </p:sp>
    </p:spTree>
    <p:extLst>
      <p:ext uri="{BB962C8B-B14F-4D97-AF65-F5344CB8AC3E}">
        <p14:creationId xmlns:p14="http://schemas.microsoft.com/office/powerpoint/2010/main" val="215187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54C8-E4A7-4348-9A59-B586F60F1486}"/>
              </a:ext>
            </a:extLst>
          </p:cNvPr>
          <p:cNvSpPr>
            <a:spLocks noGrp="1"/>
          </p:cNvSpPr>
          <p:nvPr>
            <p:ph type="title"/>
          </p:nvPr>
        </p:nvSpPr>
        <p:spPr>
          <a:xfrm>
            <a:off x="628650" y="1798637"/>
            <a:ext cx="7886700" cy="1325563"/>
          </a:xfrm>
        </p:spPr>
        <p:txBody>
          <a:bodyPr/>
          <a:lstStyle/>
          <a:p>
            <a:r>
              <a:rPr lang="en-US" i="1" dirty="0"/>
              <a:t>How often are children infected?</a:t>
            </a:r>
            <a:endParaRPr lang="en-US" dirty="0"/>
          </a:p>
        </p:txBody>
      </p:sp>
    </p:spTree>
    <p:extLst>
      <p:ext uri="{BB962C8B-B14F-4D97-AF65-F5344CB8AC3E}">
        <p14:creationId xmlns:p14="http://schemas.microsoft.com/office/powerpoint/2010/main" val="122148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52" y="457200"/>
            <a:ext cx="7280248" cy="1371600"/>
          </a:xfrm>
        </p:spPr>
        <p:txBody>
          <a:bodyPr>
            <a:noAutofit/>
          </a:bodyPr>
          <a:lstStyle/>
          <a:p>
            <a:r>
              <a:rPr lang="en-US" dirty="0"/>
              <a:t>Pediatric Incidence in Early Affected Countries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09160" y="2449650"/>
            <a:ext cx="2504367" cy="326350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723" y="2305072"/>
            <a:ext cx="2953997" cy="2511632"/>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06640" y="2606217"/>
            <a:ext cx="3062200" cy="2107547"/>
          </a:xfrm>
          <a:prstGeom prst="rect">
            <a:avLst/>
          </a:prstGeom>
        </p:spPr>
      </p:pic>
    </p:spTree>
    <p:extLst>
      <p:ext uri="{BB962C8B-B14F-4D97-AF65-F5344CB8AC3E}">
        <p14:creationId xmlns:p14="http://schemas.microsoft.com/office/powerpoint/2010/main" val="115661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36586-458D-8D4F-AF6A-9C521BA80214}"/>
              </a:ext>
            </a:extLst>
          </p:cNvPr>
          <p:cNvSpPr>
            <a:spLocks noGrp="1"/>
          </p:cNvSpPr>
          <p:nvPr>
            <p:ph type="title"/>
          </p:nvPr>
        </p:nvSpPr>
        <p:spPr>
          <a:xfrm>
            <a:off x="457200" y="365125"/>
            <a:ext cx="8058150" cy="1325563"/>
          </a:xfrm>
        </p:spPr>
        <p:txBody>
          <a:bodyPr>
            <a:normAutofit/>
          </a:bodyPr>
          <a:lstStyle/>
          <a:p>
            <a:r>
              <a:rPr lang="en-US" sz="6000" dirty="0"/>
              <a:t>China</a:t>
            </a:r>
          </a:p>
        </p:txBody>
      </p:sp>
      <p:pic>
        <p:nvPicPr>
          <p:cNvPr id="6" name="Content Placeholder 5" descr="A screenshot of a cell phone&#10;&#10;Description automatically generated">
            <a:extLst>
              <a:ext uri="{FF2B5EF4-FFF2-40B4-BE49-F238E27FC236}">
                <a16:creationId xmlns:a16="http://schemas.microsoft.com/office/drawing/2014/main" id="{98E102E2-AB2C-C049-A054-F16EA0BD023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957"/>
          <a:stretch/>
        </p:blipFill>
        <p:spPr>
          <a:xfrm>
            <a:off x="304800" y="6159172"/>
            <a:ext cx="7812702" cy="322659"/>
          </a:xfrm>
        </p:spPr>
      </p:pic>
      <p:sp>
        <p:nvSpPr>
          <p:cNvPr id="7" name="TextBox 6">
            <a:extLst>
              <a:ext uri="{FF2B5EF4-FFF2-40B4-BE49-F238E27FC236}">
                <a16:creationId xmlns:a16="http://schemas.microsoft.com/office/drawing/2014/main" id="{274609D1-249A-6A4A-94F6-397EB2F245D3}"/>
              </a:ext>
            </a:extLst>
          </p:cNvPr>
          <p:cNvSpPr txBox="1"/>
          <p:nvPr/>
        </p:nvSpPr>
        <p:spPr>
          <a:xfrm>
            <a:off x="6515102" y="5776912"/>
            <a:ext cx="1861407" cy="230832"/>
          </a:xfrm>
          <a:prstGeom prst="rect">
            <a:avLst/>
          </a:prstGeom>
          <a:noFill/>
        </p:spPr>
        <p:txBody>
          <a:bodyPr wrap="none" rtlCol="0">
            <a:spAutoFit/>
          </a:bodyPr>
          <a:lstStyle/>
          <a:p>
            <a:r>
              <a:rPr lang="en-US" sz="900" dirty="0"/>
              <a:t>CCDC Weekly. Vol 2 No. 8. Feb 2020</a:t>
            </a:r>
          </a:p>
        </p:txBody>
      </p:sp>
      <p:pic>
        <p:nvPicPr>
          <p:cNvPr id="9" name="Picture 8" descr="A screenshot of a cell phone&#10;&#10;Description automatically generated">
            <a:extLst>
              <a:ext uri="{FF2B5EF4-FFF2-40B4-BE49-F238E27FC236}">
                <a16:creationId xmlns:a16="http://schemas.microsoft.com/office/drawing/2014/main" id="{DD405D7C-FC29-B540-85AA-95E65C153D3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37863" y="3226713"/>
            <a:ext cx="2377566" cy="2491689"/>
          </a:xfrm>
          <a:prstGeom prst="rect">
            <a:avLst/>
          </a:prstGeom>
        </p:spPr>
      </p:pic>
      <p:pic>
        <p:nvPicPr>
          <p:cNvPr id="10" name="Content Placeholder 5" descr="A screenshot of a cell phone&#10;&#10;Description automatically generated">
            <a:extLst>
              <a:ext uri="{FF2B5EF4-FFF2-40B4-BE49-F238E27FC236}">
                <a16:creationId xmlns:a16="http://schemas.microsoft.com/office/drawing/2014/main" id="{8DB5D8B3-FEDA-0840-8F5A-7439850DEB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303" y="2347461"/>
            <a:ext cx="6136048" cy="3308900"/>
          </a:xfrm>
          <a:prstGeom prst="rect">
            <a:avLst/>
          </a:prstGeom>
        </p:spPr>
      </p:pic>
      <p:sp>
        <p:nvSpPr>
          <p:cNvPr id="11" name="Rectangle 10">
            <a:extLst>
              <a:ext uri="{FF2B5EF4-FFF2-40B4-BE49-F238E27FC236}">
                <a16:creationId xmlns:a16="http://schemas.microsoft.com/office/drawing/2014/main" id="{32837AB1-67BD-4640-A0A4-308955504B70}"/>
              </a:ext>
            </a:extLst>
          </p:cNvPr>
          <p:cNvSpPr/>
          <p:nvPr/>
        </p:nvSpPr>
        <p:spPr>
          <a:xfrm>
            <a:off x="101816" y="3226714"/>
            <a:ext cx="8642135" cy="51808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22724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81000"/>
            <a:ext cx="4421949" cy="1200149"/>
          </a:xfrm>
        </p:spPr>
        <p:txBody>
          <a:bodyPr anchor="ctr">
            <a:normAutofit/>
          </a:bodyPr>
          <a:lstStyle/>
          <a:p>
            <a:r>
              <a:rPr lang="en-US" sz="5400" dirty="0"/>
              <a:t>Italy</a:t>
            </a:r>
          </a:p>
        </p:txBody>
      </p:sp>
      <p:sp>
        <p:nvSpPr>
          <p:cNvPr id="5" name="TextBox 4"/>
          <p:cNvSpPr txBox="1"/>
          <p:nvPr/>
        </p:nvSpPr>
        <p:spPr>
          <a:xfrm>
            <a:off x="5747147" y="5653505"/>
            <a:ext cx="2857500" cy="248209"/>
          </a:xfrm>
          <a:prstGeom prst="rect">
            <a:avLst/>
          </a:prstGeom>
          <a:noFill/>
        </p:spPr>
        <p:txBody>
          <a:bodyPr wrap="square" rtlCol="0">
            <a:spAutoFit/>
          </a:bodyPr>
          <a:lstStyle/>
          <a:p>
            <a:r>
              <a:rPr lang="en-US" sz="1013" dirty="0"/>
              <a:t>Livingston et al. JAMA March 2020</a:t>
            </a:r>
            <a:endParaRPr lang="en-US" sz="1013" dirty="0">
              <a:hlinkClick r:id="rId3"/>
            </a:endParaRPr>
          </a:p>
        </p:txBody>
      </p:sp>
      <p:pic>
        <p:nvPicPr>
          <p:cNvPr id="9" name="Picture 8">
            <a:extLst>
              <a:ext uri="{FF2B5EF4-FFF2-40B4-BE49-F238E27FC236}">
                <a16:creationId xmlns:a16="http://schemas.microsoft.com/office/drawing/2014/main" id="{85AD98BE-3201-3948-AC8F-B456C877B8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4351" y="1885950"/>
            <a:ext cx="4421949" cy="3486150"/>
          </a:xfrm>
          <a:prstGeom prst="rect">
            <a:avLst/>
          </a:prstGeom>
        </p:spPr>
      </p:pic>
      <p:pic>
        <p:nvPicPr>
          <p:cNvPr id="10" name="Picture 9">
            <a:extLst>
              <a:ext uri="{FF2B5EF4-FFF2-40B4-BE49-F238E27FC236}">
                <a16:creationId xmlns:a16="http://schemas.microsoft.com/office/drawing/2014/main" id="{0A849DAA-0E8F-A04B-8BD4-7768BC155EA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57800" y="2245995"/>
            <a:ext cx="2857500" cy="2571750"/>
          </a:xfrm>
          <a:prstGeom prst="rect">
            <a:avLst/>
          </a:prstGeom>
        </p:spPr>
      </p:pic>
    </p:spTree>
    <p:extLst>
      <p:ext uri="{BB962C8B-B14F-4D97-AF65-F5344CB8AC3E}">
        <p14:creationId xmlns:p14="http://schemas.microsoft.com/office/powerpoint/2010/main" val="378579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3E6F-5AE7-964D-B001-89452B7BA651}"/>
              </a:ext>
            </a:extLst>
          </p:cNvPr>
          <p:cNvSpPr>
            <a:spLocks noGrp="1"/>
          </p:cNvSpPr>
          <p:nvPr>
            <p:ph type="title"/>
          </p:nvPr>
        </p:nvSpPr>
        <p:spPr>
          <a:xfrm>
            <a:off x="685800" y="609600"/>
            <a:ext cx="4114800" cy="1233704"/>
          </a:xfrm>
        </p:spPr>
        <p:txBody>
          <a:bodyPr>
            <a:normAutofit/>
          </a:bodyPr>
          <a:lstStyle/>
          <a:p>
            <a:r>
              <a:rPr lang="en-US" sz="6600" dirty="0"/>
              <a:t>USA</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0298" y="2218876"/>
            <a:ext cx="8046131" cy="3689168"/>
          </a:xfrm>
        </p:spPr>
      </p:pic>
      <p:sp>
        <p:nvSpPr>
          <p:cNvPr id="5" name="TextBox 4"/>
          <p:cNvSpPr txBox="1"/>
          <p:nvPr/>
        </p:nvSpPr>
        <p:spPr>
          <a:xfrm>
            <a:off x="1536417" y="3128065"/>
            <a:ext cx="2017275" cy="1495218"/>
          </a:xfrm>
          <a:prstGeom prst="rect">
            <a:avLst/>
          </a:prstGeom>
          <a:solidFill>
            <a:srgbClr val="FFFF00"/>
          </a:solidFill>
        </p:spPr>
        <p:txBody>
          <a:bodyPr wrap="square" rtlCol="0">
            <a:spAutoFit/>
          </a:bodyPr>
          <a:lstStyle/>
          <a:p>
            <a:r>
              <a:rPr lang="en-US" sz="1013" b="1" dirty="0"/>
              <a:t>Median Age in children: 11 years</a:t>
            </a:r>
          </a:p>
          <a:p>
            <a:r>
              <a:rPr lang="en-US" sz="1013" dirty="0"/>
              <a:t>15-17 years	32% </a:t>
            </a:r>
          </a:p>
          <a:p>
            <a:r>
              <a:rPr lang="en-US" sz="1013" dirty="0"/>
              <a:t>10-14 years	27%</a:t>
            </a:r>
          </a:p>
          <a:p>
            <a:r>
              <a:rPr lang="en-US" sz="1013" dirty="0"/>
              <a:t>5-9 years		15%</a:t>
            </a:r>
          </a:p>
          <a:p>
            <a:r>
              <a:rPr lang="en-US" sz="1013" dirty="0"/>
              <a:t>1-4 years		11%</a:t>
            </a:r>
          </a:p>
          <a:p>
            <a:r>
              <a:rPr lang="en-US" sz="1013" dirty="0"/>
              <a:t>0-1 year		15%</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5219" y="5334000"/>
            <a:ext cx="1164821" cy="837497"/>
          </a:xfrm>
          <a:prstGeom prst="rect">
            <a:avLst/>
          </a:prstGeom>
        </p:spPr>
      </p:pic>
      <p:sp>
        <p:nvSpPr>
          <p:cNvPr id="3" name="TextBox 2"/>
          <p:cNvSpPr txBox="1"/>
          <p:nvPr/>
        </p:nvSpPr>
        <p:spPr>
          <a:xfrm>
            <a:off x="3829053" y="2668927"/>
            <a:ext cx="2013233" cy="923330"/>
          </a:xfrm>
          <a:prstGeom prst="rect">
            <a:avLst/>
          </a:prstGeom>
          <a:noFill/>
        </p:spPr>
        <p:txBody>
          <a:bodyPr wrap="square" rtlCol="0">
            <a:spAutoFit/>
          </a:bodyPr>
          <a:lstStyle/>
          <a:p>
            <a:r>
              <a:rPr lang="en-US"/>
              <a:t>US: </a:t>
            </a:r>
            <a:r>
              <a:rPr lang="en-US">
                <a:solidFill>
                  <a:srgbClr val="FF0000"/>
                </a:solidFill>
              </a:rPr>
              <a:t>1.7%</a:t>
            </a:r>
            <a:r>
              <a:rPr lang="en-US"/>
              <a:t> of cases are &lt;18Y</a:t>
            </a:r>
          </a:p>
          <a:p>
            <a:endParaRPr lang="en-US" dirty="0"/>
          </a:p>
        </p:txBody>
      </p:sp>
    </p:spTree>
    <p:extLst>
      <p:ext uri="{BB962C8B-B14F-4D97-AF65-F5344CB8AC3E}">
        <p14:creationId xmlns:p14="http://schemas.microsoft.com/office/powerpoint/2010/main" val="3353000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2ED6-B81C-694C-959A-A8151DAE6DF1}"/>
              </a:ext>
            </a:extLst>
          </p:cNvPr>
          <p:cNvSpPr>
            <a:spLocks noGrp="1"/>
          </p:cNvSpPr>
          <p:nvPr>
            <p:ph type="title"/>
          </p:nvPr>
        </p:nvSpPr>
        <p:spPr>
          <a:xfrm>
            <a:off x="457200" y="365125"/>
            <a:ext cx="7467600" cy="1325563"/>
          </a:xfrm>
        </p:spPr>
        <p:txBody>
          <a:bodyPr/>
          <a:lstStyle/>
          <a:p>
            <a:r>
              <a:rPr lang="en-US" dirty="0"/>
              <a:t>Population-based Testing (Iceland)</a:t>
            </a:r>
          </a:p>
        </p:txBody>
      </p:sp>
      <p:sp>
        <p:nvSpPr>
          <p:cNvPr id="3" name="Content Placeholder 2">
            <a:extLst>
              <a:ext uri="{FF2B5EF4-FFF2-40B4-BE49-F238E27FC236}">
                <a16:creationId xmlns:a16="http://schemas.microsoft.com/office/drawing/2014/main" id="{E57ABEC1-12A3-F04E-80AC-A5EBC82DC233}"/>
              </a:ext>
            </a:extLst>
          </p:cNvPr>
          <p:cNvSpPr>
            <a:spLocks noGrp="1"/>
          </p:cNvSpPr>
          <p:nvPr>
            <p:ph idx="1"/>
          </p:nvPr>
        </p:nvSpPr>
        <p:spPr>
          <a:xfrm>
            <a:off x="457200" y="1905000"/>
            <a:ext cx="8058150" cy="4572000"/>
          </a:xfrm>
        </p:spPr>
        <p:txBody>
          <a:bodyPr>
            <a:normAutofit fontScale="25000" lnSpcReduction="20000"/>
          </a:bodyPr>
          <a:lstStyle/>
          <a:p>
            <a:pPr marL="0" indent="0">
              <a:buNone/>
            </a:pPr>
            <a:r>
              <a:rPr lang="en-US" sz="11200" dirty="0"/>
              <a:t>1412 children &lt; 10 years of age tested</a:t>
            </a:r>
          </a:p>
          <a:p>
            <a:pPr>
              <a:lnSpc>
                <a:spcPct val="120000"/>
              </a:lnSpc>
              <a:buFont typeface="Arial" panose="020B0604020202020204" pitchFamily="34" charset="0"/>
              <a:buChar char="•"/>
            </a:pPr>
            <a:r>
              <a:rPr lang="en-US" sz="8800" dirty="0"/>
              <a:t>Targeted testing cohort of 564 children: </a:t>
            </a:r>
            <a:r>
              <a:rPr lang="en-US" sz="8800" b="1" dirty="0"/>
              <a:t>6.7% (38) </a:t>
            </a:r>
            <a:r>
              <a:rPr lang="en-US" sz="8800" dirty="0"/>
              <a:t>were positive (compared with 13.7% of persons &gt; 10 years of age)</a:t>
            </a:r>
          </a:p>
          <a:p>
            <a:pPr>
              <a:lnSpc>
                <a:spcPct val="120000"/>
              </a:lnSpc>
              <a:buFont typeface="Arial" panose="020B0604020202020204" pitchFamily="34" charset="0"/>
              <a:buChar char="•"/>
            </a:pPr>
            <a:r>
              <a:rPr lang="en-US" sz="8800" dirty="0"/>
              <a:t>Population Screening Cohort of 848 children: </a:t>
            </a:r>
            <a:r>
              <a:rPr lang="en-US" sz="8800" b="1" dirty="0"/>
              <a:t>0% (0) </a:t>
            </a:r>
            <a:r>
              <a:rPr lang="en-US" sz="8800" dirty="0"/>
              <a:t>were positive  (compared with 0.8% of persons &gt; 10 years of age)</a:t>
            </a:r>
          </a:p>
          <a:p>
            <a:endParaRPr lang="en-US" dirty="0"/>
          </a:p>
          <a:p>
            <a:pPr marL="0" indent="0">
              <a:lnSpc>
                <a:spcPct val="120000"/>
              </a:lnSpc>
              <a:buNone/>
            </a:pPr>
            <a:r>
              <a:rPr lang="en-US" sz="8000" i="1" dirty="0"/>
              <a:t>“The lower rate of positive tests in children &lt; 10 years old adds support to the hypothesis that </a:t>
            </a:r>
            <a:r>
              <a:rPr lang="en-US" sz="8000" b="1" i="1" dirty="0"/>
              <a:t>children are less susceptible </a:t>
            </a:r>
            <a:r>
              <a:rPr lang="en-US" sz="8000" i="1" dirty="0"/>
              <a:t>to SARS-CoV-2 infection compared to adults. Similarly the lack of positive tests amongst &gt; 800 children screened goes against the theory that the low reported rates of COVID-19 in children are due to a large number of undocumented / asymptomatic pediatric cases…”</a:t>
            </a:r>
          </a:p>
        </p:txBody>
      </p:sp>
      <p:sp>
        <p:nvSpPr>
          <p:cNvPr id="4" name="TextBox 3">
            <a:extLst>
              <a:ext uri="{FF2B5EF4-FFF2-40B4-BE49-F238E27FC236}">
                <a16:creationId xmlns:a16="http://schemas.microsoft.com/office/drawing/2014/main" id="{5CEE6988-B10B-6243-9734-3588FAE26415}"/>
              </a:ext>
            </a:extLst>
          </p:cNvPr>
          <p:cNvSpPr txBox="1"/>
          <p:nvPr/>
        </p:nvSpPr>
        <p:spPr>
          <a:xfrm>
            <a:off x="6515102" y="6375484"/>
            <a:ext cx="1864613" cy="253916"/>
          </a:xfrm>
          <a:prstGeom prst="rect">
            <a:avLst/>
          </a:prstGeom>
          <a:noFill/>
        </p:spPr>
        <p:txBody>
          <a:bodyPr wrap="none" rtlCol="0">
            <a:spAutoFit/>
          </a:bodyPr>
          <a:lstStyle/>
          <a:p>
            <a:r>
              <a:rPr lang="en-US" sz="1050" dirty="0" err="1"/>
              <a:t>Gudbjartsson</a:t>
            </a:r>
            <a:r>
              <a:rPr lang="en-US" sz="1050" dirty="0"/>
              <a:t> et al. NEJM 2020</a:t>
            </a:r>
          </a:p>
        </p:txBody>
      </p:sp>
    </p:spTree>
    <p:extLst>
      <p:ext uri="{BB962C8B-B14F-4D97-AF65-F5344CB8AC3E}">
        <p14:creationId xmlns:p14="http://schemas.microsoft.com/office/powerpoint/2010/main" val="3616729001"/>
      </p:ext>
    </p:extLst>
  </p:cSld>
  <p:clrMapOvr>
    <a:masterClrMapping/>
  </p:clrMapOvr>
</p:sld>
</file>

<file path=ppt/theme/theme1.xml><?xml version="1.0" encoding="utf-8"?>
<a:theme xmlns:a="http://schemas.openxmlformats.org/drawingml/2006/main" name="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 GLOBAL PPT template 03-11-2019" id="{A79F18FC-84E4-5A4A-8694-B0D6C91A4E78}" vid="{5F839F61-D0BC-E348-983B-C9437D920991}"/>
    </a:ext>
  </a:extLst>
</a:theme>
</file>

<file path=ppt/theme/theme2.xml><?xml version="1.0" encoding="utf-8"?>
<a:theme xmlns:a="http://schemas.openxmlformats.org/drawingml/2006/main" name="1_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 GLOBAL PPT template 03-11-2019" id="{A79F18FC-84E4-5A4A-8694-B0D6C91A4E78}" vid="{2E6B72E7-DBDD-634C-B43C-3EFB7A32A8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SPACIES</Template>
  <TotalTime>41103</TotalTime>
  <Words>2393</Words>
  <Application>Microsoft Macintosh PowerPoint</Application>
  <PresentationFormat>On-screen Show (4:3)</PresentationFormat>
  <Paragraphs>210</Paragraphs>
  <Slides>20</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ＭＳ Ｐゴシック</vt:lpstr>
      <vt:lpstr>Arial</vt:lpstr>
      <vt:lpstr>Calibri</vt:lpstr>
      <vt:lpstr>Calibri Light</vt:lpstr>
      <vt:lpstr>System Font Regular</vt:lpstr>
      <vt:lpstr>Times New Roman</vt:lpstr>
      <vt:lpstr>SPACIES</vt:lpstr>
      <vt:lpstr>1_SPACIES</vt:lpstr>
      <vt:lpstr>COVID-19 in Children: Perioperative Considerations</vt:lpstr>
      <vt:lpstr>PowerPoint Presentation</vt:lpstr>
      <vt:lpstr>Overview</vt:lpstr>
      <vt:lpstr>How often are children infected?</vt:lpstr>
      <vt:lpstr>Pediatric Incidence in Early Affected Countries</vt:lpstr>
      <vt:lpstr>China</vt:lpstr>
      <vt:lpstr>Italy</vt:lpstr>
      <vt:lpstr>USA</vt:lpstr>
      <vt:lpstr>Population-based Testing (Iceland)</vt:lpstr>
      <vt:lpstr>Attack Rate in Children</vt:lpstr>
      <vt:lpstr>How do we know children are infected?</vt:lpstr>
      <vt:lpstr>Presentation</vt:lpstr>
      <vt:lpstr>Presentation in Children Compared to Adults</vt:lpstr>
      <vt:lpstr>Disease Severity in Children</vt:lpstr>
      <vt:lpstr>What happens to children who are infected?</vt:lpstr>
      <vt:lpstr>PowerPoint Presentation</vt:lpstr>
      <vt:lpstr>Characteristics of Critical Illness</vt:lpstr>
      <vt:lpstr>Characteristics of Critical Illness</vt:lpstr>
      <vt:lpstr>Pediatric Multisystem Inflammatory Syndrome</vt:lpstr>
      <vt:lpstr>Conclusions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Infosino, Andrew</dc:creator>
  <cp:lastModifiedBy>Infosino, Andrew</cp:lastModifiedBy>
  <cp:revision>137</cp:revision>
  <cp:lastPrinted>2020-06-01T00:16:32Z</cp:lastPrinted>
  <dcterms:created xsi:type="dcterms:W3CDTF">2019-04-09T15:21:04Z</dcterms:created>
  <dcterms:modified xsi:type="dcterms:W3CDTF">2020-06-12T20:34:08Z</dcterms:modified>
</cp:coreProperties>
</file>