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9"/>
  </p:notesMasterIdLst>
  <p:sldIdLst>
    <p:sldId id="340" r:id="rId2"/>
    <p:sldId id="341" r:id="rId3"/>
    <p:sldId id="342" r:id="rId4"/>
    <p:sldId id="356" r:id="rId5"/>
    <p:sldId id="428" r:id="rId6"/>
    <p:sldId id="463" r:id="rId7"/>
    <p:sldId id="464" r:id="rId8"/>
    <p:sldId id="465" r:id="rId9"/>
    <p:sldId id="426" r:id="rId10"/>
    <p:sldId id="432" r:id="rId11"/>
    <p:sldId id="381" r:id="rId12"/>
    <p:sldId id="350" r:id="rId13"/>
    <p:sldId id="436" r:id="rId14"/>
    <p:sldId id="376" r:id="rId15"/>
    <p:sldId id="383" r:id="rId16"/>
    <p:sldId id="378" r:id="rId17"/>
    <p:sldId id="379" r:id="rId18"/>
    <p:sldId id="361" r:id="rId19"/>
    <p:sldId id="459" r:id="rId20"/>
    <p:sldId id="408" r:id="rId21"/>
    <p:sldId id="389" r:id="rId22"/>
    <p:sldId id="362" r:id="rId23"/>
    <p:sldId id="374" r:id="rId24"/>
    <p:sldId id="363" r:id="rId25"/>
    <p:sldId id="438" r:id="rId26"/>
    <p:sldId id="368" r:id="rId27"/>
    <p:sldId id="372" r:id="rId28"/>
    <p:sldId id="457" r:id="rId29"/>
    <p:sldId id="366" r:id="rId30"/>
    <p:sldId id="460" r:id="rId31"/>
    <p:sldId id="461" r:id="rId32"/>
    <p:sldId id="409" r:id="rId33"/>
    <p:sldId id="466" r:id="rId34"/>
    <p:sldId id="425" r:id="rId35"/>
    <p:sldId id="458" r:id="rId36"/>
    <p:sldId id="439" r:id="rId37"/>
    <p:sldId id="45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7"/>
    <p:restoredTop sz="73769" autoAdjust="0"/>
  </p:normalViewPr>
  <p:slideViewPr>
    <p:cSldViewPr>
      <p:cViewPr varScale="1">
        <p:scale>
          <a:sx n="68" d="100"/>
          <a:sy n="68" d="100"/>
        </p:scale>
        <p:origin x="1344"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0F1E4-D7F9-924E-AD25-9DDBE6B91B01}" type="doc">
      <dgm:prSet loTypeId="urn:microsoft.com/office/officeart/2005/8/layout/venn1" loCatId="" qsTypeId="urn:microsoft.com/office/officeart/2005/8/quickstyle/simple1" qsCatId="simple" csTypeId="urn:microsoft.com/office/officeart/2005/8/colors/accent1_2" csCatId="accent1" phldr="1"/>
      <dgm:spPr/>
    </dgm:pt>
    <dgm:pt modelId="{E6BA53DC-92C6-654B-B27C-E48E67D9C9A2}">
      <dgm:prSet phldrT="[Text]" custT="1"/>
      <dgm:spPr>
        <a:solidFill>
          <a:schemeClr val="accent4">
            <a:alpha val="50000"/>
          </a:schemeClr>
        </a:solidFill>
      </dgm:spPr>
      <dgm:t>
        <a:bodyPr/>
        <a:lstStyle/>
        <a:p>
          <a:r>
            <a:rPr lang="en-US" sz="2000" b="1" dirty="0"/>
            <a:t>Initiation</a:t>
          </a:r>
        </a:p>
      </dgm:t>
    </dgm:pt>
    <dgm:pt modelId="{7F2A15B2-8F8E-B644-93AE-6916CF7DB112}" type="parTrans" cxnId="{54F19F8F-8042-2641-AA3A-8DFAB88F59CE}">
      <dgm:prSet/>
      <dgm:spPr/>
      <dgm:t>
        <a:bodyPr/>
        <a:lstStyle/>
        <a:p>
          <a:endParaRPr lang="en-US"/>
        </a:p>
      </dgm:t>
    </dgm:pt>
    <dgm:pt modelId="{36F23BD7-4D8D-9841-8E59-F3C89DB14FD4}" type="sibTrans" cxnId="{54F19F8F-8042-2641-AA3A-8DFAB88F59CE}">
      <dgm:prSet/>
      <dgm:spPr/>
      <dgm:t>
        <a:bodyPr/>
        <a:lstStyle/>
        <a:p>
          <a:endParaRPr lang="en-US"/>
        </a:p>
      </dgm:t>
    </dgm:pt>
    <dgm:pt modelId="{38ACE859-2E04-8A4A-B83B-95DBA4D0E0DD}">
      <dgm:prSet phldrT="[Text]" custT="1"/>
      <dgm:spPr/>
      <dgm:t>
        <a:bodyPr/>
        <a:lstStyle/>
        <a:p>
          <a:pPr algn="ctr"/>
          <a:r>
            <a:rPr lang="en-US" sz="2000" b="1" dirty="0"/>
            <a:t>Termination</a:t>
          </a:r>
        </a:p>
      </dgm:t>
    </dgm:pt>
    <dgm:pt modelId="{61460746-4E3E-9D40-83D6-DA4E044070A4}" type="parTrans" cxnId="{1288A675-D742-734D-9569-F5A289CA2269}">
      <dgm:prSet/>
      <dgm:spPr/>
      <dgm:t>
        <a:bodyPr/>
        <a:lstStyle/>
        <a:p>
          <a:endParaRPr lang="en-US"/>
        </a:p>
      </dgm:t>
    </dgm:pt>
    <dgm:pt modelId="{D01F40E3-EFD8-C441-B1A7-5AFD07434990}" type="sibTrans" cxnId="{1288A675-D742-734D-9569-F5A289CA2269}">
      <dgm:prSet/>
      <dgm:spPr/>
      <dgm:t>
        <a:bodyPr/>
        <a:lstStyle/>
        <a:p>
          <a:endParaRPr lang="en-US"/>
        </a:p>
      </dgm:t>
    </dgm:pt>
    <dgm:pt modelId="{490C7AA7-797F-C042-9AD5-4B5E4E2D4571}">
      <dgm:prSet phldrT="[Text]" custT="1"/>
      <dgm:spPr>
        <a:solidFill>
          <a:schemeClr val="accent5">
            <a:alpha val="50000"/>
          </a:schemeClr>
        </a:solidFill>
      </dgm:spPr>
      <dgm:t>
        <a:bodyPr/>
        <a:lstStyle/>
        <a:p>
          <a:r>
            <a:rPr lang="en-US" sz="2000" b="1" dirty="0"/>
            <a:t>Amplification</a:t>
          </a:r>
        </a:p>
      </dgm:t>
    </dgm:pt>
    <dgm:pt modelId="{26E61A1D-14B1-AB4B-879D-8E6D06C345D1}" type="parTrans" cxnId="{F04FBEDD-3142-344F-93C1-CF82E0FED120}">
      <dgm:prSet/>
      <dgm:spPr/>
      <dgm:t>
        <a:bodyPr/>
        <a:lstStyle/>
        <a:p>
          <a:endParaRPr lang="en-US"/>
        </a:p>
      </dgm:t>
    </dgm:pt>
    <dgm:pt modelId="{9904BBE6-A9FE-144D-BC66-6A81FFF64514}" type="sibTrans" cxnId="{F04FBEDD-3142-344F-93C1-CF82E0FED120}">
      <dgm:prSet/>
      <dgm:spPr/>
      <dgm:t>
        <a:bodyPr/>
        <a:lstStyle/>
        <a:p>
          <a:endParaRPr lang="en-US"/>
        </a:p>
      </dgm:t>
    </dgm:pt>
    <dgm:pt modelId="{47791288-9928-A640-AADB-0B444F87D737}">
      <dgm:prSet phldrT="[Text]" custT="1"/>
      <dgm:spPr>
        <a:solidFill>
          <a:schemeClr val="accent6">
            <a:alpha val="50000"/>
          </a:schemeClr>
        </a:solidFill>
      </dgm:spPr>
      <dgm:t>
        <a:bodyPr/>
        <a:lstStyle/>
        <a:p>
          <a:r>
            <a:rPr lang="en-US" sz="2000" b="1" dirty="0"/>
            <a:t>Propagation</a:t>
          </a:r>
        </a:p>
      </dgm:t>
    </dgm:pt>
    <dgm:pt modelId="{1E495C17-D5AA-FD41-8370-E083F767D896}" type="parTrans" cxnId="{B68F58DE-673A-2646-8E63-196E4FF41BDE}">
      <dgm:prSet/>
      <dgm:spPr/>
      <dgm:t>
        <a:bodyPr/>
        <a:lstStyle/>
        <a:p>
          <a:endParaRPr lang="en-US"/>
        </a:p>
      </dgm:t>
    </dgm:pt>
    <dgm:pt modelId="{715BDB4D-8D30-4844-91BB-EE1E93DFF3E1}" type="sibTrans" cxnId="{B68F58DE-673A-2646-8E63-196E4FF41BDE}">
      <dgm:prSet/>
      <dgm:spPr/>
      <dgm:t>
        <a:bodyPr/>
        <a:lstStyle/>
        <a:p>
          <a:endParaRPr lang="en-US"/>
        </a:p>
      </dgm:t>
    </dgm:pt>
    <dgm:pt modelId="{7A62D32E-B8A9-8649-BCAF-4005A2E7C6A5}" type="pres">
      <dgm:prSet presAssocID="{2AA0F1E4-D7F9-924E-AD25-9DDBE6B91B01}" presName="compositeShape" presStyleCnt="0">
        <dgm:presLayoutVars>
          <dgm:chMax val="7"/>
          <dgm:dir/>
          <dgm:resizeHandles val="exact"/>
        </dgm:presLayoutVars>
      </dgm:prSet>
      <dgm:spPr/>
    </dgm:pt>
    <dgm:pt modelId="{24264F71-1BC1-7A40-9BAA-7DD3F3244697}" type="pres">
      <dgm:prSet presAssocID="{38ACE859-2E04-8A4A-B83B-95DBA4D0E0DD}" presName="circ1" presStyleLbl="vennNode1" presStyleIdx="0" presStyleCnt="4" custScaleX="155460" custScaleY="149508" custLinFactNeighborX="4220" custLinFactNeighborY="-2041"/>
      <dgm:spPr/>
    </dgm:pt>
    <dgm:pt modelId="{F4DFD348-DA34-7D42-826D-6FF5D71FF37D}" type="pres">
      <dgm:prSet presAssocID="{38ACE859-2E04-8A4A-B83B-95DBA4D0E0DD}" presName="circ1Tx" presStyleLbl="revTx" presStyleIdx="0" presStyleCnt="0">
        <dgm:presLayoutVars>
          <dgm:chMax val="0"/>
          <dgm:chPref val="0"/>
          <dgm:bulletEnabled val="1"/>
        </dgm:presLayoutVars>
      </dgm:prSet>
      <dgm:spPr/>
    </dgm:pt>
    <dgm:pt modelId="{A01A7586-41E1-A343-84D2-F0D93FDCAE25}" type="pres">
      <dgm:prSet presAssocID="{E6BA53DC-92C6-654B-B27C-E48E67D9C9A2}" presName="circ2" presStyleLbl="vennNode1" presStyleIdx="1" presStyleCnt="4" custScaleX="133386" custScaleY="127764"/>
      <dgm:spPr/>
    </dgm:pt>
    <dgm:pt modelId="{B2C164D1-603E-B941-B39D-5667F48B4895}" type="pres">
      <dgm:prSet presAssocID="{E6BA53DC-92C6-654B-B27C-E48E67D9C9A2}" presName="circ2Tx" presStyleLbl="revTx" presStyleIdx="0" presStyleCnt="0">
        <dgm:presLayoutVars>
          <dgm:chMax val="0"/>
          <dgm:chPref val="0"/>
          <dgm:bulletEnabled val="1"/>
        </dgm:presLayoutVars>
      </dgm:prSet>
      <dgm:spPr/>
    </dgm:pt>
    <dgm:pt modelId="{C04876EC-D6C4-BD4D-B816-DA36553D493E}" type="pres">
      <dgm:prSet presAssocID="{490C7AA7-797F-C042-9AD5-4B5E4E2D4571}" presName="circ3" presStyleLbl="vennNode1" presStyleIdx="2" presStyleCnt="4" custScaleX="142116" custScaleY="154917"/>
      <dgm:spPr/>
    </dgm:pt>
    <dgm:pt modelId="{711853F0-F891-4D4A-893F-5C3270F247FE}" type="pres">
      <dgm:prSet presAssocID="{490C7AA7-797F-C042-9AD5-4B5E4E2D4571}" presName="circ3Tx" presStyleLbl="revTx" presStyleIdx="0" presStyleCnt="0">
        <dgm:presLayoutVars>
          <dgm:chMax val="0"/>
          <dgm:chPref val="0"/>
          <dgm:bulletEnabled val="1"/>
        </dgm:presLayoutVars>
      </dgm:prSet>
      <dgm:spPr/>
    </dgm:pt>
    <dgm:pt modelId="{A806C8BB-DEDD-5A42-96AC-C70FCBF266D8}" type="pres">
      <dgm:prSet presAssocID="{47791288-9928-A640-AADB-0B444F87D737}" presName="circ4" presStyleLbl="vennNode1" presStyleIdx="3" presStyleCnt="4" custScaleX="158129" custScaleY="142264"/>
      <dgm:spPr/>
    </dgm:pt>
    <dgm:pt modelId="{D7F37740-ADF5-BE4F-9124-54561A33FEDA}" type="pres">
      <dgm:prSet presAssocID="{47791288-9928-A640-AADB-0B444F87D737}" presName="circ4Tx" presStyleLbl="revTx" presStyleIdx="0" presStyleCnt="0">
        <dgm:presLayoutVars>
          <dgm:chMax val="0"/>
          <dgm:chPref val="0"/>
          <dgm:bulletEnabled val="1"/>
        </dgm:presLayoutVars>
      </dgm:prSet>
      <dgm:spPr/>
    </dgm:pt>
  </dgm:ptLst>
  <dgm:cxnLst>
    <dgm:cxn modelId="{53C64203-EAA2-A94E-989D-91DB4594A44E}" type="presOf" srcId="{490C7AA7-797F-C042-9AD5-4B5E4E2D4571}" destId="{C04876EC-D6C4-BD4D-B816-DA36553D493E}" srcOrd="0" destOrd="0" presId="urn:microsoft.com/office/officeart/2005/8/layout/venn1"/>
    <dgm:cxn modelId="{BF2C6E15-7955-3B44-833F-D47B4DB06C6A}" type="presOf" srcId="{E6BA53DC-92C6-654B-B27C-E48E67D9C9A2}" destId="{A01A7586-41E1-A343-84D2-F0D93FDCAE25}" srcOrd="0" destOrd="0" presId="urn:microsoft.com/office/officeart/2005/8/layout/venn1"/>
    <dgm:cxn modelId="{AE35CC2E-CC6F-B548-A887-3586BC23C750}" type="presOf" srcId="{2AA0F1E4-D7F9-924E-AD25-9DDBE6B91B01}" destId="{7A62D32E-B8A9-8649-BCAF-4005A2E7C6A5}" srcOrd="0" destOrd="0" presId="urn:microsoft.com/office/officeart/2005/8/layout/venn1"/>
    <dgm:cxn modelId="{F201F236-24AB-814A-920A-65E1C464DEF8}" type="presOf" srcId="{38ACE859-2E04-8A4A-B83B-95DBA4D0E0DD}" destId="{24264F71-1BC1-7A40-9BAA-7DD3F3244697}" srcOrd="0" destOrd="0" presId="urn:microsoft.com/office/officeart/2005/8/layout/venn1"/>
    <dgm:cxn modelId="{0AFDBE5D-2D7C-6142-BD79-AD92376E8234}" type="presOf" srcId="{490C7AA7-797F-C042-9AD5-4B5E4E2D4571}" destId="{711853F0-F891-4D4A-893F-5C3270F247FE}" srcOrd="1" destOrd="0" presId="urn:microsoft.com/office/officeart/2005/8/layout/venn1"/>
    <dgm:cxn modelId="{1288A675-D742-734D-9569-F5A289CA2269}" srcId="{2AA0F1E4-D7F9-924E-AD25-9DDBE6B91B01}" destId="{38ACE859-2E04-8A4A-B83B-95DBA4D0E0DD}" srcOrd="0" destOrd="0" parTransId="{61460746-4E3E-9D40-83D6-DA4E044070A4}" sibTransId="{D01F40E3-EFD8-C441-B1A7-5AFD07434990}"/>
    <dgm:cxn modelId="{3A96EE75-60D2-FB43-AE75-D631851F6538}" type="presOf" srcId="{E6BA53DC-92C6-654B-B27C-E48E67D9C9A2}" destId="{B2C164D1-603E-B941-B39D-5667F48B4895}" srcOrd="1" destOrd="0" presId="urn:microsoft.com/office/officeart/2005/8/layout/venn1"/>
    <dgm:cxn modelId="{ADF6E989-FF5B-E646-9F60-718AF9A86FC5}" type="presOf" srcId="{47791288-9928-A640-AADB-0B444F87D737}" destId="{D7F37740-ADF5-BE4F-9124-54561A33FEDA}" srcOrd="1" destOrd="0" presId="urn:microsoft.com/office/officeart/2005/8/layout/venn1"/>
    <dgm:cxn modelId="{54F19F8F-8042-2641-AA3A-8DFAB88F59CE}" srcId="{2AA0F1E4-D7F9-924E-AD25-9DDBE6B91B01}" destId="{E6BA53DC-92C6-654B-B27C-E48E67D9C9A2}" srcOrd="1" destOrd="0" parTransId="{7F2A15B2-8F8E-B644-93AE-6916CF7DB112}" sibTransId="{36F23BD7-4D8D-9841-8E59-F3C89DB14FD4}"/>
    <dgm:cxn modelId="{F04FBEDD-3142-344F-93C1-CF82E0FED120}" srcId="{2AA0F1E4-D7F9-924E-AD25-9DDBE6B91B01}" destId="{490C7AA7-797F-C042-9AD5-4B5E4E2D4571}" srcOrd="2" destOrd="0" parTransId="{26E61A1D-14B1-AB4B-879D-8E6D06C345D1}" sibTransId="{9904BBE6-A9FE-144D-BC66-6A81FFF64514}"/>
    <dgm:cxn modelId="{B68F58DE-673A-2646-8E63-196E4FF41BDE}" srcId="{2AA0F1E4-D7F9-924E-AD25-9DDBE6B91B01}" destId="{47791288-9928-A640-AADB-0B444F87D737}" srcOrd="3" destOrd="0" parTransId="{1E495C17-D5AA-FD41-8370-E083F767D896}" sibTransId="{715BDB4D-8D30-4844-91BB-EE1E93DFF3E1}"/>
    <dgm:cxn modelId="{B4BA17E5-8EFD-0546-8CA2-614ACE01FFAD}" type="presOf" srcId="{38ACE859-2E04-8A4A-B83B-95DBA4D0E0DD}" destId="{F4DFD348-DA34-7D42-826D-6FF5D71FF37D}" srcOrd="1" destOrd="0" presId="urn:microsoft.com/office/officeart/2005/8/layout/venn1"/>
    <dgm:cxn modelId="{1CBA87FF-6B01-2D48-8129-0DF28298C28E}" type="presOf" srcId="{47791288-9928-A640-AADB-0B444F87D737}" destId="{A806C8BB-DEDD-5A42-96AC-C70FCBF266D8}" srcOrd="0" destOrd="0" presId="urn:microsoft.com/office/officeart/2005/8/layout/venn1"/>
    <dgm:cxn modelId="{A8841993-20C6-134A-9A8D-F7BF103B73DE}" type="presParOf" srcId="{7A62D32E-B8A9-8649-BCAF-4005A2E7C6A5}" destId="{24264F71-1BC1-7A40-9BAA-7DD3F3244697}" srcOrd="0" destOrd="0" presId="urn:microsoft.com/office/officeart/2005/8/layout/venn1"/>
    <dgm:cxn modelId="{AE96ED02-5DC5-B342-B705-4B1EC6AB0D12}" type="presParOf" srcId="{7A62D32E-B8A9-8649-BCAF-4005A2E7C6A5}" destId="{F4DFD348-DA34-7D42-826D-6FF5D71FF37D}" srcOrd="1" destOrd="0" presId="urn:microsoft.com/office/officeart/2005/8/layout/venn1"/>
    <dgm:cxn modelId="{3A69559D-034F-6946-ADBD-CBDEE4294296}" type="presParOf" srcId="{7A62D32E-B8A9-8649-BCAF-4005A2E7C6A5}" destId="{A01A7586-41E1-A343-84D2-F0D93FDCAE25}" srcOrd="2" destOrd="0" presId="urn:microsoft.com/office/officeart/2005/8/layout/venn1"/>
    <dgm:cxn modelId="{8C99A3C9-180B-1442-BDE5-CB37751636A6}" type="presParOf" srcId="{7A62D32E-B8A9-8649-BCAF-4005A2E7C6A5}" destId="{B2C164D1-603E-B941-B39D-5667F48B4895}" srcOrd="3" destOrd="0" presId="urn:microsoft.com/office/officeart/2005/8/layout/venn1"/>
    <dgm:cxn modelId="{B3453678-C34A-9A44-B126-3B56E5E477B4}" type="presParOf" srcId="{7A62D32E-B8A9-8649-BCAF-4005A2E7C6A5}" destId="{C04876EC-D6C4-BD4D-B816-DA36553D493E}" srcOrd="4" destOrd="0" presId="urn:microsoft.com/office/officeart/2005/8/layout/venn1"/>
    <dgm:cxn modelId="{2884170D-CCF6-C94F-A7C4-E5476ADC7531}" type="presParOf" srcId="{7A62D32E-B8A9-8649-BCAF-4005A2E7C6A5}" destId="{711853F0-F891-4D4A-893F-5C3270F247FE}" srcOrd="5" destOrd="0" presId="urn:microsoft.com/office/officeart/2005/8/layout/venn1"/>
    <dgm:cxn modelId="{F245FDEE-AC79-E344-BA03-031CFD19BA9C}" type="presParOf" srcId="{7A62D32E-B8A9-8649-BCAF-4005A2E7C6A5}" destId="{A806C8BB-DEDD-5A42-96AC-C70FCBF266D8}" srcOrd="6" destOrd="0" presId="urn:microsoft.com/office/officeart/2005/8/layout/venn1"/>
    <dgm:cxn modelId="{6873E9F2-5F85-C447-8C1E-BEE5D8346F24}" type="presParOf" srcId="{7A62D32E-B8A9-8649-BCAF-4005A2E7C6A5}" destId="{D7F37740-ADF5-BE4F-9124-54561A33FEDA}"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64F71-1BC1-7A40-9BAA-7DD3F3244697}">
      <dsp:nvSpPr>
        <dsp:cNvPr id="0" name=""/>
        <dsp:cNvSpPr/>
      </dsp:nvSpPr>
      <dsp:spPr>
        <a:xfrm>
          <a:off x="1625250" y="-511058"/>
          <a:ext cx="3285305" cy="315952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Termination</a:t>
          </a:r>
        </a:p>
      </dsp:txBody>
      <dsp:txXfrm>
        <a:off x="2004323" y="-85737"/>
        <a:ext cx="2527157" cy="1002540"/>
      </dsp:txXfrm>
    </dsp:sp>
    <dsp:sp modelId="{A01A7586-41E1-A343-84D2-F0D93FDCAE25}">
      <dsp:nvSpPr>
        <dsp:cNvPr id="0" name=""/>
        <dsp:cNvSpPr/>
      </dsp:nvSpPr>
      <dsp:spPr>
        <a:xfrm>
          <a:off x="2704032" y="653417"/>
          <a:ext cx="2818819" cy="2700011"/>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Initiation</a:t>
          </a:r>
        </a:p>
      </dsp:txBody>
      <dsp:txXfrm>
        <a:off x="4221858" y="964957"/>
        <a:ext cx="1084161" cy="2076931"/>
      </dsp:txXfrm>
    </dsp:sp>
    <dsp:sp modelId="{C04876EC-D6C4-BD4D-B816-DA36553D493E}">
      <dsp:nvSpPr>
        <dsp:cNvPr id="0" name=""/>
        <dsp:cNvSpPr/>
      </dsp:nvSpPr>
      <dsp:spPr>
        <a:xfrm>
          <a:off x="1677067" y="1301228"/>
          <a:ext cx="3003309" cy="3273829"/>
        </a:xfrm>
        <a:prstGeom prst="ellipse">
          <a:avLst/>
        </a:prstGeom>
        <a:solidFill>
          <a:schemeClr val="accent5">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Amplification</a:t>
          </a:r>
        </a:p>
      </dsp:txBody>
      <dsp:txXfrm>
        <a:off x="2023603" y="3095538"/>
        <a:ext cx="2310237" cy="1038811"/>
      </dsp:txXfrm>
    </dsp:sp>
    <dsp:sp modelId="{A806C8BB-DEDD-5A42-96AC-C70FCBF266D8}">
      <dsp:nvSpPr>
        <dsp:cNvPr id="0" name=""/>
        <dsp:cNvSpPr/>
      </dsp:nvSpPr>
      <dsp:spPr>
        <a:xfrm>
          <a:off x="573147" y="500204"/>
          <a:ext cx="3341708" cy="3006436"/>
        </a:xfrm>
        <a:prstGeom prst="ellipse">
          <a:avLst/>
        </a:prstGeom>
        <a:solidFill>
          <a:schemeClr val="accent6">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Propagation</a:t>
          </a:r>
        </a:p>
      </dsp:txBody>
      <dsp:txXfrm>
        <a:off x="830202" y="847101"/>
        <a:ext cx="1285272" cy="23126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9EC44D0-7FE2-6843-AD58-5C7EA6458F37}" type="datetimeFigureOut">
              <a:rPr lang="en-US"/>
              <a:pPr>
                <a:defRPr/>
              </a:pPr>
              <a:t>5/11/20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22785AA-2167-394A-9665-2969E5EAFD7D}" type="slidenum">
              <a:rPr lang="en-US"/>
              <a:pPr>
                <a:defRPr/>
              </a:pPr>
              <a:t>‹#›</a:t>
            </a:fld>
            <a:endParaRPr lang="en-US"/>
          </a:p>
        </p:txBody>
      </p:sp>
    </p:spTree>
    <p:extLst>
      <p:ext uri="{BB962C8B-B14F-4D97-AF65-F5344CB8AC3E}">
        <p14:creationId xmlns:p14="http://schemas.microsoft.com/office/powerpoint/2010/main" val="26453887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en:European_Bioinformatics_Institut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ebi.ac.uk/pdbe-srv/view/images/entry/1lfa600.pn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en:European_Bioinformatics_Institut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ebi.ac.uk/pdbe-srv/view/images/entry/1lfa600.p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27" indent="-285741" eaLnBrk="0" hangingPunct="0">
              <a:defRPr sz="2400">
                <a:solidFill>
                  <a:schemeClr val="tx1"/>
                </a:solidFill>
                <a:latin typeface="News Gothic MT" charset="0"/>
                <a:ea typeface="ＭＳ Ｐゴシック" charset="0"/>
              </a:defRPr>
            </a:lvl2pPr>
            <a:lvl3pPr marL="1142965" indent="-228593" eaLnBrk="0" hangingPunct="0">
              <a:defRPr sz="2400">
                <a:solidFill>
                  <a:schemeClr val="tx1"/>
                </a:solidFill>
                <a:latin typeface="News Gothic MT" charset="0"/>
                <a:ea typeface="ＭＳ Ｐゴシック" charset="0"/>
              </a:defRPr>
            </a:lvl3pPr>
            <a:lvl4pPr marL="1600150" indent="-228593" eaLnBrk="0" hangingPunct="0">
              <a:defRPr sz="2400">
                <a:solidFill>
                  <a:schemeClr val="tx1"/>
                </a:solidFill>
                <a:latin typeface="News Gothic MT" charset="0"/>
                <a:ea typeface="ＭＳ Ｐゴシック" charset="0"/>
              </a:defRPr>
            </a:lvl4pPr>
            <a:lvl5pPr marL="2057336" indent="-228593" eaLnBrk="0" hangingPunct="0">
              <a:defRPr sz="2400">
                <a:solidFill>
                  <a:schemeClr val="tx1"/>
                </a:solidFill>
                <a:latin typeface="News Gothic MT" charset="0"/>
                <a:ea typeface="ＭＳ Ｐゴシック" charset="0"/>
              </a:defRPr>
            </a:lvl5pPr>
            <a:lvl6pPr marL="2514522" indent="-228593" eaLnBrk="0" fontAlgn="base" hangingPunct="0">
              <a:spcBef>
                <a:spcPct val="0"/>
              </a:spcBef>
              <a:spcAft>
                <a:spcPct val="0"/>
              </a:spcAft>
              <a:defRPr sz="2400">
                <a:solidFill>
                  <a:schemeClr val="tx1"/>
                </a:solidFill>
                <a:latin typeface="News Gothic MT" charset="0"/>
                <a:ea typeface="ＭＳ Ｐゴシック" charset="0"/>
              </a:defRPr>
            </a:lvl6pPr>
            <a:lvl7pPr marL="2971708" indent="-228593" eaLnBrk="0" fontAlgn="base" hangingPunct="0">
              <a:spcBef>
                <a:spcPct val="0"/>
              </a:spcBef>
              <a:spcAft>
                <a:spcPct val="0"/>
              </a:spcAft>
              <a:defRPr sz="2400">
                <a:solidFill>
                  <a:schemeClr val="tx1"/>
                </a:solidFill>
                <a:latin typeface="News Gothic MT" charset="0"/>
                <a:ea typeface="ＭＳ Ｐゴシック" charset="0"/>
              </a:defRPr>
            </a:lvl7pPr>
            <a:lvl8pPr marL="3428894" indent="-228593" eaLnBrk="0" fontAlgn="base" hangingPunct="0">
              <a:spcBef>
                <a:spcPct val="0"/>
              </a:spcBef>
              <a:spcAft>
                <a:spcPct val="0"/>
              </a:spcAft>
              <a:defRPr sz="2400">
                <a:solidFill>
                  <a:schemeClr val="tx1"/>
                </a:solidFill>
                <a:latin typeface="News Gothic MT" charset="0"/>
                <a:ea typeface="ＭＳ Ｐゴシック" charset="0"/>
              </a:defRPr>
            </a:lvl8pPr>
            <a:lvl9pPr marL="3886079" indent="-228593"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A578DAD1-EFA7-B748-8605-E78F693320E5}" type="slidenum">
              <a:rPr lang="en-US" sz="1200">
                <a:latin typeface="Calibri" charset="0"/>
              </a:rPr>
              <a:pPr eaLnBrk="1" fontAlgn="base" hangingPunct="1">
                <a:spcBef>
                  <a:spcPct val="0"/>
                </a:spcBef>
                <a:spcAft>
                  <a:spcPct val="0"/>
                </a:spcAft>
              </a:pPr>
              <a:t>1</a:t>
            </a:fld>
            <a:endParaRPr lang="en-US" sz="1200" dirty="0">
              <a:latin typeface="Calibri" charset="0"/>
            </a:endParaRPr>
          </a:p>
        </p:txBody>
      </p:sp>
    </p:spTree>
    <p:extLst>
      <p:ext uri="{BB962C8B-B14F-4D97-AF65-F5344CB8AC3E}">
        <p14:creationId xmlns:p14="http://schemas.microsoft.com/office/powerpoint/2010/main" val="207631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 evidence changed our understanding of the coagulation pathway from 2 separate and parallel pathways systems that activate FX to: interactive cellular, physical and biochemical reactions that work in overlapping stages to form and augment thrombin generation and clot formation. The cell-based model of hemostasis proposes that coagulation requires the participation of 2 different cells types: a cell‐bearing TF, and platelets and 4 multicomponent complexes, 3 of which are procoagulant and 1 anticoagulant</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Coagulation takes place on different cell surfaces in four overlapping steps: initiation, amplification, propagation and termination with each phase occurring on a different cell surface. Thrombin generation is primarily initiated by the generation or exposure of tissue factor (TF) at the wound site and its interaction with activated factor VII via the extrinsic pathway. This initial small amount of generated thrombin primes the clotting cascade and activates platelets, leading to explosive thrombin generation during the amplification phase.</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10</a:t>
            </a:fld>
            <a:endParaRPr lang="en-US"/>
          </a:p>
        </p:txBody>
      </p:sp>
    </p:spTree>
    <p:extLst>
      <p:ext uri="{BB962C8B-B14F-4D97-AF65-F5344CB8AC3E}">
        <p14:creationId xmlns:p14="http://schemas.microsoft.com/office/powerpoint/2010/main" val="292343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cell‐based model represents a significant improvement in our understanding of the hemostatic process including the contributions of cells and the role of the extrinsic and intrinsic systems in generating </a:t>
            </a:r>
            <a:r>
              <a:rPr lang="en-US" sz="1200" kern="1200" dirty="0" err="1">
                <a:solidFill>
                  <a:schemeClr val="tx1"/>
                </a:solidFill>
                <a:effectLst/>
                <a:latin typeface="+mn-lt"/>
                <a:ea typeface="+mn-ea"/>
                <a:cs typeface="+mn-cs"/>
              </a:rPr>
              <a:t>FXa</a:t>
            </a:r>
            <a:r>
              <a:rPr lang="en-US" sz="1200" kern="1200" dirty="0">
                <a:solidFill>
                  <a:schemeClr val="tx1"/>
                </a:solidFill>
                <a:effectLst/>
                <a:latin typeface="+mn-lt"/>
                <a:ea typeface="+mn-ea"/>
                <a:cs typeface="+mn-cs"/>
              </a:rPr>
              <a:t> that occur on different cell surfaces simultaneously, rather than separate pathways. This adequately explains the significant clinical bleeding observed with FXI, FIX, and FVIII deficiencies (required for generation of </a:t>
            </a:r>
            <a:r>
              <a:rPr lang="en-US" sz="1200" kern="1200" dirty="0" err="1">
                <a:solidFill>
                  <a:schemeClr val="tx1"/>
                </a:solidFill>
                <a:effectLst/>
                <a:latin typeface="+mn-lt"/>
                <a:ea typeface="+mn-ea"/>
                <a:cs typeface="+mn-cs"/>
              </a:rPr>
              <a:t>FXa</a:t>
            </a:r>
            <a:r>
              <a:rPr lang="en-US" sz="1200" kern="1200" dirty="0">
                <a:solidFill>
                  <a:schemeClr val="tx1"/>
                </a:solidFill>
                <a:effectLst/>
                <a:latin typeface="+mn-lt"/>
                <a:ea typeface="+mn-ea"/>
                <a:cs typeface="+mn-cs"/>
              </a:rPr>
              <a:t> on platelet membranes). It also highlights the importance of generating thrombin directly on the activated platelet surface, not just on the surface of the TF‐bearing cell. </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Image Source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Joe D [CC BY-SA 3.0 (http://</a:t>
            </a:r>
            <a:r>
              <a:rPr lang="en-US" sz="1200" b="0" i="0" u="none" strike="noStrike" kern="1200" dirty="0" err="1">
                <a:solidFill>
                  <a:schemeClr val="tx1"/>
                </a:solidFill>
                <a:effectLst/>
                <a:latin typeface="+mn-lt"/>
                <a:ea typeface="+mn-ea"/>
                <a:cs typeface="+mn-cs"/>
              </a:rPr>
              <a:t>creativecommons.org</a:t>
            </a:r>
            <a:r>
              <a:rPr lang="en-US" sz="1200" b="0" i="0" u="none" strike="noStrike" kern="1200" dirty="0">
                <a:solidFill>
                  <a:schemeClr val="tx1"/>
                </a:solidFill>
                <a:effectLst/>
                <a:latin typeface="+mn-lt"/>
                <a:ea typeface="+mn-ea"/>
                <a:cs typeface="+mn-cs"/>
              </a:rPr>
              <a:t>/licenses/by-</a:t>
            </a:r>
            <a:r>
              <a:rPr lang="en-US" sz="1200" b="0" i="0" u="none" strike="noStrike" kern="1200" dirty="0" err="1">
                <a:solidFill>
                  <a:schemeClr val="tx1"/>
                </a:solidFill>
                <a:effectLst/>
                <a:latin typeface="+mn-lt"/>
                <a:ea typeface="+mn-ea"/>
                <a:cs typeface="+mn-cs"/>
              </a:rPr>
              <a:t>sa</a:t>
            </a:r>
            <a:r>
              <a:rPr lang="en-US" sz="1200" b="0" i="0" u="none" strike="noStrike" kern="1200" dirty="0">
                <a:solidFill>
                  <a:schemeClr val="tx1"/>
                </a:solidFill>
                <a:effectLst/>
                <a:latin typeface="+mn-lt"/>
                <a:ea typeface="+mn-ea"/>
                <a:cs typeface="+mn-cs"/>
              </a:rPr>
              <a:t>/3.0/)]</a:t>
            </a:r>
          </a:p>
          <a:p>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11</a:t>
            </a:fld>
            <a:endParaRPr lang="en-US"/>
          </a:p>
        </p:txBody>
      </p:sp>
    </p:spTree>
    <p:extLst>
      <p:ext uri="{BB962C8B-B14F-4D97-AF65-F5344CB8AC3E}">
        <p14:creationId xmlns:p14="http://schemas.microsoft.com/office/powerpoint/2010/main" val="440600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restore vessel patency, the clot must be organized and removed. </a:t>
            </a:r>
            <a:r>
              <a:rPr lang="en-US" sz="1200" u="none" strike="noStrike" kern="1200" dirty="0">
                <a:solidFill>
                  <a:schemeClr val="tx1"/>
                </a:solidFill>
                <a:effectLst/>
                <a:latin typeface="+mn-lt"/>
                <a:ea typeface="+mn-ea"/>
                <a:cs typeface="+mn-cs"/>
              </a:rPr>
              <a:t>Plasminogen is activated by Plasminogen activators (tissue plasminogen activator, urokinase) to plasmin which acts on the fibrin clot to dissolve it and regulate the coagulation process. Fibrinolysis is controlled by plasminogen activator inhibitors (PAIs) such as PAI-1 and plasmin inhibitors such as </a:t>
            </a:r>
            <a:r>
              <a:rPr lang="el-GR" sz="1200" u="none" strike="noStrike" kern="1200" dirty="0">
                <a:solidFill>
                  <a:schemeClr val="tx1"/>
                </a:solidFill>
                <a:effectLst/>
                <a:latin typeface="+mn-lt"/>
                <a:ea typeface="+mn-ea"/>
                <a:cs typeface="+mn-cs"/>
              </a:rPr>
              <a:t>α2-</a:t>
            </a:r>
            <a:r>
              <a:rPr lang="en-US" sz="1200" u="none" strike="noStrike" kern="1200" dirty="0">
                <a:solidFill>
                  <a:schemeClr val="tx1"/>
                </a:solidFill>
                <a:effectLst/>
                <a:latin typeface="+mn-lt"/>
                <a:ea typeface="+mn-ea"/>
                <a:cs typeface="+mn-cs"/>
              </a:rPr>
              <a:t>antiplasmin.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12</a:t>
            </a:fld>
            <a:endParaRPr lang="en-US"/>
          </a:p>
        </p:txBody>
      </p:sp>
    </p:spTree>
    <p:extLst>
      <p:ext uri="{BB962C8B-B14F-4D97-AF65-F5344CB8AC3E}">
        <p14:creationId xmlns:p14="http://schemas.microsoft.com/office/powerpoint/2010/main" val="382157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Hemostasis in the pediatric patient evolves as the child grows and matures, and normal adult laboratory values are not often the norm for a child.  </a:t>
            </a:r>
            <a:r>
              <a:rPr lang="en-US" sz="1200" b="0" i="0" u="none" strike="noStrike" kern="1200" dirty="0">
                <a:solidFill>
                  <a:schemeClr val="tx1"/>
                </a:solidFill>
                <a:effectLst/>
                <a:latin typeface="+mn-lt"/>
                <a:ea typeface="+mn-ea"/>
                <a:cs typeface="+mn-cs"/>
              </a:rPr>
              <a:t>All of the procoagulants are synthesized in the liver except for von Willebrand factor (VWF), which is synthesized in megakaryocytes and endothelial cells, and factor VIII, which is produced in endothelial cells in the liver as well as other tissues such as lymphatics and renal glomeruli.</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Factors II, VII, IX, and X have levels that are at least half that of adults in the neonatal period and gradually increase to adult values over the first 6 months of life due to an immature neonatal liver and deficiencies in vitamin K.  Factor VIII has been reported to have levels that are higher in childhood compared to adults (increased on day 1 of life then falling in the newborn period before rising in childhood to adult levels). Levels of von Willebrand factor are similar to adults, although some children have elevated levels.  The levels of the coagulation inhibitors “protein C and protein S” are low in the neonate and increase throughout childhood.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Term infants, especially those who are exclusively breast fed, are deficient in vitamin K and consequently may have vitamin K deficiency bleeding (VKDB).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13</a:t>
            </a:fld>
            <a:endParaRPr lang="en-US"/>
          </a:p>
        </p:txBody>
      </p:sp>
    </p:spTree>
    <p:extLst>
      <p:ext uri="{BB962C8B-B14F-4D97-AF65-F5344CB8AC3E}">
        <p14:creationId xmlns:p14="http://schemas.microsoft.com/office/powerpoint/2010/main" val="31171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assessing the patient's bleeding history, it is important to characterize the type of bleeding.  </a:t>
            </a:r>
            <a:r>
              <a:rPr lang="en-US" dirty="0"/>
              <a:t>Bleeding disorders can be divided into 2 main broad categories: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Purpuric dysfunction (</a:t>
            </a:r>
            <a:r>
              <a:rPr lang="en-US" sz="1200" b="0" i="0" u="none" strike="noStrike" kern="1200" dirty="0">
                <a:solidFill>
                  <a:schemeClr val="tx1"/>
                </a:solidFill>
                <a:effectLst/>
                <a:latin typeface="+mn-lt"/>
                <a:ea typeface="+mn-ea"/>
                <a:cs typeface="+mn-cs"/>
              </a:rPr>
              <a:t>Disorders of platelets and blood vessels)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Coagulation Protein Disorders.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Bleeding into the skin and mucous membranes is characteristic of disorders of platelets and their interaction with blood vessels </a:t>
            </a:r>
            <a:r>
              <a:rPr lang="en-US" sz="1200" b="1" i="0" u="none" strike="noStrike" kern="1200" dirty="0">
                <a:solidFill>
                  <a:schemeClr val="tx1"/>
                </a:solidFill>
                <a:effectLst/>
                <a:latin typeface="+mn-lt"/>
                <a:ea typeface="+mn-ea"/>
                <a:cs typeface="+mn-cs"/>
              </a:rPr>
              <a:t>(purpuric disorders) </a:t>
            </a:r>
            <a:r>
              <a:rPr lang="en-US" sz="1200" b="0" i="0" u="none" strike="noStrike" kern="1200" dirty="0">
                <a:solidFill>
                  <a:schemeClr val="tx1"/>
                </a:solidFill>
                <a:effectLst/>
                <a:latin typeface="+mn-lt"/>
                <a:ea typeface="+mn-ea"/>
                <a:cs typeface="+mn-cs"/>
              </a:rPr>
              <a:t>and may be manifested as petechiae and/or ecchymoses.  Bleeding into soft tissue, muscle, and joints suggests the presence of hemophilia or other disorders of </a:t>
            </a:r>
            <a:r>
              <a:rPr lang="en-US" sz="1200" b="1" i="0" u="none" strike="noStrike" kern="1200" dirty="0">
                <a:solidFill>
                  <a:schemeClr val="tx1"/>
                </a:solidFill>
                <a:effectLst/>
                <a:latin typeface="+mn-lt"/>
                <a:ea typeface="+mn-ea"/>
                <a:cs typeface="+mn-cs"/>
              </a:rPr>
              <a:t>coagulation proteins</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14</a:t>
            </a:fld>
            <a:endParaRPr lang="en-US" dirty="0"/>
          </a:p>
        </p:txBody>
      </p:sp>
    </p:spTree>
    <p:extLst>
      <p:ext uri="{BB962C8B-B14F-4D97-AF65-F5344CB8AC3E}">
        <p14:creationId xmlns:p14="http://schemas.microsoft.com/office/powerpoint/2010/main" val="360220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Individuals with platelet function disorders have mucocutaneous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bleeding, recurring epistaxis, gastrointestinal bleeding, menorrhagia, and excessive bleeding during or immediately after trauma and surgery. Joint, muscle, and intracranial bleeding is rare. Diagnosis is made using platelet aggregation assays, flow cytometry, and platelet electron microscopy.</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Acquired causes of abnormal platelet function are much more common than inherited causes and include use of aspirin and nonsteroidal anti-inflammatory drugs (NSAIDS), beta-lactam antibiotics, serotonin-specific reuptake inhibitors, uremia, and the myeloproliferative and myelodysplastic syndromes.</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err="1">
                <a:solidFill>
                  <a:schemeClr val="tx1"/>
                </a:solidFill>
                <a:effectLst/>
                <a:latin typeface="+mn-lt"/>
                <a:ea typeface="+mn-ea"/>
                <a:cs typeface="+mn-cs"/>
              </a:rPr>
              <a:t>Wiskott</a:t>
            </a:r>
            <a:r>
              <a:rPr lang="en-US" sz="1200" b="1" i="0" u="none" strike="noStrike" kern="1200" dirty="0">
                <a:solidFill>
                  <a:schemeClr val="tx1"/>
                </a:solidFill>
                <a:effectLst/>
                <a:latin typeface="+mn-lt"/>
                <a:ea typeface="+mn-ea"/>
                <a:cs typeface="+mn-cs"/>
              </a:rPr>
              <a:t>-Aldrich syndrome (WAS) </a:t>
            </a:r>
            <a:r>
              <a:rPr lang="en-US" sz="1200" b="0" i="0" u="none" strike="noStrike" kern="1200" dirty="0">
                <a:solidFill>
                  <a:schemeClr val="tx1"/>
                </a:solidFill>
                <a:effectLst/>
                <a:latin typeface="+mn-lt"/>
                <a:ea typeface="+mn-ea"/>
                <a:cs typeface="+mn-cs"/>
              </a:rPr>
              <a:t>is an X-linked hereditary disorder. Presents with immune deficiency, thrombocytopenia, eczema, and an increased risk of autoimmune disorders and malignancy.</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mn-lt"/>
                <a:ea typeface="+mn-ea"/>
                <a:cs typeface="+mn-cs"/>
              </a:rPr>
              <a:t>Bernard-</a:t>
            </a:r>
            <a:r>
              <a:rPr lang="en-US" sz="1200" b="1" i="0" u="none" strike="noStrike" kern="1200" dirty="0" err="1">
                <a:solidFill>
                  <a:schemeClr val="tx1"/>
                </a:solidFill>
                <a:effectLst/>
                <a:latin typeface="+mn-lt"/>
                <a:ea typeface="+mn-ea"/>
                <a:cs typeface="+mn-cs"/>
              </a:rPr>
              <a:t>Soulier</a:t>
            </a:r>
            <a:r>
              <a:rPr lang="en-US" sz="1200" b="1" i="0" u="none" strike="noStrike" kern="1200" dirty="0">
                <a:solidFill>
                  <a:schemeClr val="tx1"/>
                </a:solidFill>
                <a:effectLst/>
                <a:latin typeface="+mn-lt"/>
                <a:ea typeface="+mn-ea"/>
                <a:cs typeface="+mn-cs"/>
              </a:rPr>
              <a:t> syndrome </a:t>
            </a:r>
            <a:r>
              <a:rPr lang="en-US" sz="1200" b="0" i="0" u="none" strike="noStrike" kern="1200" dirty="0">
                <a:solidFill>
                  <a:schemeClr val="tx1"/>
                </a:solidFill>
                <a:effectLst/>
                <a:latin typeface="+mn-lt"/>
                <a:ea typeface="+mn-ea"/>
                <a:cs typeface="+mn-cs"/>
              </a:rPr>
              <a:t>– Characterized by a defect in the platelet glycoprotein </a:t>
            </a:r>
            <a:r>
              <a:rPr lang="en-US" sz="1200" b="0" i="0" u="none" strike="noStrike" kern="1200" dirty="0" err="1">
                <a:solidFill>
                  <a:schemeClr val="tx1"/>
                </a:solidFill>
                <a:effectLst/>
                <a:latin typeface="+mn-lt"/>
                <a:ea typeface="+mn-ea"/>
                <a:cs typeface="+mn-cs"/>
              </a:rPr>
              <a:t>Ib</a:t>
            </a:r>
            <a:r>
              <a:rPr lang="en-US" sz="1200" b="0" i="0" u="none" strike="noStrike" kern="1200" dirty="0">
                <a:solidFill>
                  <a:schemeClr val="tx1"/>
                </a:solidFill>
                <a:effectLst/>
                <a:latin typeface="+mn-lt"/>
                <a:ea typeface="+mn-ea"/>
                <a:cs typeface="+mn-cs"/>
              </a:rPr>
              <a:t>-IX-V complex. Presents with bleeding that is greater than expected for the degree of thrombocytopenia.</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Glanzmann thrombasthenia </a:t>
            </a:r>
            <a:r>
              <a:rPr lang="en-US" sz="1200" b="0" i="0" u="none" strike="noStrike" kern="1200" dirty="0">
                <a:solidFill>
                  <a:schemeClr val="tx1"/>
                </a:solidFill>
                <a:effectLst/>
                <a:latin typeface="+mn-lt"/>
                <a:ea typeface="+mn-ea"/>
                <a:cs typeface="+mn-cs"/>
              </a:rPr>
              <a:t>– Characterized by a defect in the platelet glycoprotein IIb/IIIa complex. Presents with normal platelet count but with single isolated platelets without any platelet clumping on smear examination.</a:t>
            </a:r>
          </a:p>
        </p:txBody>
      </p:sp>
      <p:sp>
        <p:nvSpPr>
          <p:cNvPr id="4" name="Slide Number Placeholder 3"/>
          <p:cNvSpPr>
            <a:spLocks noGrp="1"/>
          </p:cNvSpPr>
          <p:nvPr>
            <p:ph type="sldNum" sz="quarter" idx="5"/>
          </p:nvPr>
        </p:nvSpPr>
        <p:spPr/>
        <p:txBody>
          <a:bodyPr/>
          <a:lstStyle/>
          <a:p>
            <a:fld id="{466F540C-E43C-ED4B-B383-2AF940B24F03}" type="slidenum">
              <a:rPr lang="en-US" smtClean="0"/>
              <a:pPr/>
              <a:t>15</a:t>
            </a:fld>
            <a:endParaRPr lang="en-US" dirty="0"/>
          </a:p>
        </p:txBody>
      </p:sp>
    </p:spTree>
    <p:extLst>
      <p:ext uri="{BB962C8B-B14F-4D97-AF65-F5344CB8AC3E}">
        <p14:creationId xmlns:p14="http://schemas.microsoft.com/office/powerpoint/2010/main" val="280743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In cases of suspected bleeding disorders in children, the following laboratory tests should be ordered first: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Complete blood cell (CBC) count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Peripheral blood smear (platelet size and shape)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Prothrombin time (PT)/INR - </a:t>
            </a:r>
            <a:r>
              <a:rPr lang="en-US" sz="1800" dirty="0"/>
              <a:t>Measures the extrinsic and common pathway. Sensitive to alterations in the vitamin K-dependent coagulation factors, factors II, VII, IX and X</a:t>
            </a:r>
            <a:endParaRPr lang="en-US" sz="120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activated partial thromboplastin time (</a:t>
            </a:r>
            <a:r>
              <a:rPr lang="en-US" sz="1200" u="none" strike="noStrike" kern="1200" dirty="0" err="1">
                <a:solidFill>
                  <a:schemeClr val="tx1"/>
                </a:solidFill>
                <a:effectLst/>
                <a:latin typeface="+mn-lt"/>
                <a:ea typeface="+mn-ea"/>
                <a:cs typeface="+mn-cs"/>
              </a:rPr>
              <a:t>aPTT</a:t>
            </a:r>
            <a:r>
              <a:rPr lang="en-US" sz="1200" u="none" strike="noStrike" kern="1200" dirty="0">
                <a:solidFill>
                  <a:schemeClr val="tx1"/>
                </a:solidFill>
                <a:effectLst/>
                <a:latin typeface="+mn-lt"/>
                <a:ea typeface="+mn-ea"/>
                <a:cs typeface="+mn-cs"/>
              </a:rPr>
              <a:t>) - </a:t>
            </a:r>
            <a:r>
              <a:rPr lang="en-US" sz="1200" dirty="0"/>
              <a:t>Measures the intrinsic and common pathways of coagulation</a:t>
            </a:r>
            <a:endParaRPr lang="en-US" sz="120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Fibrinogen.</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16</a:t>
            </a:fld>
            <a:endParaRPr lang="en-US" dirty="0"/>
          </a:p>
        </p:txBody>
      </p:sp>
    </p:spTree>
    <p:extLst>
      <p:ext uri="{BB962C8B-B14F-4D97-AF65-F5344CB8AC3E}">
        <p14:creationId xmlns:p14="http://schemas.microsoft.com/office/powerpoint/2010/main" val="228353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summarizes how platelet disorders, hemophilia, Von Willebrand Disease and DIC have different results with testing.  Note platelet disorders have low or normal platelet values, but the other tests are normal.  DIC is alone in the above conditions which results in a low fibrinogen level.  Hemophilia and VWF both have normal PT and prolonged </a:t>
            </a:r>
            <a:r>
              <a:rPr lang="en-US" dirty="0" err="1"/>
              <a:t>aPTT</a:t>
            </a:r>
            <a:r>
              <a:rPr lang="en-US" dirty="0"/>
              <a:t> emphasizing the effect of these conditions on the intrinsic and common coagulation pathways.</a:t>
            </a:r>
          </a:p>
        </p:txBody>
      </p:sp>
      <p:sp>
        <p:nvSpPr>
          <p:cNvPr id="4" name="Slide Number Placeholder 3"/>
          <p:cNvSpPr>
            <a:spLocks noGrp="1"/>
          </p:cNvSpPr>
          <p:nvPr>
            <p:ph type="sldNum" sz="quarter" idx="5"/>
          </p:nvPr>
        </p:nvSpPr>
        <p:spPr/>
        <p:txBody>
          <a:bodyPr/>
          <a:lstStyle/>
          <a:p>
            <a:fld id="{466F540C-E43C-ED4B-B383-2AF940B24F03}" type="slidenum">
              <a:rPr lang="en-US" smtClean="0"/>
              <a:pPr/>
              <a:t>17</a:t>
            </a:fld>
            <a:endParaRPr lang="en-US"/>
          </a:p>
        </p:txBody>
      </p:sp>
    </p:spTree>
    <p:extLst>
      <p:ext uri="{BB962C8B-B14F-4D97-AF65-F5344CB8AC3E}">
        <p14:creationId xmlns:p14="http://schemas.microsoft.com/office/powerpoint/2010/main" val="351386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50000"/>
              </a:lnSpc>
              <a:buFont typeface="Arial" panose="020B0604020202020204" pitchFamily="34" charset="0"/>
              <a:buNone/>
            </a:pPr>
            <a:r>
              <a:rPr lang="en-US" dirty="0">
                <a:solidFill>
                  <a:schemeClr val="tx1"/>
                </a:solidFill>
              </a:rPr>
              <a:t>VWF is a multimeric glycoprotein that </a:t>
            </a:r>
            <a:r>
              <a:rPr lang="en-US" b="1" dirty="0">
                <a:solidFill>
                  <a:schemeClr val="tx1"/>
                </a:solidFill>
              </a:rPr>
              <a:t>promotes platelet adhesion and aggregation </a:t>
            </a:r>
            <a:r>
              <a:rPr lang="en-US" dirty="0">
                <a:solidFill>
                  <a:schemeClr val="tx1"/>
                </a:solidFill>
              </a:rPr>
              <a:t>and is a carrier for FVIII in plasma. </a:t>
            </a:r>
          </a:p>
          <a:p>
            <a:pPr marL="0" indent="0" algn="l">
              <a:lnSpc>
                <a:spcPct val="150000"/>
              </a:lnSpc>
              <a:buFont typeface="Arial" panose="020B0604020202020204" pitchFamily="34" charset="0"/>
              <a:buNone/>
            </a:pPr>
            <a:endParaRPr lang="en-US" dirty="0">
              <a:solidFill>
                <a:schemeClr val="tx1"/>
              </a:solidFill>
            </a:endParaRPr>
          </a:p>
          <a:p>
            <a:pPr marL="0" indent="0" algn="l">
              <a:lnSpc>
                <a:spcPct val="150000"/>
              </a:lnSpc>
              <a:buFont typeface="Arial" panose="020B0604020202020204" pitchFamily="34" charset="0"/>
              <a:buNone/>
            </a:pPr>
            <a:r>
              <a:rPr lang="en-US" dirty="0">
                <a:solidFill>
                  <a:schemeClr val="tx1"/>
                </a:solidFill>
              </a:rPr>
              <a:t>VWF is synthesized in two cell types:</a:t>
            </a:r>
          </a:p>
          <a:p>
            <a:pPr marL="171450" indent="-171450" algn="l">
              <a:lnSpc>
                <a:spcPct val="150000"/>
              </a:lnSpc>
              <a:buFont typeface="Arial" panose="020B0604020202020204" pitchFamily="34" charset="0"/>
              <a:buChar char="•"/>
            </a:pPr>
            <a:r>
              <a:rPr lang="en-US" dirty="0">
                <a:solidFill>
                  <a:schemeClr val="tx1"/>
                </a:solidFill>
              </a:rPr>
              <a:t>In the vascular endothelium, VWF is synthesized and subsequently stored in secretory granules from which it can be released by stress or drugs such as desmopressin. </a:t>
            </a:r>
          </a:p>
          <a:p>
            <a:pPr marL="171450" indent="-171450" algn="l">
              <a:lnSpc>
                <a:spcPct val="150000"/>
              </a:lnSpc>
              <a:buFont typeface="Arial" panose="020B0604020202020204" pitchFamily="34" charset="0"/>
              <a:buChar char="•"/>
            </a:pPr>
            <a:r>
              <a:rPr lang="en-US" dirty="0">
                <a:solidFill>
                  <a:schemeClr val="tx1"/>
                </a:solidFill>
              </a:rPr>
              <a:t>VWF is also synthesized in bone marrow megakaryocytes where it is stored in platelet alpha-granules from which it is released following platelet activation. DDAVP does not release platelet VWF.</a:t>
            </a:r>
          </a:p>
          <a:p>
            <a:pPr marL="0" indent="0" algn="l">
              <a:lnSpc>
                <a:spcPct val="150000"/>
              </a:lnSpc>
              <a:buFont typeface="Arial" panose="020B0604020202020204" pitchFamily="34" charset="0"/>
              <a:buNone/>
            </a:pPr>
            <a:endParaRPr lang="en-US" u="none" dirty="0">
              <a:solidFill>
                <a:schemeClr val="tx1"/>
              </a:solidFill>
            </a:endParaRPr>
          </a:p>
          <a:p>
            <a:pPr marL="0" indent="0" algn="l">
              <a:lnSpc>
                <a:spcPct val="150000"/>
              </a:lnSpc>
              <a:buFont typeface="Arial" panose="020B0604020202020204" pitchFamily="34" charset="0"/>
              <a:buNone/>
            </a:pPr>
            <a:r>
              <a:rPr lang="en-US" sz="1200" b="0" i="0" u="none" strike="noStrike" kern="1200" dirty="0">
                <a:solidFill>
                  <a:schemeClr val="tx1"/>
                </a:solidFill>
                <a:effectLst/>
                <a:latin typeface="+mn-lt"/>
                <a:ea typeface="+mn-ea"/>
                <a:cs typeface="+mn-cs"/>
                <a:hlinkClick r:id="rId3" tooltip="w:en:European Bioinformatics Institute">
                  <a:extLst>
                    <a:ext uri="{A12FA001-AC4F-418D-AE19-62706E023703}">
                      <ahyp:hlinkClr xmlns:ahyp="http://schemas.microsoft.com/office/drawing/2018/hyperlinkcolor" val="tx"/>
                    </a:ext>
                  </a:extLst>
                </a:hlinkClick>
              </a:rPr>
              <a:t>Image source: European Bioinformatics Institute</a:t>
            </a:r>
            <a:r>
              <a:rPr lang="en-US"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hlinkClick r:id="rId4"/>
              </a:rPr>
              <a:t>http://www.ebi.ac.uk/pdbe-srv/view/images/entry/1lfa600.png</a:t>
            </a:r>
            <a:endParaRPr lang="en-US" sz="1200" b="0" i="0" u="none" strike="noStrike" kern="1200" dirty="0">
              <a:solidFill>
                <a:schemeClr val="tx1"/>
              </a:solidFill>
              <a:effectLst/>
              <a:latin typeface="+mn-lt"/>
              <a:ea typeface="+mn-ea"/>
              <a:cs typeface="+mn-cs"/>
            </a:endParaRPr>
          </a:p>
          <a:p>
            <a:pPr marL="0" indent="0" algn="l">
              <a:lnSpc>
                <a:spcPct val="150000"/>
              </a:lnSpc>
              <a:buFont typeface="Arial" panose="020B0604020202020204" pitchFamily="34" charset="0"/>
              <a:buNone/>
            </a:pPr>
            <a:endParaRPr lang="en-US" dirty="0">
              <a:solidFill>
                <a:schemeClr val="tx1"/>
              </a:solidFill>
            </a:endParaRPr>
          </a:p>
          <a:p>
            <a:pPr marL="0" indent="0" algn="l">
              <a:lnSpc>
                <a:spcPct val="150000"/>
              </a:lnSpc>
              <a:buFont typeface="Arial" panose="020B0604020202020204" pitchFamily="34" charset="0"/>
              <a:buNone/>
            </a:pPr>
            <a:endParaRPr lang="en-US" dirty="0">
              <a:solidFill>
                <a:schemeClr val="tx1"/>
              </a:solidFill>
            </a:endParaRPr>
          </a:p>
          <a:p>
            <a:pPr marL="0" indent="0" algn="l">
              <a:lnSpc>
                <a:spcPct val="150000"/>
              </a:lnSpc>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18</a:t>
            </a:fld>
            <a:endParaRPr lang="en-US" dirty="0"/>
          </a:p>
        </p:txBody>
      </p:sp>
    </p:spTree>
    <p:extLst>
      <p:ext uri="{BB962C8B-B14F-4D97-AF65-F5344CB8AC3E}">
        <p14:creationId xmlns:p14="http://schemas.microsoft.com/office/powerpoint/2010/main" val="287006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50000"/>
              </a:lnSpc>
              <a:buFont typeface="Arial" panose="020B0604020202020204" pitchFamily="34" charset="0"/>
              <a:buNone/>
            </a:pPr>
            <a:r>
              <a:rPr lang="en-US" dirty="0">
                <a:solidFill>
                  <a:schemeClr val="tx1"/>
                </a:solidFill>
              </a:rPr>
              <a:t>VWF is a multimeric glycoprotein that </a:t>
            </a:r>
            <a:r>
              <a:rPr lang="en-US" b="1" dirty="0">
                <a:solidFill>
                  <a:schemeClr val="tx1"/>
                </a:solidFill>
              </a:rPr>
              <a:t>promotes platelet adhesion and aggregation </a:t>
            </a:r>
            <a:r>
              <a:rPr lang="en-US" dirty="0">
                <a:solidFill>
                  <a:schemeClr val="tx1"/>
                </a:solidFill>
              </a:rPr>
              <a:t>and is a carrier for FVIII in plasma. </a:t>
            </a:r>
          </a:p>
          <a:p>
            <a:pPr marL="0" indent="0" algn="l">
              <a:lnSpc>
                <a:spcPct val="150000"/>
              </a:lnSpc>
              <a:buFont typeface="Arial" panose="020B0604020202020204" pitchFamily="34" charset="0"/>
              <a:buNone/>
            </a:pPr>
            <a:r>
              <a:rPr lang="en-US" dirty="0">
                <a:solidFill>
                  <a:schemeClr val="tx1"/>
                </a:solidFill>
              </a:rPr>
              <a:t>In plasma, the FVIII–VWF complex circulates as a loosely coiled protein complex that does not interact strongly with platelets or endothelial cells under basal conditions. The complex protects FVIII from proteolytic degradation, thus prolonging its half-life.  In addition, the interaction of platelets with the vascular endothelium efficiently places FVIII near the site of vascular injury. </a:t>
            </a:r>
          </a:p>
          <a:p>
            <a:pPr marL="0" indent="0" algn="l">
              <a:lnSpc>
                <a:spcPct val="150000"/>
              </a:lnSpc>
              <a:buFont typeface="Arial" panose="020B0604020202020204" pitchFamily="34" charset="0"/>
              <a:buNone/>
            </a:pPr>
            <a:r>
              <a:rPr lang="en-US" dirty="0">
                <a:solidFill>
                  <a:schemeClr val="tx1"/>
                </a:solidFill>
              </a:rPr>
              <a:t>VWF levels are increased in the African/ African-American race, with aging, pregnancy and with acute stress or inflammation. VWF is reduced by hypothyroidism and rarely by autoantibodies to VWF.</a:t>
            </a:r>
          </a:p>
          <a:p>
            <a:pPr marL="0" indent="0" algn="l">
              <a:lnSpc>
                <a:spcPct val="150000"/>
              </a:lnSpc>
              <a:buFont typeface="Arial" panose="020B0604020202020204" pitchFamily="34" charset="0"/>
              <a:buNone/>
            </a:pPr>
            <a:endParaRPr lang="en-US" u="none" dirty="0">
              <a:solidFill>
                <a:schemeClr val="tx1"/>
              </a:solidFill>
            </a:endParaRPr>
          </a:p>
          <a:p>
            <a:pPr marL="0" indent="0" algn="l">
              <a:lnSpc>
                <a:spcPct val="150000"/>
              </a:lnSpc>
              <a:buFont typeface="Arial" panose="020B0604020202020204" pitchFamily="34" charset="0"/>
              <a:buNone/>
            </a:pPr>
            <a:r>
              <a:rPr lang="en-US" sz="1200" b="0" i="0" u="none" strike="noStrike" kern="1200" dirty="0">
                <a:solidFill>
                  <a:schemeClr val="tx1"/>
                </a:solidFill>
                <a:effectLst/>
                <a:latin typeface="+mn-lt"/>
                <a:ea typeface="+mn-ea"/>
                <a:cs typeface="+mn-cs"/>
                <a:hlinkClick r:id="rId3" tooltip="w:en:European Bioinformatics Institute">
                  <a:extLst>
                    <a:ext uri="{A12FA001-AC4F-418D-AE19-62706E023703}">
                      <ahyp:hlinkClr xmlns:ahyp="http://schemas.microsoft.com/office/drawing/2018/hyperlinkcolor" val="tx"/>
                    </a:ext>
                  </a:extLst>
                </a:hlinkClick>
              </a:rPr>
              <a:t>Image source: European Bioinformatics Institute</a:t>
            </a:r>
            <a:r>
              <a:rPr lang="en-US"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hlinkClick r:id="rId4"/>
              </a:rPr>
              <a:t>http://www.ebi.ac.uk/pdbe-srv/view/images/entry/1lfa600.png</a:t>
            </a:r>
            <a:endParaRPr lang="en-US" sz="1200" b="0" i="0" u="none" strike="noStrike" kern="1200" dirty="0">
              <a:solidFill>
                <a:schemeClr val="tx1"/>
              </a:solidFill>
              <a:effectLst/>
              <a:latin typeface="+mn-lt"/>
              <a:ea typeface="+mn-ea"/>
              <a:cs typeface="+mn-cs"/>
            </a:endParaRPr>
          </a:p>
          <a:p>
            <a:pPr marL="0" indent="0" algn="l">
              <a:lnSpc>
                <a:spcPct val="150000"/>
              </a:lnSpc>
              <a:buFont typeface="Arial" panose="020B0604020202020204" pitchFamily="34" charset="0"/>
              <a:buNone/>
            </a:pPr>
            <a:endParaRPr lang="en-US" dirty="0">
              <a:solidFill>
                <a:schemeClr val="tx1"/>
              </a:solidFill>
            </a:endParaRPr>
          </a:p>
          <a:p>
            <a:pPr marL="0" indent="0" algn="l">
              <a:lnSpc>
                <a:spcPct val="150000"/>
              </a:lnSpc>
              <a:buFont typeface="Arial" panose="020B0604020202020204" pitchFamily="34" charset="0"/>
              <a:buNone/>
            </a:pPr>
            <a:endParaRPr lang="en-US" dirty="0">
              <a:solidFill>
                <a:schemeClr val="tx1"/>
              </a:solidFill>
            </a:endParaRPr>
          </a:p>
          <a:p>
            <a:pPr marL="0" indent="0" algn="l">
              <a:lnSpc>
                <a:spcPct val="150000"/>
              </a:lnSpc>
              <a:buFont typeface="Arial" panose="020B0604020202020204" pitchFamily="34" charset="0"/>
              <a:buNone/>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19</a:t>
            </a:fld>
            <a:endParaRPr lang="en-US" dirty="0"/>
          </a:p>
        </p:txBody>
      </p:sp>
    </p:spTree>
    <p:extLst>
      <p:ext uri="{BB962C8B-B14F-4D97-AF65-F5344CB8AC3E}">
        <p14:creationId xmlns:p14="http://schemas.microsoft.com/office/powerpoint/2010/main" val="79211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Neither author has any conflicts of interest to disclose.</a:t>
            </a:r>
          </a:p>
          <a:p>
            <a:pPr eaLnBrk="1" hangingPunct="1">
              <a:spcBef>
                <a:spcPct val="0"/>
              </a:spcBef>
            </a:pPr>
            <a:endParaRPr lang="en-US" dirty="0">
              <a:latin typeface="Calibri" charset="0"/>
            </a:endParaRPr>
          </a:p>
          <a:p>
            <a:pPr eaLnBrk="1" hangingPunct="1">
              <a:spcBef>
                <a:spcPct val="0"/>
              </a:spcBef>
            </a:pPr>
            <a:r>
              <a:rPr lang="en-US" dirty="0">
                <a:latin typeface="Calibri" charset="0"/>
              </a:rPr>
              <a:t>All images provided by the authors, by the toolbox art staff, from openi.nlm.nih.gov</a:t>
            </a:r>
            <a:r>
              <a:rPr lang="en-US" baseline="0" dirty="0">
                <a:latin typeface="Calibri" charset="0"/>
              </a:rPr>
              <a:t>, or licensed from </a:t>
            </a:r>
            <a:r>
              <a:rPr lang="en-US" baseline="0" dirty="0" err="1">
                <a:latin typeface="Calibri" charset="0"/>
              </a:rPr>
              <a:t>Dreamstime</a:t>
            </a:r>
            <a:r>
              <a:rPr lang="en-US" baseline="0" dirty="0">
                <a:latin typeface="Calibri" charset="0"/>
              </a:rPr>
              <a:t> Inc, unless otherwise specifically cited. All images used for educational purposes only.</a:t>
            </a:r>
            <a:endParaRPr lang="en-US" dirty="0">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27" indent="-285741" eaLnBrk="0" hangingPunct="0">
              <a:defRPr sz="2400">
                <a:solidFill>
                  <a:schemeClr val="tx1"/>
                </a:solidFill>
                <a:latin typeface="News Gothic MT" charset="0"/>
                <a:ea typeface="ＭＳ Ｐゴシック" charset="0"/>
              </a:defRPr>
            </a:lvl2pPr>
            <a:lvl3pPr marL="1142965" indent="-228593" eaLnBrk="0" hangingPunct="0">
              <a:defRPr sz="2400">
                <a:solidFill>
                  <a:schemeClr val="tx1"/>
                </a:solidFill>
                <a:latin typeface="News Gothic MT" charset="0"/>
                <a:ea typeface="ＭＳ Ｐゴシック" charset="0"/>
              </a:defRPr>
            </a:lvl3pPr>
            <a:lvl4pPr marL="1600150" indent="-228593" eaLnBrk="0" hangingPunct="0">
              <a:defRPr sz="2400">
                <a:solidFill>
                  <a:schemeClr val="tx1"/>
                </a:solidFill>
                <a:latin typeface="News Gothic MT" charset="0"/>
                <a:ea typeface="ＭＳ Ｐゴシック" charset="0"/>
              </a:defRPr>
            </a:lvl4pPr>
            <a:lvl5pPr marL="2057336" indent="-228593" eaLnBrk="0" hangingPunct="0">
              <a:defRPr sz="2400">
                <a:solidFill>
                  <a:schemeClr val="tx1"/>
                </a:solidFill>
                <a:latin typeface="News Gothic MT" charset="0"/>
                <a:ea typeface="ＭＳ Ｐゴシック" charset="0"/>
              </a:defRPr>
            </a:lvl5pPr>
            <a:lvl6pPr marL="2514522" indent="-228593" eaLnBrk="0" fontAlgn="base" hangingPunct="0">
              <a:spcBef>
                <a:spcPct val="0"/>
              </a:spcBef>
              <a:spcAft>
                <a:spcPct val="0"/>
              </a:spcAft>
              <a:defRPr sz="2400">
                <a:solidFill>
                  <a:schemeClr val="tx1"/>
                </a:solidFill>
                <a:latin typeface="News Gothic MT" charset="0"/>
                <a:ea typeface="ＭＳ Ｐゴシック" charset="0"/>
              </a:defRPr>
            </a:lvl6pPr>
            <a:lvl7pPr marL="2971708" indent="-228593" eaLnBrk="0" fontAlgn="base" hangingPunct="0">
              <a:spcBef>
                <a:spcPct val="0"/>
              </a:spcBef>
              <a:spcAft>
                <a:spcPct val="0"/>
              </a:spcAft>
              <a:defRPr sz="2400">
                <a:solidFill>
                  <a:schemeClr val="tx1"/>
                </a:solidFill>
                <a:latin typeface="News Gothic MT" charset="0"/>
                <a:ea typeface="ＭＳ Ｐゴシック" charset="0"/>
              </a:defRPr>
            </a:lvl7pPr>
            <a:lvl8pPr marL="3428894" indent="-228593" eaLnBrk="0" fontAlgn="base" hangingPunct="0">
              <a:spcBef>
                <a:spcPct val="0"/>
              </a:spcBef>
              <a:spcAft>
                <a:spcPct val="0"/>
              </a:spcAft>
              <a:defRPr sz="2400">
                <a:solidFill>
                  <a:schemeClr val="tx1"/>
                </a:solidFill>
                <a:latin typeface="News Gothic MT" charset="0"/>
                <a:ea typeface="ＭＳ Ｐゴシック" charset="0"/>
              </a:defRPr>
            </a:lvl8pPr>
            <a:lvl9pPr marL="3886079" indent="-228593"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10500B62-C98A-AE4E-8EEF-20D141E3C34C}" type="slidenum">
              <a:rPr lang="en-US" sz="1200">
                <a:latin typeface="Calibri" charset="0"/>
              </a:rPr>
              <a:pPr eaLnBrk="1" fontAlgn="base" hangingPunct="1">
                <a:spcBef>
                  <a:spcPct val="0"/>
                </a:spcBef>
                <a:spcAft>
                  <a:spcPct val="0"/>
                </a:spcAft>
              </a:pPr>
              <a:t>2</a:t>
            </a:fld>
            <a:endParaRPr lang="en-US" sz="1200">
              <a:latin typeface="Calibri" charset="0"/>
            </a:endParaRPr>
          </a:p>
        </p:txBody>
      </p:sp>
    </p:spTree>
    <p:extLst>
      <p:ext uri="{BB962C8B-B14F-4D97-AF65-F5344CB8AC3E}">
        <p14:creationId xmlns:p14="http://schemas.microsoft.com/office/powerpoint/2010/main" val="744679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Shown here is Finnish physician Erik Adolf von Willebrand who first described this disease in 1926. Von Willebrand disease is a qualitative or quantitative defect in VWF and is the most common disorder of coagulation.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Plasma VWF levels, are 25%–35% lower in type-0 individuals than in non-type O individuals</a:t>
            </a:r>
            <a:r>
              <a:rPr lang="en-US" sz="1200" dirty="0"/>
              <a:t>. </a:t>
            </a:r>
            <a:r>
              <a:rPr lang="en-US" dirty="0"/>
              <a:t>Recent studies have suggested that ABO blood group determinants may be important in influencing the susceptibility of plasma VWF to proteolysis by ADAMTS13. Multimeric analysis and collagen-binding assays both demonstrated that proteolysis was significantly faster for group O VWF compared to non-O VWF. On a clinical level, studies have shown that compared with type O, non-O individuals could have an increased thrombotic risk via having higher VWF-FVIII levels</a:t>
            </a:r>
            <a:endParaRPr lang="en-US" sz="1200" dirty="0"/>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Image Source: https://en.wikipedia.org/wiki/Erik_Adolf_von_Willebrand (free license)</a:t>
            </a:r>
          </a:p>
          <a:p>
            <a:pPr lvl="0"/>
            <a:r>
              <a:rPr lang="en-US" sz="1200" u="none" strike="noStrike"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66F540C-E43C-ED4B-B383-2AF940B24F03}" type="slidenum">
              <a:rPr lang="en-US" smtClean="0"/>
              <a:pPr/>
              <a:t>20</a:t>
            </a:fld>
            <a:endParaRPr lang="en-US" dirty="0"/>
          </a:p>
        </p:txBody>
      </p:sp>
    </p:spTree>
    <p:extLst>
      <p:ext uri="{BB962C8B-B14F-4D97-AF65-F5344CB8AC3E}">
        <p14:creationId xmlns:p14="http://schemas.microsoft.com/office/powerpoint/2010/main" val="538411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dirty="0">
                <a:solidFill>
                  <a:schemeClr val="tx1"/>
                </a:solidFill>
              </a:rPr>
              <a:t>VWD is an</a:t>
            </a:r>
            <a:r>
              <a:rPr lang="en-US" dirty="0"/>
              <a:t> inherited disease where the parent carrying the gene may or may not be symptomatic. </a:t>
            </a:r>
          </a:p>
          <a:p>
            <a:pPr lvl="0"/>
            <a:r>
              <a:rPr lang="en-US" dirty="0"/>
              <a:t>Type I and type II are autosomal dominant and account for 95% of cases. They are inherited if the gene is passed on to the offspring from either of the parent.</a:t>
            </a:r>
          </a:p>
          <a:p>
            <a:pPr lvl="0"/>
            <a:r>
              <a:rPr lang="en-US" dirty="0"/>
              <a:t>Type III is autosomal recessive and inherited only if the gene is passed from both the parents.</a:t>
            </a:r>
          </a:p>
          <a:p>
            <a:pPr lvl="0"/>
            <a:endParaRPr lang="en-US" sz="1200" u="none" strike="noStrike"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rPr>
              <a:t>Image Source:</a:t>
            </a:r>
          </a:p>
          <a:p>
            <a:pPr lvl="0"/>
            <a:r>
              <a:rPr lang="en-US" sz="1200" u="none" strike="noStrike" kern="1200" dirty="0">
                <a:solidFill>
                  <a:schemeClr val="tx1"/>
                </a:solidFill>
                <a:effectLst/>
                <a:latin typeface="+mn-lt"/>
                <a:ea typeface="+mn-ea"/>
                <a:cs typeface="+mn-cs"/>
              </a:rPr>
              <a:t>By </a:t>
            </a:r>
            <a:r>
              <a:rPr lang="en-US" sz="1200" u="none" strike="noStrike" kern="1200" dirty="0" err="1">
                <a:solidFill>
                  <a:schemeClr val="tx1"/>
                </a:solidFill>
                <a:effectLst/>
                <a:latin typeface="+mn-lt"/>
                <a:ea typeface="+mn-ea"/>
                <a:cs typeface="+mn-cs"/>
              </a:rPr>
              <a:t>Domaina</a:t>
            </a:r>
            <a:r>
              <a:rPr lang="en-US" sz="1200" u="none" strike="noStrike" kern="1200" dirty="0">
                <a:solidFill>
                  <a:schemeClr val="tx1"/>
                </a:solidFill>
                <a:effectLst/>
                <a:latin typeface="+mn-lt"/>
                <a:ea typeface="+mn-ea"/>
                <a:cs typeface="+mn-cs"/>
              </a:rPr>
              <a:t> - Own work based on File:ABO system </a:t>
            </a:r>
            <a:r>
              <a:rPr lang="en-US" sz="1200" u="none" strike="noStrike" kern="1200" dirty="0" err="1">
                <a:solidFill>
                  <a:schemeClr val="tx1"/>
                </a:solidFill>
                <a:effectLst/>
                <a:latin typeface="+mn-lt"/>
                <a:ea typeface="+mn-ea"/>
                <a:cs typeface="+mn-cs"/>
              </a:rPr>
              <a:t>codominance.svg</a:t>
            </a:r>
            <a:r>
              <a:rPr lang="en-US" sz="1200" u="none" strike="noStrike" kern="1200" dirty="0">
                <a:solidFill>
                  <a:schemeClr val="tx1"/>
                </a:solidFill>
                <a:effectLst/>
                <a:latin typeface="+mn-lt"/>
                <a:ea typeface="+mn-ea"/>
                <a:cs typeface="+mn-cs"/>
              </a:rPr>
              <a:t> and File:Autodominant.jpg, CC BY-SA 3.0, https://commons.wikimedia.org/w/index.php?curid=18567014</a:t>
            </a:r>
          </a:p>
          <a:p>
            <a:pPr lvl="0"/>
            <a:r>
              <a:rPr lang="en-US" sz="1200" u="none" strike="noStrike" kern="1200" dirty="0">
                <a:solidFill>
                  <a:schemeClr val="tx1"/>
                </a:solidFill>
                <a:effectLst/>
                <a:latin typeface="+mn-lt"/>
                <a:ea typeface="+mn-ea"/>
                <a:cs typeface="+mn-cs"/>
              </a:rPr>
              <a:t>By Kashmiri, based on earlier work by </a:t>
            </a:r>
            <a:r>
              <a:rPr lang="en-US" sz="1200" u="none" strike="noStrike" kern="1200" dirty="0" err="1">
                <a:solidFill>
                  <a:schemeClr val="tx1"/>
                </a:solidFill>
                <a:effectLst/>
                <a:latin typeface="+mn-lt"/>
                <a:ea typeface="+mn-ea"/>
                <a:cs typeface="+mn-cs"/>
              </a:rPr>
              <a:t>Domaina</a:t>
            </a:r>
            <a:r>
              <a:rPr lang="en-US" sz="1200" u="none" strike="noStrike" kern="1200" dirty="0">
                <a:solidFill>
                  <a:schemeClr val="tx1"/>
                </a:solidFill>
                <a:effectLst/>
                <a:latin typeface="+mn-lt"/>
                <a:ea typeface="+mn-ea"/>
                <a:cs typeface="+mn-cs"/>
              </a:rPr>
              <a:t> - Own work based on Autosomal dominant - </a:t>
            </a:r>
            <a:r>
              <a:rPr lang="en-US" sz="1200" u="none" strike="noStrike" kern="1200" dirty="0" err="1">
                <a:solidFill>
                  <a:schemeClr val="tx1"/>
                </a:solidFill>
                <a:effectLst/>
                <a:latin typeface="+mn-lt"/>
                <a:ea typeface="+mn-ea"/>
                <a:cs typeface="+mn-cs"/>
              </a:rPr>
              <a:t>en.svg</a:t>
            </a:r>
            <a:r>
              <a:rPr lang="en-US" sz="1200" u="none" strike="noStrike" kern="1200" dirty="0">
                <a:solidFill>
                  <a:schemeClr val="tx1"/>
                </a:solidFill>
                <a:effectLst/>
                <a:latin typeface="+mn-lt"/>
                <a:ea typeface="+mn-ea"/>
                <a:cs typeface="+mn-cs"/>
              </a:rPr>
              <a:t> and Autorecessive.jpg, CC BY-SA 3.0, https://commons.wikimedia.org/w/index.php?curid=19018894</a:t>
            </a: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21</a:t>
            </a:fld>
            <a:endParaRPr lang="en-US" dirty="0"/>
          </a:p>
        </p:txBody>
      </p:sp>
    </p:spTree>
    <p:extLst>
      <p:ext uri="{BB962C8B-B14F-4D97-AF65-F5344CB8AC3E}">
        <p14:creationId xmlns:p14="http://schemas.microsoft.com/office/powerpoint/2010/main" val="129926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i="0" u="none" dirty="0">
                <a:solidFill>
                  <a:schemeClr val="tx1"/>
                </a:solidFill>
              </a:rPr>
              <a:t>There are multiple subtypes of VWD. The International Society of Thrombosis and Hemostasis (ISTH) classification is as follow:</a:t>
            </a: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Type 1</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VWD: </a:t>
            </a:r>
            <a:r>
              <a:rPr lang="en-US" sz="1200" b="0" i="0" u="none" strike="noStrike" kern="1200" dirty="0">
                <a:solidFill>
                  <a:schemeClr val="tx1"/>
                </a:solidFill>
                <a:effectLst/>
                <a:latin typeface="+mn-lt"/>
                <a:ea typeface="+mn-ea"/>
                <a:cs typeface="+mn-cs"/>
              </a:rPr>
              <a:t> Characterized by a partial quantitative deficiency of von Willebrand factor (low VWF antigen, low factor VIII clotting activity, and low VWF activity). Mucous membrane bleeding and prolonged oozing after surgery or tooth extractions are the predominant symptoms. VWF levels can differentiate mild hemophilia A from VWD. Individuals with hemophilia A have a normal VWF antigen level.</a:t>
            </a: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Type 2A and 2B VWD</a:t>
            </a:r>
            <a:r>
              <a:rPr lang="en-US" sz="1200" b="0" i="0" u="none" strike="noStrike" kern="1200" dirty="0">
                <a:solidFill>
                  <a:schemeClr val="tx1"/>
                </a:solidFill>
                <a:effectLst/>
                <a:latin typeface="+mn-lt"/>
                <a:ea typeface="+mn-ea"/>
                <a:cs typeface="+mn-cs"/>
              </a:rPr>
              <a:t> are characterized by a qualitative deficiency of VWF with a decrease of the high molecular-weight multimers</a:t>
            </a:r>
          </a:p>
          <a:p>
            <a:pPr lvl="0"/>
            <a:r>
              <a:rPr lang="en-US" sz="1200" b="1" i="0" u="none" strike="noStrike" kern="1200" dirty="0">
                <a:solidFill>
                  <a:schemeClr val="tx1"/>
                </a:solidFill>
                <a:effectLst/>
                <a:latin typeface="+mn-lt"/>
                <a:ea typeface="+mn-ea"/>
                <a:cs typeface="+mn-cs"/>
              </a:rPr>
              <a:t>Type 2M VWD</a:t>
            </a:r>
            <a:r>
              <a:rPr lang="en-US" sz="1200" b="0" i="0" u="none" strike="noStrike" kern="1200" dirty="0">
                <a:solidFill>
                  <a:schemeClr val="tx1"/>
                </a:solidFill>
                <a:effectLst/>
                <a:latin typeface="+mn-lt"/>
                <a:ea typeface="+mn-ea"/>
                <a:cs typeface="+mn-cs"/>
              </a:rPr>
              <a:t> is also characterized by a qualitative deficiency of VWF with a similar decrease in function as seen in type 2A; however, it is associated with a normal multimer pattern.</a:t>
            </a:r>
          </a:p>
          <a:p>
            <a:pPr lvl="0"/>
            <a:r>
              <a:rPr lang="en-US" sz="1200" b="1" i="0" u="none" strike="noStrike" kern="1200" dirty="0">
                <a:solidFill>
                  <a:schemeClr val="tx1"/>
                </a:solidFill>
                <a:effectLst/>
                <a:latin typeface="+mn-lt"/>
                <a:ea typeface="+mn-ea"/>
                <a:cs typeface="+mn-cs"/>
              </a:rPr>
              <a:t>Type 2N VWD</a:t>
            </a:r>
            <a:r>
              <a:rPr lang="en-US" sz="1200" b="0" i="0" u="none" strike="noStrike" kern="1200" dirty="0">
                <a:solidFill>
                  <a:schemeClr val="tx1"/>
                </a:solidFill>
                <a:effectLst/>
                <a:latin typeface="+mn-lt"/>
                <a:ea typeface="+mn-ea"/>
                <a:cs typeface="+mn-cs"/>
              </a:rPr>
              <a:t> is an uncommon variant resulting in defective binding of factor VIII to VWF. VWF platelet binding is completely normal.</a:t>
            </a:r>
          </a:p>
          <a:p>
            <a:pPr lvl="0"/>
            <a:endParaRPr lang="en-US" sz="1200" b="1" i="0" u="none" strike="noStrike" kern="1200" dirty="0">
              <a:solidFill>
                <a:schemeClr val="tx1"/>
              </a:solidFill>
              <a:effectLst/>
              <a:latin typeface="+mn-lt"/>
              <a:ea typeface="+mn-ea"/>
              <a:cs typeface="+mn-cs"/>
            </a:endParaRPr>
          </a:p>
          <a:p>
            <a:pPr lvl="0"/>
            <a:r>
              <a:rPr lang="en-US" sz="1200" b="1" i="0" u="none" strike="noStrike" kern="1200" dirty="0">
                <a:solidFill>
                  <a:schemeClr val="tx1"/>
                </a:solidFill>
                <a:effectLst/>
                <a:latin typeface="+mn-lt"/>
                <a:ea typeface="+mn-ea"/>
                <a:cs typeface="+mn-cs"/>
              </a:rPr>
              <a:t>Type 3 VWD</a:t>
            </a:r>
            <a:r>
              <a:rPr lang="en-US" sz="1200" b="0" i="0" u="none" strike="noStrike" kern="1200" dirty="0">
                <a:solidFill>
                  <a:schemeClr val="tx1"/>
                </a:solidFill>
                <a:effectLst/>
                <a:latin typeface="+mn-lt"/>
                <a:ea typeface="+mn-ea"/>
                <a:cs typeface="+mn-cs"/>
              </a:rPr>
              <a:t> is characterized by a complete or near-complete quantitative deficiency of VWF.</a:t>
            </a:r>
          </a:p>
          <a:p>
            <a:r>
              <a:rPr lang="en-US" sz="1200" b="1" i="0" u="none" strike="noStrike" kern="1200" dirty="0">
                <a:solidFill>
                  <a:schemeClr val="tx1"/>
                </a:solidFill>
                <a:effectLst/>
                <a:latin typeface="+mn-lt"/>
                <a:ea typeface="+mn-ea"/>
                <a:cs typeface="+mn-cs"/>
              </a:rPr>
              <a:t>Acquired VWD: </a:t>
            </a:r>
            <a:r>
              <a:rPr lang="en-US" sz="1200" b="0" i="0" u="none" strike="noStrike" kern="1200" baseline="0" dirty="0">
                <a:solidFill>
                  <a:schemeClr val="tx1"/>
                </a:solidFill>
                <a:effectLst/>
                <a:latin typeface="+mn-lt"/>
                <a:ea typeface="+mn-ea"/>
                <a:cs typeface="+mn-cs"/>
              </a:rPr>
              <a:t>A</a:t>
            </a:r>
            <a:r>
              <a:rPr lang="en-US" sz="1200" b="0" i="0" u="none" strike="noStrike" kern="1200" baseline="0" dirty="0">
                <a:solidFill>
                  <a:schemeClr val="tx1"/>
                </a:solidFill>
                <a:latin typeface="+mn-lt"/>
                <a:ea typeface="+mn-ea"/>
                <a:cs typeface="+mn-cs"/>
              </a:rPr>
              <a:t>ssociated particularly with lymphoproliferative disease and monoclonal gammopathy as well as with other underlying disorders such as tumors, autoimmune disease, hypothyroidism, cardiac and valvular defects, and drugs such as ciprofloxacin and valproic acid. Multiple mechanisms have been proposed such as decreased synthesis from hypothyroidism, rapid destruction or proteolysis due to circulating antibodies, and tumor cell absorption of VWF.</a:t>
            </a:r>
            <a:endParaRPr lang="en-US" sz="1200" b="0" i="0" u="none" strike="noStrike" kern="1200" dirty="0">
              <a:solidFill>
                <a:schemeClr val="tx1"/>
              </a:solidFill>
              <a:effectLst/>
              <a:latin typeface="+mn-lt"/>
              <a:ea typeface="+mn-ea"/>
              <a:cs typeface="+mn-cs"/>
            </a:endParaRPr>
          </a:p>
          <a:p>
            <a:pPr lvl="0"/>
            <a:endParaRPr lang="en-US" sz="1200" b="0" i="0" u="none" strike="noStrike" kern="120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22</a:t>
            </a:fld>
            <a:endParaRPr lang="en-US" dirty="0"/>
          </a:p>
        </p:txBody>
      </p:sp>
    </p:spTree>
    <p:extLst>
      <p:ext uri="{BB962C8B-B14F-4D97-AF65-F5344CB8AC3E}">
        <p14:creationId xmlns:p14="http://schemas.microsoft.com/office/powerpoint/2010/main" val="1847992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solidFill>
                  <a:schemeClr val="tx1">
                    <a:lumMod val="65000"/>
                    <a:lumOff val="35000"/>
                  </a:schemeClr>
                </a:solidFill>
              </a:rPr>
              <a:t>Clinical presentation of VWD is characterized by mucosal bleeding and easy bruising depending on the severity of the deficiency of the factor.  As mentioned earlier, platelet disorders frequently present with mucosal bleeding.</a:t>
            </a:r>
          </a:p>
          <a:p>
            <a:r>
              <a:rPr lang="en-US" i="0" dirty="0"/>
              <a:t>Patients with Type I may present with no bleeds or very minor bleeding while patients with Type III can present with severe spontaneous bleeds.</a:t>
            </a: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23</a:t>
            </a:fld>
            <a:endParaRPr lang="en-US" dirty="0"/>
          </a:p>
        </p:txBody>
      </p:sp>
    </p:spTree>
    <p:extLst>
      <p:ext uri="{BB962C8B-B14F-4D97-AF65-F5344CB8AC3E}">
        <p14:creationId xmlns:p14="http://schemas.microsoft.com/office/powerpoint/2010/main" val="762466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VWD patients, the platelet count is usually normal, only in type IIb a mild to moderate thrombocytopenia can be found. The bleeding time (BT) is usually prolonged, the prothrombin time (PT) is normal, whereas the activated partial thromboplastin time (APTT) may be prolonged, depending on the plasma FVIII levels.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Bleeding time used to be the only diagnostic tool to evaluate primary hemostasis. However, this test is cumbersome and difficult to standardize and, consequently, has shown only very limited value in correctly predicting clinically significant disorders of primary hemostasis. Platelet Function Analyzer (PFA-100) was introduced later to replace bleeding time and to be</a:t>
            </a:r>
            <a:r>
              <a:rPr lang="en-US" baseline="0" dirty="0"/>
              <a:t> used as </a:t>
            </a:r>
            <a:r>
              <a:rPr lang="en-US" dirty="0"/>
              <a:t>an easy-to-use and reliable </a:t>
            </a:r>
            <a:r>
              <a:rPr lang="en-US" i="1" dirty="0"/>
              <a:t>in vitro</a:t>
            </a:r>
            <a:r>
              <a:rPr lang="en-US" dirty="0"/>
              <a:t> tool for investigating primary hemostasis. However, </a:t>
            </a:r>
            <a:r>
              <a:rPr lang="en-US" sz="1200" kern="1200" dirty="0">
                <a:solidFill>
                  <a:schemeClr val="tx1"/>
                </a:solidFill>
                <a:effectLst/>
                <a:latin typeface="+mn-lt"/>
                <a:ea typeface="+mn-ea"/>
                <a:cs typeface="+mn-cs"/>
              </a:rPr>
              <a:t>there are conflicting data with regard to sensitivity and specificity for VWD.</a:t>
            </a:r>
            <a:r>
              <a:rPr lang="en-US" dirty="0"/>
              <a:t> </a:t>
            </a:r>
          </a:p>
        </p:txBody>
      </p:sp>
      <p:sp>
        <p:nvSpPr>
          <p:cNvPr id="4" name="Slide Number Placeholder 3"/>
          <p:cNvSpPr>
            <a:spLocks noGrp="1"/>
          </p:cNvSpPr>
          <p:nvPr>
            <p:ph type="sldNum" sz="quarter" idx="5"/>
          </p:nvPr>
        </p:nvSpPr>
        <p:spPr/>
        <p:txBody>
          <a:bodyPr/>
          <a:lstStyle/>
          <a:p>
            <a:fld id="{466F540C-E43C-ED4B-B383-2AF940B24F03}" type="slidenum">
              <a:rPr lang="en-US" smtClean="0"/>
              <a:pPr/>
              <a:t>24</a:t>
            </a:fld>
            <a:endParaRPr lang="en-US" dirty="0"/>
          </a:p>
        </p:txBody>
      </p:sp>
    </p:spTree>
    <p:extLst>
      <p:ext uri="{BB962C8B-B14F-4D97-AF65-F5344CB8AC3E}">
        <p14:creationId xmlns:p14="http://schemas.microsoft.com/office/powerpoint/2010/main" val="2111763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u="sng" dirty="0">
                <a:latin typeface="+mn-lt"/>
              </a:rPr>
              <a:t>Once VWD is suspected, profile testing should be done by: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dirty="0">
                <a:latin typeface="+mn-lt"/>
              </a:rPr>
              <a:t>	</a:t>
            </a:r>
            <a:r>
              <a:rPr lang="en-US" dirty="0"/>
              <a:t>1. Measuring the plasma levels of VWF </a:t>
            </a:r>
            <a:r>
              <a:rPr lang="en-US" b="1" dirty="0"/>
              <a:t>(</a:t>
            </a:r>
            <a:r>
              <a:rPr lang="en-US" b="1" dirty="0" err="1"/>
              <a:t>VWF:Ag</a:t>
            </a:r>
            <a:r>
              <a:rPr lang="en-US" b="1" dirty="0"/>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2. Measuring</a:t>
            </a:r>
            <a:r>
              <a:rPr lang="en-US" baseline="0" dirty="0"/>
              <a:t> the </a:t>
            </a:r>
            <a:r>
              <a:rPr lang="en-US" dirty="0"/>
              <a:t>function of the VWF protein which is present as </a:t>
            </a:r>
            <a:r>
              <a:rPr lang="en-US" dirty="0" err="1"/>
              <a:t>ristocetin</a:t>
            </a:r>
            <a:r>
              <a:rPr lang="en-US" dirty="0"/>
              <a:t> cofactor activity </a:t>
            </a:r>
            <a:r>
              <a:rPr lang="en-US" b="1" dirty="0"/>
              <a:t>(</a:t>
            </a:r>
            <a:r>
              <a:rPr lang="en-US" b="1" dirty="0" err="1"/>
              <a:t>VWF:RCo</a:t>
            </a:r>
            <a:r>
              <a:rPr lang="en-US" b="1" dirty="0"/>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3. Assessing the ability of the VWF to serve as carrier protein to maintain normal survival of FVIII </a:t>
            </a:r>
            <a:r>
              <a:rPr lang="en-US" b="1" dirty="0"/>
              <a:t>(Factor VIII coagulant assay)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	4. Analyzing the VWF multimers  to classify VWF Subtypes (</a:t>
            </a:r>
            <a:r>
              <a:rPr lang="en-US" sz="1200" b="1" i="0" u="none" strike="noStrike" kern="1200" dirty="0">
                <a:solidFill>
                  <a:schemeClr val="tx1"/>
                </a:solidFill>
                <a:effectLst/>
                <a:latin typeface="Abadi" panose="020B0604020202020204" pitchFamily="34" charset="0"/>
                <a:ea typeface="+mn-ea"/>
                <a:cs typeface="+mn-cs"/>
              </a:rPr>
              <a:t>VWF multimer test)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err="1">
                <a:solidFill>
                  <a:schemeClr val="tx1"/>
                </a:solidFill>
                <a:effectLst/>
                <a:latin typeface="Abadi" panose="020B0604020202020204" pitchFamily="34" charset="0"/>
                <a:ea typeface="+mn-ea"/>
                <a:cs typeface="+mn-cs"/>
              </a:rPr>
              <a:t>Ristocetin</a:t>
            </a:r>
            <a:r>
              <a:rPr lang="en-US" sz="1200" b="1" i="0" u="none" strike="noStrike" kern="1200" dirty="0">
                <a:solidFill>
                  <a:schemeClr val="tx1"/>
                </a:solidFill>
                <a:effectLst/>
                <a:latin typeface="Abadi" panose="020B0604020202020204" pitchFamily="34" charset="0"/>
                <a:ea typeface="+mn-ea"/>
                <a:cs typeface="+mn-cs"/>
              </a:rPr>
              <a:t> cofactor activity (</a:t>
            </a:r>
            <a:r>
              <a:rPr lang="en-US" sz="1200" b="1" i="0" u="none" strike="noStrike" kern="1200" dirty="0" err="1">
                <a:solidFill>
                  <a:schemeClr val="tx1"/>
                </a:solidFill>
                <a:effectLst/>
                <a:latin typeface="Abadi" panose="020B0604020202020204" pitchFamily="34" charset="0"/>
                <a:ea typeface="+mn-ea"/>
                <a:cs typeface="+mn-cs"/>
              </a:rPr>
              <a:t>VWF:Rco</a:t>
            </a:r>
            <a:r>
              <a:rPr lang="en-US" sz="1200" b="1" i="0" u="none" strike="noStrike" kern="1200" dirty="0">
                <a:solidFill>
                  <a:schemeClr val="tx1"/>
                </a:solidFill>
                <a:effectLst/>
                <a:latin typeface="Abadi" panose="020B0604020202020204" pitchFamily="34" charset="0"/>
                <a:ea typeface="+mn-ea"/>
                <a:cs typeface="+mn-cs"/>
              </a:rPr>
              <a:t>).</a:t>
            </a:r>
            <a:r>
              <a:rPr lang="en-US" sz="1200" b="0" i="0" u="none" strike="noStrike" kern="1200" dirty="0">
                <a:solidFill>
                  <a:schemeClr val="tx1"/>
                </a:solidFill>
                <a:effectLst/>
                <a:latin typeface="Abadi" panose="020B0604020202020204" pitchFamily="34" charset="0"/>
                <a:ea typeface="+mn-ea"/>
                <a:cs typeface="+mn-cs"/>
              </a:rPr>
              <a:t> </a:t>
            </a:r>
            <a:r>
              <a:rPr lang="en-US" sz="1200" b="0" i="0" u="none" strike="noStrike" kern="1200" dirty="0">
                <a:solidFill>
                  <a:schemeClr val="tx1"/>
                </a:solidFill>
                <a:effectLst/>
                <a:latin typeface="+mn-lt"/>
                <a:ea typeface="+mn-ea"/>
                <a:cs typeface="+mn-cs"/>
              </a:rPr>
              <a:t>The </a:t>
            </a:r>
            <a:r>
              <a:rPr lang="en-US" sz="1200" b="0" i="0" u="none" strike="noStrike" kern="1200" dirty="0" err="1">
                <a:solidFill>
                  <a:schemeClr val="tx1"/>
                </a:solidFill>
                <a:effectLst/>
                <a:latin typeface="+mn-lt"/>
                <a:ea typeface="+mn-ea"/>
                <a:cs typeface="+mn-cs"/>
              </a:rPr>
              <a:t>ristocetin</a:t>
            </a:r>
            <a:r>
              <a:rPr lang="en-US" sz="1200" b="0" i="0" u="none" strike="noStrike" kern="1200" dirty="0">
                <a:solidFill>
                  <a:schemeClr val="tx1"/>
                </a:solidFill>
                <a:effectLst/>
                <a:latin typeface="+mn-lt"/>
                <a:ea typeface="+mn-ea"/>
                <a:cs typeface="+mn-cs"/>
              </a:rPr>
              <a:t> cofactor activity is the most sensitive and specific test for VWD. It’s a functional assay</a:t>
            </a:r>
            <a:r>
              <a:rPr lang="en-US" sz="1200" b="0" i="0" u="none" strike="noStrike" kern="1200" dirty="0">
                <a:solidFill>
                  <a:schemeClr val="tx1"/>
                </a:solidFill>
                <a:effectLst/>
                <a:latin typeface="Abadi" panose="020B0604020202020204" pitchFamily="34" charset="0"/>
                <a:ea typeface="+mn-ea"/>
                <a:cs typeface="+mn-cs"/>
              </a:rPr>
              <a:t> that measures</a:t>
            </a:r>
            <a:r>
              <a:rPr lang="en-US" sz="1200" b="0" i="0" u="none" strike="noStrike" kern="1200" dirty="0">
                <a:solidFill>
                  <a:schemeClr val="tx1"/>
                </a:solidFill>
                <a:effectLst/>
                <a:latin typeface="+mn-lt"/>
                <a:ea typeface="+mn-ea"/>
                <a:cs typeface="+mn-cs"/>
              </a:rPr>
              <a:t> the ability of plasma VWF to agglutinate platelets in the presence of </a:t>
            </a:r>
            <a:r>
              <a:rPr lang="en-US" sz="1200" b="0" i="0" u="none" strike="noStrike" kern="1200" dirty="0" err="1">
                <a:solidFill>
                  <a:schemeClr val="tx1"/>
                </a:solidFill>
                <a:effectLst/>
                <a:latin typeface="+mn-lt"/>
                <a:ea typeface="+mn-ea"/>
                <a:cs typeface="+mn-cs"/>
              </a:rPr>
              <a:t>ristocetin</a:t>
            </a:r>
            <a:r>
              <a:rPr lang="en-US" sz="1200" b="0" i="0" u="none" strike="noStrike" kern="1200" dirty="0">
                <a:solidFill>
                  <a:schemeClr val="tx1"/>
                </a:solidFill>
                <a:effectLst/>
                <a:latin typeface="+mn-lt"/>
                <a:ea typeface="+mn-ea"/>
                <a:cs typeface="+mn-cs"/>
              </a:rPr>
              <a:t>, an antibiotic similar to vancomycin, via VWF, GP </a:t>
            </a:r>
            <a:r>
              <a:rPr lang="en-US" sz="1200" b="0" i="0" u="none" strike="noStrike" kern="1200" dirty="0" err="1">
                <a:solidFill>
                  <a:schemeClr val="tx1"/>
                </a:solidFill>
                <a:effectLst/>
                <a:latin typeface="+mn-lt"/>
                <a:ea typeface="+mn-ea"/>
                <a:cs typeface="+mn-cs"/>
              </a:rPr>
              <a:t>Ib</a:t>
            </a:r>
            <a:r>
              <a:rPr lang="en-US" sz="1200" b="0" i="0" u="none" strike="noStrike" kern="1200" dirty="0">
                <a:solidFill>
                  <a:schemeClr val="tx1"/>
                </a:solidFill>
                <a:effectLst/>
                <a:latin typeface="+mn-lt"/>
                <a:ea typeface="+mn-ea"/>
                <a:cs typeface="+mn-cs"/>
              </a:rPr>
              <a:t>, factor IX, and factor V interactions.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Abadi" panose="020B0604020202020204" pitchFamily="34" charset="0"/>
                <a:ea typeface="+mn-ea"/>
                <a:cs typeface="+mn-cs"/>
              </a:rPr>
              <a:t>VWF antigen (</a:t>
            </a:r>
            <a:r>
              <a:rPr lang="en-US" sz="1200" b="1" i="0" u="none" strike="noStrike" kern="1200" dirty="0" err="1">
                <a:solidFill>
                  <a:schemeClr val="tx1"/>
                </a:solidFill>
                <a:effectLst/>
                <a:latin typeface="Abadi" panose="020B0604020202020204" pitchFamily="34" charset="0"/>
                <a:ea typeface="+mn-ea"/>
                <a:cs typeface="+mn-cs"/>
              </a:rPr>
              <a:t>VWF:Ag</a:t>
            </a:r>
            <a:r>
              <a:rPr lang="en-US" sz="1200" b="1" i="0" u="none" strike="noStrike" kern="1200" dirty="0">
                <a:solidFill>
                  <a:schemeClr val="tx1"/>
                </a:solidFill>
                <a:effectLst/>
                <a:latin typeface="Abadi" panose="020B0604020202020204" pitchFamily="34" charset="0"/>
                <a:ea typeface="+mn-ea"/>
                <a:cs typeface="+mn-cs"/>
              </a:rPr>
              <a:t>).</a:t>
            </a:r>
            <a:r>
              <a:rPr lang="en-US" sz="1200" b="0" i="0" u="none" strike="noStrike" kern="1200" dirty="0">
                <a:solidFill>
                  <a:schemeClr val="tx1"/>
                </a:solidFill>
                <a:effectLst/>
                <a:latin typeface="Abadi" panose="020B0604020202020204" pitchFamily="34" charset="0"/>
                <a:ea typeface="+mn-ea"/>
                <a:cs typeface="+mn-cs"/>
              </a:rPr>
              <a:t> An immunoassay that measures the concentration of VWF protein in plasma. </a:t>
            </a:r>
            <a:r>
              <a:rPr lang="en-US" sz="1200" b="0" i="0" u="none" strike="noStrike" kern="1200" dirty="0">
                <a:solidFill>
                  <a:schemeClr val="tx1"/>
                </a:solidFill>
                <a:effectLst/>
                <a:latin typeface="+mn-lt"/>
                <a:ea typeface="+mn-ea"/>
                <a:cs typeface="+mn-cs"/>
              </a:rPr>
              <a:t>Measuring VWF Ag concurrently with </a:t>
            </a:r>
            <a:r>
              <a:rPr lang="en-US" sz="1200" b="0" i="0" u="none" strike="noStrike" kern="1200" dirty="0" err="1">
                <a:solidFill>
                  <a:schemeClr val="tx1"/>
                </a:solidFill>
                <a:effectLst/>
                <a:latin typeface="+mn-lt"/>
                <a:ea typeface="+mn-ea"/>
                <a:cs typeface="+mn-cs"/>
              </a:rPr>
              <a:t>VWF:Rco</a:t>
            </a:r>
            <a:r>
              <a:rPr lang="en-US" sz="1200" b="0" i="0" u="none" strike="noStrike" kern="1200" dirty="0">
                <a:solidFill>
                  <a:schemeClr val="tx1"/>
                </a:solidFill>
                <a:effectLst/>
                <a:latin typeface="+mn-lt"/>
                <a:ea typeface="+mn-ea"/>
                <a:cs typeface="+mn-cs"/>
              </a:rPr>
              <a:t> indicate whether there is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 deficiency of VWF production or no.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Abadi" panose="020B0604020202020204" pitchFamily="34" charset="0"/>
                <a:ea typeface="+mn-ea"/>
                <a:cs typeface="+mn-cs"/>
              </a:rPr>
              <a:t>Factor VIII coagulant assay. </a:t>
            </a:r>
            <a:r>
              <a:rPr lang="en-US" sz="1200" b="0" i="0" u="none" strike="noStrike" kern="1200" dirty="0">
                <a:solidFill>
                  <a:schemeClr val="tx1"/>
                </a:solidFill>
                <a:effectLst/>
                <a:latin typeface="Abadi" panose="020B0604020202020204" pitchFamily="34" charset="0"/>
                <a:ea typeface="+mn-ea"/>
                <a:cs typeface="+mn-cs"/>
              </a:rPr>
              <a:t>is a measure of the cofactor function of the clotting factor, FVIII, in plasma.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dirty="0">
                <a:solidFill>
                  <a:schemeClr val="tx1"/>
                </a:solidFill>
                <a:effectLst/>
                <a:latin typeface="Abadi" panose="020B0604020202020204" pitchFamily="34" charset="0"/>
                <a:ea typeface="+mn-ea"/>
                <a:cs typeface="+mn-cs"/>
              </a:rPr>
              <a:t>VWF multimer test.</a:t>
            </a:r>
            <a:r>
              <a:rPr lang="en-US" sz="1200" b="0" i="0" u="none" strike="noStrike" kern="1200" dirty="0">
                <a:solidFill>
                  <a:schemeClr val="tx1"/>
                </a:solidFill>
                <a:effectLst/>
                <a:latin typeface="Abadi" panose="020B0604020202020204" pitchFamily="34" charset="0"/>
                <a:ea typeface="+mn-ea"/>
                <a:cs typeface="+mn-cs"/>
              </a:rPr>
              <a:t> VWF multimer analysis is a qualitative assay that depicts the variable concentrations of the different-sized VWF multimer. This information helps identify the </a:t>
            </a:r>
            <a:r>
              <a:rPr lang="en-US" sz="1200" b="0" i="0" u="sng" strike="noStrike" kern="1200" dirty="0">
                <a:solidFill>
                  <a:schemeClr val="tx1"/>
                </a:solidFill>
                <a:effectLst/>
                <a:latin typeface="Abadi" panose="020B0604020202020204" pitchFamily="34" charset="0"/>
                <a:ea typeface="+mn-ea"/>
                <a:cs typeface="+mn-cs"/>
              </a:rPr>
              <a:t>TYPE</a:t>
            </a:r>
            <a:r>
              <a:rPr lang="en-US" sz="1200" b="0" i="0" u="none" strike="noStrike" kern="1200" dirty="0">
                <a:solidFill>
                  <a:schemeClr val="tx1"/>
                </a:solidFill>
                <a:effectLst/>
                <a:latin typeface="Abadi" panose="020B0604020202020204" pitchFamily="34" charset="0"/>
                <a:ea typeface="+mn-ea"/>
                <a:cs typeface="+mn-cs"/>
              </a:rPr>
              <a:t> of von </a:t>
            </a:r>
            <a:r>
              <a:rPr lang="en-US" sz="1200" b="0" i="0" u="none" strike="noStrike" kern="1200" dirty="0" err="1">
                <a:solidFill>
                  <a:schemeClr val="tx1"/>
                </a:solidFill>
                <a:effectLst/>
                <a:latin typeface="Abadi" panose="020B0604020202020204" pitchFamily="34" charset="0"/>
                <a:ea typeface="+mn-ea"/>
                <a:cs typeface="+mn-cs"/>
              </a:rPr>
              <a:t>Willebrand</a:t>
            </a:r>
            <a:r>
              <a:rPr lang="en-US" sz="1200" b="0" i="0" u="none" strike="noStrike" kern="1200" dirty="0">
                <a:solidFill>
                  <a:schemeClr val="tx1"/>
                </a:solidFill>
                <a:effectLst/>
                <a:latin typeface="Abadi" panose="020B0604020202020204" pitchFamily="34" charset="0"/>
                <a:ea typeface="+mn-ea"/>
                <a:cs typeface="+mn-cs"/>
              </a:rPr>
              <a:t> disease.</a:t>
            </a:r>
          </a:p>
        </p:txBody>
      </p:sp>
      <p:sp>
        <p:nvSpPr>
          <p:cNvPr id="4" name="Slide Number Placeholder 3"/>
          <p:cNvSpPr>
            <a:spLocks noGrp="1"/>
          </p:cNvSpPr>
          <p:nvPr>
            <p:ph type="sldNum" sz="quarter" idx="5"/>
          </p:nvPr>
        </p:nvSpPr>
        <p:spPr/>
        <p:txBody>
          <a:bodyPr/>
          <a:lstStyle/>
          <a:p>
            <a:fld id="{466F540C-E43C-ED4B-B383-2AF940B24F03}" type="slidenum">
              <a:rPr lang="en-US" smtClean="0"/>
              <a:pPr/>
              <a:t>25</a:t>
            </a:fld>
            <a:endParaRPr lang="en-US" dirty="0"/>
          </a:p>
        </p:txBody>
      </p:sp>
    </p:spTree>
    <p:extLst>
      <p:ext uri="{BB962C8B-B14F-4D97-AF65-F5344CB8AC3E}">
        <p14:creationId xmlns:p14="http://schemas.microsoft.com/office/powerpoint/2010/main" val="3071169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sng" strike="noStrike" kern="1200" dirty="0">
                <a:solidFill>
                  <a:schemeClr val="tx1"/>
                </a:solidFill>
                <a:effectLst/>
                <a:latin typeface="+mn-lt"/>
                <a:ea typeface="+mn-ea"/>
                <a:cs typeface="+mn-cs"/>
              </a:rPr>
              <a:t>Therapies to prevent or control bleeding in persons who have VWD follow three general strategies.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first strategy is to increase plasma concentration of VWF by releasing endogenous VWF stores through stimulation of endothelial cells with DDAVP.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second approach is to replace VWF by using human plasma-derived, viral-inactivated concentrates.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third strategy employs agents that promote hemostasis and wound healing but do not substantially alter the plasma concentration of VWF.</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In countries with limited resources and access to VWF</a:t>
            </a:r>
            <a:r>
              <a:rPr lang="en-US" sz="1200" b="0" i="0" u="none" strike="noStrike" kern="1200" baseline="0" dirty="0">
                <a:solidFill>
                  <a:schemeClr val="tx1"/>
                </a:solidFill>
                <a:effectLst/>
                <a:latin typeface="+mn-lt"/>
                <a:ea typeface="+mn-ea"/>
                <a:cs typeface="+mn-cs"/>
              </a:rPr>
              <a:t> concentrates, cryoprecipitate and platelet concentrates has been used to increase VWF level.</a:t>
            </a:r>
            <a:r>
              <a:rPr lang="en-US" sz="1200" b="0" i="0" u="none" strike="noStrike"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The three treatment options are not mutually exclusive, and patients may receive any one or all three classes of agents at the same time.  The appropriateness of therapeutic choice is dependent on the type and severity of VWD, the severity of the hemostatic challenge, and the nature of the actual or potential bleeding. Patients undergoing major surgery will require a VWF level of 80% - 100% of the normal level.  We will discuss treatment further on the next couple of slides.</a:t>
            </a:r>
          </a:p>
          <a:p>
            <a:pPr lvl="0"/>
            <a:endParaRPr lang="en-US" sz="1200" b="0" i="0" u="none" strike="noStrike" kern="1200" dirty="0">
              <a:solidFill>
                <a:schemeClr val="tx1"/>
              </a:solidFill>
              <a:effectLst/>
              <a:latin typeface="+mn-lt"/>
              <a:ea typeface="+mn-ea"/>
              <a:cs typeface="+mn-cs"/>
            </a:endParaRPr>
          </a:p>
          <a:p>
            <a:pPr lvl="0"/>
            <a:endParaRPr lang="en-US" sz="1200" b="0" i="0" u="none" strike="noStrike" kern="1200" dirty="0">
              <a:solidFill>
                <a:schemeClr val="tx1"/>
              </a:solidFill>
              <a:effectLst/>
              <a:latin typeface="+mn-lt"/>
              <a:ea typeface="+mn-ea"/>
              <a:cs typeface="+mn-cs"/>
            </a:endParaRP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26</a:t>
            </a:fld>
            <a:endParaRPr lang="en-US" dirty="0"/>
          </a:p>
        </p:txBody>
      </p:sp>
    </p:spTree>
    <p:extLst>
      <p:ext uri="{BB962C8B-B14F-4D97-AF65-F5344CB8AC3E}">
        <p14:creationId xmlns:p14="http://schemas.microsoft.com/office/powerpoint/2010/main" val="3047076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DDAVP is effective in almost all patients with mild or moderate type 1 disease</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Nasal administration of high-dose desmopressin acetate (</a:t>
            </a:r>
            <a:r>
              <a:rPr lang="en-US" sz="1200" b="0" i="0" u="none" strike="noStrike" kern="1200" dirty="0" err="1">
                <a:solidFill>
                  <a:schemeClr val="tx1"/>
                </a:solidFill>
                <a:effectLst/>
                <a:latin typeface="+mn-lt"/>
                <a:ea typeface="+mn-ea"/>
                <a:cs typeface="+mn-cs"/>
              </a:rPr>
              <a:t>Stimate</a:t>
            </a:r>
            <a:r>
              <a:rPr lang="en-US" sz="1200" b="0" i="0" u="none" strike="noStrike" kern="1200" dirty="0">
                <a:solidFill>
                  <a:schemeClr val="tx1"/>
                </a:solidFill>
                <a:effectLst/>
                <a:latin typeface="+mn-lt"/>
                <a:ea typeface="+mn-ea"/>
                <a:cs typeface="+mn-cs"/>
              </a:rPr>
              <a:t>®) is often effective for minor bleeding, but intravenous administration is the preferred route for surgical bleeding prophylaxis and for treatment of major hemorrhage. </a:t>
            </a:r>
          </a:p>
          <a:p>
            <a:pPr marL="171450" lvl="0" indent="-171450">
              <a:buFont typeface="Arial" panose="020B0604020202020204" pitchFamily="34" charset="0"/>
              <a:buChar char="•"/>
            </a:pPr>
            <a:r>
              <a:rPr lang="en-US" sz="1200" i="0" dirty="0">
                <a:solidFill>
                  <a:schemeClr val="tx1"/>
                </a:solidFill>
              </a:rPr>
              <a:t>Intranasal dose for children older than 5 years and &lt;50 kg = 150 mcg and 300 mcg for patients who are &gt;50 kg. </a:t>
            </a:r>
          </a:p>
          <a:p>
            <a:pPr marL="171450" lvl="0" indent="-171450">
              <a:buFont typeface="Arial" panose="020B0604020202020204" pitchFamily="34" charset="0"/>
              <a:buChar char="•"/>
            </a:pPr>
            <a:r>
              <a:rPr lang="en-US" sz="1200" i="0" dirty="0">
                <a:solidFill>
                  <a:schemeClr val="tx1"/>
                </a:solidFill>
              </a:rPr>
              <a:t>The dosing for intravenous therapy is 0.3 mcg/kg (max of 20 mcg) diluted into 20 ml of saline and infused over 30 mins. </a:t>
            </a:r>
          </a:p>
          <a:p>
            <a:pPr marL="171450" lvl="0" indent="-171450">
              <a:buFont typeface="Arial" panose="020B0604020202020204" pitchFamily="34" charset="0"/>
              <a:buChar char="•"/>
            </a:pPr>
            <a:r>
              <a:rPr lang="en-US" sz="1200" i="0" dirty="0" err="1">
                <a:solidFill>
                  <a:schemeClr val="tx1"/>
                </a:solidFill>
              </a:rPr>
              <a:t>Tachyphylaxis</a:t>
            </a:r>
            <a:r>
              <a:rPr lang="en-US" sz="1200" i="0" dirty="0">
                <a:solidFill>
                  <a:schemeClr val="tx1"/>
                </a:solidFill>
              </a:rPr>
              <a:t> occurs inconsistently</a:t>
            </a:r>
            <a:r>
              <a:rPr lang="en-US" sz="1200" i="0" baseline="0" dirty="0">
                <a:solidFill>
                  <a:schemeClr val="tx1"/>
                </a:solidFill>
              </a:rPr>
              <a:t> to</a:t>
            </a:r>
            <a:r>
              <a:rPr lang="en-US" sz="1200" i="0" dirty="0">
                <a:solidFill>
                  <a:schemeClr val="tx1"/>
                </a:solidFill>
              </a:rPr>
              <a:t> patients who are dosed repeatedly at relatively short interval (12-24 hours for more than 2-3 days of therapy). </a:t>
            </a:r>
          </a:p>
          <a:p>
            <a:pPr marL="171450" lvl="0" indent="-171450">
              <a:buFont typeface="Arial" panose="020B0604020202020204" pitchFamily="34" charset="0"/>
              <a:buChar char="•"/>
            </a:pPr>
            <a:r>
              <a:rPr lang="en-US" dirty="0"/>
              <a:t>The development of tachyphylaxis is thought to occur due to partial or complete depletion of FVIII:C and VWF in the storage pool sites</a:t>
            </a:r>
            <a:endParaRPr lang="en-US" sz="1200" i="0" dirty="0">
              <a:solidFill>
                <a:schemeClr val="tx1"/>
              </a:solidFill>
            </a:endParaRP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Minor side effects of DDAVP are common and include: facial flushing, transient hypertension or hypotension, headache, or gastrointestinal upset.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Water retention after a dose of DDAVP, with an increase in urinary osmolality, is common; however, decreased serum sodium in otherwise healthy adults is variable and is related to multiple dose.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a:t>
            </a:r>
            <a:r>
              <a:rPr lang="en-US" sz="1200" i="0" dirty="0">
                <a:solidFill>
                  <a:schemeClr val="tx1"/>
                </a:solidFill>
              </a:rPr>
              <a:t>hildren less than 2 years old have a lower response to DDAVP in general and its use is NOT recommended. </a:t>
            </a:r>
            <a:r>
              <a:rPr lang="en-US" dirty="0"/>
              <a:t>Water retention, hyponatremia and seizures have been reported in young children and infants who received multiple doses of DDAVP and aggressive hydration</a:t>
            </a:r>
            <a:r>
              <a:rPr lang="en-US" sz="1200" u="none" strike="noStrike" kern="1200" dirty="0">
                <a:solidFill>
                  <a:schemeClr val="tx1"/>
                </a:solidFill>
                <a:effectLst/>
                <a:latin typeface="+mn-lt"/>
                <a:ea typeface="+mn-ea"/>
                <a:cs typeface="+mn-cs"/>
              </a:rPr>
              <a:t>.</a:t>
            </a:r>
            <a:endParaRPr lang="en-US" sz="1200" i="0" dirty="0">
              <a:solidFill>
                <a:schemeClr val="tx1"/>
              </a:solidFill>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27</a:t>
            </a:fld>
            <a:endParaRPr lang="en-US" dirty="0"/>
          </a:p>
        </p:txBody>
      </p:sp>
    </p:spTree>
    <p:extLst>
      <p:ext uri="{BB962C8B-B14F-4D97-AF65-F5344CB8AC3E}">
        <p14:creationId xmlns:p14="http://schemas.microsoft.com/office/powerpoint/2010/main" val="2356424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a:solidFill>
                  <a:schemeClr val="tx1"/>
                </a:solidFill>
                <a:effectLst/>
                <a:latin typeface="+mn-lt"/>
                <a:ea typeface="+mn-ea"/>
                <a:cs typeface="+mn-cs"/>
              </a:rPr>
              <a:t>DDAVP is used in mild or moderate hemophilia A as well as carriers.  As mentioned earlier it has not value in hemophilia B.  DDAVP is </a:t>
            </a:r>
            <a:r>
              <a:rPr lang="en-US" sz="1200" b="0" i="0" u="none" strike="noStrike" kern="1200" dirty="0">
                <a:solidFill>
                  <a:schemeClr val="tx1"/>
                </a:solidFill>
                <a:effectLst/>
                <a:latin typeface="+mn-lt"/>
                <a:ea typeface="+mn-ea"/>
                <a:cs typeface="+mn-cs"/>
              </a:rPr>
              <a:t>diluted in 30-50 mL of normal saline and infused over 20 to 30 minutes.</a:t>
            </a:r>
          </a:p>
          <a:p>
            <a:pPr lvl="0"/>
            <a:r>
              <a:rPr lang="en-US" sz="1200" b="0" i="0" u="none" strike="noStrike" kern="1200" dirty="0">
                <a:solidFill>
                  <a:schemeClr val="tx1"/>
                </a:solidFill>
                <a:effectLst/>
                <a:latin typeface="+mn-lt"/>
                <a:ea typeface="+mn-ea"/>
                <a:cs typeface="+mn-cs"/>
              </a:rPr>
              <a:t>Tachyphylaxis and Hyponatremia can occur with prolonged treatment</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28</a:t>
            </a:fld>
            <a:endParaRPr lang="en-US" dirty="0"/>
          </a:p>
        </p:txBody>
      </p:sp>
    </p:spTree>
    <p:extLst>
      <p:ext uri="{BB962C8B-B14F-4D97-AF65-F5344CB8AC3E}">
        <p14:creationId xmlns:p14="http://schemas.microsoft.com/office/powerpoint/2010/main" val="2804377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Replacement therapy is indicated </a:t>
            </a:r>
            <a:r>
              <a:rPr lang="en-US" sz="1200" kern="1200" dirty="0">
                <a:solidFill>
                  <a:schemeClr val="tx1"/>
                </a:solidFill>
                <a:effectLst/>
                <a:latin typeface="+mn-lt"/>
                <a:ea typeface="+mn-ea"/>
                <a:cs typeface="+mn-cs"/>
              </a:rPr>
              <a:t>for significant bleeding events or before major surgery in patients who have: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Type I VWD unresponsive to DDAVP and Children younger than 2 years of 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Types 2 &amp; Type 3.</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products that contain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activity differ significantly in their ratios of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to FVIII.</a:t>
            </a:r>
          </a:p>
          <a:p>
            <a:pPr lvl="0"/>
            <a:r>
              <a:rPr lang="en-US" sz="1200" kern="1200" dirty="0">
                <a:solidFill>
                  <a:schemeClr val="tx1"/>
                </a:solidFill>
                <a:effectLst/>
                <a:latin typeface="+mn-lt"/>
                <a:ea typeface="+mn-ea"/>
                <a:cs typeface="+mn-cs"/>
              </a:rPr>
              <a:t>Plasma‐derived FVIII concentrates may contain variable amounts of von Willebrand factor (VWF). </a:t>
            </a:r>
          </a:p>
          <a:p>
            <a:pPr lvl="0"/>
            <a:r>
              <a:rPr lang="en-US" sz="1200" b="0" u="sng" kern="1200" dirty="0">
                <a:solidFill>
                  <a:schemeClr val="tx1"/>
                </a:solidFill>
                <a:effectLst/>
                <a:latin typeface="+mn-lt"/>
                <a:ea typeface="+mn-ea"/>
                <a:cs typeface="+mn-cs"/>
              </a:rPr>
              <a:t>Recombinant VWF concentrates are dosed primarily on the basis of labeled </a:t>
            </a:r>
            <a:r>
              <a:rPr lang="en-US" sz="1200" b="0" u="sng" kern="1200" dirty="0" err="1">
                <a:solidFill>
                  <a:schemeClr val="tx1"/>
                </a:solidFill>
                <a:effectLst/>
                <a:latin typeface="+mn-lt"/>
                <a:ea typeface="+mn-ea"/>
                <a:cs typeface="+mn-cs"/>
              </a:rPr>
              <a:t>VWF:RCo</a:t>
            </a:r>
            <a:r>
              <a:rPr lang="en-US" sz="1200" b="0" u="sng" kern="1200" dirty="0">
                <a:solidFill>
                  <a:schemeClr val="tx1"/>
                </a:solidFill>
                <a:effectLst/>
                <a:latin typeface="+mn-lt"/>
                <a:ea typeface="+mn-ea"/>
                <a:cs typeface="+mn-cs"/>
              </a:rPr>
              <a:t> units </a:t>
            </a:r>
            <a:r>
              <a:rPr lang="en-US" sz="1200" kern="1200" dirty="0">
                <a:solidFill>
                  <a:schemeClr val="tx1"/>
                </a:solidFill>
                <a:effectLst/>
                <a:latin typeface="+mn-lt"/>
                <a:ea typeface="+mn-ea"/>
                <a:cs typeface="+mn-cs"/>
              </a:rPr>
              <a:t>and secondarily on the basis of labeled FVIII units. 1 IU</a:t>
            </a:r>
            <a:r>
              <a:rPr lang="en-US" dirty="0"/>
              <a:t> corresponds to the level of </a:t>
            </a:r>
            <a:r>
              <a:rPr lang="en-US" dirty="0" err="1"/>
              <a:t>VWF:Rco</a:t>
            </a:r>
            <a:r>
              <a:rPr lang="en-US" dirty="0"/>
              <a:t> found in 1 mL of fresh-pooled human plasma. An infusion of 1 IU/kg of </a:t>
            </a:r>
            <a:r>
              <a:rPr lang="en-US" dirty="0" err="1"/>
              <a:t>VWF:Rco</a:t>
            </a:r>
            <a:r>
              <a:rPr lang="en-US" dirty="0"/>
              <a:t> raises the plasma level of </a:t>
            </a:r>
            <a:r>
              <a:rPr lang="en-US" dirty="0" err="1"/>
              <a:t>VWF:Rco</a:t>
            </a:r>
            <a:r>
              <a:rPr lang="en-US" dirty="0"/>
              <a:t> by 1.5 IU/dL</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ultimate goal of surgical prophylaxis is to achieve a therapeutic level of 100 IU/dL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and 50 IU/dL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for the first 3-5 days postoperatively in minor surgeries and for 7-14 days in major surgeries. </a:t>
            </a:r>
          </a:p>
          <a:p>
            <a:pPr lvl="0"/>
            <a:r>
              <a:rPr lang="en-US" sz="1200" kern="1200" dirty="0">
                <a:solidFill>
                  <a:schemeClr val="tx1"/>
                </a:solidFill>
                <a:effectLst/>
                <a:latin typeface="+mn-lt"/>
                <a:ea typeface="+mn-ea"/>
                <a:cs typeface="+mn-cs"/>
              </a:rPr>
              <a:t>For surgery, the recommended loading dose is 40-80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IU/kg administered intravenously every 8 to 12 hours.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66F540C-E43C-ED4B-B383-2AF940B24F03}" type="slidenum">
              <a:rPr lang="en-US" smtClean="0"/>
              <a:pPr/>
              <a:t>29</a:t>
            </a:fld>
            <a:endParaRPr lang="en-US" dirty="0"/>
          </a:p>
        </p:txBody>
      </p:sp>
    </p:spTree>
    <p:extLst>
      <p:ext uri="{BB962C8B-B14F-4D97-AF65-F5344CB8AC3E}">
        <p14:creationId xmlns:p14="http://schemas.microsoft.com/office/powerpoint/2010/main" val="280291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27" indent="-285741" eaLnBrk="0" hangingPunct="0">
              <a:defRPr sz="2400">
                <a:solidFill>
                  <a:schemeClr val="tx1"/>
                </a:solidFill>
                <a:latin typeface="News Gothic MT" charset="0"/>
                <a:ea typeface="ＭＳ Ｐゴシック" charset="0"/>
              </a:defRPr>
            </a:lvl2pPr>
            <a:lvl3pPr marL="1142965" indent="-228593" eaLnBrk="0" hangingPunct="0">
              <a:defRPr sz="2400">
                <a:solidFill>
                  <a:schemeClr val="tx1"/>
                </a:solidFill>
                <a:latin typeface="News Gothic MT" charset="0"/>
                <a:ea typeface="ＭＳ Ｐゴシック" charset="0"/>
              </a:defRPr>
            </a:lvl3pPr>
            <a:lvl4pPr marL="1600150" indent="-228593" eaLnBrk="0" hangingPunct="0">
              <a:defRPr sz="2400">
                <a:solidFill>
                  <a:schemeClr val="tx1"/>
                </a:solidFill>
                <a:latin typeface="News Gothic MT" charset="0"/>
                <a:ea typeface="ＭＳ Ｐゴシック" charset="0"/>
              </a:defRPr>
            </a:lvl4pPr>
            <a:lvl5pPr marL="2057336" indent="-228593" eaLnBrk="0" hangingPunct="0">
              <a:defRPr sz="2400">
                <a:solidFill>
                  <a:schemeClr val="tx1"/>
                </a:solidFill>
                <a:latin typeface="News Gothic MT" charset="0"/>
                <a:ea typeface="ＭＳ Ｐゴシック" charset="0"/>
              </a:defRPr>
            </a:lvl5pPr>
            <a:lvl6pPr marL="2514522" indent="-228593" eaLnBrk="0" fontAlgn="base" hangingPunct="0">
              <a:spcBef>
                <a:spcPct val="0"/>
              </a:spcBef>
              <a:spcAft>
                <a:spcPct val="0"/>
              </a:spcAft>
              <a:defRPr sz="2400">
                <a:solidFill>
                  <a:schemeClr val="tx1"/>
                </a:solidFill>
                <a:latin typeface="News Gothic MT" charset="0"/>
                <a:ea typeface="ＭＳ Ｐゴシック" charset="0"/>
              </a:defRPr>
            </a:lvl6pPr>
            <a:lvl7pPr marL="2971708" indent="-228593" eaLnBrk="0" fontAlgn="base" hangingPunct="0">
              <a:spcBef>
                <a:spcPct val="0"/>
              </a:spcBef>
              <a:spcAft>
                <a:spcPct val="0"/>
              </a:spcAft>
              <a:defRPr sz="2400">
                <a:solidFill>
                  <a:schemeClr val="tx1"/>
                </a:solidFill>
                <a:latin typeface="News Gothic MT" charset="0"/>
                <a:ea typeface="ＭＳ Ｐゴシック" charset="0"/>
              </a:defRPr>
            </a:lvl7pPr>
            <a:lvl8pPr marL="3428894" indent="-228593" eaLnBrk="0" fontAlgn="base" hangingPunct="0">
              <a:spcBef>
                <a:spcPct val="0"/>
              </a:spcBef>
              <a:spcAft>
                <a:spcPct val="0"/>
              </a:spcAft>
              <a:defRPr sz="2400">
                <a:solidFill>
                  <a:schemeClr val="tx1"/>
                </a:solidFill>
                <a:latin typeface="News Gothic MT" charset="0"/>
                <a:ea typeface="ＭＳ Ｐゴシック" charset="0"/>
              </a:defRPr>
            </a:lvl8pPr>
            <a:lvl9pPr marL="3886079" indent="-228593"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45C70A49-C084-7241-B68C-EBBAB3DAFE76}" type="slidenum">
              <a:rPr lang="en-US" sz="1200">
                <a:latin typeface="Calibri" charset="0"/>
              </a:rPr>
              <a:pPr eaLnBrk="1" fontAlgn="base" hangingPunct="1">
                <a:spcBef>
                  <a:spcPct val="0"/>
                </a:spcBef>
                <a:spcAft>
                  <a:spcPct val="0"/>
                </a:spcAft>
              </a:pPr>
              <a:t>3</a:t>
            </a:fld>
            <a:endParaRPr lang="en-US" sz="1200">
              <a:latin typeface="Calibri" charset="0"/>
            </a:endParaRPr>
          </a:p>
        </p:txBody>
      </p:sp>
    </p:spTree>
    <p:extLst>
      <p:ext uri="{BB962C8B-B14F-4D97-AF65-F5344CB8AC3E}">
        <p14:creationId xmlns:p14="http://schemas.microsoft.com/office/powerpoint/2010/main" val="4143962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ultimate goal of surgical prophylaxis is to achieve a therapeutic level of 100 IU/dL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and 50 IU/dL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for the first 3-5 days postoperatively in minor surgeries and for 7-14 days in major surgeries. </a:t>
            </a:r>
          </a:p>
          <a:p>
            <a:pPr lvl="0"/>
            <a:r>
              <a:rPr lang="en-US" sz="1200" kern="1200" dirty="0">
                <a:solidFill>
                  <a:schemeClr val="tx1"/>
                </a:solidFill>
                <a:effectLst/>
                <a:latin typeface="+mn-lt"/>
                <a:ea typeface="+mn-ea"/>
                <a:cs typeface="+mn-cs"/>
              </a:rPr>
              <a:t>For surgery, the recommended loading dose is 40-80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IU/kg administered intravenously every 8 to 12 hours.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66F540C-E43C-ED4B-B383-2AF940B24F03}" type="slidenum">
              <a:rPr lang="en-US" smtClean="0"/>
              <a:pPr/>
              <a:t>30</a:t>
            </a:fld>
            <a:endParaRPr lang="en-US" dirty="0"/>
          </a:p>
        </p:txBody>
      </p:sp>
    </p:spTree>
    <p:extLst>
      <p:ext uri="{BB962C8B-B14F-4D97-AF65-F5344CB8AC3E}">
        <p14:creationId xmlns:p14="http://schemas.microsoft.com/office/powerpoint/2010/main" val="576080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Humate-P®, </a:t>
            </a:r>
            <a:r>
              <a:rPr lang="en-US" sz="1200" kern="1200" dirty="0">
                <a:solidFill>
                  <a:schemeClr val="tx1"/>
                </a:solidFill>
                <a:effectLst/>
                <a:latin typeface="+mn-lt"/>
                <a:ea typeface="+mn-ea"/>
                <a:cs typeface="+mn-cs"/>
              </a:rPr>
              <a:t>FDA approved lyophilized concentrate of purified VWF and FVIII, contains other plasma proteins including fibrinogen and albumin.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to FVIII  ratio of 2.4 IU to 1 U FVIII. When reconstituted at the recommended volume, 1 ml Humate-P contains 50–100 IU/mL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and 20–40 IU/mL FVIII activity. It has a half-life of 11 hours. </a:t>
            </a:r>
          </a:p>
          <a:p>
            <a:r>
              <a:rPr lang="en-US" sz="1200"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Alphanate</a:t>
            </a:r>
            <a:r>
              <a:rPr lang="en-US" sz="1200" b="1" kern="1200" dirty="0">
                <a:solidFill>
                  <a:schemeClr val="tx1"/>
                </a:solidFill>
                <a:effectLst/>
                <a:latin typeface="+mn-lt"/>
                <a:ea typeface="+mn-ea"/>
                <a:cs typeface="+mn-cs"/>
              </a:rPr>
              <a:t> SD/HT® </a:t>
            </a:r>
            <a:r>
              <a:rPr lang="en-US" sz="1200" kern="1200" dirty="0">
                <a:solidFill>
                  <a:schemeClr val="tx1"/>
                </a:solidFill>
                <a:effectLst/>
                <a:latin typeface="+mn-lt"/>
                <a:ea typeface="+mn-ea"/>
                <a:cs typeface="+mn-cs"/>
              </a:rPr>
              <a:t>is FDA approved lyophilized concentrate of VWF and FVIII, and other plasma proteins. Upon reconstitution to the recommended volume, 1 ml of </a:t>
            </a:r>
            <a:r>
              <a:rPr lang="en-US" sz="1200" kern="1200" dirty="0" err="1">
                <a:solidFill>
                  <a:schemeClr val="tx1"/>
                </a:solidFill>
                <a:effectLst/>
                <a:latin typeface="+mn-lt"/>
                <a:ea typeface="+mn-ea"/>
                <a:cs typeface="+mn-cs"/>
              </a:rPr>
              <a:t>Alphanate</a:t>
            </a:r>
            <a:r>
              <a:rPr lang="en-US" sz="1200" kern="1200" dirty="0">
                <a:solidFill>
                  <a:schemeClr val="tx1"/>
                </a:solidFill>
                <a:effectLst/>
                <a:latin typeface="+mn-lt"/>
                <a:ea typeface="+mn-ea"/>
                <a:cs typeface="+mn-cs"/>
              </a:rPr>
              <a:t> contains 40-180 IU/mL FVIII activity, and 20 IU/mL </a:t>
            </a:r>
            <a:r>
              <a:rPr lang="en-US" sz="1200" kern="1200" dirty="0" err="1">
                <a:solidFill>
                  <a:schemeClr val="tx1"/>
                </a:solidFill>
                <a:effectLst/>
                <a:latin typeface="+mn-lt"/>
                <a:ea typeface="+mn-ea"/>
                <a:cs typeface="+mn-cs"/>
              </a:rPr>
              <a:t>VWF:RCo</a:t>
            </a:r>
            <a:r>
              <a:rPr lang="en-US" sz="1200" kern="1200" dirty="0">
                <a:solidFill>
                  <a:schemeClr val="tx1"/>
                </a:solidFill>
                <a:effectLst/>
                <a:latin typeface="+mn-lt"/>
                <a:ea typeface="+mn-ea"/>
                <a:cs typeface="+mn-cs"/>
              </a:rPr>
              <a:t> activity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66F540C-E43C-ED4B-B383-2AF940B24F03}" type="slidenum">
              <a:rPr lang="en-US" smtClean="0"/>
              <a:pPr/>
              <a:t>31</a:t>
            </a:fld>
            <a:endParaRPr lang="en-US" dirty="0"/>
          </a:p>
        </p:txBody>
      </p:sp>
    </p:spTree>
    <p:extLst>
      <p:ext uri="{BB962C8B-B14F-4D97-AF65-F5344CB8AC3E}">
        <p14:creationId xmlns:p14="http://schemas.microsoft.com/office/powerpoint/2010/main" val="2970256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Cryoprecipitate</a:t>
            </a:r>
            <a:r>
              <a:rPr lang="en-US" sz="1200" kern="1200" dirty="0">
                <a:solidFill>
                  <a:schemeClr val="tx1"/>
                </a:solidFill>
                <a:effectLst/>
                <a:latin typeface="+mn-lt"/>
                <a:ea typeface="+mn-ea"/>
                <a:cs typeface="+mn-cs"/>
              </a:rPr>
              <a:t>:  In the past, Cryoprecipitate, has been used to treat hemophilia A and VWD. </a:t>
            </a:r>
          </a:p>
          <a:p>
            <a:r>
              <a:rPr lang="en-US" sz="1200" kern="1200" dirty="0">
                <a:solidFill>
                  <a:schemeClr val="tx1"/>
                </a:solidFill>
                <a:effectLst/>
                <a:latin typeface="+mn-lt"/>
                <a:ea typeface="+mn-ea"/>
                <a:cs typeface="+mn-cs"/>
              </a:rPr>
              <a:t>Cryoprecipitate has on average at least 80 U FVIII per standard donor unit. </a:t>
            </a:r>
          </a:p>
          <a:p>
            <a:r>
              <a:rPr lang="en-US" sz="1200" kern="1200" dirty="0">
                <a:solidFill>
                  <a:schemeClr val="tx1"/>
                </a:solidFill>
                <a:effectLst/>
                <a:latin typeface="+mn-lt"/>
                <a:ea typeface="+mn-ea"/>
                <a:cs typeface="+mn-cs"/>
              </a:rPr>
              <a:t>Dosage: 1 unit/6-10 kg q 12-24 hours, depending on the severity of the bleeding.</a:t>
            </a:r>
          </a:p>
          <a:p>
            <a:r>
              <a:rPr lang="en-US" sz="1200" kern="1200" dirty="0">
                <a:solidFill>
                  <a:schemeClr val="tx1"/>
                </a:solidFill>
                <a:effectLst/>
                <a:latin typeface="+mn-lt"/>
                <a:ea typeface="+mn-ea"/>
                <a:cs typeface="+mn-cs"/>
              </a:rPr>
              <a:t>In developing countries, patients who have VWD may have no other options, but to use cryoprecipitate which poses a risk of transmitting disease because it is not  subjected to viral inactivation procedures like concentrates.</a:t>
            </a:r>
          </a:p>
          <a:p>
            <a:pPr lvl="0"/>
            <a:endParaRPr lang="en-US" sz="1200" u="none" strike="noStrike"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rPr>
              <a:t>Human platelets </a:t>
            </a:r>
            <a:r>
              <a:rPr lang="en-US" sz="1200" u="none" strike="noStrike" kern="1200" dirty="0">
                <a:solidFill>
                  <a:schemeClr val="tx1"/>
                </a:solidFill>
                <a:effectLst/>
                <a:latin typeface="+mn-lt"/>
                <a:ea typeface="+mn-ea"/>
                <a:cs typeface="+mn-cs"/>
              </a:rPr>
              <a:t>contain 10–15 percent of total blood VWF and platelet transfusions have been used successfully to treat bleeding in VWD patients. Platelet transfusion therapy should be considered as an adjunctive source of VWF, especially in patients with type 3 or platelet low VWF, to control bleeding that is non- or poorly responsive to replacement therapy with VWF concentrate</a:t>
            </a:r>
          </a:p>
        </p:txBody>
      </p:sp>
      <p:sp>
        <p:nvSpPr>
          <p:cNvPr id="4" name="Slide Number Placeholder 3"/>
          <p:cNvSpPr>
            <a:spLocks noGrp="1"/>
          </p:cNvSpPr>
          <p:nvPr>
            <p:ph type="sldNum" sz="quarter" idx="5"/>
          </p:nvPr>
        </p:nvSpPr>
        <p:spPr/>
        <p:txBody>
          <a:bodyPr/>
          <a:lstStyle/>
          <a:p>
            <a:fld id="{466F540C-E43C-ED4B-B383-2AF940B24F03}" type="slidenum">
              <a:rPr lang="en-US" smtClean="0"/>
              <a:pPr/>
              <a:t>32</a:t>
            </a:fld>
            <a:endParaRPr lang="en-US" dirty="0"/>
          </a:p>
        </p:txBody>
      </p:sp>
    </p:spTree>
    <p:extLst>
      <p:ext uri="{BB962C8B-B14F-4D97-AF65-F5344CB8AC3E}">
        <p14:creationId xmlns:p14="http://schemas.microsoft.com/office/powerpoint/2010/main" val="3801057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Cryoprecipitate</a:t>
            </a:r>
            <a:r>
              <a:rPr lang="en-US" sz="1200" kern="1200" dirty="0">
                <a:solidFill>
                  <a:schemeClr val="tx1"/>
                </a:solidFill>
                <a:effectLst/>
                <a:latin typeface="+mn-lt"/>
                <a:ea typeface="+mn-ea"/>
                <a:cs typeface="+mn-cs"/>
              </a:rPr>
              <a:t>:  In the past, Cryoprecipitate, has been used to treat hemophilia A and VWD. </a:t>
            </a:r>
          </a:p>
          <a:p>
            <a:r>
              <a:rPr lang="en-US" sz="1200" kern="1200" dirty="0">
                <a:solidFill>
                  <a:schemeClr val="tx1"/>
                </a:solidFill>
                <a:effectLst/>
                <a:latin typeface="+mn-lt"/>
                <a:ea typeface="+mn-ea"/>
                <a:cs typeface="+mn-cs"/>
              </a:rPr>
              <a:t>Cryoprecipitate has on average at least 80 U FVIII per standard donor unit. </a:t>
            </a:r>
          </a:p>
          <a:p>
            <a:r>
              <a:rPr lang="en-US" sz="1200" kern="1200" dirty="0">
                <a:solidFill>
                  <a:schemeClr val="tx1"/>
                </a:solidFill>
                <a:effectLst/>
                <a:latin typeface="+mn-lt"/>
                <a:ea typeface="+mn-ea"/>
                <a:cs typeface="+mn-cs"/>
              </a:rPr>
              <a:t>Dosage: 1 unit/6-10 kg q 12-24 hours, depending on the severity of the bleeding.</a:t>
            </a:r>
          </a:p>
          <a:p>
            <a:r>
              <a:rPr lang="en-US" sz="1200" kern="1200" dirty="0">
                <a:solidFill>
                  <a:schemeClr val="tx1"/>
                </a:solidFill>
                <a:effectLst/>
                <a:latin typeface="+mn-lt"/>
                <a:ea typeface="+mn-ea"/>
                <a:cs typeface="+mn-cs"/>
              </a:rPr>
              <a:t>In developing countries, patients who have VWD may have no other options, but to use cryoprecipitate which poses a risk of transmitting disease because it is not  subjected to viral inactivation procedures like concentrates.</a:t>
            </a:r>
          </a:p>
          <a:p>
            <a:pPr lvl="0"/>
            <a:endParaRPr lang="en-US" sz="1200" u="none" strike="noStrike" kern="1200" dirty="0">
              <a:solidFill>
                <a:schemeClr val="tx1"/>
              </a:solidFill>
              <a:effectLst/>
              <a:latin typeface="+mn-lt"/>
              <a:ea typeface="+mn-ea"/>
              <a:cs typeface="+mn-cs"/>
            </a:endParaRPr>
          </a:p>
          <a:p>
            <a:pPr lvl="0"/>
            <a:r>
              <a:rPr lang="en-US" sz="1200" b="1" u="none" strike="noStrike" kern="1200" dirty="0">
                <a:solidFill>
                  <a:schemeClr val="tx1"/>
                </a:solidFill>
                <a:effectLst/>
                <a:latin typeface="+mn-lt"/>
                <a:ea typeface="+mn-ea"/>
                <a:cs typeface="+mn-cs"/>
              </a:rPr>
              <a:t>Human platelets </a:t>
            </a:r>
            <a:r>
              <a:rPr lang="en-US" sz="1200" u="none" strike="noStrike" kern="1200" dirty="0">
                <a:solidFill>
                  <a:schemeClr val="tx1"/>
                </a:solidFill>
                <a:effectLst/>
                <a:latin typeface="+mn-lt"/>
                <a:ea typeface="+mn-ea"/>
                <a:cs typeface="+mn-cs"/>
              </a:rPr>
              <a:t>contain 10–15 percent of total blood VWF and platelet transfusions have been used successfully to treat bleeding in VWD patients. Platelet transfusion therapy should be considered as an adjunctive source of VWF, especially in patients with type 3 or platelet low VWF, to control bleeding that is non- or poorly responsive to replacement therapy with VWF concentrate</a:t>
            </a:r>
          </a:p>
        </p:txBody>
      </p:sp>
      <p:sp>
        <p:nvSpPr>
          <p:cNvPr id="4" name="Slide Number Placeholder 3"/>
          <p:cNvSpPr>
            <a:spLocks noGrp="1"/>
          </p:cNvSpPr>
          <p:nvPr>
            <p:ph type="sldNum" sz="quarter" idx="5"/>
          </p:nvPr>
        </p:nvSpPr>
        <p:spPr/>
        <p:txBody>
          <a:bodyPr/>
          <a:lstStyle/>
          <a:p>
            <a:fld id="{466F540C-E43C-ED4B-B383-2AF940B24F03}" type="slidenum">
              <a:rPr lang="en-US" smtClean="0"/>
              <a:pPr/>
              <a:t>33</a:t>
            </a:fld>
            <a:endParaRPr lang="en-US" dirty="0"/>
          </a:p>
        </p:txBody>
      </p:sp>
    </p:spTree>
    <p:extLst>
      <p:ext uri="{BB962C8B-B14F-4D97-AF65-F5344CB8AC3E}">
        <p14:creationId xmlns:p14="http://schemas.microsoft.com/office/powerpoint/2010/main" val="3409332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Antifibrinolytic drugs like aminocaproic acid and tranexamic acid inhibit the conversion of plasminogen to plasmin, inhibiting fibrinolysis and thereby helping to stabilize clots that have formed.</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These are important adjuvant agents for hemorrhage prevention and treatment especially during oral and dental surgeries because they act by inhibiting the fibrinolytic action of salivary enzymes. </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Both drugs can cause nausea and vomiting</a:t>
            </a:r>
          </a:p>
          <a:p>
            <a:pPr marL="171450" lvl="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Both drugs are contraindicated in patients with factor VIII inhibitors being treated with prothrombin complex concentrate, due to the risk for thromboembolism.</a:t>
            </a:r>
          </a:p>
        </p:txBody>
      </p:sp>
      <p:sp>
        <p:nvSpPr>
          <p:cNvPr id="4" name="Slide Number Placeholder 3"/>
          <p:cNvSpPr>
            <a:spLocks noGrp="1"/>
          </p:cNvSpPr>
          <p:nvPr>
            <p:ph type="sldNum" sz="quarter" idx="5"/>
          </p:nvPr>
        </p:nvSpPr>
        <p:spPr/>
        <p:txBody>
          <a:bodyPr/>
          <a:lstStyle/>
          <a:p>
            <a:fld id="{466F540C-E43C-ED4B-B383-2AF940B24F03}" type="slidenum">
              <a:rPr lang="en-US" smtClean="0"/>
              <a:pPr/>
              <a:t>34</a:t>
            </a:fld>
            <a:endParaRPr lang="en-US" dirty="0"/>
          </a:p>
        </p:txBody>
      </p:sp>
    </p:spTree>
    <p:extLst>
      <p:ext uri="{BB962C8B-B14F-4D97-AF65-F5344CB8AC3E}">
        <p14:creationId xmlns:p14="http://schemas.microsoft.com/office/powerpoint/2010/main" val="832989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Tranexamic acid (TXA) is given intravenously at a dose of 10 mg/kg every 8 hours or orally at 25 mg PO q daily.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Epsilon aminocaproic acid may be orally or intravenously administered @ 50 mg/kg. Lower doses (25 mg/kg) can be used when gastrointestinal side effects interfere with therapy.  It has a shorter plasma half-life is lest potent than TXA.  </a:t>
            </a:r>
          </a:p>
          <a:p>
            <a:pPr lvl="0"/>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35</a:t>
            </a:fld>
            <a:endParaRPr lang="en-US" dirty="0"/>
          </a:p>
        </p:txBody>
      </p:sp>
    </p:spTree>
    <p:extLst>
      <p:ext uri="{BB962C8B-B14F-4D97-AF65-F5344CB8AC3E}">
        <p14:creationId xmlns:p14="http://schemas.microsoft.com/office/powerpoint/2010/main" val="2614528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 majority of patients with type 1 and some with type 2A and 2M can be successfully treated with only intravenous desmopressin acetate (DDAVP). Roughly 20% to 25% of patients may not respond.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Patients who have an inadequate response to DDAVP, such as in type 2B, 2N, or 3, will require the use of plasma-derived factor VIII concentrates that contain VWF.</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Platelet transfusion therapy should be considered as an adjunctive source of VWF, especially in patients with type 3 to control bleeding that is non- or poorly responsive to replacement therapy with VWF concentrate.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66F540C-E43C-ED4B-B383-2AF940B24F03}" type="slidenum">
              <a:rPr lang="en-US" smtClean="0"/>
              <a:pPr/>
              <a:t>36</a:t>
            </a:fld>
            <a:endParaRPr lang="en-US" dirty="0"/>
          </a:p>
        </p:txBody>
      </p:sp>
    </p:spTree>
    <p:extLst>
      <p:ext uri="{BB962C8B-B14F-4D97-AF65-F5344CB8AC3E}">
        <p14:creationId xmlns:p14="http://schemas.microsoft.com/office/powerpoint/2010/main" val="3047076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eaLnBrk="1" fontAlgn="base" hangingPunct="1">
              <a:spcBef>
                <a:spcPct val="0"/>
              </a:spcBef>
              <a:spcAft>
                <a:spcPct val="0"/>
              </a:spcAft>
            </a:pPr>
            <a:fld id="{4BCC0C34-0EEB-9548-BC2B-6B11DC5442CD}" type="slidenum">
              <a:rPr lang="en-US" sz="1200">
                <a:latin typeface="Calibri" charset="0"/>
              </a:rPr>
              <a:pPr eaLnBrk="1" fontAlgn="base" hangingPunct="1">
                <a:spcBef>
                  <a:spcPct val="0"/>
                </a:spcBef>
                <a:spcAft>
                  <a:spcPct val="0"/>
                </a:spcAft>
              </a:pPr>
              <a:t>37</a:t>
            </a:fld>
            <a:endParaRPr lang="en-US" sz="1200">
              <a:latin typeface="Calibri" charset="0"/>
            </a:endParaRPr>
          </a:p>
        </p:txBody>
      </p:sp>
    </p:spTree>
    <p:extLst>
      <p:ext uri="{BB962C8B-B14F-4D97-AF65-F5344CB8AC3E}">
        <p14:creationId xmlns:p14="http://schemas.microsoft.com/office/powerpoint/2010/main" val="75218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order for us to understand the diseases related to factor deficiencies in children, we must have a solid understanding of coagulation physiology.  </a:t>
            </a:r>
            <a:r>
              <a:rPr lang="en-US" sz="1200" b="0" i="0" u="none" strike="noStrike" kern="1200" dirty="0">
                <a:solidFill>
                  <a:schemeClr val="tx1"/>
                </a:solidFill>
                <a:effectLst/>
                <a:latin typeface="+mn-lt"/>
                <a:ea typeface="ＭＳ Ｐゴシック" charset="0"/>
                <a:cs typeface="ＭＳ Ｐゴシック" charset="0"/>
              </a:rPr>
              <a:t>Normal coagulation represents a balance between the pro coagulant pathway that is responsible for  clot formation and the inhibitory control of several inhibitors that limit clot formation thus avoiding thrombus propagation. Any imbalance in these pathways will lead to either poor or excessive formation of clot. Normally, the endothelial cells lining the vascular wall exhibit antithrombotic properties to prevent clot formation.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When a blood vessel is injured, the body tries to stop the bleeding to achieve “</a:t>
            </a:r>
            <a:r>
              <a:rPr lang="en-US" sz="1200" kern="1200" dirty="0" err="1">
                <a:solidFill>
                  <a:schemeClr val="tx1"/>
                </a:solidFill>
                <a:effectLst/>
                <a:latin typeface="+mn-lt"/>
                <a:ea typeface="+mn-ea"/>
                <a:cs typeface="+mn-cs"/>
              </a:rPr>
              <a:t>Hemostasis”.</a:t>
            </a:r>
            <a:r>
              <a:rPr lang="en-US" sz="1200" b="0" i="0" u="none" strike="noStrike" kern="1200" dirty="0" err="1">
                <a:solidFill>
                  <a:schemeClr val="tx1"/>
                </a:solidFill>
                <a:effectLst/>
                <a:latin typeface="+mn-lt"/>
                <a:ea typeface="+mn-ea"/>
                <a:cs typeface="+mn-cs"/>
              </a:rPr>
              <a:t>Hemostasis</a:t>
            </a:r>
            <a:r>
              <a:rPr lang="en-US" sz="1200" b="0" i="0" u="none" strike="noStrike" kern="1200" dirty="0">
                <a:solidFill>
                  <a:schemeClr val="tx1"/>
                </a:solidFill>
                <a:effectLst/>
                <a:latin typeface="+mn-lt"/>
                <a:ea typeface="+mn-ea"/>
                <a:cs typeface="+mn-cs"/>
              </a:rPr>
              <a:t>, defined as arrest of bleeding, comes from Greek, “heme” meaning blood and “stasis” meaning to stop.  </a:t>
            </a:r>
            <a:r>
              <a:rPr lang="en-US" b="0" u="none" dirty="0"/>
              <a:t>So how does the body achieve Hemostasis?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When a vascular injury is encountered:</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dirty="0">
                <a:solidFill>
                  <a:schemeClr val="tx1"/>
                </a:solidFill>
                <a:effectLst/>
                <a:latin typeface="+mn-lt"/>
                <a:ea typeface="+mn-ea"/>
                <a:cs typeface="+mn-cs"/>
              </a:rPr>
              <a:t>The affected vessel immediately spasms in an attempt to control bleeding.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dirty="0">
                <a:solidFill>
                  <a:schemeClr val="tx1"/>
                </a:solidFill>
                <a:effectLst/>
                <a:latin typeface="+mn-lt"/>
                <a:ea typeface="+mn-ea"/>
                <a:cs typeface="+mn-cs"/>
              </a:rPr>
              <a:t>A platelet plug is then formed within minutes at the site of injury (Primary Hemostasis).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1200" b="0" i="0" u="none" strike="noStrike" kern="1200" dirty="0">
                <a:solidFill>
                  <a:schemeClr val="tx1"/>
                </a:solidFill>
                <a:effectLst/>
                <a:latin typeface="+mn-lt"/>
                <a:ea typeface="+mn-ea"/>
                <a:cs typeface="+mn-cs"/>
              </a:rPr>
              <a:t>With the formation of platelet plug a c</a:t>
            </a:r>
            <a:r>
              <a:rPr lang="en-US" b="0" dirty="0"/>
              <a:t>lotting cascade is triggered leading to generation of fibrin to reinforce the platelet plug (Secondary Hemostasis).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b="0" dirty="0"/>
              <a:t>Finally, this is eventually followed by removal of clot by fibrinolysis or what we call Vascular Remodeling.</a:t>
            </a:r>
          </a:p>
        </p:txBody>
      </p:sp>
      <p:sp>
        <p:nvSpPr>
          <p:cNvPr id="4" name="Slide Number Placeholder 3"/>
          <p:cNvSpPr>
            <a:spLocks noGrp="1"/>
          </p:cNvSpPr>
          <p:nvPr>
            <p:ph type="sldNum" sz="quarter" idx="5"/>
          </p:nvPr>
        </p:nvSpPr>
        <p:spPr/>
        <p:txBody>
          <a:bodyPr/>
          <a:lstStyle/>
          <a:p>
            <a:fld id="{466F540C-E43C-ED4B-B383-2AF940B24F03}" type="slidenum">
              <a:rPr lang="en-US" smtClean="0"/>
              <a:pPr/>
              <a:t>4</a:t>
            </a:fld>
            <a:endParaRPr lang="en-US"/>
          </a:p>
        </p:txBody>
      </p:sp>
    </p:spTree>
    <p:extLst>
      <p:ext uri="{BB962C8B-B14F-4D97-AF65-F5344CB8AC3E}">
        <p14:creationId xmlns:p14="http://schemas.microsoft.com/office/powerpoint/2010/main" val="11824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primary functions of platelets in response to a vascular injury are to adhere to the damaged subendothelial surface, activate through the release of substances in dense and alpha granules, and to aggregate through platelet-platelet cohesion.</a:t>
            </a:r>
          </a:p>
        </p:txBody>
      </p:sp>
      <p:sp>
        <p:nvSpPr>
          <p:cNvPr id="4" name="Slide Number Placeholder 3"/>
          <p:cNvSpPr>
            <a:spLocks noGrp="1"/>
          </p:cNvSpPr>
          <p:nvPr>
            <p:ph type="sldNum" sz="quarter" idx="5"/>
          </p:nvPr>
        </p:nvSpPr>
        <p:spPr/>
        <p:txBody>
          <a:bodyPr/>
          <a:lstStyle/>
          <a:p>
            <a:fld id="{466F540C-E43C-ED4B-B383-2AF940B24F03}" type="slidenum">
              <a:rPr lang="en-US" smtClean="0"/>
              <a:pPr/>
              <a:t>5</a:t>
            </a:fld>
            <a:endParaRPr lang="en-US"/>
          </a:p>
        </p:txBody>
      </p:sp>
    </p:spTree>
    <p:extLst>
      <p:ext uri="{BB962C8B-B14F-4D97-AF65-F5344CB8AC3E}">
        <p14:creationId xmlns:p14="http://schemas.microsoft.com/office/powerpoint/2010/main" val="162798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Platelet Adhesion: </a:t>
            </a:r>
          </a:p>
          <a:p>
            <a:r>
              <a:rPr lang="en-US" sz="1200" kern="1200" dirty="0">
                <a:solidFill>
                  <a:schemeClr val="tx1"/>
                </a:solidFill>
                <a:effectLst/>
                <a:latin typeface="+mn-lt"/>
                <a:ea typeface="ＭＳ Ｐゴシック" charset="0"/>
                <a:cs typeface="ＭＳ Ｐゴシック" charset="0"/>
              </a:rPr>
              <a:t>Normally, the endothelial cells lining the vascular wall exhibit antithrombotic properties to prevent clot formation.  When intimal injury occurs, “procoagulant” subendothelial elements such as collagen </a:t>
            </a:r>
            <a:r>
              <a:rPr lang="en-US" sz="1200" b="0" i="0" u="none" strike="noStrike" kern="1200" dirty="0">
                <a:solidFill>
                  <a:schemeClr val="tx1"/>
                </a:solidFill>
                <a:effectLst/>
                <a:latin typeface="+mn-lt"/>
                <a:ea typeface="ＭＳ Ｐゴシック" charset="0"/>
                <a:cs typeface="ＭＳ Ｐゴシック" charset="0"/>
              </a:rPr>
              <a:t>and</a:t>
            </a:r>
            <a:r>
              <a:rPr lang="en-US" sz="1200" kern="1200" dirty="0">
                <a:solidFill>
                  <a:schemeClr val="tx1"/>
                </a:solidFill>
                <a:effectLst/>
                <a:latin typeface="+mn-lt"/>
                <a:ea typeface="ＭＳ Ｐゴシック" charset="0"/>
                <a:cs typeface="ＭＳ Ｐゴシック" charset="0"/>
              </a:rPr>
              <a:t> von Willebrand Factor (VWF) are exposed leading to platelet adhesion at the site of vascular injury</a:t>
            </a:r>
            <a:r>
              <a:rPr lang="en-US" sz="1200" kern="1200">
                <a:solidFill>
                  <a:schemeClr val="tx1"/>
                </a:solidFill>
                <a:effectLst/>
                <a:latin typeface="+mn-lt"/>
                <a:ea typeface="ＭＳ Ｐゴシック" charset="0"/>
                <a:cs typeface="ＭＳ Ｐゴシック" charset="0"/>
              </a:rPr>
              <a:t>. </a:t>
            </a:r>
            <a:endParaRPr lang="en-US" sz="1200" kern="120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VWF on the subendothelial surface is bound by platelet surface glycoprotein </a:t>
            </a:r>
            <a:r>
              <a:rPr lang="en-US" sz="1200" kern="1200" dirty="0" err="1">
                <a:solidFill>
                  <a:schemeClr val="tx1"/>
                </a:solidFill>
                <a:effectLst/>
                <a:latin typeface="+mn-lt"/>
                <a:ea typeface="ＭＳ Ｐゴシック" charset="0"/>
                <a:cs typeface="ＭＳ Ｐゴシック" charset="0"/>
              </a:rPr>
              <a:t>GPIb</a:t>
            </a:r>
            <a:r>
              <a:rPr lang="en-US" sz="1200" kern="1200" dirty="0">
                <a:solidFill>
                  <a:schemeClr val="tx1"/>
                </a:solidFill>
                <a:effectLst/>
                <a:latin typeface="+mn-lt"/>
                <a:ea typeface="ＭＳ Ｐゴシック" charset="0"/>
                <a:cs typeface="ＭＳ Ｐゴシック" charset="0"/>
              </a:rPr>
              <a:t>-IX-V</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Collagen on the subendothelial surface is bound by platelet integrins.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Of note, platelet glycoprotein deficiency can lead to certain inherited bleeding disorders like Glanzmann thrombo-asthenia (deficiency of IIb/IIIa) or Bernard-</a:t>
            </a:r>
            <a:r>
              <a:rPr lang="en-US" sz="1200" b="0" i="0" u="none" strike="noStrike" kern="1200" dirty="0" err="1">
                <a:solidFill>
                  <a:schemeClr val="tx1"/>
                </a:solidFill>
                <a:effectLst/>
                <a:latin typeface="+mn-lt"/>
                <a:ea typeface="ＭＳ Ｐゴシック" charset="0"/>
                <a:cs typeface="ＭＳ Ｐゴシック" charset="0"/>
              </a:rPr>
              <a:t>Soulier</a:t>
            </a:r>
            <a:r>
              <a:rPr lang="en-US" sz="1200" b="0" i="0" u="none" strike="noStrike" kern="1200" dirty="0">
                <a:solidFill>
                  <a:schemeClr val="tx1"/>
                </a:solidFill>
                <a:effectLst/>
                <a:latin typeface="+mn-lt"/>
                <a:ea typeface="ＭＳ Ｐゴシック" charset="0"/>
                <a:cs typeface="ＭＳ Ｐゴシック" charset="0"/>
              </a:rPr>
              <a:t> syndrome (deficiency of platelet glycoprotein </a:t>
            </a:r>
            <a:r>
              <a:rPr lang="en-US" sz="1200" b="0" i="0" u="none" strike="noStrike" kern="1200" dirty="0" err="1">
                <a:solidFill>
                  <a:schemeClr val="tx1"/>
                </a:solidFill>
                <a:effectLst/>
                <a:latin typeface="+mn-lt"/>
                <a:ea typeface="ＭＳ Ｐゴシック" charset="0"/>
                <a:cs typeface="ＭＳ Ｐゴシック" charset="0"/>
              </a:rPr>
              <a:t>Ib</a:t>
            </a:r>
            <a:r>
              <a:rPr lang="en-US" sz="1200" b="0" i="0" u="none" strike="noStrike" kern="1200" dirty="0">
                <a:solidFill>
                  <a:schemeClr val="tx1"/>
                </a:solidFill>
                <a:effectLst/>
                <a:latin typeface="+mn-lt"/>
                <a:ea typeface="ＭＳ Ｐゴシック" charset="0"/>
                <a:cs typeface="ＭＳ Ｐゴシック" charset="0"/>
              </a:rPr>
              <a:t>).</a:t>
            </a:r>
          </a:p>
        </p:txBody>
      </p:sp>
      <p:sp>
        <p:nvSpPr>
          <p:cNvPr id="4" name="Slide Number Placeholder 3"/>
          <p:cNvSpPr>
            <a:spLocks noGrp="1"/>
          </p:cNvSpPr>
          <p:nvPr>
            <p:ph type="sldNum" sz="quarter" idx="5"/>
          </p:nvPr>
        </p:nvSpPr>
        <p:spPr/>
        <p:txBody>
          <a:bodyPr/>
          <a:lstStyle/>
          <a:p>
            <a:fld id="{466F540C-E43C-ED4B-B383-2AF940B24F03}" type="slidenum">
              <a:rPr lang="en-US" smtClean="0"/>
              <a:pPr/>
              <a:t>6</a:t>
            </a:fld>
            <a:endParaRPr lang="en-US"/>
          </a:p>
        </p:txBody>
      </p:sp>
    </p:spTree>
    <p:extLst>
      <p:ext uri="{BB962C8B-B14F-4D97-AF65-F5344CB8AC3E}">
        <p14:creationId xmlns:p14="http://schemas.microsoft.com/office/powerpoint/2010/main" val="2089225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rPr>
              <a:t>Platelet Activation: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u="none" kern="1200" dirty="0">
                <a:solidFill>
                  <a:schemeClr val="tx1"/>
                </a:solidFill>
                <a:effectLst/>
                <a:latin typeface="+mn-lt"/>
                <a:ea typeface="ＭＳ Ｐゴシック" charset="0"/>
                <a:cs typeface="ＭＳ Ｐゴシック" charset="0"/>
              </a:rPr>
              <a:t>With platelet activation, </a:t>
            </a:r>
            <a:r>
              <a:rPr lang="en-US" sz="1200" kern="1200" dirty="0">
                <a:solidFill>
                  <a:schemeClr val="tx1"/>
                </a:solidFill>
                <a:effectLst/>
                <a:latin typeface="+mn-lt"/>
                <a:ea typeface="ＭＳ Ｐゴシック" charset="0"/>
                <a:cs typeface="ＭＳ Ｐゴシック" charset="0"/>
              </a:rPr>
              <a:t>compounds like fibrinogen, factor V, ADP and thromboxane A2 are released. Conformational and significant shape change occurs in platelets leading to production of elongated pseudopods that make the platelets extremely adhesive.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Platelet aggregation and Stabilization</a:t>
            </a:r>
          </a:p>
          <a:p>
            <a:pPr marL="0" lvl="0" indent="0" rtl="0">
              <a:buFont typeface="Arial" panose="020B0604020202020204" pitchFamily="34" charset="0"/>
              <a:buNone/>
            </a:pPr>
            <a:r>
              <a:rPr lang="en-US" sz="1200" kern="1200" dirty="0">
                <a:solidFill>
                  <a:schemeClr val="tx1"/>
                </a:solidFill>
                <a:effectLst/>
                <a:latin typeface="+mn-lt"/>
                <a:ea typeface="ＭＳ Ｐゴシック" charset="0"/>
                <a:cs typeface="ＭＳ Ｐゴシック" charset="0"/>
              </a:rPr>
              <a:t>VWF and fibrinogen serve as bridges between platelets leading to platelet aggregation. This is further enhanced by the </a:t>
            </a:r>
            <a:r>
              <a:rPr lang="en-US" sz="1200" i="0" kern="1200" dirty="0">
                <a:solidFill>
                  <a:schemeClr val="tx1"/>
                </a:solidFill>
                <a:effectLst/>
                <a:latin typeface="+mn-lt"/>
                <a:ea typeface="ＭＳ Ｐゴシック" charset="0"/>
                <a:cs typeface="ＭＳ Ｐゴシック" charset="0"/>
              </a:rPr>
              <a:t>Thromboxane A2 and ADP produced by the activated platelets providing stimulus for </a:t>
            </a:r>
            <a:r>
              <a:rPr lang="en-US" sz="1200" i="0" u="none" kern="1200" dirty="0">
                <a:solidFill>
                  <a:schemeClr val="tx1"/>
                </a:solidFill>
                <a:effectLst/>
                <a:latin typeface="+mn-lt"/>
                <a:ea typeface="ＭＳ Ｐゴシック" charset="0"/>
                <a:cs typeface="ＭＳ Ｐゴシック" charset="0"/>
              </a:rPr>
              <a:t>further platelet aggregation and formation of platelet plug. The c</a:t>
            </a:r>
            <a:r>
              <a:rPr lang="en-US" sz="1200" i="0" kern="1200" dirty="0">
                <a:solidFill>
                  <a:schemeClr val="tx1"/>
                </a:solidFill>
                <a:effectLst/>
                <a:latin typeface="+mn-lt"/>
                <a:ea typeface="ＭＳ Ｐゴシック" charset="0"/>
                <a:cs typeface="ＭＳ Ｐゴシック" charset="0"/>
              </a:rPr>
              <a:t>oagulation </a:t>
            </a:r>
            <a:r>
              <a:rPr lang="en-US" sz="1200" kern="1200" dirty="0">
                <a:solidFill>
                  <a:schemeClr val="tx1"/>
                </a:solidFill>
                <a:effectLst/>
                <a:latin typeface="+mn-lt"/>
                <a:ea typeface="ＭＳ Ｐゴシック" charset="0"/>
                <a:cs typeface="ＭＳ Ｐゴシック" charset="0"/>
              </a:rPr>
              <a:t>cascade is then triggered leading to fibrin deposition on the plug to reinforce it.</a:t>
            </a:r>
            <a:endParaRPr lang="en-US" sz="1200" b="0" i="0" u="none" strike="noStrike"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7</a:t>
            </a:fld>
            <a:endParaRPr lang="en-US"/>
          </a:p>
        </p:txBody>
      </p:sp>
    </p:spTree>
    <p:extLst>
      <p:ext uri="{BB962C8B-B14F-4D97-AF65-F5344CB8AC3E}">
        <p14:creationId xmlns:p14="http://schemas.microsoft.com/office/powerpoint/2010/main" val="140716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ＭＳ Ｐゴシック" charset="0"/>
                <a:cs typeface="ＭＳ Ｐゴシック" charset="0"/>
              </a:rPr>
              <a:t>Platelet aggregation and Stabilization</a:t>
            </a:r>
          </a:p>
          <a:p>
            <a:pPr marL="0" lvl="0" indent="0" rtl="0">
              <a:buFont typeface="Arial" panose="020B0604020202020204" pitchFamily="34" charset="0"/>
              <a:buNone/>
            </a:pPr>
            <a:r>
              <a:rPr lang="en-US" sz="1200" kern="1200" dirty="0">
                <a:solidFill>
                  <a:schemeClr val="tx1"/>
                </a:solidFill>
                <a:effectLst/>
                <a:latin typeface="+mn-lt"/>
                <a:ea typeface="ＭＳ Ｐゴシック" charset="0"/>
                <a:cs typeface="ＭＳ Ｐゴシック" charset="0"/>
              </a:rPr>
              <a:t>VWF and fibrinogen serve as bridges between platelets leading to platelet aggregation. This is further enhanced by the </a:t>
            </a:r>
            <a:r>
              <a:rPr lang="en-US" sz="1200" i="0" kern="1200" dirty="0">
                <a:solidFill>
                  <a:schemeClr val="tx1"/>
                </a:solidFill>
                <a:effectLst/>
                <a:latin typeface="+mn-lt"/>
                <a:ea typeface="ＭＳ Ｐゴシック" charset="0"/>
                <a:cs typeface="ＭＳ Ｐゴシック" charset="0"/>
              </a:rPr>
              <a:t>Thromboxane A2 and ADP produced by the activated platelets providing stimulus for </a:t>
            </a:r>
            <a:r>
              <a:rPr lang="en-US" sz="1200" i="0" u="none" kern="1200" dirty="0">
                <a:solidFill>
                  <a:schemeClr val="tx1"/>
                </a:solidFill>
                <a:effectLst/>
                <a:latin typeface="+mn-lt"/>
                <a:ea typeface="ＭＳ Ｐゴシック" charset="0"/>
                <a:cs typeface="ＭＳ Ｐゴシック" charset="0"/>
              </a:rPr>
              <a:t>further platelet aggregation and formation of platelet plug. The c</a:t>
            </a:r>
            <a:r>
              <a:rPr lang="en-US" sz="1200" i="0" kern="1200" dirty="0">
                <a:solidFill>
                  <a:schemeClr val="tx1"/>
                </a:solidFill>
                <a:effectLst/>
                <a:latin typeface="+mn-lt"/>
                <a:ea typeface="ＭＳ Ｐゴシック" charset="0"/>
                <a:cs typeface="ＭＳ Ｐゴシック" charset="0"/>
              </a:rPr>
              <a:t>oagulation </a:t>
            </a:r>
            <a:r>
              <a:rPr lang="en-US" sz="1200" kern="1200" dirty="0">
                <a:solidFill>
                  <a:schemeClr val="tx1"/>
                </a:solidFill>
                <a:effectLst/>
                <a:latin typeface="+mn-lt"/>
                <a:ea typeface="ＭＳ Ｐゴシック" charset="0"/>
                <a:cs typeface="ＭＳ Ｐゴシック" charset="0"/>
              </a:rPr>
              <a:t>cascade is then triggered leading to fibrin deposition on the plug to reinforce it.</a:t>
            </a:r>
            <a:endParaRPr lang="en-US" sz="1200" b="0" i="0" u="none" strike="noStrike"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8</a:t>
            </a:fld>
            <a:endParaRPr lang="en-US"/>
          </a:p>
        </p:txBody>
      </p:sp>
    </p:spTree>
    <p:extLst>
      <p:ext uri="{BB962C8B-B14F-4D97-AF65-F5344CB8AC3E}">
        <p14:creationId xmlns:p14="http://schemas.microsoft.com/office/powerpoint/2010/main" val="3738178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 classic coagulation cascade proposed in 1964: Two pathways, “extrinsic” and ”intrinsic”, operating in parallel with a common goal to activate Factor X via two separate mechanisms.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Extrinsic</a:t>
            </a:r>
            <a:r>
              <a:rPr lang="en-US" sz="1200" kern="1200" dirty="0">
                <a:solidFill>
                  <a:schemeClr val="tx1"/>
                </a:solidFill>
                <a:effectLst/>
                <a:latin typeface="+mn-lt"/>
                <a:ea typeface="+mn-ea"/>
                <a:cs typeface="+mn-cs"/>
              </a:rPr>
              <a:t> pathway is triggered by vascular injury leading to the </a:t>
            </a:r>
            <a:r>
              <a:rPr lang="en-US" sz="1200" u="none" kern="1200" dirty="0">
                <a:solidFill>
                  <a:schemeClr val="tx1"/>
                </a:solidFill>
                <a:effectLst/>
                <a:latin typeface="+mn-lt"/>
                <a:ea typeface="+mn-ea"/>
                <a:cs typeface="+mn-cs"/>
              </a:rPr>
              <a:t>exposure of </a:t>
            </a:r>
            <a:r>
              <a:rPr lang="en-US" sz="1200" u="sng" kern="1200" dirty="0">
                <a:solidFill>
                  <a:schemeClr val="tx1"/>
                </a:solidFill>
                <a:effectLst/>
                <a:latin typeface="+mn-lt"/>
                <a:ea typeface="+mn-ea"/>
                <a:cs typeface="+mn-cs"/>
              </a:rPr>
              <a:t>Tissue Factor </a:t>
            </a:r>
            <a:r>
              <a:rPr lang="en-US" sz="1200" u="none" kern="1200" dirty="0">
                <a:solidFill>
                  <a:schemeClr val="tx1"/>
                </a:solidFill>
                <a:effectLst/>
                <a:latin typeface="+mn-lt"/>
                <a:ea typeface="+mn-ea"/>
                <a:cs typeface="+mn-cs"/>
              </a:rPr>
              <a:t>(TF) or Factor III (FIII) (NOT usually found in the intravascular space) </a:t>
            </a:r>
            <a:r>
              <a:rPr lang="en-US" sz="1200" kern="1200" dirty="0">
                <a:solidFill>
                  <a:schemeClr val="tx1"/>
                </a:solidFill>
                <a:effectLst/>
                <a:latin typeface="+mn-lt"/>
                <a:ea typeface="+mn-ea"/>
                <a:cs typeface="+mn-cs"/>
              </a:rPr>
              <a:t>to </a:t>
            </a:r>
            <a:r>
              <a:rPr lang="en-US" sz="1200" u="sng" kern="1200" dirty="0">
                <a:solidFill>
                  <a:schemeClr val="tx1"/>
                </a:solidFill>
                <a:effectLst/>
                <a:latin typeface="+mn-lt"/>
                <a:ea typeface="+mn-ea"/>
                <a:cs typeface="+mn-cs"/>
              </a:rPr>
              <a:t>Factor </a:t>
            </a:r>
            <a:r>
              <a:rPr lang="en-US" sz="1200" u="sng" kern="1200" dirty="0" err="1">
                <a:solidFill>
                  <a:schemeClr val="tx1"/>
                </a:solidFill>
                <a:effectLst/>
                <a:latin typeface="+mn-lt"/>
                <a:ea typeface="+mn-ea"/>
                <a:cs typeface="+mn-cs"/>
              </a:rPr>
              <a:t>VIIa</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calcium, leading to activation of Factor X.</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Intrinsic </a:t>
            </a:r>
            <a:r>
              <a:rPr lang="en-US" sz="1200" b="0" kern="1200" dirty="0">
                <a:solidFill>
                  <a:schemeClr val="tx1"/>
                </a:solidFill>
                <a:effectLst/>
                <a:latin typeface="+mn-lt"/>
                <a:ea typeface="+mn-ea"/>
                <a:cs typeface="+mn-cs"/>
              </a:rPr>
              <a:t>pathway, </a:t>
            </a:r>
            <a:r>
              <a:rPr lang="en-US" sz="1200" kern="1200" dirty="0">
                <a:solidFill>
                  <a:schemeClr val="tx1"/>
                </a:solidFill>
                <a:effectLst/>
                <a:latin typeface="+mn-lt"/>
                <a:ea typeface="+mn-ea"/>
                <a:cs typeface="+mn-cs"/>
              </a:rPr>
              <a:t>on the other hand, depends on elements found in intravascular space. Contact activation of factor XII occurs when blood comes into contact with a surface containing negative electrical charges. The subsequent cascade involves factors XI, XI, VIII, each activating the next to ultimately activate Factor X and arrive at the Common pathway..</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Common </a:t>
            </a:r>
            <a:r>
              <a:rPr lang="en-US" sz="1200" b="0" kern="1200" dirty="0">
                <a:solidFill>
                  <a:schemeClr val="tx1"/>
                </a:solidFill>
                <a:effectLst/>
                <a:latin typeface="+mn-lt"/>
                <a:ea typeface="+mn-ea"/>
                <a:cs typeface="+mn-cs"/>
              </a:rPr>
              <a:t>pathway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Activated factor X (</a:t>
            </a:r>
            <a:r>
              <a:rPr lang="en-US" sz="1200" kern="1200" dirty="0" err="1">
                <a:solidFill>
                  <a:schemeClr val="tx1"/>
                </a:solidFill>
                <a:effectLst/>
                <a:latin typeface="+mn-lt"/>
                <a:ea typeface="+mn-ea"/>
                <a:cs typeface="+mn-cs"/>
              </a:rPr>
              <a:t>Fxa</a:t>
            </a:r>
            <a:r>
              <a:rPr lang="en-US" sz="1200" kern="1200" dirty="0">
                <a:solidFill>
                  <a:schemeClr val="tx1"/>
                </a:solidFill>
                <a:effectLst/>
                <a:latin typeface="+mn-lt"/>
                <a:ea typeface="+mn-ea"/>
                <a:cs typeface="+mn-cs"/>
              </a:rPr>
              <a:t>) along with factor V (FV), calcium (FIV), tissue phospholipids and platelet phospholipids form the prothrombinase complex (RED OVAL) which converts </a:t>
            </a:r>
            <a:r>
              <a:rPr lang="en-US" sz="1200" i="1" u="sng" kern="1200" dirty="0">
                <a:solidFill>
                  <a:schemeClr val="tx1"/>
                </a:solidFill>
                <a:effectLst/>
                <a:latin typeface="+mn-lt"/>
                <a:ea typeface="+mn-ea"/>
                <a:cs typeface="+mn-cs"/>
              </a:rPr>
              <a:t>prothrombin (FII) to thrombin (</a:t>
            </a:r>
            <a:r>
              <a:rPr lang="en-US" sz="1200" i="1" u="sng" kern="1200" dirty="0" err="1">
                <a:solidFill>
                  <a:schemeClr val="tx1"/>
                </a:solidFill>
                <a:effectLst/>
                <a:latin typeface="+mn-lt"/>
                <a:ea typeface="+mn-ea"/>
                <a:cs typeface="+mn-cs"/>
              </a:rPr>
              <a:t>FIIa</a:t>
            </a:r>
            <a:r>
              <a:rPr lang="en-US" sz="1200" i="1"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thrombin further cleaves circulating </a:t>
            </a:r>
            <a:r>
              <a:rPr lang="en-US" sz="1200" i="1" u="sng" kern="1200" dirty="0">
                <a:solidFill>
                  <a:schemeClr val="tx1"/>
                </a:solidFill>
                <a:effectLst/>
                <a:latin typeface="+mn-lt"/>
                <a:ea typeface="+mn-ea"/>
                <a:cs typeface="+mn-cs"/>
              </a:rPr>
              <a:t>fibrinogen (FI) to insoluble fibrin </a:t>
            </a:r>
            <a:r>
              <a:rPr lang="en-US" sz="1200" kern="1200" dirty="0">
                <a:solidFill>
                  <a:schemeClr val="tx1"/>
                </a:solidFill>
                <a:effectLst/>
                <a:latin typeface="+mn-lt"/>
                <a:ea typeface="+mn-ea"/>
                <a:cs typeface="+mn-cs"/>
              </a:rPr>
              <a:t>and activates factor XIII (FXIII - fibrin stabilizing factor). FXIII covalently crosslinks fibrin polymers incorporated in the platelet plug stabilizing the clot and forming a permanent secondary hemostatic plug.</a:t>
            </a:r>
          </a:p>
          <a:p>
            <a:endParaRPr lang="en-US" dirty="0"/>
          </a:p>
        </p:txBody>
      </p:sp>
      <p:sp>
        <p:nvSpPr>
          <p:cNvPr id="4" name="Slide Number Placeholder 3"/>
          <p:cNvSpPr>
            <a:spLocks noGrp="1"/>
          </p:cNvSpPr>
          <p:nvPr>
            <p:ph type="sldNum" sz="quarter" idx="5"/>
          </p:nvPr>
        </p:nvSpPr>
        <p:spPr/>
        <p:txBody>
          <a:bodyPr/>
          <a:lstStyle/>
          <a:p>
            <a:fld id="{466F540C-E43C-ED4B-B383-2AF940B24F03}" type="slidenum">
              <a:rPr lang="en-US" smtClean="0"/>
              <a:pPr/>
              <a:t>9</a:t>
            </a:fld>
            <a:endParaRPr lang="en-US"/>
          </a:p>
        </p:txBody>
      </p:sp>
    </p:spTree>
    <p:extLst>
      <p:ext uri="{BB962C8B-B14F-4D97-AF65-F5344CB8AC3E}">
        <p14:creationId xmlns:p14="http://schemas.microsoft.com/office/powerpoint/2010/main" val="160870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1424" y="1122363"/>
            <a:ext cx="4219576" cy="162083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781424" y="3112008"/>
            <a:ext cx="4192076" cy="10345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defRPr/>
            </a:pPr>
            <a:fld id="{C4D526E4-BA16-D34B-90AA-613BAC2EA08B}" type="slidenum">
              <a:rPr lang="en-US" smtClean="0"/>
              <a:pPr>
                <a:defRPr/>
              </a:pPr>
              <a:t>‹#›</a:t>
            </a:fld>
            <a:endParaRPr lang="en-US"/>
          </a:p>
        </p:txBody>
      </p:sp>
      <p:pic>
        <p:nvPicPr>
          <p:cNvPr id="9" name="Picture 2"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3812" y="157162"/>
            <a:ext cx="3733800" cy="370890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p:cNvSpPr/>
          <p:nvPr/>
        </p:nvSpPr>
        <p:spPr>
          <a:xfrm flipV="1">
            <a:off x="0" y="3048000"/>
            <a:ext cx="9144000" cy="3810000"/>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2000" y="4953000"/>
            <a:ext cx="3368163" cy="1600200"/>
          </a:xfrm>
          <a:prstGeom prst="rect">
            <a:avLst/>
          </a:prstGeom>
          <a:ln>
            <a:solidFill>
              <a:schemeClr val="tx2">
                <a:lumMod val="50000"/>
              </a:schemeClr>
            </a:solidFill>
          </a:ln>
        </p:spPr>
      </p:pic>
    </p:spTree>
    <p:extLst>
      <p:ext uri="{BB962C8B-B14F-4D97-AF65-F5344CB8AC3E}">
        <p14:creationId xmlns:p14="http://schemas.microsoft.com/office/powerpoint/2010/main" val="173074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6E58A3-F437-404B-84EA-18B4500EFEBD}"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5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BE6E58A3-F437-404B-84EA-18B4500EFEBD}"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10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2288A55-760E-1F4E-B2BE-286CDE346088}"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13ABC3B9-1B9D-D04C-BC5F-90A90AA19BD6}"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17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F16D18-A8E1-2842-9300-726FFA1BD6D0}" type="datetimeFigureOut">
              <a:rPr lang="en-US" smtClean="0"/>
              <a:pPr>
                <a:defRPr/>
              </a:pPr>
              <a:t>5/11/20</a:t>
            </a:fld>
            <a:endParaRPr lang="en-US"/>
          </a:p>
        </p:txBody>
      </p:sp>
      <p:sp>
        <p:nvSpPr>
          <p:cNvPr id="5" name="Footer Placeholder 4"/>
          <p:cNvSpPr>
            <a:spLocks noGrp="1"/>
          </p:cNvSpPr>
          <p:nvPr>
            <p:ph type="ftr" sz="quarter" idx="11"/>
          </p:nvPr>
        </p:nvSpPr>
        <p:spPr/>
        <p:txBody>
          <a:bodyPr/>
          <a:lstStyle/>
          <a:p>
            <a:pPr>
              <a:defRPr/>
            </a:pPr>
            <a:r>
              <a:rPr lang="en-US"/>
              <a:t>Society For Pediatric Anesthesia</a:t>
            </a:r>
          </a:p>
        </p:txBody>
      </p:sp>
      <p:sp>
        <p:nvSpPr>
          <p:cNvPr id="6" name="Slide Number Placeholder 5"/>
          <p:cNvSpPr>
            <a:spLocks noGrp="1"/>
          </p:cNvSpPr>
          <p:nvPr>
            <p:ph type="sldNum" sz="quarter" idx="12"/>
          </p:nvPr>
        </p:nvSpPr>
        <p:spPr/>
        <p:txBody>
          <a:bodyPr/>
          <a:lstStyle/>
          <a:p>
            <a:pPr>
              <a:defRPr/>
            </a:pPr>
            <a:fld id="{0AD95438-9F2F-2349-918F-1759B4B8DA02}" type="slidenum">
              <a:rPr lang="en-US" smtClean="0"/>
              <a:pPr>
                <a:defRPr/>
              </a:pPr>
              <a:t>‹#›</a:t>
            </a:fld>
            <a:endParaRPr lang="en-US"/>
          </a:p>
        </p:txBody>
      </p:sp>
      <p:sp>
        <p:nvSpPr>
          <p:cNvPr id="7"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6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BF26D52-A2D8-8A40-B7AE-29988EA94593}" type="datetimeFigureOut">
              <a:rPr lang="en-US" smtClean="0"/>
              <a:pPr>
                <a:defRPr/>
              </a:pPr>
              <a:t>5/11/20</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350980D5-1A18-C540-B54C-7B2749040CE7}"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4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5578B37-8450-CD41-B1F4-18B31338E652}" type="datetimeFigureOut">
              <a:rPr lang="en-US" smtClean="0"/>
              <a:pPr>
                <a:defRPr/>
              </a:pPr>
              <a:t>5/11/20</a:t>
            </a:fld>
            <a:endParaRPr lang="en-US"/>
          </a:p>
        </p:txBody>
      </p:sp>
      <p:sp>
        <p:nvSpPr>
          <p:cNvPr id="8" name="Footer Placeholder 7"/>
          <p:cNvSpPr>
            <a:spLocks noGrp="1"/>
          </p:cNvSpPr>
          <p:nvPr>
            <p:ph type="ftr" sz="quarter" idx="11"/>
          </p:nvPr>
        </p:nvSpPr>
        <p:spPr/>
        <p:txBody>
          <a:bodyPr/>
          <a:lstStyle/>
          <a:p>
            <a:pPr>
              <a:defRPr/>
            </a:pPr>
            <a:r>
              <a:rPr lang="en-US"/>
              <a:t>Society For Pediatric Anesthesia</a:t>
            </a:r>
          </a:p>
        </p:txBody>
      </p:sp>
      <p:sp>
        <p:nvSpPr>
          <p:cNvPr id="9" name="Slide Number Placeholder 8"/>
          <p:cNvSpPr>
            <a:spLocks noGrp="1"/>
          </p:cNvSpPr>
          <p:nvPr>
            <p:ph type="sldNum" sz="quarter" idx="12"/>
          </p:nvPr>
        </p:nvSpPr>
        <p:spPr/>
        <p:txBody>
          <a:bodyPr/>
          <a:lstStyle/>
          <a:p>
            <a:pPr>
              <a:defRPr/>
            </a:pPr>
            <a:fld id="{23F8D845-276B-2045-8DCD-C584B45EAB18}" type="slidenum">
              <a:rPr lang="en-US" smtClean="0"/>
              <a:pPr>
                <a:defRPr/>
              </a:pPr>
              <a:t>‹#›</a:t>
            </a:fld>
            <a:endParaRPr lang="en-US"/>
          </a:p>
        </p:txBody>
      </p:sp>
      <p:sp>
        <p:nvSpPr>
          <p:cNvPr id="10"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6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68C1F2A5-CCC8-AB40-9D04-9935464DB2F5}" type="datetimeFigureOut">
              <a:rPr lang="en-US" smtClean="0"/>
              <a:pPr>
                <a:defRPr/>
              </a:pPr>
              <a:t>5/11/20</a:t>
            </a:fld>
            <a:endParaRPr lang="en-US"/>
          </a:p>
        </p:txBody>
      </p:sp>
      <p:sp>
        <p:nvSpPr>
          <p:cNvPr id="4" name="Footer Placeholder 3"/>
          <p:cNvSpPr>
            <a:spLocks noGrp="1"/>
          </p:cNvSpPr>
          <p:nvPr>
            <p:ph type="ftr" sz="quarter" idx="11"/>
          </p:nvPr>
        </p:nvSpPr>
        <p:spPr/>
        <p:txBody>
          <a:bodyPr/>
          <a:lstStyle/>
          <a:p>
            <a:pPr>
              <a:defRPr/>
            </a:pPr>
            <a:r>
              <a:rPr lang="en-US"/>
              <a:t>Society For Pediatric Anesthesia</a:t>
            </a:r>
          </a:p>
        </p:txBody>
      </p:sp>
      <p:sp>
        <p:nvSpPr>
          <p:cNvPr id="5" name="Slide Number Placeholder 4"/>
          <p:cNvSpPr>
            <a:spLocks noGrp="1"/>
          </p:cNvSpPr>
          <p:nvPr>
            <p:ph type="sldNum" sz="quarter" idx="12"/>
          </p:nvPr>
        </p:nvSpPr>
        <p:spPr/>
        <p:txBody>
          <a:bodyPr/>
          <a:lstStyle/>
          <a:p>
            <a:pPr>
              <a:defRPr/>
            </a:pPr>
            <a:fld id="{D710E273-2676-3D43-BCC1-A126CD53BF0F}" type="slidenum">
              <a:rPr lang="en-US" smtClean="0"/>
              <a:pPr>
                <a:defRPr/>
              </a:pPr>
              <a:t>‹#›</a:t>
            </a:fld>
            <a:endParaRPr lang="en-US"/>
          </a:p>
        </p:txBody>
      </p:sp>
      <p:sp>
        <p:nvSpPr>
          <p:cNvPr id="6"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FF8FA2-4597-A94D-9493-D5C859F3324F}" type="datetimeFigureOut">
              <a:rPr lang="en-US" smtClean="0"/>
              <a:pPr>
                <a:defRPr/>
              </a:pPr>
              <a:t>5/11/20</a:t>
            </a:fld>
            <a:endParaRPr lang="en-US"/>
          </a:p>
        </p:txBody>
      </p:sp>
      <p:sp>
        <p:nvSpPr>
          <p:cNvPr id="3" name="Footer Placeholder 2"/>
          <p:cNvSpPr>
            <a:spLocks noGrp="1"/>
          </p:cNvSpPr>
          <p:nvPr>
            <p:ph type="ftr" sz="quarter" idx="11"/>
          </p:nvPr>
        </p:nvSpPr>
        <p:spPr/>
        <p:txBody>
          <a:bodyPr/>
          <a:lstStyle/>
          <a:p>
            <a:pPr>
              <a:defRPr/>
            </a:pPr>
            <a:r>
              <a:rPr lang="en-US"/>
              <a:t>Society For Pediatric Anesthesia</a:t>
            </a:r>
          </a:p>
        </p:txBody>
      </p:sp>
      <p:sp>
        <p:nvSpPr>
          <p:cNvPr id="4" name="Slide Number Placeholder 3"/>
          <p:cNvSpPr>
            <a:spLocks noGrp="1"/>
          </p:cNvSpPr>
          <p:nvPr>
            <p:ph type="sldNum" sz="quarter" idx="12"/>
          </p:nvPr>
        </p:nvSpPr>
        <p:spPr/>
        <p:txBody>
          <a:bodyPr/>
          <a:lstStyle/>
          <a:p>
            <a:pPr>
              <a:defRPr/>
            </a:pPr>
            <a:fld id="{D46DADC2-694A-F34A-A451-72C182DE3235}" type="slidenum">
              <a:rPr lang="en-US" smtClean="0"/>
              <a:pPr>
                <a:defRPr/>
              </a:pPr>
              <a:t>‹#›</a:t>
            </a:fld>
            <a:endParaRPr lang="en-US"/>
          </a:p>
        </p:txBody>
      </p:sp>
      <p:sp>
        <p:nvSpPr>
          <p:cNvPr id="5"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70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0AED48C-359C-1741-8065-D79324CF4230}" type="datetimeFigureOut">
              <a:rPr lang="en-US" smtClean="0"/>
              <a:pPr>
                <a:defRPr/>
              </a:pPr>
              <a:t>5/11/20</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A213D5A3-5A86-0540-AC4B-C88170E93278}"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6E58A3-F437-404B-84EA-18B4500EFEBD}" type="datetimeFigureOut">
              <a:rPr lang="en-US" smtClean="0"/>
              <a:pPr>
                <a:defRPr/>
              </a:pPr>
              <a:t>5/11/20</a:t>
            </a:fld>
            <a:endParaRPr lang="en-US"/>
          </a:p>
        </p:txBody>
      </p:sp>
      <p:sp>
        <p:nvSpPr>
          <p:cNvPr id="6" name="Footer Placeholder 5"/>
          <p:cNvSpPr>
            <a:spLocks noGrp="1"/>
          </p:cNvSpPr>
          <p:nvPr>
            <p:ph type="ftr" sz="quarter" idx="11"/>
          </p:nvPr>
        </p:nvSpPr>
        <p:spPr/>
        <p:txBody>
          <a:bodyPr/>
          <a:lstStyle/>
          <a:p>
            <a:pPr>
              <a:defRPr/>
            </a:pPr>
            <a:r>
              <a:rPr lang="en-US"/>
              <a:t>Society For Pediatric Anesthesia</a:t>
            </a:r>
          </a:p>
        </p:txBody>
      </p:sp>
      <p:sp>
        <p:nvSpPr>
          <p:cNvPr id="7" name="Slide Number Placeholder 6"/>
          <p:cNvSpPr>
            <a:spLocks noGrp="1"/>
          </p:cNvSpPr>
          <p:nvPr>
            <p:ph type="sldNum" sz="quarter" idx="12"/>
          </p:nvPr>
        </p:nvSpPr>
        <p:spPr/>
        <p:txBody>
          <a:bodyPr/>
          <a:lstStyle/>
          <a:p>
            <a:pPr>
              <a:defRPr/>
            </a:pPr>
            <a:fld id="{5E5CF239-43D2-5A4B-8019-F202A0DD4ABE}" type="slidenum">
              <a:rPr lang="en-US" smtClean="0"/>
              <a:pPr>
                <a:defRPr/>
              </a:pPr>
              <a:t>‹#›</a:t>
            </a:fld>
            <a:endParaRPr lang="en-US"/>
          </a:p>
        </p:txBody>
      </p:sp>
      <p:sp>
        <p:nvSpPr>
          <p:cNvPr id="8" name="Rectangle 4"/>
          <p:cNvSpPr/>
          <p:nvPr/>
        </p:nvSpPr>
        <p:spPr>
          <a:xfrm>
            <a:off x="0" y="2"/>
            <a:ext cx="9144000" cy="1176646"/>
          </a:xfrm>
          <a:custGeom>
            <a:avLst/>
            <a:gdLst>
              <a:gd name="connsiteX0" fmla="*/ 0 w 9144000"/>
              <a:gd name="connsiteY0" fmla="*/ 0 h 381000"/>
              <a:gd name="connsiteX1" fmla="*/ 9144000 w 9144000"/>
              <a:gd name="connsiteY1" fmla="*/ 0 h 381000"/>
              <a:gd name="connsiteX2" fmla="*/ 9144000 w 9144000"/>
              <a:gd name="connsiteY2" fmla="*/ 381000 h 381000"/>
              <a:gd name="connsiteX3" fmla="*/ 0 w 9144000"/>
              <a:gd name="connsiteY3" fmla="*/ 381000 h 381000"/>
              <a:gd name="connsiteX4" fmla="*/ 0 w 9144000"/>
              <a:gd name="connsiteY4" fmla="*/ 0 h 381000"/>
              <a:gd name="connsiteX0" fmla="*/ 0 w 9144000"/>
              <a:gd name="connsiteY0" fmla="*/ 0 h 414866"/>
              <a:gd name="connsiteX1" fmla="*/ 9144000 w 9144000"/>
              <a:gd name="connsiteY1" fmla="*/ 0 h 414866"/>
              <a:gd name="connsiteX2" fmla="*/ 9144000 w 9144000"/>
              <a:gd name="connsiteY2" fmla="*/ 381000 h 414866"/>
              <a:gd name="connsiteX3" fmla="*/ 0 w 9144000"/>
              <a:gd name="connsiteY3" fmla="*/ 381000 h 414866"/>
              <a:gd name="connsiteX4" fmla="*/ 0 w 9144000"/>
              <a:gd name="connsiteY4" fmla="*/ 0 h 414866"/>
              <a:gd name="connsiteX0" fmla="*/ 0 w 9144000"/>
              <a:gd name="connsiteY0" fmla="*/ 0 h 424543"/>
              <a:gd name="connsiteX1" fmla="*/ 9144000 w 9144000"/>
              <a:gd name="connsiteY1" fmla="*/ 0 h 424543"/>
              <a:gd name="connsiteX2" fmla="*/ 9144000 w 9144000"/>
              <a:gd name="connsiteY2" fmla="*/ 381000 h 424543"/>
              <a:gd name="connsiteX3" fmla="*/ 0 w 9144000"/>
              <a:gd name="connsiteY3" fmla="*/ 381000 h 424543"/>
              <a:gd name="connsiteX4" fmla="*/ 0 w 9144000"/>
              <a:gd name="connsiteY4" fmla="*/ 0 h 424543"/>
              <a:gd name="connsiteX0" fmla="*/ 0 w 9203376"/>
              <a:gd name="connsiteY0" fmla="*/ 0 h 580162"/>
              <a:gd name="connsiteX1" fmla="*/ 9144000 w 9203376"/>
              <a:gd name="connsiteY1" fmla="*/ 0 h 580162"/>
              <a:gd name="connsiteX2" fmla="*/ 9203376 w 9203376"/>
              <a:gd name="connsiteY2" fmla="*/ 559130 h 580162"/>
              <a:gd name="connsiteX3" fmla="*/ 0 w 9203376"/>
              <a:gd name="connsiteY3" fmla="*/ 381000 h 580162"/>
              <a:gd name="connsiteX4" fmla="*/ 0 w 9203376"/>
              <a:gd name="connsiteY4" fmla="*/ 0 h 580162"/>
              <a:gd name="connsiteX0" fmla="*/ 0 w 9203376"/>
              <a:gd name="connsiteY0" fmla="*/ 0 h 559130"/>
              <a:gd name="connsiteX1" fmla="*/ 9144000 w 9203376"/>
              <a:gd name="connsiteY1" fmla="*/ 0 h 559130"/>
              <a:gd name="connsiteX2" fmla="*/ 9203376 w 9203376"/>
              <a:gd name="connsiteY2" fmla="*/ 559130 h 559130"/>
              <a:gd name="connsiteX3" fmla="*/ 0 w 9203376"/>
              <a:gd name="connsiteY3" fmla="*/ 381000 h 559130"/>
              <a:gd name="connsiteX4" fmla="*/ 0 w 9203376"/>
              <a:gd name="connsiteY4" fmla="*/ 0 h 559130"/>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44000"/>
              <a:gd name="connsiteY0" fmla="*/ 0 h 677883"/>
              <a:gd name="connsiteX1" fmla="*/ 9144000 w 9144000"/>
              <a:gd name="connsiteY1" fmla="*/ 0 h 677883"/>
              <a:gd name="connsiteX2" fmla="*/ 9143999 w 9144000"/>
              <a:gd name="connsiteY2" fmla="*/ 677883 h 677883"/>
              <a:gd name="connsiteX3" fmla="*/ 0 w 9144000"/>
              <a:gd name="connsiteY3" fmla="*/ 381000 h 677883"/>
              <a:gd name="connsiteX4" fmla="*/ 0 w 9144000"/>
              <a:gd name="connsiteY4" fmla="*/ 0 h 677883"/>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0 w 9167750"/>
              <a:gd name="connsiteY3" fmla="*/ 381000 h 1141020"/>
              <a:gd name="connsiteX4" fmla="*/ 0 w 9167750"/>
              <a:gd name="connsiteY4" fmla="*/ 0 h 1141020"/>
              <a:gd name="connsiteX0" fmla="*/ 0 w 9167750"/>
              <a:gd name="connsiteY0" fmla="*/ 0 h 1141020"/>
              <a:gd name="connsiteX1" fmla="*/ 9144000 w 9167750"/>
              <a:gd name="connsiteY1" fmla="*/ 0 h 1141020"/>
              <a:gd name="connsiteX2" fmla="*/ 9167750 w 9167750"/>
              <a:gd name="connsiteY2" fmla="*/ 1141020 h 1141020"/>
              <a:gd name="connsiteX3" fmla="*/ 23750 w 9167750"/>
              <a:gd name="connsiteY3" fmla="*/ 95993 h 1141020"/>
              <a:gd name="connsiteX4" fmla="*/ 0 w 9167750"/>
              <a:gd name="connsiteY4" fmla="*/ 0 h 1141020"/>
              <a:gd name="connsiteX0" fmla="*/ 0 w 9144000"/>
              <a:gd name="connsiteY0" fmla="*/ 0 h 1176646"/>
              <a:gd name="connsiteX1" fmla="*/ 9144000 w 9144000"/>
              <a:gd name="connsiteY1" fmla="*/ 0 h 1176646"/>
              <a:gd name="connsiteX2" fmla="*/ 9132124 w 9144000"/>
              <a:gd name="connsiteY2" fmla="*/ 1176646 h 1176646"/>
              <a:gd name="connsiteX3" fmla="*/ 23750 w 9144000"/>
              <a:gd name="connsiteY3" fmla="*/ 95993 h 1176646"/>
              <a:gd name="connsiteX4" fmla="*/ 0 w 9144000"/>
              <a:gd name="connsiteY4" fmla="*/ 0 h 117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6646">
                <a:moveTo>
                  <a:pt x="0" y="0"/>
                </a:moveTo>
                <a:lnTo>
                  <a:pt x="9144000" y="0"/>
                </a:lnTo>
                <a:cubicBezTo>
                  <a:pt x="9144000" y="127000"/>
                  <a:pt x="9132124" y="1049646"/>
                  <a:pt x="9132124" y="1176646"/>
                </a:cubicBezTo>
                <a:cubicBezTo>
                  <a:pt x="9123217" y="3957"/>
                  <a:pt x="3071750" y="95993"/>
                  <a:pt x="23750" y="95993"/>
                </a:cubicBezTo>
                <a:lnTo>
                  <a:pt x="0" y="0"/>
                </a:lnTo>
                <a:close/>
              </a:path>
            </a:pathLst>
          </a:custGeom>
          <a:solidFill>
            <a:srgbClr val="005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ttp://images.clipartpanda.com/world-clipart-png-globe-hi.png"/>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7620000" y="149336"/>
            <a:ext cx="1233549" cy="122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79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E6E58A3-F437-404B-84EA-18B4500EFEBD}" type="datetimeFigureOut">
              <a:rPr lang="en-US" smtClean="0"/>
              <a:pPr>
                <a:defRPr/>
              </a:pPr>
              <a:t>5/11/20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Society For Pediatric Anesthesia</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5CF239-43D2-5A4B-8019-F202A0DD4ABE}" type="slidenum">
              <a:rPr lang="en-US" smtClean="0"/>
              <a:pPr>
                <a:defRPr/>
              </a:pPr>
              <a:t>‹#›</a:t>
            </a:fld>
            <a:endParaRPr lang="en-US"/>
          </a:p>
        </p:txBody>
      </p:sp>
    </p:spTree>
    <p:extLst>
      <p:ext uri="{BB962C8B-B14F-4D97-AF65-F5344CB8AC3E}">
        <p14:creationId xmlns:p14="http://schemas.microsoft.com/office/powerpoint/2010/main" val="75025925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creativecommons.org/licenses/by-nc/4.0/?ref=ccsearch&amp;atype=rich" TargetMode="External"/><Relationship Id="rId4" Type="http://schemas.openxmlformats.org/officeDocument/2006/relationships/hyperlink" Target="https://www.behance.net/gallery/15997955/Blood-clott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s://creativecommons.org/licenses/by-nc-nd/2.0/?ref=ccsearch&amp;atype=rich" TargetMode="External"/><Relationship Id="rId5" Type="http://schemas.openxmlformats.org/officeDocument/2006/relationships/hyperlink" Target="https://www.flickr.com/photos/97048049@N00" TargetMode="External"/><Relationship Id="rId4" Type="http://schemas.openxmlformats.org/officeDocument/2006/relationships/hyperlink" Target="https://www.flickr.com/photos/97048049@N00/53411641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flickr.com/photos/97048049@N00/534116413"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hyperlink" Target="https://creativecommons.org/licenses/by-nc-nd/2.0/?ref=ccsearch&amp;atype=rich" TargetMode="External"/><Relationship Id="rId4" Type="http://schemas.openxmlformats.org/officeDocument/2006/relationships/hyperlink" Target="https://www.flickr.com/photos/97048049@N0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creativecommons.org/licenses/by-sa/4.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4.0/?ref=ccsearch&amp;atype=rich" TargetMode="External"/><Relationship Id="rId4" Type="http://schemas.openxmlformats.org/officeDocument/2006/relationships/hyperlink" Target="https://www.behance.net/gallery/15997955/Blood-clott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4.0/?ref=ccsearch&amp;atype=rich" TargetMode="External"/><Relationship Id="rId4" Type="http://schemas.openxmlformats.org/officeDocument/2006/relationships/hyperlink" Target="https://www.behance.net/gallery/15997955/Blood-clott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838200"/>
            <a:ext cx="4953000" cy="2743200"/>
          </a:xfrm>
        </p:spPr>
        <p:txBody>
          <a:bodyPr anchor="ctr">
            <a:normAutofit/>
          </a:bodyPr>
          <a:lstStyle/>
          <a:p>
            <a:pPr fontAlgn="auto">
              <a:spcAft>
                <a:spcPts val="0"/>
              </a:spcAft>
              <a:defRPr/>
            </a:pPr>
            <a:r>
              <a:rPr lang="en-US" sz="4000" dirty="0">
                <a:latin typeface="+mn-lt"/>
              </a:rPr>
              <a:t>Inherited Coagulopathies in Children: Von Willebrand Disease</a:t>
            </a:r>
          </a:p>
        </p:txBody>
      </p:sp>
      <p:sp>
        <p:nvSpPr>
          <p:cNvPr id="6" name="Subtitle 3">
            <a:extLst>
              <a:ext uri="{FF2B5EF4-FFF2-40B4-BE49-F238E27FC236}">
                <a16:creationId xmlns:a16="http://schemas.microsoft.com/office/drawing/2014/main" id="{32DD4A58-32D5-4F1D-A7E4-9C2ADAC041FD}"/>
              </a:ext>
            </a:extLst>
          </p:cNvPr>
          <p:cNvSpPr>
            <a:spLocks noGrp="1"/>
          </p:cNvSpPr>
          <p:nvPr>
            <p:ph type="subTitle" idx="1"/>
          </p:nvPr>
        </p:nvSpPr>
        <p:spPr>
          <a:xfrm>
            <a:off x="304800" y="4267200"/>
            <a:ext cx="4114800" cy="1981200"/>
          </a:xfrm>
        </p:spPr>
        <p:txBody>
          <a:bodyPr anchor="ctr">
            <a:normAutofit/>
          </a:bodyPr>
          <a:lstStyle/>
          <a:p>
            <a:pPr algn="l"/>
            <a:r>
              <a:rPr lang="en-US" dirty="0"/>
              <a:t>Andrew J. </a:t>
            </a:r>
            <a:r>
              <a:rPr lang="en-US" dirty="0" err="1"/>
              <a:t>Costandi</a:t>
            </a:r>
            <a:r>
              <a:rPr lang="en-US" dirty="0"/>
              <a:t>, MD, MMM </a:t>
            </a:r>
          </a:p>
          <a:p>
            <a:pPr algn="l"/>
            <a:r>
              <a:rPr lang="en-US" sz="2000" dirty="0"/>
              <a:t>Children’s Hospital Los Angeles</a:t>
            </a:r>
          </a:p>
          <a:p>
            <a:pPr algn="l"/>
            <a:r>
              <a:rPr lang="en-US" sz="2000" dirty="0"/>
              <a:t>USC Keck School of Medicine</a:t>
            </a:r>
          </a:p>
        </p:txBody>
      </p:sp>
    </p:spTree>
    <p:extLst>
      <p:ext uri="{BB962C8B-B14F-4D97-AF65-F5344CB8AC3E}">
        <p14:creationId xmlns:p14="http://schemas.microsoft.com/office/powerpoint/2010/main" val="389836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354-F977-6A47-899C-F9E5C74F37A9}"/>
              </a:ext>
            </a:extLst>
          </p:cNvPr>
          <p:cNvSpPr>
            <a:spLocks noGrp="1"/>
          </p:cNvSpPr>
          <p:nvPr>
            <p:ph type="title"/>
          </p:nvPr>
        </p:nvSpPr>
        <p:spPr>
          <a:xfrm>
            <a:off x="76200" y="221876"/>
            <a:ext cx="8305799" cy="1340224"/>
          </a:xfrm>
        </p:spPr>
        <p:txBody>
          <a:bodyPr>
            <a:normAutofit/>
          </a:bodyPr>
          <a:lstStyle/>
          <a:p>
            <a:r>
              <a:rPr lang="en-US" dirty="0">
                <a:latin typeface="+mn-lt"/>
              </a:rPr>
              <a:t>Cell-based Model of Coagulation</a:t>
            </a:r>
          </a:p>
        </p:txBody>
      </p:sp>
      <p:sp>
        <p:nvSpPr>
          <p:cNvPr id="3" name="Content Placeholder 2">
            <a:extLst>
              <a:ext uri="{FF2B5EF4-FFF2-40B4-BE49-F238E27FC236}">
                <a16:creationId xmlns:a16="http://schemas.microsoft.com/office/drawing/2014/main" id="{C26E6161-F9E2-1543-8813-7B1147DD0E92}"/>
              </a:ext>
            </a:extLst>
          </p:cNvPr>
          <p:cNvSpPr>
            <a:spLocks noGrp="1"/>
          </p:cNvSpPr>
          <p:nvPr>
            <p:ph idx="1"/>
          </p:nvPr>
        </p:nvSpPr>
        <p:spPr>
          <a:xfrm>
            <a:off x="549275" y="1447800"/>
            <a:ext cx="2879725" cy="3886200"/>
          </a:xfrm>
        </p:spPr>
        <p:txBody>
          <a:bodyPr>
            <a:normAutofit/>
          </a:bodyPr>
          <a:lstStyle/>
          <a:p>
            <a:pPr marL="0" indent="0">
              <a:buNone/>
            </a:pPr>
            <a:endParaRPr lang="en-US" dirty="0"/>
          </a:p>
          <a:p>
            <a:pPr marL="0" indent="0">
              <a:buNone/>
            </a:pPr>
            <a:r>
              <a:rPr lang="en-US" sz="3000" dirty="0"/>
              <a:t>Simultaneous, interactive pathways that overlap to augment production of thrombin</a:t>
            </a:r>
          </a:p>
        </p:txBody>
      </p:sp>
      <p:graphicFrame>
        <p:nvGraphicFramePr>
          <p:cNvPr id="4" name="Diagram 3">
            <a:extLst>
              <a:ext uri="{FF2B5EF4-FFF2-40B4-BE49-F238E27FC236}">
                <a16:creationId xmlns:a16="http://schemas.microsoft.com/office/drawing/2014/main" id="{8F2C8260-ACF2-0644-9CC5-5FE0EA6DED25}"/>
              </a:ext>
            </a:extLst>
          </p:cNvPr>
          <p:cNvGraphicFramePr/>
          <p:nvPr>
            <p:extLst>
              <p:ext uri="{D42A27DB-BD31-4B8C-83A1-F6EECF244321}">
                <p14:modId xmlns:p14="http://schemas.microsoft.com/office/powerpoint/2010/main" val="1138496045"/>
              </p:ext>
            </p:extLst>
          </p:nvPr>
        </p:nvGraphicFramePr>
        <p:xfrm>
          <a:off x="3048000" y="18495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3202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generated with high confidence">
            <a:extLst>
              <a:ext uri="{FF2B5EF4-FFF2-40B4-BE49-F238E27FC236}">
                <a16:creationId xmlns:a16="http://schemas.microsoft.com/office/drawing/2014/main" id="{45385631-134D-45E7-9F68-E1F15C8C2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606" y="779646"/>
            <a:ext cx="8060882" cy="5713372"/>
          </a:xfrm>
          <a:prstGeom prst="rect">
            <a:avLst/>
          </a:prstGeom>
        </p:spPr>
      </p:pic>
      <p:sp>
        <p:nvSpPr>
          <p:cNvPr id="6" name="Rectangle 5">
            <a:extLst>
              <a:ext uri="{FF2B5EF4-FFF2-40B4-BE49-F238E27FC236}">
                <a16:creationId xmlns:a16="http://schemas.microsoft.com/office/drawing/2014/main" id="{A76A5E07-7C02-4161-85B7-CB575089590F}"/>
              </a:ext>
            </a:extLst>
          </p:cNvPr>
          <p:cNvSpPr/>
          <p:nvPr/>
        </p:nvSpPr>
        <p:spPr>
          <a:xfrm>
            <a:off x="5034013" y="1636774"/>
            <a:ext cx="1540042" cy="2271083"/>
          </a:xfrm>
          <a:prstGeom prst="rect">
            <a:avLst/>
          </a:prstGeom>
          <a:no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7" name="Rectangle 6">
            <a:extLst>
              <a:ext uri="{FF2B5EF4-FFF2-40B4-BE49-F238E27FC236}">
                <a16:creationId xmlns:a16="http://schemas.microsoft.com/office/drawing/2014/main" id="{534921FA-2DE4-44EE-8B07-C763580DA5DD}"/>
              </a:ext>
            </a:extLst>
          </p:cNvPr>
          <p:cNvSpPr/>
          <p:nvPr/>
        </p:nvSpPr>
        <p:spPr>
          <a:xfrm>
            <a:off x="3280609" y="3627752"/>
            <a:ext cx="1540042" cy="1348509"/>
          </a:xfrm>
          <a:prstGeom prst="rect">
            <a:avLst/>
          </a:prstGeom>
          <a:no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1A0465-FD01-4A0F-B1C3-E07C75708776}"/>
              </a:ext>
            </a:extLst>
          </p:cNvPr>
          <p:cNvSpPr/>
          <p:nvPr/>
        </p:nvSpPr>
        <p:spPr>
          <a:xfrm>
            <a:off x="2980619" y="2492943"/>
            <a:ext cx="1840031" cy="1086051"/>
          </a:xfrm>
          <a:prstGeom prst="rect">
            <a:avLst/>
          </a:prstGeom>
          <a:noFill/>
          <a:ln>
            <a:solidFill>
              <a:schemeClr val="tx2">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0E2B38-7617-4516-BDFD-B0C333B0E260}"/>
              </a:ext>
            </a:extLst>
          </p:cNvPr>
          <p:cNvSpPr/>
          <p:nvPr/>
        </p:nvSpPr>
        <p:spPr>
          <a:xfrm>
            <a:off x="4820650" y="1231893"/>
            <a:ext cx="1986441" cy="338554"/>
          </a:xfrm>
          <a:prstGeom prst="rect">
            <a:avLst/>
          </a:prstGeom>
        </p:spPr>
        <p:txBody>
          <a:bodyPr wrap="square">
            <a:spAutoFit/>
          </a:bodyPr>
          <a:lstStyle/>
          <a:p>
            <a:r>
              <a:rPr lang="en-US" sz="1600" b="1" dirty="0">
                <a:solidFill>
                  <a:schemeClr val="tx2">
                    <a:lumMod val="75000"/>
                    <a:lumOff val="25000"/>
                  </a:schemeClr>
                </a:solidFill>
                <a:latin typeface="Arial" panose="020B0604020202020204" pitchFamily="34" charset="0"/>
                <a:cs typeface="Arial" panose="020B0604020202020204" pitchFamily="34" charset="0"/>
              </a:rPr>
              <a:t>1. Extrinsic X-</a:t>
            </a:r>
            <a:r>
              <a:rPr lang="en-US" sz="1600" b="1" dirty="0" err="1">
                <a:solidFill>
                  <a:schemeClr val="tx2">
                    <a:lumMod val="75000"/>
                    <a:lumOff val="25000"/>
                  </a:schemeClr>
                </a:solidFill>
                <a:latin typeface="Arial" panose="020B0604020202020204" pitchFamily="34" charset="0"/>
                <a:cs typeface="Arial" panose="020B0604020202020204" pitchFamily="34" charset="0"/>
              </a:rPr>
              <a:t>ase</a:t>
            </a:r>
            <a:endParaRPr lang="en-US" sz="16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0FD5676-AEAE-4B18-99E2-BD52A3A4FBA0}"/>
              </a:ext>
            </a:extLst>
          </p:cNvPr>
          <p:cNvSpPr/>
          <p:nvPr/>
        </p:nvSpPr>
        <p:spPr>
          <a:xfrm>
            <a:off x="3038374" y="4919533"/>
            <a:ext cx="1986441" cy="338554"/>
          </a:xfrm>
          <a:prstGeom prst="rect">
            <a:avLst/>
          </a:prstGeom>
        </p:spPr>
        <p:txBody>
          <a:bodyPr wrap="none">
            <a:spAutoFit/>
          </a:bodyPr>
          <a:lstStyle/>
          <a:p>
            <a:r>
              <a:rPr lang="en-US" sz="1600" b="1" dirty="0">
                <a:solidFill>
                  <a:schemeClr val="tx2">
                    <a:lumMod val="75000"/>
                    <a:lumOff val="25000"/>
                  </a:schemeClr>
                </a:solidFill>
                <a:latin typeface="Arial" panose="020B0604020202020204" pitchFamily="34" charset="0"/>
                <a:cs typeface="Arial" panose="020B0604020202020204" pitchFamily="34" charset="0"/>
              </a:rPr>
              <a:t>2. Prothrombinase</a:t>
            </a:r>
          </a:p>
        </p:txBody>
      </p:sp>
      <p:sp>
        <p:nvSpPr>
          <p:cNvPr id="11" name="Rectangle 10">
            <a:extLst>
              <a:ext uri="{FF2B5EF4-FFF2-40B4-BE49-F238E27FC236}">
                <a16:creationId xmlns:a16="http://schemas.microsoft.com/office/drawing/2014/main" id="{1120FBFA-E9AC-4CBB-941A-98B6A1C00802}"/>
              </a:ext>
            </a:extLst>
          </p:cNvPr>
          <p:cNvSpPr/>
          <p:nvPr/>
        </p:nvSpPr>
        <p:spPr>
          <a:xfrm>
            <a:off x="3076530" y="2114606"/>
            <a:ext cx="1760418" cy="338554"/>
          </a:xfrm>
          <a:prstGeom prst="rect">
            <a:avLst/>
          </a:prstGeom>
        </p:spPr>
        <p:txBody>
          <a:bodyPr wrap="none">
            <a:spAutoFit/>
          </a:bodyPr>
          <a:lstStyle/>
          <a:p>
            <a:r>
              <a:rPr lang="en-US" sz="1600" b="1" dirty="0">
                <a:solidFill>
                  <a:schemeClr val="tx2">
                    <a:lumMod val="75000"/>
                    <a:lumOff val="25000"/>
                  </a:schemeClr>
                </a:solidFill>
                <a:latin typeface="Arial" panose="020B0604020202020204" pitchFamily="34" charset="0"/>
                <a:cs typeface="Arial" panose="020B0604020202020204" pitchFamily="34" charset="0"/>
              </a:rPr>
              <a:t>3.Intrinsic X-</a:t>
            </a:r>
            <a:r>
              <a:rPr lang="en-US" sz="1600" b="1" dirty="0" err="1">
                <a:solidFill>
                  <a:schemeClr val="tx2">
                    <a:lumMod val="75000"/>
                    <a:lumOff val="25000"/>
                  </a:schemeClr>
                </a:solidFill>
                <a:latin typeface="Arial" panose="020B0604020202020204" pitchFamily="34" charset="0"/>
                <a:cs typeface="Arial" panose="020B0604020202020204" pitchFamily="34" charset="0"/>
              </a:rPr>
              <a:t>ase</a:t>
            </a:r>
            <a:endParaRPr lang="en-US" sz="1600" b="1"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B57168BE-FDC2-4452-ABA5-13BFD2D277D3}"/>
              </a:ext>
            </a:extLst>
          </p:cNvPr>
          <p:cNvSpPr/>
          <p:nvPr/>
        </p:nvSpPr>
        <p:spPr>
          <a:xfrm>
            <a:off x="1145406" y="5215287"/>
            <a:ext cx="2618071" cy="1224013"/>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049978-4BB4-458C-909B-653200722BA5}"/>
              </a:ext>
            </a:extLst>
          </p:cNvPr>
          <p:cNvSpPr/>
          <p:nvPr/>
        </p:nvSpPr>
        <p:spPr>
          <a:xfrm>
            <a:off x="1352351" y="6429094"/>
            <a:ext cx="2249334" cy="338554"/>
          </a:xfrm>
          <a:prstGeom prst="rect">
            <a:avLst/>
          </a:prstGeom>
        </p:spPr>
        <p:txBody>
          <a:bodyPr wrap="none">
            <a:spAutoFit/>
          </a:bodyPr>
          <a:lstStyle/>
          <a:p>
            <a:r>
              <a:rPr lang="en-US" sz="1600" b="1" dirty="0">
                <a:solidFill>
                  <a:schemeClr val="accent6"/>
                </a:solidFill>
                <a:latin typeface="Arial" panose="020B0604020202020204" pitchFamily="34" charset="0"/>
                <a:cs typeface="Arial" panose="020B0604020202020204" pitchFamily="34" charset="0"/>
              </a:rPr>
              <a:t>4. Protein C Complex</a:t>
            </a:r>
          </a:p>
        </p:txBody>
      </p:sp>
      <p:sp>
        <p:nvSpPr>
          <p:cNvPr id="2" name="Oval 1">
            <a:extLst>
              <a:ext uri="{FF2B5EF4-FFF2-40B4-BE49-F238E27FC236}">
                <a16:creationId xmlns:a16="http://schemas.microsoft.com/office/drawing/2014/main" id="{F9606B8F-C91C-45FA-AA26-B60D32FB07FD}"/>
              </a:ext>
            </a:extLst>
          </p:cNvPr>
          <p:cNvSpPr/>
          <p:nvPr/>
        </p:nvSpPr>
        <p:spPr>
          <a:xfrm>
            <a:off x="5585634" y="3941139"/>
            <a:ext cx="1332618" cy="425303"/>
          </a:xfrm>
          <a:prstGeom prst="ellipse">
            <a:avLst/>
          </a:prstGeom>
          <a:noFill/>
          <a:ln w="3810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4FECAA15-0EB6-483B-A7BB-CB5E05BDB898}"/>
              </a:ext>
            </a:extLst>
          </p:cNvPr>
          <p:cNvSpPr txBox="1">
            <a:spLocks/>
          </p:cNvSpPr>
          <p:nvPr/>
        </p:nvSpPr>
        <p:spPr>
          <a:xfrm>
            <a:off x="0" y="105166"/>
            <a:ext cx="6019800" cy="57422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dirty="0">
                <a:solidFill>
                  <a:schemeClr val="tx1"/>
                </a:solidFill>
                <a:latin typeface="+mn-lt"/>
              </a:rPr>
              <a:t>Secondary Hemostasis</a:t>
            </a:r>
            <a:endParaRPr lang="en-US" sz="4400" u="sng" dirty="0">
              <a:solidFill>
                <a:schemeClr val="tx1"/>
              </a:solidFill>
              <a:latin typeface="+mn-lt"/>
            </a:endParaRPr>
          </a:p>
        </p:txBody>
      </p:sp>
      <p:sp>
        <p:nvSpPr>
          <p:cNvPr id="4" name="Rectangle 3">
            <a:extLst>
              <a:ext uri="{FF2B5EF4-FFF2-40B4-BE49-F238E27FC236}">
                <a16:creationId xmlns:a16="http://schemas.microsoft.com/office/drawing/2014/main" id="{6F8F1BE3-D1AF-4CF2-8AA1-0F67C7CF5E88}"/>
              </a:ext>
            </a:extLst>
          </p:cNvPr>
          <p:cNvSpPr/>
          <p:nvPr/>
        </p:nvSpPr>
        <p:spPr>
          <a:xfrm>
            <a:off x="4357322" y="6381724"/>
            <a:ext cx="4572000" cy="246221"/>
          </a:xfrm>
          <a:prstGeom prst="rect">
            <a:avLst/>
          </a:prstGeom>
        </p:spPr>
        <p:txBody>
          <a:bodyPr>
            <a:spAutoFit/>
          </a:bodyPr>
          <a:lstStyle/>
          <a:p>
            <a:pPr lvl="0" defTabSz="457200" fontAlgn="auto">
              <a:spcBef>
                <a:spcPts val="0"/>
              </a:spcBef>
              <a:spcAft>
                <a:spcPts val="0"/>
              </a:spcAft>
              <a:defRPr/>
            </a:pPr>
            <a:r>
              <a:rPr lang="en-US" sz="1000" dirty="0"/>
              <a:t>Joe D [CC BY-SA 3.0 (http://creativecommons.org/licenses/by-sa/3.0/)]</a:t>
            </a:r>
          </a:p>
        </p:txBody>
      </p:sp>
    </p:spTree>
    <p:extLst>
      <p:ext uri="{BB962C8B-B14F-4D97-AF65-F5344CB8AC3E}">
        <p14:creationId xmlns:p14="http://schemas.microsoft.com/office/powerpoint/2010/main" val="320999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CD55A-0E7B-4C5F-851D-10B5F1F8ACA1}"/>
              </a:ext>
            </a:extLst>
          </p:cNvPr>
          <p:cNvSpPr txBox="1">
            <a:spLocks/>
          </p:cNvSpPr>
          <p:nvPr/>
        </p:nvSpPr>
        <p:spPr>
          <a:xfrm>
            <a:off x="685801" y="489980"/>
            <a:ext cx="6580706" cy="729220"/>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400" dirty="0">
                <a:solidFill>
                  <a:schemeClr val="tx1"/>
                </a:solidFill>
                <a:latin typeface="+mn-lt"/>
              </a:rPr>
              <a:t>Tertiary Hemostasis</a:t>
            </a:r>
          </a:p>
        </p:txBody>
      </p:sp>
      <p:sp>
        <p:nvSpPr>
          <p:cNvPr id="6" name="Rectangle 5">
            <a:extLst>
              <a:ext uri="{FF2B5EF4-FFF2-40B4-BE49-F238E27FC236}">
                <a16:creationId xmlns:a16="http://schemas.microsoft.com/office/drawing/2014/main" id="{F0F2F9EF-2289-5C4D-8CBB-A139A8AF05D6}"/>
              </a:ext>
            </a:extLst>
          </p:cNvPr>
          <p:cNvSpPr/>
          <p:nvPr/>
        </p:nvSpPr>
        <p:spPr>
          <a:xfrm>
            <a:off x="685801" y="1676400"/>
            <a:ext cx="7238999" cy="954107"/>
          </a:xfrm>
          <a:prstGeom prst="rect">
            <a:avLst/>
          </a:prstGeom>
        </p:spPr>
        <p:txBody>
          <a:bodyPr wrap="square">
            <a:spAutoFit/>
          </a:bodyPr>
          <a:lstStyle/>
          <a:p>
            <a:pPr marL="0" lvl="2"/>
            <a:r>
              <a:rPr lang="en-US" sz="2800" dirty="0"/>
              <a:t>Tissue plasminogen activators activate plasminogen to plasmin              Fibrinolysis</a:t>
            </a:r>
          </a:p>
        </p:txBody>
      </p:sp>
      <p:sp>
        <p:nvSpPr>
          <p:cNvPr id="9" name="Arrow: Right 4">
            <a:extLst>
              <a:ext uri="{FF2B5EF4-FFF2-40B4-BE49-F238E27FC236}">
                <a16:creationId xmlns:a16="http://schemas.microsoft.com/office/drawing/2014/main" id="{41C87947-FCED-3943-B347-FF406EB16CA0}"/>
              </a:ext>
            </a:extLst>
          </p:cNvPr>
          <p:cNvSpPr/>
          <p:nvPr/>
        </p:nvSpPr>
        <p:spPr>
          <a:xfrm>
            <a:off x="4740317" y="2286000"/>
            <a:ext cx="974683" cy="2389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close up of a map&#10;&#10;Description automatically generated">
            <a:extLst>
              <a:ext uri="{FF2B5EF4-FFF2-40B4-BE49-F238E27FC236}">
                <a16:creationId xmlns:a16="http://schemas.microsoft.com/office/drawing/2014/main" id="{A956469C-3C72-4D1C-BA90-6C925DE69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599" y="2743200"/>
            <a:ext cx="5645591" cy="3784786"/>
          </a:xfrm>
          <a:prstGeom prst="rect">
            <a:avLst/>
          </a:prstGeom>
        </p:spPr>
      </p:pic>
    </p:spTree>
    <p:extLst>
      <p:ext uri="{BB962C8B-B14F-4D97-AF65-F5344CB8AC3E}">
        <p14:creationId xmlns:p14="http://schemas.microsoft.com/office/powerpoint/2010/main" val="179794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457200" y="190500"/>
            <a:ext cx="6181847" cy="1181100"/>
          </a:xfrm>
        </p:spPr>
        <p:txBody>
          <a:bodyPr>
            <a:noAutofit/>
          </a:bodyPr>
          <a:lstStyle/>
          <a:p>
            <a:r>
              <a:rPr lang="en-US" dirty="0">
                <a:latin typeface="+mn-lt"/>
              </a:rPr>
              <a:t>Neonatal Coagulation</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457200" y="1600200"/>
            <a:ext cx="7924800" cy="4876800"/>
          </a:xfrm>
        </p:spPr>
        <p:txBody>
          <a:bodyPr>
            <a:noAutofit/>
          </a:bodyPr>
          <a:lstStyle/>
          <a:p>
            <a:pPr marL="342900" indent="-342900">
              <a:lnSpc>
                <a:spcPct val="100000"/>
              </a:lnSpc>
              <a:spcBef>
                <a:spcPts val="1200"/>
              </a:spcBef>
              <a:buFont typeface="Arial" panose="020B0604020202020204" pitchFamily="34" charset="0"/>
              <a:buChar char="•"/>
            </a:pPr>
            <a:r>
              <a:rPr lang="en-US" sz="3400" dirty="0">
                <a:cs typeface="Times New Roman" panose="02020603050405020304" pitchFamily="18" charset="0"/>
              </a:rPr>
              <a:t>~ 50% adult levels at birth</a:t>
            </a:r>
          </a:p>
          <a:p>
            <a:pPr marL="679450" lvl="1" indent="-342900">
              <a:lnSpc>
                <a:spcPct val="100000"/>
              </a:lnSpc>
              <a:spcBef>
                <a:spcPts val="1200"/>
              </a:spcBef>
              <a:buFont typeface="System Font Regular"/>
              <a:buChar char="-"/>
            </a:pPr>
            <a:r>
              <a:rPr lang="en-US" sz="3000" dirty="0">
                <a:cs typeface="Times New Roman" panose="02020603050405020304" pitchFamily="18" charset="0"/>
              </a:rPr>
              <a:t>Decreased Vitamin K dependent factors (II, VII, IX, X)</a:t>
            </a:r>
          </a:p>
          <a:p>
            <a:pPr marL="679450" lvl="1" indent="-342900">
              <a:lnSpc>
                <a:spcPct val="100000"/>
              </a:lnSpc>
              <a:spcBef>
                <a:spcPts val="1200"/>
              </a:spcBef>
              <a:buFont typeface="System Font Regular"/>
              <a:buChar char="-"/>
            </a:pPr>
            <a:r>
              <a:rPr lang="en-US" sz="3000" dirty="0">
                <a:cs typeface="Times New Roman" panose="02020603050405020304" pitchFamily="18" charset="0"/>
              </a:rPr>
              <a:t>Decreased factor XI and XII, </a:t>
            </a:r>
            <a:r>
              <a:rPr lang="en-US" sz="3000" dirty="0" err="1">
                <a:cs typeface="Times New Roman" panose="02020603050405020304" pitchFamily="18" charset="0"/>
              </a:rPr>
              <a:t>Prekallikrein</a:t>
            </a:r>
            <a:r>
              <a:rPr lang="en-US" sz="3000" dirty="0">
                <a:cs typeface="Times New Roman" panose="02020603050405020304" pitchFamily="18" charset="0"/>
              </a:rPr>
              <a:t>, Kallikrein</a:t>
            </a:r>
          </a:p>
          <a:p>
            <a:pPr marL="679450" lvl="1" indent="-342900">
              <a:lnSpc>
                <a:spcPct val="100000"/>
              </a:lnSpc>
              <a:spcBef>
                <a:spcPts val="1200"/>
              </a:spcBef>
              <a:buFont typeface="System Font Regular"/>
              <a:buChar char="-"/>
            </a:pPr>
            <a:r>
              <a:rPr lang="en-US" sz="3000" dirty="0">
                <a:cs typeface="Times New Roman" panose="02020603050405020304" pitchFamily="18" charset="0"/>
              </a:rPr>
              <a:t>Decreased anticoagulant proteins (C, S, AT‐III) </a:t>
            </a:r>
          </a:p>
          <a:p>
            <a:pPr marL="336550" indent="-322263">
              <a:lnSpc>
                <a:spcPct val="100000"/>
              </a:lnSpc>
              <a:spcBef>
                <a:spcPts val="1200"/>
              </a:spcBef>
              <a:buFont typeface="Arial" panose="020B0604020202020204" pitchFamily="34" charset="0"/>
              <a:buChar char="•"/>
            </a:pPr>
            <a:r>
              <a:rPr lang="en-US" sz="3400" dirty="0"/>
              <a:t>Vitamin K critical for coagulation</a:t>
            </a:r>
          </a:p>
          <a:p>
            <a:pPr marL="336550" indent="-322263">
              <a:lnSpc>
                <a:spcPct val="100000"/>
              </a:lnSpc>
              <a:spcBef>
                <a:spcPts val="1200"/>
              </a:spcBef>
              <a:buFont typeface="Arial" panose="020B0604020202020204" pitchFamily="34" charset="0"/>
              <a:buChar char="•"/>
            </a:pPr>
            <a:r>
              <a:rPr lang="en-US" sz="3400" dirty="0"/>
              <a:t>Neonates have low Vitamin K</a:t>
            </a:r>
          </a:p>
          <a:p>
            <a:pPr marL="336550" indent="-457200">
              <a:lnSpc>
                <a:spcPct val="150000"/>
              </a:lnSpc>
              <a:spcBef>
                <a:spcPts val="1200"/>
              </a:spcBef>
              <a:buFont typeface="Arial" panose="020B0604020202020204" pitchFamily="34" charset="0"/>
              <a:buChar char="•"/>
            </a:pPr>
            <a:endParaRPr lang="en-US" b="1" dirty="0"/>
          </a:p>
          <a:p>
            <a:pPr marL="336550" indent="-457200">
              <a:lnSpc>
                <a:spcPct val="150000"/>
              </a:lnSpc>
              <a:spcBef>
                <a:spcPts val="1200"/>
              </a:spcBef>
              <a:buFont typeface="Arial" panose="020B0604020202020204" pitchFamily="34" charset="0"/>
              <a:buChar char="•"/>
            </a:pPr>
            <a:endParaRPr lang="en-US" dirty="0">
              <a:cs typeface="Times New Roman" panose="02020603050405020304" pitchFamily="18" charset="0"/>
            </a:endParaRPr>
          </a:p>
          <a:p>
            <a:pPr marL="679450" lvl="1" indent="-342900">
              <a:lnSpc>
                <a:spcPct val="150000"/>
              </a:lnSpc>
              <a:spcBef>
                <a:spcPts val="1200"/>
              </a:spcBef>
              <a:buFont typeface="System Font Regular"/>
              <a:buChar char="-"/>
            </a:pPr>
            <a:endParaRPr lang="en-US" sz="2800" dirty="0">
              <a:cs typeface="Times New Roman" panose="02020603050405020304" pitchFamily="18" charset="0"/>
            </a:endParaRPr>
          </a:p>
          <a:p>
            <a:pPr marL="222250" indent="-342900">
              <a:lnSpc>
                <a:spcPct val="150000"/>
              </a:lnSpc>
              <a:spcBef>
                <a:spcPts val="1200"/>
              </a:spcBef>
              <a:buFont typeface="System Font Regular"/>
              <a:buChar char="-"/>
            </a:pPr>
            <a:endParaRPr lang="en-US" b="1" dirty="0">
              <a:solidFill>
                <a:schemeClr val="accent6">
                  <a:lumMod val="75000"/>
                </a:schemeClr>
              </a:solidFill>
              <a:cs typeface="Times New Roman" panose="02020603050405020304" pitchFamily="18" charset="0"/>
            </a:endParaRPr>
          </a:p>
          <a:p>
            <a:pPr marL="0" indent="0" algn="ctr">
              <a:lnSpc>
                <a:spcPct val="150000"/>
              </a:lnSpc>
              <a:buNone/>
            </a:pPr>
            <a:endParaRPr lang="en-US" dirty="0"/>
          </a:p>
        </p:txBody>
      </p:sp>
    </p:spTree>
    <p:extLst>
      <p:ext uri="{BB962C8B-B14F-4D97-AF65-F5344CB8AC3E}">
        <p14:creationId xmlns:p14="http://schemas.microsoft.com/office/powerpoint/2010/main" val="632350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DB06E0-41F7-47A4-BA81-8E9FA526EB50}"/>
              </a:ext>
            </a:extLst>
          </p:cNvPr>
          <p:cNvSpPr>
            <a:spLocks noGrp="1"/>
          </p:cNvSpPr>
          <p:nvPr>
            <p:ph type="title"/>
          </p:nvPr>
        </p:nvSpPr>
        <p:spPr>
          <a:xfrm>
            <a:off x="228601" y="304800"/>
            <a:ext cx="6847579" cy="1066800"/>
          </a:xfrm>
        </p:spPr>
        <p:txBody>
          <a:bodyPr>
            <a:normAutofit/>
          </a:bodyPr>
          <a:lstStyle/>
          <a:p>
            <a:r>
              <a:rPr lang="en-US" sz="4800" dirty="0">
                <a:latin typeface="+mn-lt"/>
              </a:rPr>
              <a:t>Clinical Presentation</a:t>
            </a:r>
          </a:p>
        </p:txBody>
      </p:sp>
      <p:sp>
        <p:nvSpPr>
          <p:cNvPr id="10" name="TextBox 9">
            <a:extLst>
              <a:ext uri="{FF2B5EF4-FFF2-40B4-BE49-F238E27FC236}">
                <a16:creationId xmlns:a16="http://schemas.microsoft.com/office/drawing/2014/main" id="{C506D84A-B7E2-4084-8362-503973EBB09D}"/>
              </a:ext>
            </a:extLst>
          </p:cNvPr>
          <p:cNvSpPr txBox="1"/>
          <p:nvPr/>
        </p:nvSpPr>
        <p:spPr>
          <a:xfrm>
            <a:off x="304801" y="1510129"/>
            <a:ext cx="8305799" cy="4585871"/>
          </a:xfrm>
          <a:prstGeom prst="rect">
            <a:avLst/>
          </a:prstGeom>
          <a:noFill/>
        </p:spPr>
        <p:txBody>
          <a:bodyPr wrap="square" rtlCol="0">
            <a:spAutoFit/>
          </a:bodyPr>
          <a:lstStyle/>
          <a:p>
            <a:r>
              <a:rPr lang="en-US" sz="3600" b="1" dirty="0">
                <a:latin typeface="+mn-lt"/>
              </a:rPr>
              <a:t>Purpuric Dysfunction: </a:t>
            </a:r>
            <a:r>
              <a:rPr lang="en-US" sz="3600" dirty="0">
                <a:latin typeface="+mn-lt"/>
              </a:rPr>
              <a:t>disorders of platelets and blood vessels</a:t>
            </a:r>
          </a:p>
          <a:p>
            <a:pPr marL="342900" indent="-342900">
              <a:buFont typeface="Arial" panose="020B0604020202020204" pitchFamily="34" charset="0"/>
              <a:buChar char="•"/>
            </a:pPr>
            <a:r>
              <a:rPr lang="en-US" sz="3200" dirty="0">
                <a:latin typeface="+mn-lt"/>
              </a:rPr>
              <a:t>Mucocutaneous Bleeding</a:t>
            </a:r>
          </a:p>
          <a:p>
            <a:pPr marL="342900" indent="-342900">
              <a:buFont typeface="Arial" panose="020B0604020202020204" pitchFamily="34" charset="0"/>
              <a:buChar char="•"/>
            </a:pPr>
            <a:r>
              <a:rPr lang="en-US" sz="3200" dirty="0">
                <a:latin typeface="+mn-lt"/>
              </a:rPr>
              <a:t>Recurrent Epistaxis</a:t>
            </a:r>
          </a:p>
          <a:p>
            <a:pPr marL="342900" indent="-342900">
              <a:buFont typeface="Arial" panose="020B0604020202020204" pitchFamily="34" charset="0"/>
              <a:buChar char="•"/>
            </a:pPr>
            <a:r>
              <a:rPr lang="en-US" sz="3200" dirty="0">
                <a:latin typeface="+mn-lt"/>
              </a:rPr>
              <a:t>Petechiae </a:t>
            </a:r>
          </a:p>
          <a:p>
            <a:pPr marL="342900" indent="-342900">
              <a:buFont typeface="Arial" panose="020B0604020202020204" pitchFamily="34" charset="0"/>
              <a:buChar char="•"/>
            </a:pPr>
            <a:r>
              <a:rPr lang="en-US" sz="3200" dirty="0">
                <a:latin typeface="+mn-lt"/>
              </a:rPr>
              <a:t>Small ecchymoses</a:t>
            </a:r>
          </a:p>
          <a:p>
            <a:pPr marL="342900" indent="-342900">
              <a:buFont typeface="Arial" panose="020B0604020202020204" pitchFamily="34" charset="0"/>
              <a:buChar char="•"/>
            </a:pPr>
            <a:r>
              <a:rPr lang="en-US" sz="3200" dirty="0">
                <a:latin typeface="+mn-lt"/>
              </a:rPr>
              <a:t>Excessive bleeding after minor trauma or surgery</a:t>
            </a:r>
          </a:p>
          <a:p>
            <a:endParaRPr lang="en-US" sz="2800" b="1" dirty="0">
              <a:latin typeface="+mn-lt"/>
            </a:endParaRPr>
          </a:p>
        </p:txBody>
      </p:sp>
    </p:spTree>
    <p:extLst>
      <p:ext uri="{BB962C8B-B14F-4D97-AF65-F5344CB8AC3E}">
        <p14:creationId xmlns:p14="http://schemas.microsoft.com/office/powerpoint/2010/main" val="421330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293914" y="2057400"/>
            <a:ext cx="8675914" cy="4369792"/>
          </a:xfrm>
        </p:spPr>
        <p:txBody>
          <a:bodyPr>
            <a:normAutofit/>
          </a:bodyPr>
          <a:lstStyle/>
          <a:p>
            <a:pPr marL="290513" lvl="2" indent="-276225"/>
            <a:r>
              <a:rPr lang="en-US" sz="3200" dirty="0"/>
              <a:t>Inherited Disorders:</a:t>
            </a:r>
          </a:p>
          <a:p>
            <a:pPr marL="635000" lvl="3" indent="-290513">
              <a:buFont typeface="System Font Regular"/>
              <a:buChar char="-"/>
            </a:pPr>
            <a:r>
              <a:rPr lang="en-US" sz="2800" dirty="0"/>
              <a:t>Von Willebrand Disease (VWD)</a:t>
            </a:r>
          </a:p>
          <a:p>
            <a:pPr marL="635000" lvl="3" indent="-290513">
              <a:buFont typeface="System Font Regular"/>
              <a:buChar char="-"/>
            </a:pPr>
            <a:r>
              <a:rPr lang="en-US" sz="2800" dirty="0" err="1"/>
              <a:t>Wiskott</a:t>
            </a:r>
            <a:r>
              <a:rPr lang="en-US" sz="2800" dirty="0"/>
              <a:t>-Aldrich Syndrome (WAS)</a:t>
            </a:r>
          </a:p>
          <a:p>
            <a:pPr marL="635000" lvl="3" indent="-290513">
              <a:buFont typeface="System Font Regular"/>
              <a:buChar char="-"/>
            </a:pPr>
            <a:r>
              <a:rPr lang="en-US" sz="2800" dirty="0"/>
              <a:t>Bernard-</a:t>
            </a:r>
            <a:r>
              <a:rPr lang="en-US" sz="2800" dirty="0" err="1"/>
              <a:t>Soulier</a:t>
            </a:r>
            <a:r>
              <a:rPr lang="en-US" sz="2800" dirty="0"/>
              <a:t> syndrome</a:t>
            </a:r>
          </a:p>
          <a:p>
            <a:pPr marL="635000" lvl="3" indent="-290513">
              <a:buFont typeface="System Font Regular"/>
              <a:buChar char="-"/>
            </a:pPr>
            <a:r>
              <a:rPr lang="en-US" sz="2800" dirty="0"/>
              <a:t>Glanzmann thrombasthenia</a:t>
            </a:r>
            <a:endParaRPr lang="en-US" sz="2400" dirty="0"/>
          </a:p>
          <a:p>
            <a:pPr marL="290513" lvl="2" indent="-276225"/>
            <a:r>
              <a:rPr lang="en-US" sz="3200" dirty="0"/>
              <a:t>Acquired Disorders:</a:t>
            </a:r>
          </a:p>
          <a:p>
            <a:pPr marL="635000" lvl="3" indent="-285750">
              <a:buFont typeface="System Font Regular"/>
              <a:buChar char="-"/>
            </a:pPr>
            <a:r>
              <a:rPr lang="en-US" sz="2800" dirty="0"/>
              <a:t>Uremia</a:t>
            </a:r>
          </a:p>
          <a:p>
            <a:pPr marL="635000" lvl="3" indent="-285750">
              <a:buFont typeface="System Font Regular"/>
              <a:buChar char="-"/>
            </a:pPr>
            <a:r>
              <a:rPr lang="en-US" sz="2800" dirty="0"/>
              <a:t>Myeloproliferative Disorders</a:t>
            </a:r>
          </a:p>
          <a:p>
            <a:pPr marL="635000" lvl="3" indent="-285750">
              <a:buFont typeface="System Font Regular"/>
              <a:buChar char="-"/>
            </a:pPr>
            <a:r>
              <a:rPr lang="en-US" sz="2800" dirty="0"/>
              <a:t>Medication (Aspirin, NSAIDs,..)</a:t>
            </a:r>
          </a:p>
          <a:p>
            <a:pPr lvl="3"/>
            <a:endParaRPr lang="en-US" sz="2800" dirty="0"/>
          </a:p>
          <a:p>
            <a:pPr marL="290513" lvl="2" indent="-276225"/>
            <a:endParaRPr lang="en-US" sz="2800" b="1" dirty="0"/>
          </a:p>
          <a:p>
            <a:pPr marL="290513" lvl="2" indent="-276225"/>
            <a:endParaRPr lang="en-US" sz="2800" dirty="0"/>
          </a:p>
          <a:p>
            <a:pPr lvl="2"/>
            <a:endParaRPr lang="en-US" sz="2800" dirty="0"/>
          </a:p>
          <a:p>
            <a:pPr lvl="2"/>
            <a:endParaRPr lang="en-US" sz="2800" dirty="0"/>
          </a:p>
        </p:txBody>
      </p:sp>
      <p:sp>
        <p:nvSpPr>
          <p:cNvPr id="6" name="Title 1">
            <a:extLst>
              <a:ext uri="{FF2B5EF4-FFF2-40B4-BE49-F238E27FC236}">
                <a16:creationId xmlns:a16="http://schemas.microsoft.com/office/drawing/2014/main" id="{59A2666C-F0BF-4789-A91E-0A0F1FC41323}"/>
              </a:ext>
            </a:extLst>
          </p:cNvPr>
          <p:cNvSpPr>
            <a:spLocks noGrp="1"/>
          </p:cNvSpPr>
          <p:nvPr>
            <p:ph type="title"/>
          </p:nvPr>
        </p:nvSpPr>
        <p:spPr>
          <a:xfrm>
            <a:off x="293914" y="533400"/>
            <a:ext cx="7467599" cy="1295400"/>
          </a:xfrm>
        </p:spPr>
        <p:txBody>
          <a:bodyPr>
            <a:noAutofit/>
          </a:bodyPr>
          <a:lstStyle/>
          <a:p>
            <a:r>
              <a:rPr lang="en-US" dirty="0">
                <a:latin typeface="+mn-lt"/>
              </a:rPr>
              <a:t>Bleeding Disorders In Children</a:t>
            </a:r>
            <a:br>
              <a:rPr lang="en-US" dirty="0">
                <a:latin typeface="+mn-lt"/>
              </a:rPr>
            </a:br>
            <a:r>
              <a:rPr lang="en-US" dirty="0">
                <a:latin typeface="+mn-lt"/>
              </a:rPr>
              <a:t>Platelet Disorders</a:t>
            </a:r>
          </a:p>
        </p:txBody>
      </p:sp>
    </p:spTree>
    <p:extLst>
      <p:ext uri="{BB962C8B-B14F-4D97-AF65-F5344CB8AC3E}">
        <p14:creationId xmlns:p14="http://schemas.microsoft.com/office/powerpoint/2010/main" val="298663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5018-FA6C-4EB5-AAA2-F3B1E997593E}"/>
              </a:ext>
            </a:extLst>
          </p:cNvPr>
          <p:cNvSpPr>
            <a:spLocks noGrp="1"/>
          </p:cNvSpPr>
          <p:nvPr>
            <p:ph type="title"/>
          </p:nvPr>
        </p:nvSpPr>
        <p:spPr>
          <a:xfrm>
            <a:off x="539803" y="338378"/>
            <a:ext cx="7404274" cy="1033221"/>
          </a:xfrm>
        </p:spPr>
        <p:txBody>
          <a:bodyPr>
            <a:noAutofit/>
          </a:bodyPr>
          <a:lstStyle/>
          <a:p>
            <a:r>
              <a:rPr lang="en-US" sz="4800" dirty="0">
                <a:latin typeface="+mn-lt"/>
              </a:rPr>
              <a:t>Laboratory Tests</a:t>
            </a:r>
          </a:p>
        </p:txBody>
      </p:sp>
      <p:sp>
        <p:nvSpPr>
          <p:cNvPr id="3" name="Content Placeholder 2">
            <a:extLst>
              <a:ext uri="{FF2B5EF4-FFF2-40B4-BE49-F238E27FC236}">
                <a16:creationId xmlns:a16="http://schemas.microsoft.com/office/drawing/2014/main" id="{43F6A69F-897F-4541-9AC5-AA426CE8E680}"/>
              </a:ext>
            </a:extLst>
          </p:cNvPr>
          <p:cNvSpPr>
            <a:spLocks noGrp="1"/>
          </p:cNvSpPr>
          <p:nvPr>
            <p:ph idx="1"/>
          </p:nvPr>
        </p:nvSpPr>
        <p:spPr>
          <a:xfrm>
            <a:off x="539802" y="1799517"/>
            <a:ext cx="7232597" cy="4720104"/>
          </a:xfrm>
        </p:spPr>
        <p:txBody>
          <a:bodyPr>
            <a:normAutofit/>
          </a:bodyPr>
          <a:lstStyle/>
          <a:p>
            <a:pPr marL="298450" indent="-298450">
              <a:lnSpc>
                <a:spcPct val="100000"/>
              </a:lnSpc>
            </a:pPr>
            <a:r>
              <a:rPr lang="en-US" sz="3600" dirty="0"/>
              <a:t>CBC and platelets</a:t>
            </a:r>
          </a:p>
          <a:p>
            <a:pPr marL="298450" indent="-298450">
              <a:lnSpc>
                <a:spcPct val="100000"/>
              </a:lnSpc>
            </a:pPr>
            <a:r>
              <a:rPr lang="en-US" sz="3600" dirty="0"/>
              <a:t>Peripheral blood smear</a:t>
            </a:r>
          </a:p>
          <a:p>
            <a:pPr marL="298450" indent="-298450">
              <a:lnSpc>
                <a:spcPct val="100000"/>
              </a:lnSpc>
            </a:pPr>
            <a:r>
              <a:rPr lang="en-US" sz="3600" dirty="0"/>
              <a:t>Coagulation Studies </a:t>
            </a:r>
          </a:p>
          <a:p>
            <a:pPr marL="582613" lvl="1" indent="-292100">
              <a:lnSpc>
                <a:spcPct val="100000"/>
              </a:lnSpc>
              <a:buFont typeface="System Font Regular"/>
              <a:buChar char="-"/>
            </a:pPr>
            <a:r>
              <a:rPr lang="en-US" sz="3200" dirty="0"/>
              <a:t>PTT (INR)</a:t>
            </a:r>
          </a:p>
          <a:p>
            <a:pPr marL="582613" lvl="1" indent="-292100">
              <a:lnSpc>
                <a:spcPct val="100000"/>
              </a:lnSpc>
              <a:buFont typeface="System Font Regular"/>
              <a:buChar char="-"/>
            </a:pPr>
            <a:r>
              <a:rPr lang="en-US" sz="3200" dirty="0" err="1"/>
              <a:t>aPTT</a:t>
            </a:r>
            <a:r>
              <a:rPr lang="en-US" sz="3200" dirty="0"/>
              <a:t> </a:t>
            </a:r>
          </a:p>
          <a:p>
            <a:pPr marL="582613" lvl="1" indent="-292100">
              <a:lnSpc>
                <a:spcPct val="100000"/>
              </a:lnSpc>
              <a:buFont typeface="System Font Regular"/>
              <a:buChar char="-"/>
            </a:pPr>
            <a:r>
              <a:rPr lang="en-US" sz="3200" dirty="0"/>
              <a:t>Fibrinogen</a:t>
            </a:r>
          </a:p>
          <a:p>
            <a:pPr lvl="2">
              <a:lnSpc>
                <a:spcPct val="100000"/>
              </a:lnSpc>
            </a:pPr>
            <a:endParaRPr lang="en-US" sz="2800" dirty="0">
              <a:solidFill>
                <a:schemeClr val="tx1"/>
              </a:solidFill>
            </a:endParaRPr>
          </a:p>
        </p:txBody>
      </p:sp>
    </p:spTree>
    <p:extLst>
      <p:ext uri="{BB962C8B-B14F-4D97-AF65-F5344CB8AC3E}">
        <p14:creationId xmlns:p14="http://schemas.microsoft.com/office/powerpoint/2010/main" val="374381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830C82-AED8-4995-B09E-904099009D5F}"/>
              </a:ext>
            </a:extLst>
          </p:cNvPr>
          <p:cNvGraphicFramePr>
            <a:graphicFrameLocks noGrp="1"/>
          </p:cNvGraphicFramePr>
          <p:nvPr>
            <p:extLst>
              <p:ext uri="{D42A27DB-BD31-4B8C-83A1-F6EECF244321}">
                <p14:modId xmlns:p14="http://schemas.microsoft.com/office/powerpoint/2010/main" val="3097314169"/>
              </p:ext>
            </p:extLst>
          </p:nvPr>
        </p:nvGraphicFramePr>
        <p:xfrm>
          <a:off x="274321" y="1295400"/>
          <a:ext cx="8676640" cy="5276030"/>
        </p:xfrm>
        <a:graphic>
          <a:graphicData uri="http://schemas.openxmlformats.org/drawingml/2006/table">
            <a:tbl>
              <a:tblPr firstRow="1" firstCol="1" bandRow="1">
                <a:tableStyleId>{5C22544A-7EE6-4342-B048-85BDC9FD1C3A}</a:tableStyleId>
              </a:tblPr>
              <a:tblGrid>
                <a:gridCol w="2511933">
                  <a:extLst>
                    <a:ext uri="{9D8B030D-6E8A-4147-A177-3AD203B41FA5}">
                      <a16:colId xmlns:a16="http://schemas.microsoft.com/office/drawing/2014/main" val="1387280210"/>
                    </a:ext>
                  </a:extLst>
                </a:gridCol>
                <a:gridCol w="1557146">
                  <a:extLst>
                    <a:ext uri="{9D8B030D-6E8A-4147-A177-3AD203B41FA5}">
                      <a16:colId xmlns:a16="http://schemas.microsoft.com/office/drawing/2014/main" val="3396859341"/>
                    </a:ext>
                  </a:extLst>
                </a:gridCol>
                <a:gridCol w="1219200">
                  <a:extLst>
                    <a:ext uri="{9D8B030D-6E8A-4147-A177-3AD203B41FA5}">
                      <a16:colId xmlns:a16="http://schemas.microsoft.com/office/drawing/2014/main" val="1200532126"/>
                    </a:ext>
                  </a:extLst>
                </a:gridCol>
                <a:gridCol w="1905000">
                  <a:extLst>
                    <a:ext uri="{9D8B030D-6E8A-4147-A177-3AD203B41FA5}">
                      <a16:colId xmlns:a16="http://schemas.microsoft.com/office/drawing/2014/main" val="3763069242"/>
                    </a:ext>
                  </a:extLst>
                </a:gridCol>
                <a:gridCol w="1483361">
                  <a:extLst>
                    <a:ext uri="{9D8B030D-6E8A-4147-A177-3AD203B41FA5}">
                      <a16:colId xmlns:a16="http://schemas.microsoft.com/office/drawing/2014/main" val="3524557382"/>
                    </a:ext>
                  </a:extLst>
                </a:gridCol>
              </a:tblGrid>
              <a:tr h="1143000">
                <a:tc>
                  <a:txBody>
                    <a:bodyPr/>
                    <a:lstStyle/>
                    <a:p>
                      <a:pPr marL="0" marR="0" algn="ctr">
                        <a:lnSpc>
                          <a:spcPct val="107000"/>
                        </a:lnSpc>
                        <a:spcBef>
                          <a:spcPts val="0"/>
                        </a:spcBef>
                        <a:spcAft>
                          <a:spcPts val="800"/>
                        </a:spcAft>
                      </a:pPr>
                      <a:r>
                        <a:rPr lang="en-US" sz="3200" b="0" dirty="0">
                          <a:effectLst/>
                          <a:latin typeface="Calibri" panose="020F0502020204030204" pitchFamily="34" charset="0"/>
                          <a:ea typeface="Calibri" panose="020F0502020204030204" pitchFamily="34" charset="0"/>
                          <a:cs typeface="Arial" panose="020B0604020202020204" pitchFamily="34" charset="0"/>
                        </a:rPr>
                        <a:t>Disorder</a:t>
                      </a:r>
                    </a:p>
                  </a:txBody>
                  <a:tcPr marL="61952" marR="61952" marT="0" marB="0" anchor="ctr"/>
                </a:tc>
                <a:tc>
                  <a:txBody>
                    <a:bodyPr/>
                    <a:lstStyle/>
                    <a:p>
                      <a:pPr marL="0" marR="0" algn="ctr">
                        <a:lnSpc>
                          <a:spcPct val="107000"/>
                        </a:lnSpc>
                        <a:spcBef>
                          <a:spcPts val="0"/>
                        </a:spcBef>
                        <a:spcAft>
                          <a:spcPts val="800"/>
                        </a:spcAft>
                      </a:pPr>
                      <a:r>
                        <a:rPr lang="en-US" sz="2400" b="0" dirty="0">
                          <a:effectLst/>
                        </a:rPr>
                        <a:t>Platelet Count</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2400" b="0" dirty="0">
                          <a:effectLst/>
                        </a:rPr>
                        <a:t>PT/INR</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2400" b="0" dirty="0" err="1">
                          <a:effectLst/>
                        </a:rPr>
                        <a:t>aPTT</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2400" b="0" dirty="0">
                          <a:effectLst/>
                        </a:rPr>
                        <a:t>Fibrinogen</a:t>
                      </a:r>
                      <a:endParaRPr lang="en-US" sz="2400" b="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835414430"/>
                  </a:ext>
                </a:extLst>
              </a:tr>
              <a:tr h="826606">
                <a:tc>
                  <a:txBody>
                    <a:bodyPr/>
                    <a:lstStyle/>
                    <a:p>
                      <a:pPr marL="0" marR="0" algn="ctr">
                        <a:lnSpc>
                          <a:spcPct val="100000"/>
                        </a:lnSpc>
                        <a:spcBef>
                          <a:spcPts val="0"/>
                        </a:spcBef>
                        <a:spcAft>
                          <a:spcPts val="800"/>
                        </a:spcAft>
                      </a:pPr>
                      <a:r>
                        <a:rPr lang="en-US" sz="2000" dirty="0">
                          <a:effectLst/>
                        </a:rPr>
                        <a:t>Qualitative Platelet Disorder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dirty="0">
                          <a:solidFill>
                            <a:srgbClr val="FF0000"/>
                          </a:solidFill>
                          <a:effectLst/>
                        </a:rPr>
                        <a:t>Normal/Low</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103664640"/>
                  </a:ext>
                </a:extLst>
              </a:tr>
              <a:tr h="826606">
                <a:tc>
                  <a:txBody>
                    <a:bodyPr/>
                    <a:lstStyle/>
                    <a:p>
                      <a:pPr marL="0" marR="0" algn="ctr">
                        <a:lnSpc>
                          <a:spcPct val="107000"/>
                        </a:lnSpc>
                        <a:spcBef>
                          <a:spcPts val="0"/>
                        </a:spcBef>
                        <a:spcAft>
                          <a:spcPts val="800"/>
                        </a:spcAft>
                      </a:pPr>
                      <a:r>
                        <a:rPr lang="en-US" sz="2000" dirty="0">
                          <a:effectLst/>
                        </a:rPr>
                        <a:t>Quantitative Platelet Disorder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dirty="0">
                          <a:solidFill>
                            <a:srgbClr val="FF0000"/>
                          </a:solidFill>
                          <a:effectLst/>
                        </a:rPr>
                        <a:t>Low</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a:effectLst/>
                        </a:rPr>
                        <a:t>Normal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Normal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1798836784"/>
                  </a:ext>
                </a:extLst>
              </a:tr>
              <a:tr h="826606">
                <a:tc>
                  <a:txBody>
                    <a:bodyPr/>
                    <a:lstStyle/>
                    <a:p>
                      <a:pPr marL="0" marR="0" algn="ctr">
                        <a:lnSpc>
                          <a:spcPct val="107000"/>
                        </a:lnSpc>
                        <a:spcBef>
                          <a:spcPts val="0"/>
                        </a:spcBef>
                        <a:spcAft>
                          <a:spcPts val="800"/>
                        </a:spcAft>
                      </a:pPr>
                      <a:r>
                        <a:rPr lang="en-US" sz="2000" dirty="0">
                          <a:effectLst/>
                        </a:rPr>
                        <a:t>Hemophilia</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a:effectLst/>
                        </a:rPr>
                        <a:t>Normal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dirty="0">
                          <a:solidFill>
                            <a:srgbClr val="FF0000"/>
                          </a:solidFill>
                          <a:effectLst/>
                        </a:rPr>
                        <a:t>Normal</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dirty="0">
                          <a:solidFill>
                            <a:srgbClr val="FF0000"/>
                          </a:solidFill>
                          <a:effectLst/>
                        </a:rPr>
                        <a:t>Prolonged</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a:effectLst/>
                        </a:rPr>
                        <a:t>Normal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2558813585"/>
                  </a:ext>
                </a:extLst>
              </a:tr>
              <a:tr h="826606">
                <a:tc>
                  <a:txBody>
                    <a:bodyPr/>
                    <a:lstStyle/>
                    <a:p>
                      <a:pPr marL="0" marR="0" algn="ctr">
                        <a:lnSpc>
                          <a:spcPct val="107000"/>
                        </a:lnSpc>
                        <a:spcBef>
                          <a:spcPts val="0"/>
                        </a:spcBef>
                        <a:spcAft>
                          <a:spcPts val="800"/>
                        </a:spcAft>
                      </a:pPr>
                      <a:r>
                        <a:rPr lang="en-US" sz="2000" dirty="0">
                          <a:effectLst/>
                        </a:rPr>
                        <a:t>Von Willebrand Disease (VWD)</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a:effectLst/>
                        </a:rPr>
                        <a:t>Normal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a:solidFill>
                            <a:srgbClr val="FF0000"/>
                          </a:solidFill>
                          <a:effectLst/>
                        </a:rPr>
                        <a:t>Normal</a:t>
                      </a:r>
                      <a:endParaRPr lang="en-US" sz="1800" b="1">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dirty="0">
                          <a:solidFill>
                            <a:srgbClr val="FF0000"/>
                          </a:solidFill>
                          <a:effectLst/>
                        </a:rPr>
                        <a:t>Normal/Prolonged</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a:effectLst/>
                        </a:rPr>
                        <a:t>Normal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3892399209"/>
                  </a:ext>
                </a:extLst>
              </a:tr>
              <a:tr h="826606">
                <a:tc>
                  <a:txBody>
                    <a:bodyPr/>
                    <a:lstStyle/>
                    <a:p>
                      <a:pPr marL="0" marR="0" algn="ctr">
                        <a:lnSpc>
                          <a:spcPct val="107000"/>
                        </a:lnSpc>
                        <a:spcBef>
                          <a:spcPts val="0"/>
                        </a:spcBef>
                        <a:spcAft>
                          <a:spcPts val="800"/>
                        </a:spcAft>
                      </a:pPr>
                      <a:r>
                        <a:rPr lang="en-US" sz="2000" dirty="0">
                          <a:effectLst/>
                        </a:rPr>
                        <a:t>DIC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Low</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Prolonged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dirty="0">
                          <a:effectLst/>
                        </a:rPr>
                        <a:t>Prolonged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tc>
                  <a:txBody>
                    <a:bodyPr/>
                    <a:lstStyle/>
                    <a:p>
                      <a:pPr marL="0" marR="0" algn="ctr">
                        <a:lnSpc>
                          <a:spcPct val="107000"/>
                        </a:lnSpc>
                        <a:spcBef>
                          <a:spcPts val="0"/>
                        </a:spcBef>
                        <a:spcAft>
                          <a:spcPts val="800"/>
                        </a:spcAft>
                      </a:pPr>
                      <a:r>
                        <a:rPr lang="en-US" sz="1800" b="1" dirty="0">
                          <a:solidFill>
                            <a:srgbClr val="FF0000"/>
                          </a:solidFill>
                          <a:effectLst/>
                        </a:rPr>
                        <a:t>Low</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1952" marR="61952" marT="0" marB="0" anchor="ctr"/>
                </a:tc>
                <a:extLst>
                  <a:ext uri="{0D108BD9-81ED-4DB2-BD59-A6C34878D82A}">
                    <a16:rowId xmlns:a16="http://schemas.microsoft.com/office/drawing/2014/main" val="3715778121"/>
                  </a:ext>
                </a:extLst>
              </a:tr>
            </a:tbl>
          </a:graphicData>
        </a:graphic>
      </p:graphicFrame>
      <p:sp>
        <p:nvSpPr>
          <p:cNvPr id="7" name="Title 1">
            <a:extLst>
              <a:ext uri="{FF2B5EF4-FFF2-40B4-BE49-F238E27FC236}">
                <a16:creationId xmlns:a16="http://schemas.microsoft.com/office/drawing/2014/main" id="{37696A36-2979-4082-9D96-2F61D8E71560}"/>
              </a:ext>
            </a:extLst>
          </p:cNvPr>
          <p:cNvSpPr>
            <a:spLocks noGrp="1"/>
          </p:cNvSpPr>
          <p:nvPr>
            <p:ph type="title"/>
          </p:nvPr>
        </p:nvSpPr>
        <p:spPr>
          <a:xfrm>
            <a:off x="228600" y="152400"/>
            <a:ext cx="7710397" cy="1143000"/>
          </a:xfrm>
        </p:spPr>
        <p:txBody>
          <a:bodyPr>
            <a:noAutofit/>
          </a:bodyPr>
          <a:lstStyle/>
          <a:p>
            <a:r>
              <a:rPr lang="en-US" sz="5400" dirty="0">
                <a:latin typeface="+mn-lt"/>
              </a:rPr>
              <a:t>Laboratory Tests</a:t>
            </a:r>
          </a:p>
        </p:txBody>
      </p:sp>
    </p:spTree>
    <p:extLst>
      <p:ext uri="{BB962C8B-B14F-4D97-AF65-F5344CB8AC3E}">
        <p14:creationId xmlns:p14="http://schemas.microsoft.com/office/powerpoint/2010/main" val="358135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high confidence">
            <a:extLst>
              <a:ext uri="{FF2B5EF4-FFF2-40B4-BE49-F238E27FC236}">
                <a16:creationId xmlns:a16="http://schemas.microsoft.com/office/drawing/2014/main" id="{B41A3B4E-6597-4443-B6F8-30AC7A1762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8800" y="4038600"/>
            <a:ext cx="3138046" cy="2339009"/>
          </a:xfrm>
          <a:prstGeom prst="rect">
            <a:avLst/>
          </a:prstGeom>
        </p:spPr>
      </p:pic>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04801" y="1671826"/>
            <a:ext cx="8686799" cy="5186174"/>
          </a:xfrm>
        </p:spPr>
        <p:txBody>
          <a:bodyPr>
            <a:noAutofit/>
          </a:bodyPr>
          <a:lstStyle/>
          <a:p>
            <a:pPr marL="285750" indent="-285750">
              <a:spcBef>
                <a:spcPts val="1800"/>
              </a:spcBef>
              <a:buFont typeface="Arial" panose="020B0604020202020204" pitchFamily="34" charset="0"/>
              <a:buChar char="•"/>
            </a:pPr>
            <a:r>
              <a:rPr lang="en-US" sz="3600" dirty="0"/>
              <a:t>Vascular endothelium</a:t>
            </a:r>
          </a:p>
          <a:p>
            <a:pPr marL="635000" lvl="1" indent="-290513">
              <a:spcBef>
                <a:spcPts val="1800"/>
              </a:spcBef>
              <a:buFont typeface="System Font Regular"/>
              <a:buChar char="-"/>
            </a:pPr>
            <a:r>
              <a:rPr lang="en-US" sz="2800" dirty="0"/>
              <a:t>Stored in secretory granules</a:t>
            </a:r>
          </a:p>
          <a:p>
            <a:pPr marL="635000" lvl="1" indent="-290513">
              <a:spcBef>
                <a:spcPts val="1800"/>
              </a:spcBef>
              <a:buFont typeface="System Font Regular"/>
              <a:buChar char="-"/>
            </a:pPr>
            <a:r>
              <a:rPr lang="en-US" sz="2800" dirty="0"/>
              <a:t>Released by stress and drugs (DDAVP)</a:t>
            </a:r>
          </a:p>
          <a:p>
            <a:pPr marL="285750" indent="-285750">
              <a:spcBef>
                <a:spcPts val="1800"/>
              </a:spcBef>
              <a:buFont typeface="Arial" panose="020B0604020202020204" pitchFamily="34" charset="0"/>
              <a:buChar char="•"/>
            </a:pPr>
            <a:r>
              <a:rPr lang="en-US" sz="3600" dirty="0"/>
              <a:t>Bone marrow megakaryocytes</a:t>
            </a:r>
          </a:p>
          <a:p>
            <a:pPr marL="635000" lvl="1" indent="-290513">
              <a:spcBef>
                <a:spcPts val="1800"/>
              </a:spcBef>
              <a:buFont typeface="System Font Regular"/>
              <a:buChar char="-"/>
            </a:pPr>
            <a:r>
              <a:rPr lang="en-US" sz="2800" dirty="0"/>
              <a:t>Stored in platelet alpha granules</a:t>
            </a:r>
          </a:p>
          <a:p>
            <a:pPr marL="635000" lvl="1" indent="-290513">
              <a:spcBef>
                <a:spcPts val="1800"/>
              </a:spcBef>
              <a:buFont typeface="System Font Regular"/>
              <a:buChar char="-"/>
            </a:pPr>
            <a:r>
              <a:rPr lang="en-US" sz="2800" dirty="0"/>
              <a:t>Released after platelet activation</a:t>
            </a:r>
          </a:p>
          <a:p>
            <a:pPr marL="635000" lvl="1" indent="-290513">
              <a:spcBef>
                <a:spcPts val="1800"/>
              </a:spcBef>
              <a:buFont typeface="System Font Regular"/>
              <a:buChar char="-"/>
            </a:pPr>
            <a:r>
              <a:rPr lang="en-US" sz="2800" dirty="0"/>
              <a:t>Not released by DDAVP</a:t>
            </a:r>
            <a:endParaRPr lang="en-US" sz="2400" dirty="0"/>
          </a:p>
        </p:txBody>
      </p:sp>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304801" y="403562"/>
            <a:ext cx="6553200" cy="1044238"/>
          </a:xfrm>
        </p:spPr>
        <p:txBody>
          <a:bodyPr anchor="ctr">
            <a:normAutofit fontScale="90000"/>
          </a:bodyPr>
          <a:lstStyle/>
          <a:p>
            <a:r>
              <a:rPr lang="en-US" sz="4800" dirty="0">
                <a:latin typeface="+mn-lt"/>
              </a:rPr>
              <a:t>Von Willebrand Factor: Synthesis</a:t>
            </a:r>
            <a:endParaRPr lang="en-US" sz="4800" dirty="0">
              <a:solidFill>
                <a:schemeClr val="accent6">
                  <a:lumMod val="75000"/>
                </a:schemeClr>
              </a:solidFill>
              <a:latin typeface="+mn-lt"/>
            </a:endParaRPr>
          </a:p>
        </p:txBody>
      </p:sp>
    </p:spTree>
    <p:extLst>
      <p:ext uri="{BB962C8B-B14F-4D97-AF65-F5344CB8AC3E}">
        <p14:creationId xmlns:p14="http://schemas.microsoft.com/office/powerpoint/2010/main" val="739409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304800" y="327362"/>
            <a:ext cx="6400317" cy="1044238"/>
          </a:xfrm>
        </p:spPr>
        <p:txBody>
          <a:bodyPr anchor="ctr">
            <a:normAutofit/>
          </a:bodyPr>
          <a:lstStyle/>
          <a:p>
            <a:r>
              <a:rPr lang="en-US" sz="4800" dirty="0">
                <a:latin typeface="+mn-lt"/>
              </a:rPr>
              <a:t>Von Willebrand Factor</a:t>
            </a:r>
            <a:endParaRPr lang="en-US" sz="4800" dirty="0">
              <a:solidFill>
                <a:schemeClr val="accent6">
                  <a:lumMod val="75000"/>
                </a:schemeClr>
              </a:solidFill>
              <a:latin typeface="+mn-lt"/>
            </a:endParaRPr>
          </a:p>
        </p:txBody>
      </p:sp>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04799" y="1371600"/>
            <a:ext cx="6934201" cy="5486400"/>
          </a:xfrm>
        </p:spPr>
        <p:txBody>
          <a:bodyPr>
            <a:noAutofit/>
          </a:bodyPr>
          <a:lstStyle/>
          <a:p>
            <a:pPr marL="285750" indent="-285750" algn="l">
              <a:spcBef>
                <a:spcPts val="1200"/>
              </a:spcBef>
              <a:buFont typeface="Arial" panose="020B0604020202020204" pitchFamily="34" charset="0"/>
              <a:buChar char="•"/>
            </a:pPr>
            <a:r>
              <a:rPr lang="en-US" sz="2800" dirty="0"/>
              <a:t>Promotes platelet adhesion and aggregation</a:t>
            </a:r>
          </a:p>
          <a:p>
            <a:pPr marL="285750" indent="-285750" algn="l">
              <a:spcBef>
                <a:spcPts val="1200"/>
              </a:spcBef>
              <a:buFont typeface="Arial" panose="020B0604020202020204" pitchFamily="34" charset="0"/>
              <a:buChar char="•"/>
            </a:pPr>
            <a:r>
              <a:rPr lang="en-US" sz="2800" dirty="0"/>
              <a:t>Carrier and protector for FVIII in plasma</a:t>
            </a:r>
          </a:p>
          <a:p>
            <a:pPr marL="285750" indent="-285750" algn="l">
              <a:spcBef>
                <a:spcPts val="1200"/>
              </a:spcBef>
              <a:buFont typeface="Arial" panose="020B0604020202020204" pitchFamily="34" charset="0"/>
              <a:buChar char="•"/>
            </a:pPr>
            <a:r>
              <a:rPr lang="en-US" sz="2800" dirty="0"/>
              <a:t>Increased</a:t>
            </a:r>
          </a:p>
          <a:p>
            <a:pPr marL="635000" lvl="1" indent="-290513">
              <a:spcBef>
                <a:spcPts val="1200"/>
              </a:spcBef>
              <a:buFont typeface="System Font Regular"/>
              <a:buChar char="-"/>
            </a:pPr>
            <a:r>
              <a:rPr lang="en-US" sz="2400" dirty="0"/>
              <a:t>African-Americans</a:t>
            </a:r>
          </a:p>
          <a:p>
            <a:pPr marL="635000" lvl="1" indent="-290513">
              <a:spcBef>
                <a:spcPts val="1200"/>
              </a:spcBef>
              <a:buFont typeface="System Font Regular"/>
              <a:buChar char="-"/>
            </a:pPr>
            <a:r>
              <a:rPr lang="en-US" sz="2400" dirty="0"/>
              <a:t>Aging</a:t>
            </a:r>
          </a:p>
          <a:p>
            <a:pPr marL="635000" lvl="1" indent="-290513">
              <a:spcBef>
                <a:spcPts val="1200"/>
              </a:spcBef>
              <a:buFont typeface="System Font Regular"/>
              <a:buChar char="-"/>
            </a:pPr>
            <a:r>
              <a:rPr lang="en-US" sz="2400" dirty="0"/>
              <a:t>Pregnancy</a:t>
            </a:r>
          </a:p>
          <a:p>
            <a:pPr marL="635000" lvl="1" indent="-290513">
              <a:spcBef>
                <a:spcPts val="1200"/>
              </a:spcBef>
              <a:buFont typeface="System Font Regular"/>
              <a:buChar char="-"/>
            </a:pPr>
            <a:r>
              <a:rPr lang="en-US" sz="2400" dirty="0"/>
              <a:t>Acute Stress</a:t>
            </a:r>
          </a:p>
          <a:p>
            <a:pPr marL="635000" lvl="1" indent="-290513">
              <a:spcBef>
                <a:spcPts val="1200"/>
              </a:spcBef>
              <a:buFont typeface="System Font Regular"/>
              <a:buChar char="-"/>
            </a:pPr>
            <a:r>
              <a:rPr lang="en-US" sz="2400" dirty="0"/>
              <a:t>Inflammation</a:t>
            </a:r>
          </a:p>
          <a:p>
            <a:pPr marL="285750" indent="-285750">
              <a:spcBef>
                <a:spcPts val="1200"/>
              </a:spcBef>
              <a:buFont typeface="Arial" panose="020B0604020202020204" pitchFamily="34" charset="0"/>
              <a:buChar char="•"/>
            </a:pPr>
            <a:r>
              <a:rPr lang="en-US" sz="2800" dirty="0"/>
              <a:t>Decreased</a:t>
            </a:r>
          </a:p>
          <a:p>
            <a:pPr marL="635000" lvl="1" indent="-290513">
              <a:spcBef>
                <a:spcPts val="1200"/>
              </a:spcBef>
              <a:buFont typeface="System Font Regular"/>
              <a:buChar char="-"/>
            </a:pPr>
            <a:r>
              <a:rPr lang="en-US" sz="2400" dirty="0"/>
              <a:t>Hypothyroidism</a:t>
            </a:r>
          </a:p>
        </p:txBody>
      </p:sp>
      <p:pic>
        <p:nvPicPr>
          <p:cNvPr id="6" name="Picture 5" descr="A picture containing indoor, food&#10;&#10;Description automatically generated">
            <a:extLst>
              <a:ext uri="{FF2B5EF4-FFF2-40B4-BE49-F238E27FC236}">
                <a16:creationId xmlns:a16="http://schemas.microsoft.com/office/drawing/2014/main" id="{5918BA58-9E54-451E-B8A5-17D23E5112E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95800" y="2895600"/>
            <a:ext cx="3911488" cy="2486025"/>
          </a:xfrm>
          <a:prstGeom prst="rect">
            <a:avLst/>
          </a:prstGeom>
        </p:spPr>
      </p:pic>
      <p:sp>
        <p:nvSpPr>
          <p:cNvPr id="7" name="Rectangle 6">
            <a:extLst>
              <a:ext uri="{FF2B5EF4-FFF2-40B4-BE49-F238E27FC236}">
                <a16:creationId xmlns:a16="http://schemas.microsoft.com/office/drawing/2014/main" id="{9061C24C-DB83-4999-BE5D-D2F515F1B6A3}"/>
              </a:ext>
            </a:extLst>
          </p:cNvPr>
          <p:cNvSpPr/>
          <p:nvPr/>
        </p:nvSpPr>
        <p:spPr>
          <a:xfrm>
            <a:off x="4495800" y="5791200"/>
            <a:ext cx="3911488" cy="461665"/>
          </a:xfrm>
          <a:prstGeom prst="rect">
            <a:avLst/>
          </a:prstGeom>
        </p:spPr>
        <p:txBody>
          <a:bodyPr wrap="square">
            <a:spAutoFit/>
          </a:bodyPr>
          <a:lstStyle/>
          <a:p>
            <a:pPr algn="ctr"/>
            <a:r>
              <a:rPr lang="en-US" sz="1200" i="1" dirty="0">
                <a:latin typeface="source sans pro" panose="020B0503030403020204" pitchFamily="34" charset="0"/>
                <a:hlinkClick r:id="rId4">
                  <a:extLst>
                    <a:ext uri="{A12FA001-AC4F-418D-AE19-62706E023703}">
                      <ahyp:hlinkClr xmlns:ahyp="http://schemas.microsoft.com/office/drawing/2018/hyperlinkcolor" val="tx"/>
                    </a:ext>
                  </a:extLst>
                </a:hlinkClick>
              </a:rPr>
              <a:t>"Blood clotting"</a:t>
            </a:r>
            <a:r>
              <a:rPr lang="en-US" sz="1200" i="1" dirty="0">
                <a:latin typeface="source sans pro" panose="020B0503030403020204" pitchFamily="34" charset="0"/>
              </a:rPr>
              <a:t> by Alexey </a:t>
            </a:r>
            <a:r>
              <a:rPr lang="en-US" sz="1200" i="1" dirty="0" err="1">
                <a:latin typeface="source sans pro" panose="020B0503030403020204" pitchFamily="34" charset="0"/>
              </a:rPr>
              <a:t>Kashpersky</a:t>
            </a:r>
            <a:r>
              <a:rPr lang="en-US" sz="1200" i="1" dirty="0">
                <a:latin typeface="source sans pro" panose="020B0503030403020204" pitchFamily="34" charset="0"/>
              </a:rPr>
              <a:t>, Radius Digital Science is licensed under </a:t>
            </a:r>
            <a:r>
              <a:rPr lang="en-US" sz="1200" i="1"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 4.0 </a:t>
            </a:r>
            <a:endParaRPr lang="en-US" sz="1200" dirty="0"/>
          </a:p>
        </p:txBody>
      </p:sp>
    </p:spTree>
    <p:extLst>
      <p:ext uri="{BB962C8B-B14F-4D97-AF65-F5344CB8AC3E}">
        <p14:creationId xmlns:p14="http://schemas.microsoft.com/office/powerpoint/2010/main" val="1347955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title"/>
          </p:nvPr>
        </p:nvSpPr>
        <p:spPr>
          <a:xfrm>
            <a:off x="549275" y="349320"/>
            <a:ext cx="8061325" cy="1022280"/>
          </a:xfrm>
        </p:spPr>
        <p:txBody>
          <a:bodyPr/>
          <a:lstStyle/>
          <a:p>
            <a:pPr eaLnBrk="1" hangingPunct="1"/>
            <a:r>
              <a:rPr lang="en-US" sz="4400" dirty="0">
                <a:latin typeface="+mn-lt"/>
                <a:cs typeface="Arial" charset="0"/>
              </a:rPr>
              <a:t>Faculty Disclosures</a:t>
            </a:r>
            <a:endParaRPr lang="en-US" sz="4400" i="1" dirty="0">
              <a:latin typeface="+mn-lt"/>
              <a:cs typeface="Arial" charset="0"/>
            </a:endParaRPr>
          </a:p>
        </p:txBody>
      </p:sp>
      <p:sp>
        <p:nvSpPr>
          <p:cNvPr id="17410" name="Content Placeholder 1"/>
          <p:cNvSpPr>
            <a:spLocks noGrp="1"/>
          </p:cNvSpPr>
          <p:nvPr>
            <p:ph sz="half" idx="1"/>
          </p:nvPr>
        </p:nvSpPr>
        <p:spPr>
          <a:xfrm>
            <a:off x="549275" y="1600200"/>
            <a:ext cx="3840163" cy="4343400"/>
          </a:xfrm>
        </p:spPr>
        <p:txBody>
          <a:bodyPr/>
          <a:lstStyle/>
          <a:p>
            <a:pPr eaLnBrk="1" hangingPunct="1"/>
            <a:r>
              <a:rPr lang="en-US" sz="3200" dirty="0">
                <a:solidFill>
                  <a:srgbClr val="000000"/>
                </a:solidFill>
              </a:rPr>
              <a:t>None</a:t>
            </a:r>
          </a:p>
        </p:txBody>
      </p:sp>
    </p:spTree>
    <p:extLst>
      <p:ext uri="{BB962C8B-B14F-4D97-AF65-F5344CB8AC3E}">
        <p14:creationId xmlns:p14="http://schemas.microsoft.com/office/powerpoint/2010/main" val="2057399962"/>
      </p:ext>
    </p:extLst>
  </p:cSld>
  <p:clrMapOvr>
    <a:masterClrMapping/>
  </p:clrMapOvr>
  <p:transition spd="slow"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304800" y="403562"/>
            <a:ext cx="7285153" cy="910687"/>
          </a:xfrm>
        </p:spPr>
        <p:txBody>
          <a:bodyPr>
            <a:normAutofit/>
          </a:bodyPr>
          <a:lstStyle/>
          <a:p>
            <a:r>
              <a:rPr lang="en-US" sz="4400" dirty="0">
                <a:latin typeface="+mn-lt"/>
              </a:rPr>
              <a:t>Von Willebrand Disease (VWD)</a:t>
            </a:r>
            <a:endParaRPr lang="en-US" sz="4400" dirty="0">
              <a:solidFill>
                <a:schemeClr val="accent6">
                  <a:lumMod val="75000"/>
                </a:schemeClr>
              </a:solidFill>
              <a:latin typeface="+mn-lt"/>
            </a:endParaRPr>
          </a:p>
        </p:txBody>
      </p:sp>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04800" y="1897694"/>
            <a:ext cx="5161051" cy="3504497"/>
          </a:xfrm>
        </p:spPr>
        <p:txBody>
          <a:bodyPr>
            <a:noAutofit/>
          </a:bodyPr>
          <a:lstStyle/>
          <a:p>
            <a:pPr algn="l">
              <a:spcBef>
                <a:spcPts val="1800"/>
              </a:spcBef>
            </a:pPr>
            <a:r>
              <a:rPr lang="en-US" sz="3600" dirty="0"/>
              <a:t>Qualitative or Quantitative Defect in VWF</a:t>
            </a:r>
          </a:p>
          <a:p>
            <a:pPr marL="285750" indent="-285750">
              <a:spcBef>
                <a:spcPts val="1800"/>
              </a:spcBef>
              <a:buFont typeface="Arial" panose="020B0604020202020204" pitchFamily="34" charset="0"/>
              <a:buChar char="•"/>
            </a:pPr>
            <a:r>
              <a:rPr lang="en-US" sz="3200" dirty="0"/>
              <a:t>1:100 population have defect in VWF</a:t>
            </a:r>
          </a:p>
          <a:p>
            <a:pPr marL="285750" indent="-285750">
              <a:spcBef>
                <a:spcPts val="1800"/>
              </a:spcBef>
              <a:buFont typeface="Arial" panose="020B0604020202020204" pitchFamily="34" charset="0"/>
              <a:buChar char="•"/>
            </a:pPr>
            <a:r>
              <a:rPr lang="en-US" sz="3200" dirty="0"/>
              <a:t>1:10,000 patients clinically significant</a:t>
            </a:r>
          </a:p>
        </p:txBody>
      </p:sp>
      <p:pic>
        <p:nvPicPr>
          <p:cNvPr id="7" name="Picture 6" descr="A person wearing a suit and tie&#10;&#10;Description generated with very high confidence">
            <a:extLst>
              <a:ext uri="{FF2B5EF4-FFF2-40B4-BE49-F238E27FC236}">
                <a16:creationId xmlns:a16="http://schemas.microsoft.com/office/drawing/2014/main" id="{283E084F-1B85-4418-A552-353DC56FA9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2966" y="1877147"/>
            <a:ext cx="2771591" cy="310370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2707" y="5965089"/>
            <a:ext cx="8299939" cy="461665"/>
          </a:xfrm>
          <a:prstGeom prst="rect">
            <a:avLst/>
          </a:prstGeom>
          <a:noFill/>
        </p:spPr>
        <p:txBody>
          <a:bodyPr wrap="square" rtlCol="0">
            <a:spAutoFit/>
          </a:bodyPr>
          <a:lstStyle/>
          <a:p>
            <a:r>
              <a:rPr lang="en-US" sz="1200" dirty="0" err="1"/>
              <a:t>Franchini</a:t>
            </a:r>
            <a:r>
              <a:rPr lang="en-US" sz="1200" dirty="0"/>
              <a:t> M, Capra F, </a:t>
            </a:r>
            <a:r>
              <a:rPr lang="en-US" sz="1200" dirty="0" err="1"/>
              <a:t>Targher</a:t>
            </a:r>
            <a:r>
              <a:rPr lang="en-US" sz="1200" dirty="0"/>
              <a:t> G, </a:t>
            </a:r>
            <a:r>
              <a:rPr lang="en-US" sz="1200" dirty="0" err="1"/>
              <a:t>Montagnana</a:t>
            </a:r>
            <a:r>
              <a:rPr lang="en-US" sz="1200" dirty="0"/>
              <a:t> M, Lippi G. Relationship between ABO blood group and von </a:t>
            </a:r>
            <a:r>
              <a:rPr lang="en-US" sz="1200" dirty="0" err="1"/>
              <a:t>Willebrand</a:t>
            </a:r>
            <a:r>
              <a:rPr lang="en-US" sz="1200" dirty="0"/>
              <a:t> factor levels: from biology to clinical implications. </a:t>
            </a:r>
            <a:r>
              <a:rPr lang="en-US" sz="1200" i="1" dirty="0" err="1"/>
              <a:t>Thromb</a:t>
            </a:r>
            <a:r>
              <a:rPr lang="en-US" sz="1200" i="1" dirty="0"/>
              <a:t> J</a:t>
            </a:r>
            <a:r>
              <a:rPr lang="en-US" sz="1200" dirty="0"/>
              <a:t>. 2007;5:14. </a:t>
            </a:r>
          </a:p>
        </p:txBody>
      </p:sp>
    </p:spTree>
    <p:extLst>
      <p:ext uri="{BB962C8B-B14F-4D97-AF65-F5344CB8AC3E}">
        <p14:creationId xmlns:p14="http://schemas.microsoft.com/office/powerpoint/2010/main" val="30715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584200" y="314849"/>
            <a:ext cx="7975599" cy="777143"/>
          </a:xfrm>
        </p:spPr>
        <p:txBody>
          <a:bodyPr anchor="ctr">
            <a:noAutofit/>
          </a:bodyPr>
          <a:lstStyle/>
          <a:p>
            <a:r>
              <a:rPr lang="en-US" sz="4400" dirty="0">
                <a:latin typeface="+mn-lt"/>
              </a:rPr>
              <a:t>VWD: Transmission</a:t>
            </a:r>
          </a:p>
        </p:txBody>
      </p:sp>
      <p:pic>
        <p:nvPicPr>
          <p:cNvPr id="8" name="Picture 7" descr="A picture containing object&#10;&#10;Description generated with high confidence">
            <a:extLst>
              <a:ext uri="{FF2B5EF4-FFF2-40B4-BE49-F238E27FC236}">
                <a16:creationId xmlns:a16="http://schemas.microsoft.com/office/drawing/2014/main" id="{3BA01040-3BF1-4F66-A0A6-96E9192B4E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237" y="1676400"/>
            <a:ext cx="3152320" cy="4756773"/>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id="{CEF0852E-B783-46C3-92D9-5835CCD179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2588" y="1295400"/>
            <a:ext cx="3467238" cy="5137773"/>
          </a:xfrm>
          <a:prstGeom prst="rect">
            <a:avLst/>
          </a:prstGeom>
        </p:spPr>
      </p:pic>
      <p:sp>
        <p:nvSpPr>
          <p:cNvPr id="3" name="Rectangle 2">
            <a:extLst>
              <a:ext uri="{FF2B5EF4-FFF2-40B4-BE49-F238E27FC236}">
                <a16:creationId xmlns:a16="http://schemas.microsoft.com/office/drawing/2014/main" id="{054FD846-F86F-446F-8DB1-42155846DED1}"/>
              </a:ext>
            </a:extLst>
          </p:cNvPr>
          <p:cNvSpPr/>
          <p:nvPr/>
        </p:nvSpPr>
        <p:spPr>
          <a:xfrm>
            <a:off x="2049887" y="6520543"/>
            <a:ext cx="5105400" cy="246221"/>
          </a:xfrm>
          <a:prstGeom prst="rect">
            <a:avLst/>
          </a:prstGeom>
        </p:spPr>
        <p:txBody>
          <a:bodyPr wrap="square">
            <a:spAutoFit/>
          </a:bodyPr>
          <a:lstStyle/>
          <a:p>
            <a:pPr lvl="0"/>
            <a:r>
              <a:rPr lang="en-US" sz="1000" dirty="0"/>
              <a:t>CC BY-SA 3.0, https://commons.wikimedia.org/w/index.php?curid=19018894</a:t>
            </a:r>
          </a:p>
        </p:txBody>
      </p:sp>
      <p:sp>
        <p:nvSpPr>
          <p:cNvPr id="4" name="TextBox 3">
            <a:extLst>
              <a:ext uri="{FF2B5EF4-FFF2-40B4-BE49-F238E27FC236}">
                <a16:creationId xmlns:a16="http://schemas.microsoft.com/office/drawing/2014/main" id="{1B35CF00-2C4F-473E-819D-36DC4E250817}"/>
              </a:ext>
            </a:extLst>
          </p:cNvPr>
          <p:cNvSpPr txBox="1"/>
          <p:nvPr/>
        </p:nvSpPr>
        <p:spPr>
          <a:xfrm>
            <a:off x="1600200" y="1321713"/>
            <a:ext cx="1676400" cy="430887"/>
          </a:xfrm>
          <a:prstGeom prst="rect">
            <a:avLst/>
          </a:prstGeom>
          <a:noFill/>
        </p:spPr>
        <p:txBody>
          <a:bodyPr wrap="square" rtlCol="0">
            <a:spAutoFit/>
          </a:bodyPr>
          <a:lstStyle/>
          <a:p>
            <a:r>
              <a:rPr lang="en-US" sz="2200" dirty="0"/>
              <a:t>Type I &amp; II</a:t>
            </a:r>
          </a:p>
        </p:txBody>
      </p:sp>
      <p:sp>
        <p:nvSpPr>
          <p:cNvPr id="7" name="TextBox 6">
            <a:extLst>
              <a:ext uri="{FF2B5EF4-FFF2-40B4-BE49-F238E27FC236}">
                <a16:creationId xmlns:a16="http://schemas.microsoft.com/office/drawing/2014/main" id="{126E92A1-2640-457B-9720-3880F1C6C952}"/>
              </a:ext>
            </a:extLst>
          </p:cNvPr>
          <p:cNvSpPr txBox="1"/>
          <p:nvPr/>
        </p:nvSpPr>
        <p:spPr>
          <a:xfrm>
            <a:off x="5715000" y="914400"/>
            <a:ext cx="1143000" cy="430887"/>
          </a:xfrm>
          <a:prstGeom prst="rect">
            <a:avLst/>
          </a:prstGeom>
          <a:noFill/>
        </p:spPr>
        <p:txBody>
          <a:bodyPr wrap="square" rtlCol="0">
            <a:spAutoFit/>
          </a:bodyPr>
          <a:lstStyle/>
          <a:p>
            <a:r>
              <a:rPr lang="en-US" sz="2200" dirty="0"/>
              <a:t>Type III</a:t>
            </a:r>
          </a:p>
        </p:txBody>
      </p:sp>
    </p:spTree>
    <p:extLst>
      <p:ext uri="{BB962C8B-B14F-4D97-AF65-F5344CB8AC3E}">
        <p14:creationId xmlns:p14="http://schemas.microsoft.com/office/powerpoint/2010/main" val="815381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268357" y="210319"/>
            <a:ext cx="8316349" cy="1094060"/>
          </a:xfrm>
        </p:spPr>
        <p:txBody>
          <a:bodyPr anchor="ctr">
            <a:normAutofit/>
          </a:bodyPr>
          <a:lstStyle/>
          <a:p>
            <a:r>
              <a:rPr lang="en-US" sz="4800" dirty="0">
                <a:latin typeface="+mn-lt"/>
              </a:rPr>
              <a:t>VWD: Types</a:t>
            </a:r>
          </a:p>
        </p:txBody>
      </p:sp>
      <p:graphicFrame>
        <p:nvGraphicFramePr>
          <p:cNvPr id="7" name="Table 6">
            <a:extLst>
              <a:ext uri="{FF2B5EF4-FFF2-40B4-BE49-F238E27FC236}">
                <a16:creationId xmlns:a16="http://schemas.microsoft.com/office/drawing/2014/main" id="{A198EE9A-FD19-4B40-8D81-843868A0E2A1}"/>
              </a:ext>
            </a:extLst>
          </p:cNvPr>
          <p:cNvGraphicFramePr>
            <a:graphicFrameLocks noGrp="1"/>
          </p:cNvGraphicFramePr>
          <p:nvPr>
            <p:extLst>
              <p:ext uri="{D42A27DB-BD31-4B8C-83A1-F6EECF244321}">
                <p14:modId xmlns:p14="http://schemas.microsoft.com/office/powerpoint/2010/main" val="2187814728"/>
              </p:ext>
            </p:extLst>
          </p:nvPr>
        </p:nvGraphicFramePr>
        <p:xfrm>
          <a:off x="298327" y="1509396"/>
          <a:ext cx="8547346" cy="4662804"/>
        </p:xfrm>
        <a:graphic>
          <a:graphicData uri="http://schemas.openxmlformats.org/drawingml/2006/table">
            <a:tbl>
              <a:tblPr firstRow="1" bandRow="1">
                <a:tableStyleId>{5C22544A-7EE6-4342-B048-85BDC9FD1C3A}</a:tableStyleId>
              </a:tblPr>
              <a:tblGrid>
                <a:gridCol w="2040503">
                  <a:extLst>
                    <a:ext uri="{9D8B030D-6E8A-4147-A177-3AD203B41FA5}">
                      <a16:colId xmlns:a16="http://schemas.microsoft.com/office/drawing/2014/main" val="142147266"/>
                    </a:ext>
                  </a:extLst>
                </a:gridCol>
                <a:gridCol w="2822679">
                  <a:extLst>
                    <a:ext uri="{9D8B030D-6E8A-4147-A177-3AD203B41FA5}">
                      <a16:colId xmlns:a16="http://schemas.microsoft.com/office/drawing/2014/main" val="2263407119"/>
                    </a:ext>
                  </a:extLst>
                </a:gridCol>
                <a:gridCol w="3684164">
                  <a:extLst>
                    <a:ext uri="{9D8B030D-6E8A-4147-A177-3AD203B41FA5}">
                      <a16:colId xmlns:a16="http://schemas.microsoft.com/office/drawing/2014/main" val="318758584"/>
                    </a:ext>
                  </a:extLst>
                </a:gridCol>
              </a:tblGrid>
              <a:tr h="868521">
                <a:tc>
                  <a:txBody>
                    <a:bodyPr/>
                    <a:lstStyle/>
                    <a:p>
                      <a:pPr algn="ctr"/>
                      <a:r>
                        <a:rPr lang="en-US" sz="3600" b="0" u="none" dirty="0"/>
                        <a:t>Type</a:t>
                      </a:r>
                    </a:p>
                  </a:txBody>
                  <a:tcPr anchor="ctr"/>
                </a:tc>
                <a:tc>
                  <a:txBody>
                    <a:bodyPr/>
                    <a:lstStyle/>
                    <a:p>
                      <a:pPr algn="ctr"/>
                      <a:r>
                        <a:rPr lang="en-US" sz="3600" b="0" dirty="0"/>
                        <a:t>Defect</a:t>
                      </a:r>
                    </a:p>
                  </a:txBody>
                  <a:tcPr anchor="ctr"/>
                </a:tc>
                <a:tc>
                  <a:txBody>
                    <a:bodyPr/>
                    <a:lstStyle/>
                    <a:p>
                      <a:pPr algn="ctr"/>
                      <a:r>
                        <a:rPr lang="en-US" sz="3600" b="0" dirty="0"/>
                        <a:t>Inheritance</a:t>
                      </a:r>
                    </a:p>
                  </a:txBody>
                  <a:tcPr anchor="ctr"/>
                </a:tc>
                <a:extLst>
                  <a:ext uri="{0D108BD9-81ED-4DB2-BD59-A6C34878D82A}">
                    <a16:rowId xmlns:a16="http://schemas.microsoft.com/office/drawing/2014/main" val="2036871442"/>
                  </a:ext>
                </a:extLst>
              </a:tr>
              <a:tr h="868521">
                <a:tc>
                  <a:txBody>
                    <a:bodyPr/>
                    <a:lstStyle/>
                    <a:p>
                      <a:pPr algn="ctr"/>
                      <a:r>
                        <a:rPr lang="en-US" sz="2000" b="1" i="0" u="none" dirty="0">
                          <a:solidFill>
                            <a:schemeClr val="tx1"/>
                          </a:solidFill>
                        </a:rPr>
                        <a:t>Type I:  (70%)</a:t>
                      </a:r>
                    </a:p>
                  </a:txBody>
                  <a:tcPr anchor="ctr"/>
                </a:tc>
                <a:tc>
                  <a:txBody>
                    <a:bodyPr/>
                    <a:lstStyle/>
                    <a:p>
                      <a:pPr algn="ctr"/>
                      <a:r>
                        <a:rPr lang="en-US" sz="1800" b="1" dirty="0">
                          <a:solidFill>
                            <a:schemeClr val="tx1"/>
                          </a:solidFill>
                        </a:rPr>
                        <a:t>Quantitative</a:t>
                      </a:r>
                      <a:r>
                        <a:rPr lang="en-US" sz="1800" dirty="0">
                          <a:solidFill>
                            <a:schemeClr val="tx1"/>
                          </a:solidFill>
                        </a:rPr>
                        <a:t> Defect </a:t>
                      </a:r>
                    </a:p>
                  </a:txBody>
                  <a:tcPr anchor="ctr"/>
                </a:tc>
                <a:tc>
                  <a:txBody>
                    <a:bodyPr/>
                    <a:lstStyle/>
                    <a:p>
                      <a:pPr algn="ctr"/>
                      <a:r>
                        <a:rPr lang="en-US" sz="1800" dirty="0">
                          <a:solidFill>
                            <a:schemeClr val="tx1">
                              <a:lumMod val="65000"/>
                              <a:lumOff val="35000"/>
                            </a:schemeClr>
                          </a:solidFill>
                        </a:rPr>
                        <a:t>Autosomal Dominant </a:t>
                      </a:r>
                    </a:p>
                  </a:txBody>
                  <a:tcPr anchor="ctr"/>
                </a:tc>
                <a:extLst>
                  <a:ext uri="{0D108BD9-81ED-4DB2-BD59-A6C34878D82A}">
                    <a16:rowId xmlns:a16="http://schemas.microsoft.com/office/drawing/2014/main" val="3463070726"/>
                  </a:ext>
                </a:extLst>
              </a:tr>
              <a:tr h="868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u="none" dirty="0">
                          <a:solidFill>
                            <a:schemeClr val="tx1"/>
                          </a:solidFill>
                        </a:rPr>
                        <a:t>Type II: (25%)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0" u="none" dirty="0">
                          <a:solidFill>
                            <a:schemeClr val="tx1"/>
                          </a:solidFill>
                        </a:rPr>
                        <a:t>(2A, 2B, 2M,2N)</a:t>
                      </a:r>
                    </a:p>
                  </a:txBody>
                  <a:tcPr anchor="ctr"/>
                </a:tc>
                <a:tc>
                  <a:txBody>
                    <a:bodyPr/>
                    <a:lstStyle/>
                    <a:p>
                      <a:pPr algn="ctr"/>
                      <a:r>
                        <a:rPr lang="en-US" sz="1800" b="1" dirty="0">
                          <a:solidFill>
                            <a:schemeClr val="tx1"/>
                          </a:solidFill>
                        </a:rPr>
                        <a:t>Qualitative </a:t>
                      </a:r>
                      <a:r>
                        <a:rPr lang="en-US" sz="1800" dirty="0">
                          <a:solidFill>
                            <a:schemeClr val="tx1"/>
                          </a:solidFill>
                        </a:rPr>
                        <a:t>Defect</a:t>
                      </a:r>
                    </a:p>
                  </a:txBody>
                  <a:tcPr anchor="ctr"/>
                </a:tc>
                <a:tc>
                  <a:txBody>
                    <a:bodyPr/>
                    <a:lstStyle/>
                    <a:p>
                      <a:pPr algn="ctr"/>
                      <a:r>
                        <a:rPr lang="en-US" sz="1800" dirty="0">
                          <a:solidFill>
                            <a:schemeClr val="tx1">
                              <a:lumMod val="65000"/>
                              <a:lumOff val="35000"/>
                            </a:schemeClr>
                          </a:solidFill>
                        </a:rPr>
                        <a:t>Autosomal Dominant</a:t>
                      </a:r>
                    </a:p>
                  </a:txBody>
                  <a:tcPr anchor="ctr"/>
                </a:tc>
                <a:extLst>
                  <a:ext uri="{0D108BD9-81ED-4DB2-BD59-A6C34878D82A}">
                    <a16:rowId xmlns:a16="http://schemas.microsoft.com/office/drawing/2014/main" val="1541247860"/>
                  </a:ext>
                </a:extLst>
              </a:tr>
              <a:tr h="868521">
                <a:tc>
                  <a:txBody>
                    <a:bodyPr/>
                    <a:lstStyle/>
                    <a:p>
                      <a:pPr algn="ctr"/>
                      <a:r>
                        <a:rPr lang="en-US" sz="2000" b="0" i="0" u="none" dirty="0">
                          <a:solidFill>
                            <a:schemeClr val="tx1"/>
                          </a:solidFill>
                        </a:rPr>
                        <a:t>Type III: (5%)</a:t>
                      </a:r>
                    </a:p>
                  </a:txBody>
                  <a:tcPr anchor="ctr"/>
                </a:tc>
                <a:tc>
                  <a:txBody>
                    <a:bodyPr/>
                    <a:lstStyle/>
                    <a:p>
                      <a:pPr algn="ctr"/>
                      <a:r>
                        <a:rPr lang="en-US" sz="1800" b="1" dirty="0">
                          <a:solidFill>
                            <a:schemeClr val="tx1"/>
                          </a:solidFill>
                        </a:rPr>
                        <a:t>Profound Quantitative</a:t>
                      </a:r>
                    </a:p>
                    <a:p>
                      <a:pPr algn="ctr"/>
                      <a:r>
                        <a:rPr lang="en-US" sz="1800" dirty="0">
                          <a:solidFill>
                            <a:schemeClr val="tx1"/>
                          </a:solidFill>
                        </a:rPr>
                        <a:t>Defect </a:t>
                      </a:r>
                    </a:p>
                  </a:txBody>
                  <a:tcPr anchor="ctr"/>
                </a:tc>
                <a:tc>
                  <a:txBody>
                    <a:bodyPr/>
                    <a:lstStyle/>
                    <a:p>
                      <a:pPr algn="ctr"/>
                      <a:r>
                        <a:rPr lang="en-US" sz="1800" dirty="0">
                          <a:solidFill>
                            <a:schemeClr val="tx1">
                              <a:lumMod val="65000"/>
                              <a:lumOff val="35000"/>
                            </a:schemeClr>
                          </a:solidFill>
                        </a:rPr>
                        <a:t>Autosomal Recessive</a:t>
                      </a:r>
                    </a:p>
                  </a:txBody>
                  <a:tcPr anchor="ctr"/>
                </a:tc>
                <a:extLst>
                  <a:ext uri="{0D108BD9-81ED-4DB2-BD59-A6C34878D82A}">
                    <a16:rowId xmlns:a16="http://schemas.microsoft.com/office/drawing/2014/main" val="1229017387"/>
                  </a:ext>
                </a:extLst>
              </a:tr>
              <a:tr h="1113358">
                <a:tc>
                  <a:txBody>
                    <a:bodyPr/>
                    <a:lstStyle/>
                    <a:p>
                      <a:pPr algn="ctr"/>
                      <a:r>
                        <a:rPr lang="en-US" sz="2000" b="0" i="0" u="none" dirty="0">
                          <a:solidFill>
                            <a:schemeClr val="tx1"/>
                          </a:solidFill>
                        </a:rPr>
                        <a:t>Acquired: (Rare)</a:t>
                      </a:r>
                    </a:p>
                  </a:txBody>
                  <a:tcPr anchor="ctr"/>
                </a:tc>
                <a:tc>
                  <a:txBody>
                    <a:bodyPr/>
                    <a:lstStyle/>
                    <a:p>
                      <a:pPr algn="ctr"/>
                      <a:r>
                        <a:rPr lang="en-US" sz="1800" dirty="0">
                          <a:solidFill>
                            <a:schemeClr val="tx1"/>
                          </a:solidFill>
                        </a:rPr>
                        <a:t>Auto-Antibodies to VWF </a:t>
                      </a:r>
                      <a:r>
                        <a:rPr lang="en-US" sz="1800" dirty="0" err="1">
                          <a:solidFill>
                            <a:schemeClr val="tx1"/>
                          </a:solidFill>
                        </a:rPr>
                        <a:t>VWF</a:t>
                      </a:r>
                      <a:r>
                        <a:rPr lang="en-US" sz="1800" dirty="0">
                          <a:solidFill>
                            <a:schemeClr val="tx1"/>
                          </a:solidFill>
                        </a:rPr>
                        <a:t> adsorption to cells</a:t>
                      </a:r>
                    </a:p>
                  </a:txBody>
                  <a:tcPr anchor="ctr"/>
                </a:tc>
                <a:tc>
                  <a:txBody>
                    <a:bodyPr/>
                    <a:lstStyle/>
                    <a:p>
                      <a:pPr algn="ctr"/>
                      <a:r>
                        <a:rPr lang="en-US" sz="1800" u="none" dirty="0">
                          <a:solidFill>
                            <a:schemeClr val="tx1">
                              <a:lumMod val="65000"/>
                              <a:lumOff val="35000"/>
                            </a:schemeClr>
                          </a:solidFill>
                        </a:rPr>
                        <a:t>In association with:</a:t>
                      </a:r>
                    </a:p>
                    <a:p>
                      <a:pPr algn="ctr"/>
                      <a:r>
                        <a:rPr lang="en-US" sz="1800" dirty="0">
                          <a:solidFill>
                            <a:schemeClr val="tx1">
                              <a:lumMod val="65000"/>
                              <a:lumOff val="35000"/>
                            </a:schemeClr>
                          </a:solidFill>
                        </a:rPr>
                        <a:t> lymphoid malignancies, lymphoproliferative disorders, myeloproliferative disorders</a:t>
                      </a:r>
                    </a:p>
                  </a:txBody>
                  <a:tcPr anchor="ctr"/>
                </a:tc>
                <a:extLst>
                  <a:ext uri="{0D108BD9-81ED-4DB2-BD59-A6C34878D82A}">
                    <a16:rowId xmlns:a16="http://schemas.microsoft.com/office/drawing/2014/main" val="3917969647"/>
                  </a:ext>
                </a:extLst>
              </a:tr>
            </a:tbl>
          </a:graphicData>
        </a:graphic>
      </p:graphicFrame>
      <p:sp>
        <p:nvSpPr>
          <p:cNvPr id="3" name="Rectangle 2">
            <a:extLst>
              <a:ext uri="{FF2B5EF4-FFF2-40B4-BE49-F238E27FC236}">
                <a16:creationId xmlns:a16="http://schemas.microsoft.com/office/drawing/2014/main" id="{5B54EC54-3A02-4EA6-A4AD-616F331C82F0}"/>
              </a:ext>
            </a:extLst>
          </p:cNvPr>
          <p:cNvSpPr/>
          <p:nvPr/>
        </p:nvSpPr>
        <p:spPr>
          <a:xfrm>
            <a:off x="298327" y="6258580"/>
            <a:ext cx="8617074" cy="523220"/>
          </a:xfrm>
          <a:prstGeom prst="rect">
            <a:avLst/>
          </a:prstGeom>
        </p:spPr>
        <p:txBody>
          <a:bodyPr wrap="square">
            <a:spAutoFit/>
          </a:bodyPr>
          <a:lstStyle/>
          <a:p>
            <a:r>
              <a:rPr lang="en-US" sz="1400" dirty="0">
                <a:solidFill>
                  <a:srgbClr val="000000"/>
                </a:solidFill>
                <a:latin typeface="&amp;quot"/>
              </a:rPr>
              <a:t>Sadler JE, </a:t>
            </a:r>
            <a:r>
              <a:rPr lang="en-US" sz="1400" dirty="0" err="1">
                <a:solidFill>
                  <a:srgbClr val="000000"/>
                </a:solidFill>
                <a:latin typeface="&amp;quot"/>
              </a:rPr>
              <a:t>Budde</a:t>
            </a:r>
            <a:r>
              <a:rPr lang="en-US" sz="1400" dirty="0">
                <a:solidFill>
                  <a:srgbClr val="000000"/>
                </a:solidFill>
                <a:latin typeface="&amp;quot"/>
              </a:rPr>
              <a:t> U, Eikenboom JC, et al. Update on the pathophysiology and classification of von Willebrand disease: a report of the Subcommittee on von Willebrand Factor. J </a:t>
            </a:r>
            <a:r>
              <a:rPr lang="en-US" sz="1400" dirty="0" err="1">
                <a:solidFill>
                  <a:srgbClr val="000000"/>
                </a:solidFill>
                <a:latin typeface="&amp;quot"/>
              </a:rPr>
              <a:t>Thromb</a:t>
            </a:r>
            <a:r>
              <a:rPr lang="en-US" sz="1400" dirty="0">
                <a:solidFill>
                  <a:srgbClr val="000000"/>
                </a:solidFill>
                <a:latin typeface="&amp;quot"/>
              </a:rPr>
              <a:t> </a:t>
            </a:r>
            <a:r>
              <a:rPr lang="en-US" sz="1400" dirty="0" err="1">
                <a:solidFill>
                  <a:srgbClr val="000000"/>
                </a:solidFill>
                <a:latin typeface="&amp;quot"/>
              </a:rPr>
              <a:t>Haemost</a:t>
            </a:r>
            <a:r>
              <a:rPr lang="en-US" sz="1400" dirty="0">
                <a:solidFill>
                  <a:srgbClr val="000000"/>
                </a:solidFill>
                <a:latin typeface="&amp;quot"/>
              </a:rPr>
              <a:t>. 2006;4:2103–14</a:t>
            </a:r>
            <a:endParaRPr lang="en-US" sz="1400" dirty="0"/>
          </a:p>
        </p:txBody>
      </p:sp>
    </p:spTree>
    <p:extLst>
      <p:ext uri="{BB962C8B-B14F-4D97-AF65-F5344CB8AC3E}">
        <p14:creationId xmlns:p14="http://schemas.microsoft.com/office/powerpoint/2010/main" val="1710508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381000" y="414670"/>
            <a:ext cx="8763000" cy="804530"/>
          </a:xfrm>
        </p:spPr>
        <p:txBody>
          <a:bodyPr>
            <a:noAutofit/>
          </a:bodyPr>
          <a:lstStyle/>
          <a:p>
            <a:r>
              <a:rPr lang="en-US" sz="4800" dirty="0">
                <a:latin typeface="+mn-lt"/>
              </a:rPr>
              <a:t>VWD: Clinical Presentation</a:t>
            </a:r>
          </a:p>
        </p:txBody>
      </p:sp>
      <p:sp>
        <p:nvSpPr>
          <p:cNvPr id="3" name="Rectangle 2">
            <a:extLst>
              <a:ext uri="{FF2B5EF4-FFF2-40B4-BE49-F238E27FC236}">
                <a16:creationId xmlns:a16="http://schemas.microsoft.com/office/drawing/2014/main" id="{F40603E3-DDCB-4BD4-86F6-17A9ADE5DA5D}"/>
              </a:ext>
            </a:extLst>
          </p:cNvPr>
          <p:cNvSpPr/>
          <p:nvPr/>
        </p:nvSpPr>
        <p:spPr>
          <a:xfrm>
            <a:off x="381001" y="1994665"/>
            <a:ext cx="7467600" cy="3985706"/>
          </a:xfrm>
          <a:prstGeom prst="rect">
            <a:avLst/>
          </a:prstGeom>
        </p:spPr>
        <p:txBody>
          <a:bodyPr wrap="square">
            <a:spAutoFit/>
          </a:bodyPr>
          <a:lstStyle/>
          <a:p>
            <a:pPr marL="342900" indent="-342900">
              <a:spcBef>
                <a:spcPts val="1800"/>
              </a:spcBef>
              <a:buFont typeface="Arial" panose="020B0604020202020204" pitchFamily="34" charset="0"/>
              <a:buChar char="•"/>
            </a:pPr>
            <a:r>
              <a:rPr lang="en-US" sz="3600" dirty="0">
                <a:latin typeface="+mn-lt"/>
              </a:rPr>
              <a:t>Epistaxis</a:t>
            </a:r>
          </a:p>
          <a:p>
            <a:pPr marL="342900" indent="-342900">
              <a:spcBef>
                <a:spcPts val="1800"/>
              </a:spcBef>
              <a:buFont typeface="Arial" panose="020B0604020202020204" pitchFamily="34" charset="0"/>
              <a:buChar char="•"/>
            </a:pPr>
            <a:r>
              <a:rPr lang="en-US" sz="3600" dirty="0">
                <a:latin typeface="+mn-lt"/>
              </a:rPr>
              <a:t>Oral bleeding</a:t>
            </a:r>
          </a:p>
          <a:p>
            <a:pPr marL="342900" indent="-342900">
              <a:spcBef>
                <a:spcPts val="1800"/>
              </a:spcBef>
              <a:buFont typeface="Arial" panose="020B0604020202020204" pitchFamily="34" charset="0"/>
              <a:buChar char="•"/>
            </a:pPr>
            <a:r>
              <a:rPr lang="en-US" sz="3600" dirty="0">
                <a:latin typeface="+mn-lt"/>
              </a:rPr>
              <a:t>Excessive bleeding following minor wounds</a:t>
            </a:r>
          </a:p>
          <a:p>
            <a:pPr marL="342900" indent="-342900">
              <a:spcBef>
                <a:spcPts val="1800"/>
              </a:spcBef>
              <a:buFont typeface="Arial" panose="020B0604020202020204" pitchFamily="34" charset="0"/>
              <a:buChar char="•"/>
            </a:pPr>
            <a:r>
              <a:rPr lang="en-US" sz="3600" dirty="0">
                <a:latin typeface="+mn-lt"/>
              </a:rPr>
              <a:t>Excessive postoperative bleeding</a:t>
            </a:r>
          </a:p>
          <a:p>
            <a:endParaRPr lang="en-US" sz="2800" dirty="0"/>
          </a:p>
        </p:txBody>
      </p:sp>
    </p:spTree>
    <p:extLst>
      <p:ext uri="{BB962C8B-B14F-4D97-AF65-F5344CB8AC3E}">
        <p14:creationId xmlns:p14="http://schemas.microsoft.com/office/powerpoint/2010/main" val="4012768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533400" y="304800"/>
            <a:ext cx="6172200" cy="1143000"/>
          </a:xfrm>
        </p:spPr>
        <p:txBody>
          <a:bodyPr anchor="ctr">
            <a:noAutofit/>
          </a:bodyPr>
          <a:lstStyle/>
          <a:p>
            <a:r>
              <a:rPr lang="en-US" sz="5400" dirty="0">
                <a:latin typeface="+mn-lt"/>
              </a:rPr>
              <a:t>VWD: Diagnosis</a:t>
            </a:r>
          </a:p>
        </p:txBody>
      </p:sp>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533401" y="1752600"/>
            <a:ext cx="7467600" cy="4724400"/>
          </a:xfrm>
        </p:spPr>
        <p:txBody>
          <a:bodyPr>
            <a:normAutofit/>
          </a:bodyPr>
          <a:lstStyle/>
          <a:p>
            <a:pPr algn="l"/>
            <a:r>
              <a:rPr lang="en-US" sz="3600" dirty="0"/>
              <a:t>Bleeding profile: VWD</a:t>
            </a:r>
          </a:p>
          <a:p>
            <a:pPr marL="285750" indent="-285750" algn="l">
              <a:spcBef>
                <a:spcPts val="1200"/>
              </a:spcBef>
              <a:buFont typeface="Arial" panose="020B0604020202020204" pitchFamily="34" charset="0"/>
              <a:buChar char="•"/>
            </a:pPr>
            <a:r>
              <a:rPr lang="en-US" sz="3200" dirty="0"/>
              <a:t>Prolonged bleeding time </a:t>
            </a:r>
          </a:p>
          <a:p>
            <a:pPr marL="285750" indent="-285750" algn="l">
              <a:spcBef>
                <a:spcPts val="1200"/>
              </a:spcBef>
              <a:buFont typeface="Arial" panose="020B0604020202020204" pitchFamily="34" charset="0"/>
              <a:buChar char="•"/>
            </a:pPr>
            <a:r>
              <a:rPr lang="en-US" sz="3200" dirty="0"/>
              <a:t>Normal platelet count</a:t>
            </a:r>
          </a:p>
          <a:p>
            <a:pPr marL="285750" indent="-285750" algn="l">
              <a:spcBef>
                <a:spcPts val="1200"/>
              </a:spcBef>
              <a:buFont typeface="Arial" panose="020B0604020202020204" pitchFamily="34" charset="0"/>
              <a:buChar char="•"/>
            </a:pPr>
            <a:r>
              <a:rPr lang="en-US" sz="3200" dirty="0"/>
              <a:t>Normal PT &amp; prolonged or normal </a:t>
            </a:r>
            <a:r>
              <a:rPr lang="en-US" sz="3200" dirty="0" err="1"/>
              <a:t>aPTT</a:t>
            </a:r>
            <a:endParaRPr lang="en-US" sz="2800" b="1" u="sng" dirty="0">
              <a:solidFill>
                <a:schemeClr val="tx1"/>
              </a:solidFill>
            </a:endParaRPr>
          </a:p>
          <a:p>
            <a:pPr algn="l"/>
            <a:endParaRPr lang="en-US" sz="3600" dirty="0">
              <a:solidFill>
                <a:srgbClr val="0070C0"/>
              </a:solidFill>
            </a:endParaRPr>
          </a:p>
          <a:p>
            <a:pPr algn="l"/>
            <a:r>
              <a:rPr lang="en-US" sz="3600" dirty="0"/>
              <a:t>Screening</a:t>
            </a:r>
          </a:p>
          <a:p>
            <a:pPr algn="l"/>
            <a:r>
              <a:rPr lang="en-US" sz="3200" i="1" dirty="0"/>
              <a:t>Platelet function analyzer (PFA-100)</a:t>
            </a:r>
            <a:endParaRPr lang="en-US" sz="3200" i="1" dirty="0">
              <a:solidFill>
                <a:schemeClr val="tx1"/>
              </a:solidFill>
            </a:endParaRPr>
          </a:p>
        </p:txBody>
      </p:sp>
    </p:spTree>
    <p:extLst>
      <p:ext uri="{BB962C8B-B14F-4D97-AF65-F5344CB8AC3E}">
        <p14:creationId xmlns:p14="http://schemas.microsoft.com/office/powerpoint/2010/main" val="73793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862DE-B2DA-42B8-A574-3BE3A3F1C13A}"/>
              </a:ext>
            </a:extLst>
          </p:cNvPr>
          <p:cNvSpPr>
            <a:spLocks noGrp="1"/>
          </p:cNvSpPr>
          <p:nvPr>
            <p:ph type="title"/>
          </p:nvPr>
        </p:nvSpPr>
        <p:spPr>
          <a:xfrm>
            <a:off x="279647" y="467196"/>
            <a:ext cx="8026154" cy="1056804"/>
          </a:xfrm>
        </p:spPr>
        <p:txBody>
          <a:bodyPr anchor="ctr">
            <a:normAutofit/>
          </a:bodyPr>
          <a:lstStyle/>
          <a:p>
            <a:r>
              <a:rPr lang="en-US" sz="5400" dirty="0">
                <a:latin typeface="+mn-lt"/>
              </a:rPr>
              <a:t>VWD: Diagnosis</a:t>
            </a:r>
          </a:p>
        </p:txBody>
      </p:sp>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1148204" y="1752600"/>
            <a:ext cx="7462396" cy="4952999"/>
          </a:xfrm>
        </p:spPr>
        <p:txBody>
          <a:bodyPr>
            <a:normAutofit/>
          </a:bodyPr>
          <a:lstStyle/>
          <a:p>
            <a:pPr algn="l"/>
            <a:r>
              <a:rPr lang="en-US" sz="3600" dirty="0"/>
              <a:t>Establish Diagnosis (Profile Testing): </a:t>
            </a:r>
          </a:p>
          <a:p>
            <a:pPr marL="342900" indent="-342900" algn="l">
              <a:buFont typeface="Arial" panose="020B0604020202020204" pitchFamily="34" charset="0"/>
              <a:buChar char="•"/>
            </a:pPr>
            <a:r>
              <a:rPr lang="en-US" sz="3200" dirty="0"/>
              <a:t>VWF antigen: (</a:t>
            </a:r>
            <a:r>
              <a:rPr lang="en-US" sz="3200" dirty="0" err="1"/>
              <a:t>VWFAg</a:t>
            </a:r>
            <a:r>
              <a:rPr lang="en-US" sz="3200" dirty="0"/>
              <a:t>)</a:t>
            </a:r>
          </a:p>
          <a:p>
            <a:pPr marL="342900" indent="-342900" algn="l">
              <a:buFont typeface="Arial" panose="020B0604020202020204" pitchFamily="34" charset="0"/>
              <a:buChar char="•"/>
            </a:pPr>
            <a:r>
              <a:rPr lang="en-US" sz="3200" dirty="0"/>
              <a:t>VWF activity: </a:t>
            </a:r>
            <a:r>
              <a:rPr lang="en-US" sz="3200" dirty="0" err="1"/>
              <a:t>Ristocetin</a:t>
            </a:r>
            <a:r>
              <a:rPr lang="en-US" sz="3200" dirty="0"/>
              <a:t> cofactor activity (</a:t>
            </a:r>
            <a:r>
              <a:rPr lang="en-US" sz="3200" dirty="0" err="1"/>
              <a:t>VWF:RCo</a:t>
            </a:r>
            <a:r>
              <a:rPr lang="en-US" sz="3200" dirty="0"/>
              <a:t>)</a:t>
            </a:r>
          </a:p>
          <a:p>
            <a:pPr marL="342900" indent="-342900" algn="l">
              <a:buFont typeface="Arial" panose="020B0604020202020204" pitchFamily="34" charset="0"/>
              <a:buChar char="•"/>
            </a:pPr>
            <a:r>
              <a:rPr lang="en-US" sz="3200" dirty="0"/>
              <a:t>Factor VIII coagulant assay</a:t>
            </a:r>
          </a:p>
          <a:p>
            <a:pPr algn="l"/>
            <a:endParaRPr lang="en-US" sz="2800" dirty="0"/>
          </a:p>
          <a:p>
            <a:pPr algn="l"/>
            <a:r>
              <a:rPr lang="en-US" sz="3600" dirty="0"/>
              <a:t>Classify VWD Subtypes</a:t>
            </a:r>
          </a:p>
          <a:p>
            <a:pPr marL="342900" indent="-342900" algn="l">
              <a:buFont typeface="Arial" panose="020B0604020202020204" pitchFamily="34" charset="0"/>
              <a:buChar char="•"/>
            </a:pPr>
            <a:r>
              <a:rPr lang="en-US" sz="3200" dirty="0"/>
              <a:t>VWF multimer test</a:t>
            </a:r>
          </a:p>
        </p:txBody>
      </p:sp>
      <p:sp>
        <p:nvSpPr>
          <p:cNvPr id="3" name="Arrow: Curved Right 2">
            <a:extLst>
              <a:ext uri="{FF2B5EF4-FFF2-40B4-BE49-F238E27FC236}">
                <a16:creationId xmlns:a16="http://schemas.microsoft.com/office/drawing/2014/main" id="{392F47F3-30E9-464B-BA85-6CDBD632309E}"/>
              </a:ext>
            </a:extLst>
          </p:cNvPr>
          <p:cNvSpPr/>
          <p:nvPr/>
        </p:nvSpPr>
        <p:spPr>
          <a:xfrm>
            <a:off x="249997" y="2227944"/>
            <a:ext cx="734084" cy="3182256"/>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6930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81000" y="1143000"/>
            <a:ext cx="7848601" cy="5486400"/>
          </a:xfrm>
        </p:spPr>
        <p:txBody>
          <a:bodyPr>
            <a:noAutofit/>
          </a:bodyPr>
          <a:lstStyle/>
          <a:p>
            <a:pPr algn="l"/>
            <a:r>
              <a:rPr lang="en-US" sz="2800" dirty="0"/>
              <a:t> </a:t>
            </a:r>
          </a:p>
          <a:p>
            <a:pPr marL="457200" indent="-457200" algn="l">
              <a:lnSpc>
                <a:spcPct val="100000"/>
              </a:lnSpc>
              <a:buFont typeface="Arial" panose="020B0604020202020204" pitchFamily="34" charset="0"/>
              <a:buChar char="•"/>
            </a:pPr>
            <a:r>
              <a:rPr lang="en-US" sz="3600" b="1" dirty="0"/>
              <a:t>Releasing</a:t>
            </a:r>
            <a:r>
              <a:rPr lang="en-US" sz="3600" dirty="0"/>
              <a:t> endogenous VWF Stores Desmopressin (DDAVP) </a:t>
            </a:r>
          </a:p>
          <a:p>
            <a:pPr marL="457200" indent="-457200" algn="l">
              <a:lnSpc>
                <a:spcPct val="100000"/>
              </a:lnSpc>
              <a:buFont typeface="Arial" panose="020B0604020202020204" pitchFamily="34" charset="0"/>
              <a:buChar char="•"/>
            </a:pPr>
            <a:r>
              <a:rPr lang="en-US" sz="3600" b="1" dirty="0"/>
              <a:t>Replace</a:t>
            </a:r>
            <a:r>
              <a:rPr lang="en-US" sz="3600" dirty="0"/>
              <a:t> with exogenous VWF:</a:t>
            </a:r>
          </a:p>
          <a:p>
            <a:pPr marL="801688" lvl="1" indent="-344488">
              <a:lnSpc>
                <a:spcPct val="100000"/>
              </a:lnSpc>
              <a:buFont typeface="System Font Regular"/>
              <a:buChar char="-"/>
            </a:pPr>
            <a:r>
              <a:rPr lang="en-US" sz="3200" dirty="0"/>
              <a:t>VWF concentrates</a:t>
            </a:r>
          </a:p>
          <a:p>
            <a:pPr marL="801688" lvl="1" indent="-344488">
              <a:lnSpc>
                <a:spcPct val="100000"/>
              </a:lnSpc>
              <a:buFont typeface="System Font Regular"/>
              <a:buChar char="-"/>
            </a:pPr>
            <a:r>
              <a:rPr lang="en-US" sz="3200" dirty="0"/>
              <a:t>Platelets</a:t>
            </a:r>
          </a:p>
          <a:p>
            <a:pPr marL="801688" lvl="1" indent="-344488">
              <a:lnSpc>
                <a:spcPct val="100000"/>
              </a:lnSpc>
              <a:buFont typeface="System Font Regular"/>
              <a:buChar char="-"/>
            </a:pPr>
            <a:r>
              <a:rPr lang="en-US" sz="3200" dirty="0"/>
              <a:t>Cryoprecipitate</a:t>
            </a:r>
          </a:p>
          <a:p>
            <a:pPr marL="457200" indent="-457200" algn="l">
              <a:lnSpc>
                <a:spcPct val="100000"/>
              </a:lnSpc>
              <a:buFont typeface="Arial" panose="020B0604020202020204" pitchFamily="34" charset="0"/>
              <a:buChar char="•"/>
            </a:pPr>
            <a:r>
              <a:rPr lang="en-US" sz="3600" b="1" dirty="0"/>
              <a:t>Promote Hemostasis: </a:t>
            </a:r>
            <a:r>
              <a:rPr lang="en-US" sz="3600" dirty="0"/>
              <a:t>Antifibrinolytics</a:t>
            </a:r>
          </a:p>
        </p:txBody>
      </p:sp>
      <p:sp>
        <p:nvSpPr>
          <p:cNvPr id="6" name="Title 1">
            <a:extLst>
              <a:ext uri="{FF2B5EF4-FFF2-40B4-BE49-F238E27FC236}">
                <a16:creationId xmlns:a16="http://schemas.microsoft.com/office/drawing/2014/main" id="{D0132116-E166-4448-B9A4-8301D69D7FF6}"/>
              </a:ext>
            </a:extLst>
          </p:cNvPr>
          <p:cNvSpPr>
            <a:spLocks noGrp="1"/>
          </p:cNvSpPr>
          <p:nvPr>
            <p:ph type="title"/>
          </p:nvPr>
        </p:nvSpPr>
        <p:spPr>
          <a:xfrm>
            <a:off x="381000" y="228600"/>
            <a:ext cx="5029200" cy="1197428"/>
          </a:xfrm>
        </p:spPr>
        <p:txBody>
          <a:bodyPr anchor="ctr">
            <a:normAutofit/>
          </a:bodyPr>
          <a:lstStyle/>
          <a:p>
            <a:r>
              <a:rPr lang="en-US" sz="5400" dirty="0">
                <a:latin typeface="+mn-lt"/>
              </a:rPr>
              <a:t>VWD: Treatment</a:t>
            </a:r>
          </a:p>
        </p:txBody>
      </p:sp>
    </p:spTree>
    <p:extLst>
      <p:ext uri="{BB962C8B-B14F-4D97-AF65-F5344CB8AC3E}">
        <p14:creationId xmlns:p14="http://schemas.microsoft.com/office/powerpoint/2010/main" val="417030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279642" y="1672649"/>
            <a:ext cx="5435357" cy="4666064"/>
          </a:xfrm>
        </p:spPr>
        <p:txBody>
          <a:bodyPr>
            <a:noAutofit/>
          </a:bodyPr>
          <a:lstStyle/>
          <a:p>
            <a:pPr marL="342900" indent="-342900">
              <a:spcBef>
                <a:spcPts val="1200"/>
              </a:spcBef>
              <a:buFont typeface="Arial" panose="020B0604020202020204" pitchFamily="34" charset="0"/>
              <a:buChar char="•"/>
            </a:pPr>
            <a:r>
              <a:rPr lang="en-US" sz="3000" dirty="0"/>
              <a:t>Intranasal dose </a:t>
            </a:r>
          </a:p>
          <a:p>
            <a:pPr marL="635000" lvl="1" indent="-290513">
              <a:spcBef>
                <a:spcPts val="1200"/>
              </a:spcBef>
              <a:buFont typeface="System Font Regular"/>
              <a:buChar char="-"/>
            </a:pPr>
            <a:r>
              <a:rPr lang="en-US" sz="2400" dirty="0"/>
              <a:t>If &lt; 50 kg </a:t>
            </a:r>
            <a:r>
              <a:rPr lang="en-US" sz="2400" dirty="0">
                <a:sym typeface="Wingdings" pitchFamily="2" charset="2"/>
              </a:rPr>
              <a:t> </a:t>
            </a:r>
            <a:r>
              <a:rPr lang="en-US" sz="2400" dirty="0"/>
              <a:t>150 mcg</a:t>
            </a:r>
          </a:p>
          <a:p>
            <a:pPr marL="635000" lvl="1" indent="-290513">
              <a:spcBef>
                <a:spcPts val="1200"/>
              </a:spcBef>
              <a:buFont typeface="System Font Regular"/>
              <a:buChar char="-"/>
            </a:pPr>
            <a:r>
              <a:rPr lang="en-US" sz="2400" dirty="0"/>
              <a:t>If &gt; 50 kg </a:t>
            </a:r>
            <a:r>
              <a:rPr lang="en-US" sz="2400" dirty="0">
                <a:sym typeface="Wingdings" pitchFamily="2" charset="2"/>
              </a:rPr>
              <a:t> </a:t>
            </a:r>
            <a:r>
              <a:rPr lang="en-US" sz="2400" dirty="0"/>
              <a:t>300 mcg </a:t>
            </a:r>
          </a:p>
          <a:p>
            <a:pPr marL="342900" indent="-342900">
              <a:spcBef>
                <a:spcPts val="1200"/>
              </a:spcBef>
              <a:buFont typeface="Arial" panose="020B0604020202020204" pitchFamily="34" charset="0"/>
              <a:buChar char="•"/>
            </a:pPr>
            <a:r>
              <a:rPr lang="en-US" sz="3000" dirty="0"/>
              <a:t>IV dose =  0.3 mcg/kg (max 20mcg) </a:t>
            </a:r>
          </a:p>
          <a:p>
            <a:pPr marL="342900" indent="-342900">
              <a:spcBef>
                <a:spcPts val="1200"/>
              </a:spcBef>
              <a:buFont typeface="Arial" panose="020B0604020202020204" pitchFamily="34" charset="0"/>
              <a:buChar char="•"/>
            </a:pPr>
            <a:r>
              <a:rPr lang="en-US" sz="3000" dirty="0"/>
              <a:t>Produces 3-5 fold increase in VWF:FVIII</a:t>
            </a:r>
          </a:p>
          <a:p>
            <a:pPr marL="342900" indent="-342900">
              <a:spcBef>
                <a:spcPts val="1200"/>
              </a:spcBef>
              <a:buFont typeface="Arial" panose="020B0604020202020204" pitchFamily="34" charset="0"/>
              <a:buChar char="•"/>
            </a:pPr>
            <a:r>
              <a:rPr lang="en-US" sz="3000" dirty="0"/>
              <a:t>Peak @ 30-90 mins </a:t>
            </a:r>
          </a:p>
          <a:p>
            <a:pPr marL="342900" indent="-342900">
              <a:spcBef>
                <a:spcPts val="1200"/>
              </a:spcBef>
              <a:buFont typeface="Arial" panose="020B0604020202020204" pitchFamily="34" charset="0"/>
              <a:buChar char="•"/>
            </a:pPr>
            <a:r>
              <a:rPr lang="en-US" sz="3000" dirty="0"/>
              <a:t>Duration of 8-12 hours</a:t>
            </a:r>
          </a:p>
        </p:txBody>
      </p:sp>
      <p:sp>
        <p:nvSpPr>
          <p:cNvPr id="6" name="Title 1">
            <a:extLst>
              <a:ext uri="{FF2B5EF4-FFF2-40B4-BE49-F238E27FC236}">
                <a16:creationId xmlns:a16="http://schemas.microsoft.com/office/drawing/2014/main" id="{9402667D-4BCB-4C8C-8F64-A0966D01B9BF}"/>
              </a:ext>
            </a:extLst>
          </p:cNvPr>
          <p:cNvSpPr>
            <a:spLocks noGrp="1"/>
          </p:cNvSpPr>
          <p:nvPr>
            <p:ph type="title"/>
          </p:nvPr>
        </p:nvSpPr>
        <p:spPr>
          <a:xfrm>
            <a:off x="279643" y="519287"/>
            <a:ext cx="8584707" cy="968882"/>
          </a:xfrm>
        </p:spPr>
        <p:txBody>
          <a:bodyPr anchor="ctr">
            <a:noAutofit/>
          </a:bodyPr>
          <a:lstStyle/>
          <a:p>
            <a:r>
              <a:rPr lang="en-US" sz="4800" dirty="0">
                <a:latin typeface="+mn-lt"/>
              </a:rPr>
              <a:t>Desmopressin (DDAVP)</a:t>
            </a:r>
            <a:endParaRPr lang="en-US" sz="4800" dirty="0">
              <a:solidFill>
                <a:schemeClr val="accent6">
                  <a:lumMod val="75000"/>
                </a:schemeClr>
              </a:solidFill>
              <a:latin typeface="+mn-lt"/>
            </a:endParaRPr>
          </a:p>
        </p:txBody>
      </p:sp>
      <p:pic>
        <p:nvPicPr>
          <p:cNvPr id="5" name="Picture 4" descr="A picture containing sitting, indoor, small, cup&#10;&#10;Description automatically generated">
            <a:extLst>
              <a:ext uri="{FF2B5EF4-FFF2-40B4-BE49-F238E27FC236}">
                <a16:creationId xmlns:a16="http://schemas.microsoft.com/office/drawing/2014/main" id="{5C3A5B08-21B2-4609-8AE9-A9B18FD0BD1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2115" r="23077"/>
          <a:stretch/>
        </p:blipFill>
        <p:spPr>
          <a:xfrm>
            <a:off x="6096000" y="2191833"/>
            <a:ext cx="2895600" cy="3962400"/>
          </a:xfrm>
          <a:prstGeom prst="rect">
            <a:avLst/>
          </a:prstGeom>
        </p:spPr>
      </p:pic>
      <p:sp>
        <p:nvSpPr>
          <p:cNvPr id="7" name="Rectangle 6">
            <a:extLst>
              <a:ext uri="{FF2B5EF4-FFF2-40B4-BE49-F238E27FC236}">
                <a16:creationId xmlns:a16="http://schemas.microsoft.com/office/drawing/2014/main" id="{684502EB-72D8-4C7F-A1A5-FA8CB0DEC311}"/>
              </a:ext>
            </a:extLst>
          </p:cNvPr>
          <p:cNvSpPr/>
          <p:nvPr/>
        </p:nvSpPr>
        <p:spPr>
          <a:xfrm>
            <a:off x="1371600" y="6338713"/>
            <a:ext cx="6019800" cy="276999"/>
          </a:xfrm>
          <a:prstGeom prst="rect">
            <a:avLst/>
          </a:prstGeom>
        </p:spPr>
        <p:txBody>
          <a:bodyPr wrap="square">
            <a:spAutoFit/>
          </a:bodyPr>
          <a:lstStyle/>
          <a:p>
            <a:pPr algn="ctr"/>
            <a:r>
              <a:rPr lang="en-US" sz="1200" i="1" u="sng" dirty="0">
                <a:latin typeface="source sans pro" panose="020B0503030403020204" pitchFamily="34" charset="0"/>
                <a:hlinkClick r:id="rId4">
                  <a:extLst>
                    <a:ext uri="{A12FA001-AC4F-418D-AE19-62706E023703}">
                      <ahyp:hlinkClr xmlns:ahyp="http://schemas.microsoft.com/office/drawing/2018/hyperlinkcolor" val="tx"/>
                    </a:ext>
                  </a:extLst>
                </a:hlinkClick>
              </a:rPr>
              <a:t>"DDAVP"</a:t>
            </a:r>
            <a:r>
              <a:rPr lang="en-US" sz="1200" i="1" u="sng" dirty="0">
                <a:latin typeface="source sans pro" panose="020B0503030403020204" pitchFamily="34" charset="0"/>
              </a:rPr>
              <a:t> by </a:t>
            </a:r>
            <a:r>
              <a:rPr lang="en-US" sz="1200" i="1" u="sng" dirty="0" err="1">
                <a:latin typeface="source sans pro" panose="020B0503030403020204" pitchFamily="34" charset="0"/>
                <a:hlinkClick r:id="rId5">
                  <a:extLst>
                    <a:ext uri="{A12FA001-AC4F-418D-AE19-62706E023703}">
                      <ahyp:hlinkClr xmlns:ahyp="http://schemas.microsoft.com/office/drawing/2018/hyperlinkcolor" val="tx"/>
                    </a:ext>
                  </a:extLst>
                </a:hlinkClick>
              </a:rPr>
              <a:t>ballookey</a:t>
            </a:r>
            <a:r>
              <a:rPr lang="en-US" sz="1200" i="1" u="sng" dirty="0">
                <a:latin typeface="source sans pro" panose="020B0503030403020204" pitchFamily="34" charset="0"/>
              </a:rPr>
              <a:t> is licensed under </a:t>
            </a:r>
            <a:r>
              <a:rPr lang="en-US" sz="1200" i="1" u="sng" cap="all" dirty="0">
                <a:latin typeface="source sans pro" panose="020B0503030403020204" pitchFamily="34" charset="0"/>
                <a:hlinkClick r:id="rId6">
                  <a:extLst>
                    <a:ext uri="{A12FA001-AC4F-418D-AE19-62706E023703}">
                      <ahyp:hlinkClr xmlns:ahyp="http://schemas.microsoft.com/office/drawing/2018/hyperlinkcolor" val="tx"/>
                    </a:ext>
                  </a:extLst>
                </a:hlinkClick>
              </a:rPr>
              <a:t>CC BY-NC-ND 2.0 </a:t>
            </a:r>
            <a:endParaRPr lang="en-US" sz="1200" u="sng" dirty="0"/>
          </a:p>
        </p:txBody>
      </p:sp>
    </p:spTree>
    <p:extLst>
      <p:ext uri="{BB962C8B-B14F-4D97-AF65-F5344CB8AC3E}">
        <p14:creationId xmlns:p14="http://schemas.microsoft.com/office/powerpoint/2010/main" val="3160848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04800" y="1586774"/>
            <a:ext cx="5151157" cy="5423625"/>
          </a:xfrm>
        </p:spPr>
        <p:txBody>
          <a:bodyPr>
            <a:noAutofit/>
          </a:bodyPr>
          <a:lstStyle/>
          <a:p>
            <a:pPr marL="285750" indent="-285750">
              <a:lnSpc>
                <a:spcPct val="100000"/>
              </a:lnSpc>
              <a:spcBef>
                <a:spcPts val="600"/>
              </a:spcBef>
              <a:buFont typeface="Arial" panose="020B0604020202020204" pitchFamily="34" charset="0"/>
              <a:buChar char="•"/>
            </a:pPr>
            <a:r>
              <a:rPr lang="en-US" sz="3600" dirty="0"/>
              <a:t>Low cost</a:t>
            </a:r>
          </a:p>
          <a:p>
            <a:pPr marL="285750" indent="-285750">
              <a:lnSpc>
                <a:spcPct val="100000"/>
              </a:lnSpc>
              <a:spcBef>
                <a:spcPts val="600"/>
              </a:spcBef>
              <a:buFont typeface="Arial" panose="020B0604020202020204" pitchFamily="34" charset="0"/>
              <a:buChar char="•"/>
            </a:pPr>
            <a:r>
              <a:rPr lang="en-US" sz="3600" dirty="0"/>
              <a:t>No risk of transmission of viral infections</a:t>
            </a:r>
          </a:p>
          <a:p>
            <a:pPr marL="285750" indent="-285750">
              <a:lnSpc>
                <a:spcPct val="100000"/>
              </a:lnSpc>
              <a:spcBef>
                <a:spcPts val="600"/>
              </a:spcBef>
              <a:buFont typeface="Arial" panose="020B0604020202020204" pitchFamily="34" charset="0"/>
              <a:buChar char="•"/>
            </a:pPr>
            <a:r>
              <a:rPr lang="en-US" sz="3600" dirty="0"/>
              <a:t>Complications of prolonged treatment:</a:t>
            </a:r>
          </a:p>
          <a:p>
            <a:pPr marL="635000" lvl="1" indent="-290513">
              <a:lnSpc>
                <a:spcPct val="100000"/>
              </a:lnSpc>
              <a:spcBef>
                <a:spcPts val="600"/>
              </a:spcBef>
              <a:buFont typeface="System Font Regular"/>
              <a:buChar char="-"/>
            </a:pPr>
            <a:r>
              <a:rPr lang="en-US" sz="3000" dirty="0"/>
              <a:t>Tachyphylaxis</a:t>
            </a:r>
          </a:p>
          <a:p>
            <a:pPr marL="635000" lvl="1" indent="-290513">
              <a:lnSpc>
                <a:spcPct val="100000"/>
              </a:lnSpc>
              <a:spcBef>
                <a:spcPts val="600"/>
              </a:spcBef>
              <a:buFont typeface="System Font Regular"/>
              <a:buChar char="-"/>
            </a:pPr>
            <a:r>
              <a:rPr lang="en-US" sz="3000" dirty="0"/>
              <a:t>Hyponatremia</a:t>
            </a:r>
          </a:p>
          <a:p>
            <a:pPr lvl="1">
              <a:lnSpc>
                <a:spcPct val="110000"/>
              </a:lnSpc>
            </a:pPr>
            <a:endParaRPr lang="en-US" sz="2800" dirty="0">
              <a:solidFill>
                <a:schemeClr val="tx1"/>
              </a:solidFill>
            </a:endParaRPr>
          </a:p>
        </p:txBody>
      </p:sp>
      <p:sp>
        <p:nvSpPr>
          <p:cNvPr id="7" name="Title 1">
            <a:extLst>
              <a:ext uri="{FF2B5EF4-FFF2-40B4-BE49-F238E27FC236}">
                <a16:creationId xmlns:a16="http://schemas.microsoft.com/office/drawing/2014/main" id="{E0C6B118-5856-47E1-B805-EB39FE30A298}"/>
              </a:ext>
            </a:extLst>
          </p:cNvPr>
          <p:cNvSpPr txBox="1">
            <a:spLocks/>
          </p:cNvSpPr>
          <p:nvPr/>
        </p:nvSpPr>
        <p:spPr>
          <a:xfrm>
            <a:off x="304800" y="581227"/>
            <a:ext cx="6553200" cy="1227008"/>
          </a:xfrm>
          <a:prstGeom prst="rect">
            <a:avLst/>
          </a:prstGeom>
        </p:spPr>
        <p:txBody>
          <a:bodyPr anchor="ct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800" dirty="0">
                <a:solidFill>
                  <a:schemeClr val="tx1"/>
                </a:solidFill>
                <a:latin typeface="+mn-lt"/>
              </a:rPr>
              <a:t>Desmopressin (DDAVP)</a:t>
            </a:r>
          </a:p>
        </p:txBody>
      </p:sp>
      <p:sp>
        <p:nvSpPr>
          <p:cNvPr id="6" name="Rectangle 5">
            <a:extLst>
              <a:ext uri="{FF2B5EF4-FFF2-40B4-BE49-F238E27FC236}">
                <a16:creationId xmlns:a16="http://schemas.microsoft.com/office/drawing/2014/main" id="{84C6FF52-BE1F-497D-9B36-4B004DF4BC64}"/>
              </a:ext>
            </a:extLst>
          </p:cNvPr>
          <p:cNvSpPr/>
          <p:nvPr/>
        </p:nvSpPr>
        <p:spPr>
          <a:xfrm>
            <a:off x="5455957" y="6019800"/>
            <a:ext cx="3157520" cy="461665"/>
          </a:xfrm>
          <a:prstGeom prst="rect">
            <a:avLst/>
          </a:prstGeom>
        </p:spPr>
        <p:txBody>
          <a:bodyPr wrap="square" anchor="ctr">
            <a:spAutoFit/>
          </a:bodyPr>
          <a:lstStyle/>
          <a:p>
            <a:pPr algn="ctr"/>
            <a:r>
              <a:rPr lang="en-US" sz="1200" i="1" u="sng" dirty="0">
                <a:latin typeface="source sans pro" panose="020B0503030403020204" pitchFamily="34" charset="0"/>
                <a:hlinkClick r:id="rId3">
                  <a:extLst>
                    <a:ext uri="{A12FA001-AC4F-418D-AE19-62706E023703}">
                      <ahyp:hlinkClr xmlns:ahyp="http://schemas.microsoft.com/office/drawing/2018/hyperlinkcolor" val="tx"/>
                    </a:ext>
                  </a:extLst>
                </a:hlinkClick>
              </a:rPr>
              <a:t>"DDAVP"</a:t>
            </a:r>
            <a:r>
              <a:rPr lang="en-US" sz="1200" i="1" u="sng" dirty="0">
                <a:latin typeface="source sans pro" panose="020B0503030403020204" pitchFamily="34" charset="0"/>
              </a:rPr>
              <a:t> by </a:t>
            </a:r>
            <a:r>
              <a:rPr lang="en-US" sz="1200" i="1" u="sng" dirty="0" err="1">
                <a:latin typeface="source sans pro" panose="020B0503030403020204" pitchFamily="34" charset="0"/>
                <a:hlinkClick r:id="rId4">
                  <a:extLst>
                    <a:ext uri="{A12FA001-AC4F-418D-AE19-62706E023703}">
                      <ahyp:hlinkClr xmlns:ahyp="http://schemas.microsoft.com/office/drawing/2018/hyperlinkcolor" val="tx"/>
                    </a:ext>
                  </a:extLst>
                </a:hlinkClick>
              </a:rPr>
              <a:t>ballookey</a:t>
            </a:r>
            <a:r>
              <a:rPr lang="en-US" sz="1200" i="1" u="sng" dirty="0">
                <a:latin typeface="source sans pro" panose="020B0503030403020204" pitchFamily="34" charset="0"/>
              </a:rPr>
              <a:t> is licensed under </a:t>
            </a:r>
            <a:r>
              <a:rPr lang="en-US" sz="1200" i="1" u="sng"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BY-NC-ND 2.0 </a:t>
            </a:r>
            <a:endParaRPr lang="en-US" sz="1200" u="sng" dirty="0"/>
          </a:p>
        </p:txBody>
      </p:sp>
      <p:pic>
        <p:nvPicPr>
          <p:cNvPr id="8" name="Picture 7" descr="A picture containing sitting, indoor, small, cup&#10;&#10;Description automatically generated">
            <a:extLst>
              <a:ext uri="{FF2B5EF4-FFF2-40B4-BE49-F238E27FC236}">
                <a16:creationId xmlns:a16="http://schemas.microsoft.com/office/drawing/2014/main" id="{E848E5FF-C1DF-4969-BC0C-CBE92E1FB08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2115" r="23077"/>
          <a:stretch/>
        </p:blipFill>
        <p:spPr>
          <a:xfrm>
            <a:off x="5455957" y="1586775"/>
            <a:ext cx="3157519" cy="4040982"/>
          </a:xfrm>
          <a:prstGeom prst="rect">
            <a:avLst/>
          </a:prstGeom>
        </p:spPr>
      </p:pic>
    </p:spTree>
    <p:extLst>
      <p:ext uri="{BB962C8B-B14F-4D97-AF65-F5344CB8AC3E}">
        <p14:creationId xmlns:p14="http://schemas.microsoft.com/office/powerpoint/2010/main" val="1299817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56175-A2DD-47F3-80A3-D53D2A22E869}"/>
              </a:ext>
            </a:extLst>
          </p:cNvPr>
          <p:cNvSpPr>
            <a:spLocks noGrp="1"/>
          </p:cNvSpPr>
          <p:nvPr>
            <p:ph type="title"/>
          </p:nvPr>
        </p:nvSpPr>
        <p:spPr>
          <a:xfrm>
            <a:off x="270858" y="240687"/>
            <a:ext cx="8172688" cy="1054713"/>
          </a:xfrm>
        </p:spPr>
        <p:txBody>
          <a:bodyPr anchor="ctr">
            <a:normAutofit/>
          </a:bodyPr>
          <a:lstStyle/>
          <a:p>
            <a:r>
              <a:rPr lang="en-US" sz="4400" dirty="0">
                <a:latin typeface="+mn-lt"/>
              </a:rPr>
              <a:t>VWF Replacement Therapy</a:t>
            </a:r>
            <a:endParaRPr lang="en-US" sz="4400" dirty="0">
              <a:solidFill>
                <a:schemeClr val="accent6">
                  <a:lumMod val="75000"/>
                </a:schemeClr>
              </a:solidFill>
              <a:latin typeface="+mn-lt"/>
            </a:endParaRPr>
          </a:p>
        </p:txBody>
      </p:sp>
      <p:sp>
        <p:nvSpPr>
          <p:cNvPr id="6" name="Rectangle 5">
            <a:extLst>
              <a:ext uri="{FF2B5EF4-FFF2-40B4-BE49-F238E27FC236}">
                <a16:creationId xmlns:a16="http://schemas.microsoft.com/office/drawing/2014/main" id="{A63A131D-EBA8-4B85-803E-39FC24822398}"/>
              </a:ext>
            </a:extLst>
          </p:cNvPr>
          <p:cNvSpPr/>
          <p:nvPr/>
        </p:nvSpPr>
        <p:spPr>
          <a:xfrm>
            <a:off x="270858" y="1335643"/>
            <a:ext cx="8873142" cy="5155257"/>
          </a:xfrm>
          <a:prstGeom prst="rect">
            <a:avLst/>
          </a:prstGeom>
        </p:spPr>
        <p:txBody>
          <a:bodyPr wrap="square">
            <a:spAutoFit/>
          </a:bodyPr>
          <a:lstStyle/>
          <a:p>
            <a:pPr>
              <a:spcBef>
                <a:spcPts val="600"/>
              </a:spcBef>
            </a:pPr>
            <a:r>
              <a:rPr lang="en-US" sz="2800" b="1" dirty="0">
                <a:latin typeface="+mn-lt"/>
              </a:rPr>
              <a:t>VWF Concentrates</a:t>
            </a:r>
          </a:p>
          <a:p>
            <a:pPr marL="342900" indent="-342900">
              <a:spcBef>
                <a:spcPts val="600"/>
              </a:spcBef>
              <a:buFont typeface="Arial" panose="020B0604020202020204" pitchFamily="34" charset="0"/>
              <a:buChar char="•"/>
            </a:pPr>
            <a:r>
              <a:rPr lang="en-US" sz="2400" dirty="0">
                <a:latin typeface="+mn-lt"/>
              </a:rPr>
              <a:t>Type I VWD unresponsive to DDAVP</a:t>
            </a:r>
          </a:p>
          <a:p>
            <a:pPr marL="342900" indent="-342900">
              <a:spcBef>
                <a:spcPts val="600"/>
              </a:spcBef>
              <a:buFont typeface="Arial" panose="020B0604020202020204" pitchFamily="34" charset="0"/>
              <a:buChar char="•"/>
            </a:pPr>
            <a:r>
              <a:rPr lang="en-US" sz="2400" dirty="0">
                <a:latin typeface="+mn-lt"/>
              </a:rPr>
              <a:t>Children younger than 2 years of age</a:t>
            </a:r>
          </a:p>
          <a:p>
            <a:pPr marL="342900" indent="-342900">
              <a:spcBef>
                <a:spcPts val="600"/>
              </a:spcBef>
              <a:buFont typeface="Arial" panose="020B0604020202020204" pitchFamily="34" charset="0"/>
              <a:buChar char="•"/>
            </a:pPr>
            <a:r>
              <a:rPr lang="en-US" sz="2400" dirty="0">
                <a:latin typeface="+mn-lt"/>
              </a:rPr>
              <a:t>Types 2 &amp; </a:t>
            </a:r>
            <a:r>
              <a:rPr lang="en-US" sz="2400">
                <a:latin typeface="+mn-lt"/>
              </a:rPr>
              <a:t>Type 3</a:t>
            </a:r>
            <a:endParaRPr lang="en-US" sz="2400" dirty="0">
              <a:latin typeface="+mn-lt"/>
            </a:endParaRPr>
          </a:p>
          <a:p>
            <a:pPr>
              <a:spcBef>
                <a:spcPts val="600"/>
              </a:spcBef>
            </a:pPr>
            <a:r>
              <a:rPr lang="en-US" sz="2800" b="1" dirty="0">
                <a:latin typeface="+mn-lt"/>
              </a:rPr>
              <a:t>VWF Concentrates Dosage</a:t>
            </a:r>
          </a:p>
          <a:p>
            <a:pPr marL="344488" lvl="1" indent="-327025">
              <a:spcBef>
                <a:spcPts val="600"/>
              </a:spcBef>
              <a:buFont typeface="Arial" panose="020B0604020202020204" pitchFamily="34" charset="0"/>
              <a:buChar char="•"/>
            </a:pPr>
            <a:r>
              <a:rPr lang="en-US" sz="2400" dirty="0" err="1">
                <a:latin typeface="+mn-lt"/>
              </a:rPr>
              <a:t>VWF:RCo</a:t>
            </a:r>
            <a:r>
              <a:rPr lang="en-US" sz="2400" dirty="0">
                <a:latin typeface="+mn-lt"/>
              </a:rPr>
              <a:t> units primarily</a:t>
            </a:r>
          </a:p>
          <a:p>
            <a:pPr marL="344488" lvl="1" indent="-327025">
              <a:spcBef>
                <a:spcPts val="600"/>
              </a:spcBef>
              <a:buFont typeface="Arial" panose="020B0604020202020204" pitchFamily="34" charset="0"/>
              <a:buChar char="•"/>
            </a:pPr>
            <a:r>
              <a:rPr lang="en-US" sz="2400" dirty="0">
                <a:latin typeface="+mn-lt"/>
              </a:rPr>
              <a:t>FVIII units secondarily</a:t>
            </a:r>
          </a:p>
          <a:p>
            <a:pPr marL="344488" lvl="1" indent="-327025">
              <a:spcBef>
                <a:spcPts val="600"/>
              </a:spcBef>
              <a:buFont typeface="Arial" panose="020B0604020202020204" pitchFamily="34" charset="0"/>
              <a:buChar char="•"/>
            </a:pPr>
            <a:r>
              <a:rPr lang="en-US" sz="2400" dirty="0">
                <a:latin typeface="+mn-lt"/>
              </a:rPr>
              <a:t>1 IU = Level of </a:t>
            </a:r>
            <a:r>
              <a:rPr lang="en-US" sz="2400" dirty="0" err="1">
                <a:latin typeface="+mn-lt"/>
              </a:rPr>
              <a:t>VWF:Rco</a:t>
            </a:r>
            <a:r>
              <a:rPr lang="en-US" sz="2400" dirty="0">
                <a:latin typeface="+mn-lt"/>
              </a:rPr>
              <a:t> in 1 ml fresh pooled plasma</a:t>
            </a:r>
          </a:p>
          <a:p>
            <a:pPr marL="344488" lvl="1" indent="-327025">
              <a:spcBef>
                <a:spcPts val="600"/>
              </a:spcBef>
              <a:buFont typeface="Arial" panose="020B0604020202020204" pitchFamily="34" charset="0"/>
              <a:buChar char="•"/>
            </a:pPr>
            <a:r>
              <a:rPr lang="en-US" sz="2400" dirty="0">
                <a:latin typeface="+mn-lt"/>
              </a:rPr>
              <a:t>1 IU/Kg of </a:t>
            </a:r>
            <a:r>
              <a:rPr lang="en-US" sz="2400" dirty="0" err="1">
                <a:latin typeface="+mn-lt"/>
              </a:rPr>
              <a:t>VWF:Rco</a:t>
            </a:r>
            <a:r>
              <a:rPr lang="en-US" sz="2400" dirty="0">
                <a:latin typeface="+mn-lt"/>
              </a:rPr>
              <a:t> raises plasma </a:t>
            </a:r>
            <a:r>
              <a:rPr lang="en-US" sz="2400" dirty="0" err="1">
                <a:latin typeface="+mn-lt"/>
              </a:rPr>
              <a:t>VWF:RCo</a:t>
            </a:r>
            <a:r>
              <a:rPr lang="en-US" sz="2400" dirty="0">
                <a:latin typeface="+mn-lt"/>
              </a:rPr>
              <a:t> by 1.5 IU/</a:t>
            </a:r>
            <a:r>
              <a:rPr lang="en-US" sz="2400" dirty="0" err="1">
                <a:latin typeface="+mn-lt"/>
              </a:rPr>
              <a:t>dL</a:t>
            </a:r>
            <a:r>
              <a:rPr lang="en-US" sz="2400" dirty="0">
                <a:latin typeface="+mn-lt"/>
              </a:rPr>
              <a:t> </a:t>
            </a:r>
            <a:endParaRPr lang="en-US" sz="2000" dirty="0">
              <a:latin typeface="+mn-lt"/>
            </a:endParaRPr>
          </a:p>
          <a:p>
            <a:pPr>
              <a:spcBef>
                <a:spcPts val="600"/>
              </a:spcBef>
            </a:pPr>
            <a:r>
              <a:rPr lang="en-US" sz="2400" i="1" dirty="0">
                <a:latin typeface="+mn-lt"/>
              </a:rPr>
              <a:t>The ultimate goal of surgical prophylaxis is to achieve a therapeutic level of 100 IU/dL </a:t>
            </a:r>
            <a:r>
              <a:rPr lang="en-US" sz="2400" i="1" dirty="0" err="1">
                <a:latin typeface="+mn-lt"/>
              </a:rPr>
              <a:t>VWF:RCo</a:t>
            </a:r>
            <a:r>
              <a:rPr lang="en-US" sz="2400" i="1" dirty="0">
                <a:latin typeface="+mn-lt"/>
              </a:rPr>
              <a:t> </a:t>
            </a:r>
          </a:p>
        </p:txBody>
      </p:sp>
    </p:spTree>
    <p:extLst>
      <p:ext uri="{BB962C8B-B14F-4D97-AF65-F5344CB8AC3E}">
        <p14:creationId xmlns:p14="http://schemas.microsoft.com/office/powerpoint/2010/main" val="215989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83862" y="290830"/>
            <a:ext cx="8760138" cy="1162384"/>
          </a:xfrm>
        </p:spPr>
        <p:txBody>
          <a:bodyPr>
            <a:normAutofit/>
          </a:bodyPr>
          <a:lstStyle/>
          <a:p>
            <a:pPr eaLnBrk="1" hangingPunct="1"/>
            <a:r>
              <a:rPr lang="en-US" dirty="0">
                <a:latin typeface="+mn-lt"/>
              </a:rPr>
              <a:t>Learning Objectives</a:t>
            </a:r>
          </a:p>
        </p:txBody>
      </p:sp>
      <p:sp>
        <p:nvSpPr>
          <p:cNvPr id="19458" name="TextBox 2"/>
          <p:cNvSpPr txBox="1">
            <a:spLocks noChangeArrowheads="1"/>
          </p:cNvSpPr>
          <p:nvPr/>
        </p:nvSpPr>
        <p:spPr bwMode="auto">
          <a:xfrm>
            <a:off x="383862" y="1752600"/>
            <a:ext cx="8361554" cy="464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News Gothic MT" charset="0"/>
                <a:ea typeface="ＭＳ Ｐゴシック" charset="0"/>
                <a:cs typeface="ＭＳ Ｐゴシック" charset="0"/>
              </a:defRPr>
            </a:lvl1pPr>
            <a:lvl2pPr marL="742950" indent="-285750" eaLnBrk="0" hangingPunct="0">
              <a:defRPr sz="2400">
                <a:solidFill>
                  <a:schemeClr val="tx1"/>
                </a:solidFill>
                <a:latin typeface="News Gothic MT" charset="0"/>
                <a:ea typeface="ＭＳ Ｐゴシック" charset="0"/>
              </a:defRPr>
            </a:lvl2pPr>
            <a:lvl3pPr marL="1143000" indent="-228600" eaLnBrk="0" hangingPunct="0">
              <a:defRPr sz="2400">
                <a:solidFill>
                  <a:schemeClr val="tx1"/>
                </a:solidFill>
                <a:latin typeface="News Gothic MT" charset="0"/>
                <a:ea typeface="ＭＳ Ｐゴシック" charset="0"/>
              </a:defRPr>
            </a:lvl3pPr>
            <a:lvl4pPr marL="1600200" indent="-228600" eaLnBrk="0" hangingPunct="0">
              <a:defRPr sz="2400">
                <a:solidFill>
                  <a:schemeClr val="tx1"/>
                </a:solidFill>
                <a:latin typeface="News Gothic MT" charset="0"/>
                <a:ea typeface="ＭＳ Ｐゴシック" charset="0"/>
              </a:defRPr>
            </a:lvl4pPr>
            <a:lvl5pPr marL="2057400" indent="-228600" eaLnBrk="0" hangingPunct="0">
              <a:defRPr sz="2400">
                <a:solidFill>
                  <a:schemeClr val="tx1"/>
                </a:solidFill>
                <a:latin typeface="News Gothic MT" charset="0"/>
                <a:ea typeface="ＭＳ Ｐゴシック" charset="0"/>
              </a:defRPr>
            </a:lvl5pPr>
            <a:lvl6pPr marL="2514600" indent="-228600" eaLnBrk="0" fontAlgn="base" hangingPunct="0">
              <a:spcBef>
                <a:spcPct val="0"/>
              </a:spcBef>
              <a:spcAft>
                <a:spcPct val="0"/>
              </a:spcAft>
              <a:defRPr sz="2400">
                <a:solidFill>
                  <a:schemeClr val="tx1"/>
                </a:solidFill>
                <a:latin typeface="News Gothic MT" charset="0"/>
                <a:ea typeface="ＭＳ Ｐゴシック" charset="0"/>
              </a:defRPr>
            </a:lvl6pPr>
            <a:lvl7pPr marL="2971800" indent="-228600" eaLnBrk="0" fontAlgn="base" hangingPunct="0">
              <a:spcBef>
                <a:spcPct val="0"/>
              </a:spcBef>
              <a:spcAft>
                <a:spcPct val="0"/>
              </a:spcAft>
              <a:defRPr sz="2400">
                <a:solidFill>
                  <a:schemeClr val="tx1"/>
                </a:solidFill>
                <a:latin typeface="News Gothic MT" charset="0"/>
                <a:ea typeface="ＭＳ Ｐゴシック" charset="0"/>
              </a:defRPr>
            </a:lvl7pPr>
            <a:lvl8pPr marL="3429000" indent="-228600" eaLnBrk="0" fontAlgn="base" hangingPunct="0">
              <a:spcBef>
                <a:spcPct val="0"/>
              </a:spcBef>
              <a:spcAft>
                <a:spcPct val="0"/>
              </a:spcAft>
              <a:defRPr sz="2400">
                <a:solidFill>
                  <a:schemeClr val="tx1"/>
                </a:solidFill>
                <a:latin typeface="News Gothic MT" charset="0"/>
                <a:ea typeface="ＭＳ Ｐゴシック" charset="0"/>
              </a:defRPr>
            </a:lvl8pPr>
            <a:lvl9pPr marL="3886200" indent="-228600" eaLnBrk="0" fontAlgn="base" hangingPunct="0">
              <a:spcBef>
                <a:spcPct val="0"/>
              </a:spcBef>
              <a:spcAft>
                <a:spcPct val="0"/>
              </a:spcAft>
              <a:defRPr sz="2400">
                <a:solidFill>
                  <a:schemeClr val="tx1"/>
                </a:solidFill>
                <a:latin typeface="News Gothic MT" charset="0"/>
                <a:ea typeface="ＭＳ Ｐゴシック" charset="0"/>
              </a:defRPr>
            </a:lvl9pPr>
          </a:lstStyle>
          <a:p>
            <a:pPr marL="0" indent="0" eaLnBrk="1" hangingPunct="1">
              <a:spcBef>
                <a:spcPts val="600"/>
              </a:spcBef>
              <a:spcAft>
                <a:spcPts val="600"/>
              </a:spcAft>
            </a:pPr>
            <a:r>
              <a:rPr lang="en-US" sz="3600" dirty="0">
                <a:latin typeface="+mn-lt"/>
              </a:rPr>
              <a:t>Upon completion of this activity, participants will be able to:</a:t>
            </a:r>
          </a:p>
          <a:p>
            <a:pPr eaLnBrk="1" hangingPunct="1">
              <a:spcBef>
                <a:spcPts val="600"/>
              </a:spcBef>
              <a:spcAft>
                <a:spcPts val="600"/>
              </a:spcAft>
              <a:buFont typeface="Arial" panose="020B0604020202020204" pitchFamily="34" charset="0"/>
              <a:buChar char="•"/>
            </a:pPr>
            <a:r>
              <a:rPr lang="en-US" sz="2800" dirty="0">
                <a:latin typeface="+mn-lt"/>
              </a:rPr>
              <a:t>Describe the physiology of hemostasis in the pediatric patient</a:t>
            </a:r>
          </a:p>
          <a:p>
            <a:pPr lvl="0">
              <a:buFont typeface="Arial" panose="020B0604020202020204" pitchFamily="34" charset="0"/>
              <a:buChar char="•"/>
            </a:pPr>
            <a:r>
              <a:rPr lang="en-US" sz="2800" dirty="0">
                <a:latin typeface="+mn-lt"/>
              </a:rPr>
              <a:t>Describe the pathophysiology of Von Willebrand Disease (VWD)</a:t>
            </a:r>
          </a:p>
          <a:p>
            <a:pPr lvl="0">
              <a:buFont typeface="Arial" panose="020B0604020202020204" pitchFamily="34" charset="0"/>
              <a:buChar char="•"/>
            </a:pPr>
            <a:r>
              <a:rPr lang="en-US" sz="2800" dirty="0">
                <a:latin typeface="+mn-lt"/>
              </a:rPr>
              <a:t>Discuss appropriate perioperative management of children with VWD</a:t>
            </a:r>
          </a:p>
        </p:txBody>
      </p:sp>
    </p:spTree>
    <p:extLst>
      <p:ext uri="{BB962C8B-B14F-4D97-AF65-F5344CB8AC3E}">
        <p14:creationId xmlns:p14="http://schemas.microsoft.com/office/powerpoint/2010/main" val="13817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EA7C4-79DA-44DB-BD55-395356972244}"/>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19100" y="1371599"/>
            <a:ext cx="8305800" cy="4903113"/>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D5256175-A2DD-47F3-80A3-D53D2A22E869}"/>
              </a:ext>
            </a:extLst>
          </p:cNvPr>
          <p:cNvSpPr>
            <a:spLocks noGrp="1"/>
          </p:cNvSpPr>
          <p:nvPr>
            <p:ph type="title"/>
          </p:nvPr>
        </p:nvSpPr>
        <p:spPr>
          <a:xfrm>
            <a:off x="270858" y="240687"/>
            <a:ext cx="8172688" cy="966790"/>
          </a:xfrm>
        </p:spPr>
        <p:txBody>
          <a:bodyPr anchor="ctr">
            <a:normAutofit/>
          </a:bodyPr>
          <a:lstStyle/>
          <a:p>
            <a:r>
              <a:rPr lang="en-US" sz="4400" dirty="0">
                <a:latin typeface="+mn-lt"/>
              </a:rPr>
              <a:t>VWF Replacement Therapy</a:t>
            </a:r>
            <a:endParaRPr lang="en-US" sz="4400" dirty="0">
              <a:solidFill>
                <a:schemeClr val="accent6">
                  <a:lumMod val="75000"/>
                </a:schemeClr>
              </a:solidFill>
              <a:latin typeface="+mn-lt"/>
            </a:endParaRPr>
          </a:p>
        </p:txBody>
      </p:sp>
      <p:sp>
        <p:nvSpPr>
          <p:cNvPr id="2" name="Rectangle 1"/>
          <p:cNvSpPr/>
          <p:nvPr/>
        </p:nvSpPr>
        <p:spPr>
          <a:xfrm>
            <a:off x="691662" y="6274713"/>
            <a:ext cx="7713784" cy="430887"/>
          </a:xfrm>
          <a:prstGeom prst="rect">
            <a:avLst/>
          </a:prstGeom>
        </p:spPr>
        <p:txBody>
          <a:bodyPr wrap="square">
            <a:spAutoFit/>
          </a:bodyPr>
          <a:lstStyle/>
          <a:p>
            <a:r>
              <a:rPr lang="en-US" sz="1050" dirty="0"/>
              <a:t>The National Heart, Lung and Blood Institute. The Diagnosis, Evaluation and Management of Von </a:t>
            </a:r>
            <a:r>
              <a:rPr lang="en-US" sz="1050" dirty="0" err="1"/>
              <a:t>Willebrand</a:t>
            </a:r>
            <a:r>
              <a:rPr lang="en-US" sz="1050" dirty="0"/>
              <a:t> Disease. Bethesda, MD: National Institutes of Health Publication</a:t>
            </a:r>
          </a:p>
        </p:txBody>
      </p:sp>
    </p:spTree>
    <p:extLst>
      <p:ext uri="{BB962C8B-B14F-4D97-AF65-F5344CB8AC3E}">
        <p14:creationId xmlns:p14="http://schemas.microsoft.com/office/powerpoint/2010/main" val="1761332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5256175-A2DD-47F3-80A3-D53D2A22E869}"/>
              </a:ext>
            </a:extLst>
          </p:cNvPr>
          <p:cNvSpPr>
            <a:spLocks noGrp="1"/>
          </p:cNvSpPr>
          <p:nvPr>
            <p:ph type="title"/>
          </p:nvPr>
        </p:nvSpPr>
        <p:spPr>
          <a:xfrm>
            <a:off x="270858" y="240687"/>
            <a:ext cx="8172688" cy="1130913"/>
          </a:xfrm>
        </p:spPr>
        <p:txBody>
          <a:bodyPr anchor="ctr">
            <a:normAutofit/>
          </a:bodyPr>
          <a:lstStyle/>
          <a:p>
            <a:r>
              <a:rPr lang="en-US" sz="4800" dirty="0">
                <a:latin typeface="+mn-lt"/>
              </a:rPr>
              <a:t>VWF Replacement Therapy</a:t>
            </a:r>
            <a:endParaRPr lang="en-US" sz="4800" dirty="0">
              <a:solidFill>
                <a:schemeClr val="accent6">
                  <a:lumMod val="75000"/>
                </a:schemeClr>
              </a:solidFill>
              <a:latin typeface="+mn-lt"/>
            </a:endParaRPr>
          </a:p>
        </p:txBody>
      </p:sp>
      <p:sp>
        <p:nvSpPr>
          <p:cNvPr id="6" name="Rectangle 5">
            <a:extLst>
              <a:ext uri="{FF2B5EF4-FFF2-40B4-BE49-F238E27FC236}">
                <a16:creationId xmlns:a16="http://schemas.microsoft.com/office/drawing/2014/main" id="{A63A131D-EBA8-4B85-803E-39FC24822398}"/>
              </a:ext>
            </a:extLst>
          </p:cNvPr>
          <p:cNvSpPr/>
          <p:nvPr/>
        </p:nvSpPr>
        <p:spPr>
          <a:xfrm>
            <a:off x="347058" y="1426464"/>
            <a:ext cx="8796942" cy="4955203"/>
          </a:xfrm>
          <a:prstGeom prst="rect">
            <a:avLst/>
          </a:prstGeom>
        </p:spPr>
        <p:txBody>
          <a:bodyPr wrap="square">
            <a:spAutoFit/>
          </a:bodyPr>
          <a:lstStyle/>
          <a:p>
            <a:pPr>
              <a:spcBef>
                <a:spcPts val="600"/>
              </a:spcBef>
            </a:pPr>
            <a:r>
              <a:rPr lang="en-US" sz="3600" b="1" dirty="0">
                <a:latin typeface="+mn-lt"/>
              </a:rPr>
              <a:t>Humate-P®</a:t>
            </a:r>
          </a:p>
          <a:p>
            <a:pPr marL="288925" indent="-288925">
              <a:spcBef>
                <a:spcPts val="600"/>
              </a:spcBef>
              <a:buFont typeface="Arial" panose="020B0604020202020204" pitchFamily="34" charset="0"/>
              <a:buChar char="•"/>
            </a:pPr>
            <a:r>
              <a:rPr lang="en-US" sz="2800" dirty="0">
                <a:latin typeface="+mn-lt"/>
              </a:rPr>
              <a:t>Concentrate of purified VWF and FVIII.</a:t>
            </a:r>
          </a:p>
          <a:p>
            <a:pPr marL="288925" indent="-288925">
              <a:spcBef>
                <a:spcPts val="600"/>
              </a:spcBef>
              <a:buFont typeface="Arial" panose="020B0604020202020204" pitchFamily="34" charset="0"/>
              <a:buChar char="•"/>
            </a:pPr>
            <a:r>
              <a:rPr lang="en-US" sz="2800" dirty="0">
                <a:latin typeface="+mn-lt"/>
              </a:rPr>
              <a:t>Contains 50–100 IU/mL </a:t>
            </a:r>
            <a:r>
              <a:rPr lang="en-US" sz="2800" dirty="0" err="1">
                <a:latin typeface="+mn-lt"/>
              </a:rPr>
              <a:t>VWF:RCo</a:t>
            </a:r>
            <a:r>
              <a:rPr lang="en-US" sz="2800" dirty="0">
                <a:latin typeface="+mn-lt"/>
              </a:rPr>
              <a:t> and 20–40 IU/mL FVIII activity. </a:t>
            </a:r>
          </a:p>
          <a:p>
            <a:pPr marL="288925" indent="-288925">
              <a:spcBef>
                <a:spcPts val="600"/>
              </a:spcBef>
              <a:buFont typeface="Arial" panose="020B0604020202020204" pitchFamily="34" charset="0"/>
              <a:buChar char="•"/>
            </a:pPr>
            <a:r>
              <a:rPr lang="en-US" sz="2800" dirty="0">
                <a:latin typeface="+mn-lt"/>
              </a:rPr>
              <a:t>It has a half-life of 11 hours. </a:t>
            </a:r>
          </a:p>
          <a:p>
            <a:r>
              <a:rPr lang="en-US" sz="3600" b="1" dirty="0" err="1">
                <a:latin typeface="+mn-lt"/>
              </a:rPr>
              <a:t>Alphanate</a:t>
            </a:r>
            <a:r>
              <a:rPr lang="en-US" sz="3600" b="1" dirty="0">
                <a:latin typeface="+mn-lt"/>
              </a:rPr>
              <a:t> SD/HT® </a:t>
            </a:r>
          </a:p>
          <a:p>
            <a:pPr marL="288925" indent="-288925">
              <a:buFont typeface="Arial" panose="020B0604020202020204" pitchFamily="34" charset="0"/>
              <a:buChar char="•"/>
            </a:pPr>
            <a:r>
              <a:rPr lang="en-US" sz="2800" dirty="0">
                <a:latin typeface="+mn-lt"/>
              </a:rPr>
              <a:t>Concentrate of VWF and FVIII</a:t>
            </a:r>
          </a:p>
          <a:p>
            <a:pPr marL="288925" indent="-288925">
              <a:buFont typeface="Arial" panose="020B0604020202020204" pitchFamily="34" charset="0"/>
              <a:buChar char="•"/>
            </a:pPr>
            <a:r>
              <a:rPr lang="en-US" sz="2800" dirty="0">
                <a:latin typeface="+mn-lt"/>
              </a:rPr>
              <a:t>Contains 20 IU/mL </a:t>
            </a:r>
            <a:r>
              <a:rPr lang="en-US" sz="2800" dirty="0" err="1">
                <a:latin typeface="+mn-lt"/>
              </a:rPr>
              <a:t>VWF:Rco</a:t>
            </a:r>
            <a:r>
              <a:rPr lang="en-US" sz="2800" dirty="0">
                <a:latin typeface="+mn-lt"/>
              </a:rPr>
              <a:t> and 40-180 IU/mL FVIII activity.</a:t>
            </a:r>
          </a:p>
          <a:p>
            <a:pPr>
              <a:spcBef>
                <a:spcPts val="600"/>
              </a:spcBef>
            </a:pPr>
            <a:endParaRPr lang="en-US" sz="2800" dirty="0">
              <a:latin typeface="+mn-lt"/>
            </a:endParaRPr>
          </a:p>
        </p:txBody>
      </p:sp>
    </p:spTree>
    <p:extLst>
      <p:ext uri="{BB962C8B-B14F-4D97-AF65-F5344CB8AC3E}">
        <p14:creationId xmlns:p14="http://schemas.microsoft.com/office/powerpoint/2010/main" val="3209521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4D9F46-3954-480D-925A-7F9642175FE9}"/>
              </a:ext>
            </a:extLst>
          </p:cNvPr>
          <p:cNvSpPr/>
          <p:nvPr/>
        </p:nvSpPr>
        <p:spPr>
          <a:xfrm>
            <a:off x="213361" y="1786622"/>
            <a:ext cx="4511040" cy="4062651"/>
          </a:xfrm>
          <a:prstGeom prst="rect">
            <a:avLst/>
          </a:prstGeom>
        </p:spPr>
        <p:txBody>
          <a:bodyPr wrap="square">
            <a:spAutoFit/>
          </a:bodyPr>
          <a:lstStyle/>
          <a:p>
            <a:pPr>
              <a:spcBef>
                <a:spcPts val="1200"/>
              </a:spcBef>
            </a:pPr>
            <a:r>
              <a:rPr lang="en-US" sz="3600" b="1" dirty="0">
                <a:latin typeface="+mn-lt"/>
              </a:rPr>
              <a:t>Cryoprecipitate</a:t>
            </a:r>
          </a:p>
          <a:p>
            <a:pPr marL="285750" indent="-285750">
              <a:spcBef>
                <a:spcPts val="1200"/>
              </a:spcBef>
              <a:buFont typeface="Arial" panose="020B0604020202020204" pitchFamily="34" charset="0"/>
              <a:buChar char="•"/>
            </a:pPr>
            <a:r>
              <a:rPr lang="en-US" sz="3200" dirty="0">
                <a:latin typeface="+mn-lt"/>
              </a:rPr>
              <a:t>80 U FVIII per standard donor unit</a:t>
            </a:r>
          </a:p>
          <a:p>
            <a:pPr marL="285750" indent="-285750">
              <a:spcBef>
                <a:spcPts val="1200"/>
              </a:spcBef>
              <a:buFont typeface="Arial" panose="020B0604020202020204" pitchFamily="34" charset="0"/>
              <a:buChar char="•"/>
            </a:pPr>
            <a:r>
              <a:rPr lang="en-US" sz="3200" dirty="0">
                <a:latin typeface="+mn-lt"/>
              </a:rPr>
              <a:t>1 unit/6-10 kg q 12-24 hours</a:t>
            </a:r>
          </a:p>
          <a:p>
            <a:pPr marL="285750" indent="-285750">
              <a:spcBef>
                <a:spcPts val="1200"/>
              </a:spcBef>
              <a:buFont typeface="Arial" panose="020B0604020202020204" pitchFamily="34" charset="0"/>
              <a:buChar char="•"/>
            </a:pPr>
            <a:r>
              <a:rPr lang="en-US" sz="3200" dirty="0">
                <a:latin typeface="+mn-lt"/>
              </a:rPr>
              <a:t>Risk of transmitting diseases</a:t>
            </a:r>
          </a:p>
        </p:txBody>
      </p:sp>
      <p:sp>
        <p:nvSpPr>
          <p:cNvPr id="7" name="Title 1">
            <a:extLst>
              <a:ext uri="{FF2B5EF4-FFF2-40B4-BE49-F238E27FC236}">
                <a16:creationId xmlns:a16="http://schemas.microsoft.com/office/drawing/2014/main" id="{7BB92068-9A3A-4BE2-8DAD-21B757EC11B3}"/>
              </a:ext>
            </a:extLst>
          </p:cNvPr>
          <p:cNvSpPr>
            <a:spLocks noGrp="1"/>
          </p:cNvSpPr>
          <p:nvPr>
            <p:ph type="title"/>
          </p:nvPr>
        </p:nvSpPr>
        <p:spPr>
          <a:xfrm>
            <a:off x="175260" y="174227"/>
            <a:ext cx="8572500" cy="1273573"/>
          </a:xfrm>
        </p:spPr>
        <p:txBody>
          <a:bodyPr anchor="ctr">
            <a:normAutofit/>
          </a:bodyPr>
          <a:lstStyle/>
          <a:p>
            <a:r>
              <a:rPr lang="en-US" sz="4400" dirty="0">
                <a:latin typeface="+mn-lt"/>
              </a:rPr>
              <a:t>VWF Replacement Alternatives</a:t>
            </a:r>
            <a:endParaRPr lang="en-US" sz="4400" dirty="0">
              <a:solidFill>
                <a:schemeClr val="accent6">
                  <a:lumMod val="75000"/>
                </a:schemeClr>
              </a:solidFill>
              <a:latin typeface="+mn-lt"/>
            </a:endParaRPr>
          </a:p>
        </p:txBody>
      </p:sp>
      <p:pic>
        <p:nvPicPr>
          <p:cNvPr id="4" name="Picture 3" descr="A plastic container&#10;&#10;Description automatically generated">
            <a:extLst>
              <a:ext uri="{FF2B5EF4-FFF2-40B4-BE49-F238E27FC236}">
                <a16:creationId xmlns:a16="http://schemas.microsoft.com/office/drawing/2014/main" id="{035BA48A-821C-44B0-8AF9-C1F3F6110C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1752600"/>
            <a:ext cx="3566160" cy="4561840"/>
          </a:xfrm>
          <a:prstGeom prst="rect">
            <a:avLst/>
          </a:prstGeom>
        </p:spPr>
      </p:pic>
    </p:spTree>
    <p:extLst>
      <p:ext uri="{BB962C8B-B14F-4D97-AF65-F5344CB8AC3E}">
        <p14:creationId xmlns:p14="http://schemas.microsoft.com/office/powerpoint/2010/main" val="170552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4D9F46-3954-480D-925A-7F9642175FE9}"/>
              </a:ext>
            </a:extLst>
          </p:cNvPr>
          <p:cNvSpPr/>
          <p:nvPr/>
        </p:nvSpPr>
        <p:spPr>
          <a:xfrm>
            <a:off x="213361" y="1786622"/>
            <a:ext cx="4587240" cy="3801041"/>
          </a:xfrm>
          <a:prstGeom prst="rect">
            <a:avLst/>
          </a:prstGeom>
        </p:spPr>
        <p:txBody>
          <a:bodyPr wrap="square">
            <a:spAutoFit/>
          </a:bodyPr>
          <a:lstStyle/>
          <a:p>
            <a:pPr>
              <a:spcBef>
                <a:spcPts val="1800"/>
              </a:spcBef>
            </a:pPr>
            <a:r>
              <a:rPr lang="en-US" sz="3600" b="1" dirty="0">
                <a:latin typeface="+mn-lt"/>
              </a:rPr>
              <a:t>Platelets</a:t>
            </a:r>
          </a:p>
          <a:p>
            <a:pPr marL="288925" indent="-288925">
              <a:spcBef>
                <a:spcPts val="1800"/>
              </a:spcBef>
              <a:buFont typeface="Arial" panose="020B0604020202020204" pitchFamily="34" charset="0"/>
              <a:buChar char="•"/>
            </a:pPr>
            <a:r>
              <a:rPr lang="en-US" sz="3200" dirty="0">
                <a:latin typeface="+mn-lt"/>
              </a:rPr>
              <a:t>Type III VWD</a:t>
            </a:r>
          </a:p>
          <a:p>
            <a:pPr marL="288925" indent="-288925">
              <a:spcBef>
                <a:spcPts val="1800"/>
              </a:spcBef>
              <a:buFont typeface="Arial" panose="020B0604020202020204" pitchFamily="34" charset="0"/>
              <a:buChar char="•"/>
            </a:pPr>
            <a:r>
              <a:rPr lang="en-US" sz="3200" dirty="0">
                <a:latin typeface="+mn-lt"/>
              </a:rPr>
              <a:t>Platelet low VWF</a:t>
            </a:r>
          </a:p>
          <a:p>
            <a:pPr marL="288925" indent="-288925">
              <a:spcBef>
                <a:spcPts val="1800"/>
              </a:spcBef>
              <a:buFont typeface="Arial" panose="020B0604020202020204" pitchFamily="34" charset="0"/>
              <a:buChar char="•"/>
            </a:pPr>
            <a:r>
              <a:rPr lang="en-US" sz="3200" dirty="0">
                <a:latin typeface="+mn-lt"/>
              </a:rPr>
              <a:t>Poor response to replacement therapy with VWF concentrate</a:t>
            </a:r>
          </a:p>
        </p:txBody>
      </p:sp>
      <p:sp>
        <p:nvSpPr>
          <p:cNvPr id="7" name="Title 1">
            <a:extLst>
              <a:ext uri="{FF2B5EF4-FFF2-40B4-BE49-F238E27FC236}">
                <a16:creationId xmlns:a16="http://schemas.microsoft.com/office/drawing/2014/main" id="{7BB92068-9A3A-4BE2-8DAD-21B757EC11B3}"/>
              </a:ext>
            </a:extLst>
          </p:cNvPr>
          <p:cNvSpPr>
            <a:spLocks noGrp="1"/>
          </p:cNvSpPr>
          <p:nvPr>
            <p:ph type="title"/>
          </p:nvPr>
        </p:nvSpPr>
        <p:spPr>
          <a:xfrm>
            <a:off x="175260" y="174227"/>
            <a:ext cx="8572500" cy="1273573"/>
          </a:xfrm>
        </p:spPr>
        <p:txBody>
          <a:bodyPr anchor="ctr">
            <a:normAutofit/>
          </a:bodyPr>
          <a:lstStyle/>
          <a:p>
            <a:r>
              <a:rPr lang="en-US" sz="4400" dirty="0">
                <a:latin typeface="+mn-lt"/>
              </a:rPr>
              <a:t>VWF Replacement Alternatives</a:t>
            </a:r>
            <a:endParaRPr lang="en-US" sz="4400" dirty="0">
              <a:solidFill>
                <a:schemeClr val="accent6">
                  <a:lumMod val="75000"/>
                </a:schemeClr>
              </a:solidFill>
              <a:latin typeface="+mn-lt"/>
            </a:endParaRPr>
          </a:p>
        </p:txBody>
      </p:sp>
      <p:pic>
        <p:nvPicPr>
          <p:cNvPr id="4" name="Picture 3" descr="A plastic container&#10;&#10;Description automatically generated">
            <a:extLst>
              <a:ext uri="{FF2B5EF4-FFF2-40B4-BE49-F238E27FC236}">
                <a16:creationId xmlns:a16="http://schemas.microsoft.com/office/drawing/2014/main" id="{035BA48A-821C-44B0-8AF9-C1F3F6110C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1752600"/>
            <a:ext cx="3566160" cy="4343400"/>
          </a:xfrm>
          <a:prstGeom prst="rect">
            <a:avLst/>
          </a:prstGeom>
        </p:spPr>
      </p:pic>
    </p:spTree>
    <p:extLst>
      <p:ext uri="{BB962C8B-B14F-4D97-AF65-F5344CB8AC3E}">
        <p14:creationId xmlns:p14="http://schemas.microsoft.com/office/powerpoint/2010/main" val="1556670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152399" y="1295400"/>
            <a:ext cx="8839200" cy="5486400"/>
          </a:xfrm>
        </p:spPr>
        <p:txBody>
          <a:bodyPr>
            <a:noAutofit/>
          </a:bodyPr>
          <a:lstStyle/>
          <a:p>
            <a:pPr indent="-91440">
              <a:spcBef>
                <a:spcPts val="1800"/>
              </a:spcBef>
            </a:pPr>
            <a:endParaRPr lang="en-US" sz="2800" dirty="0"/>
          </a:p>
          <a:p>
            <a:pPr marL="288925" indent="-271463">
              <a:spcBef>
                <a:spcPts val="1800"/>
              </a:spcBef>
              <a:buFont typeface="Arial" panose="020B0604020202020204" pitchFamily="34" charset="0"/>
              <a:buChar char="•"/>
            </a:pPr>
            <a:r>
              <a:rPr lang="en-US" sz="3200" dirty="0"/>
              <a:t>Promotes clot stability by inhibiting the conversion of  plasminogen to plasmin </a:t>
            </a:r>
            <a:r>
              <a:rPr lang="en-US" sz="3200" dirty="0">
                <a:sym typeface="Wingdings" pitchFamily="2" charset="2"/>
              </a:rPr>
              <a:t></a:t>
            </a:r>
            <a:r>
              <a:rPr lang="en-US" sz="3200" dirty="0"/>
              <a:t> inhibiting fibrinolysis </a:t>
            </a:r>
          </a:p>
          <a:p>
            <a:pPr marL="288925" indent="-271463">
              <a:spcBef>
                <a:spcPts val="1800"/>
              </a:spcBef>
              <a:buFont typeface="Arial" panose="020B0604020202020204" pitchFamily="34" charset="0"/>
              <a:buChar char="•"/>
            </a:pPr>
            <a:r>
              <a:rPr lang="en-US" sz="3200" b="1" dirty="0"/>
              <a:t>Adjunctive therapy in VWD and Hemophilia</a:t>
            </a:r>
          </a:p>
          <a:p>
            <a:pPr marL="288925" indent="-271463">
              <a:spcBef>
                <a:spcPts val="1800"/>
              </a:spcBef>
              <a:buFont typeface="Arial" panose="020B0604020202020204" pitchFamily="34" charset="0"/>
              <a:buChar char="•"/>
            </a:pPr>
            <a:r>
              <a:rPr lang="en-US" sz="3200" dirty="0"/>
              <a:t>Valuable in oral and dental surgery </a:t>
            </a:r>
          </a:p>
          <a:p>
            <a:pPr marL="288925" indent="-271463">
              <a:spcBef>
                <a:spcPts val="1800"/>
              </a:spcBef>
              <a:buFont typeface="Arial" panose="020B0604020202020204" pitchFamily="34" charset="0"/>
              <a:buChar char="•"/>
            </a:pPr>
            <a:r>
              <a:rPr lang="en-US" sz="3200" dirty="0"/>
              <a:t>Can cause nausea and vomiting</a:t>
            </a:r>
          </a:p>
          <a:p>
            <a:pPr marL="288925" indent="-271463">
              <a:spcBef>
                <a:spcPts val="1800"/>
              </a:spcBef>
              <a:buFont typeface="Arial" panose="020B0604020202020204" pitchFamily="34" charset="0"/>
              <a:buChar char="•"/>
            </a:pPr>
            <a:r>
              <a:rPr lang="en-US" sz="3200" dirty="0"/>
              <a:t>Contraindicated in patients treated with PCC</a:t>
            </a:r>
          </a:p>
        </p:txBody>
      </p:sp>
      <p:sp>
        <p:nvSpPr>
          <p:cNvPr id="6" name="Title 1">
            <a:extLst>
              <a:ext uri="{FF2B5EF4-FFF2-40B4-BE49-F238E27FC236}">
                <a16:creationId xmlns:a16="http://schemas.microsoft.com/office/drawing/2014/main" id="{3DB607DB-04DE-4F01-A787-FB1558666EC3}"/>
              </a:ext>
            </a:extLst>
          </p:cNvPr>
          <p:cNvSpPr>
            <a:spLocks noGrp="1"/>
          </p:cNvSpPr>
          <p:nvPr>
            <p:ph type="title"/>
          </p:nvPr>
        </p:nvSpPr>
        <p:spPr>
          <a:xfrm>
            <a:off x="152399" y="152400"/>
            <a:ext cx="8508508" cy="1295400"/>
          </a:xfrm>
        </p:spPr>
        <p:txBody>
          <a:bodyPr anchor="ctr">
            <a:normAutofit/>
          </a:bodyPr>
          <a:lstStyle/>
          <a:p>
            <a:r>
              <a:rPr lang="en-US" sz="4200" dirty="0">
                <a:latin typeface="+mn-lt"/>
              </a:rPr>
              <a:t>Clot Stabilizers Antifibrinolytics</a:t>
            </a:r>
            <a:endParaRPr lang="en-US" sz="4200" dirty="0">
              <a:solidFill>
                <a:schemeClr val="accent6">
                  <a:lumMod val="75000"/>
                </a:schemeClr>
              </a:solidFill>
              <a:latin typeface="+mn-lt"/>
            </a:endParaRPr>
          </a:p>
        </p:txBody>
      </p:sp>
    </p:spTree>
    <p:extLst>
      <p:ext uri="{BB962C8B-B14F-4D97-AF65-F5344CB8AC3E}">
        <p14:creationId xmlns:p14="http://schemas.microsoft.com/office/powerpoint/2010/main" val="406993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6E01C8F-E5CC-4088-A913-D84FB6508CCA}"/>
              </a:ext>
            </a:extLst>
          </p:cNvPr>
          <p:cNvSpPr>
            <a:spLocks noGrp="1"/>
          </p:cNvSpPr>
          <p:nvPr>
            <p:ph type="body" sz="half" idx="2"/>
          </p:nvPr>
        </p:nvSpPr>
        <p:spPr>
          <a:xfrm>
            <a:off x="304800" y="1524000"/>
            <a:ext cx="4953000" cy="5334000"/>
          </a:xfrm>
        </p:spPr>
        <p:txBody>
          <a:bodyPr>
            <a:normAutofit/>
          </a:bodyPr>
          <a:lstStyle/>
          <a:p>
            <a:pPr indent="-91440"/>
            <a:r>
              <a:rPr lang="en-US" sz="3400" b="1" dirty="0"/>
              <a:t>Tranexamic acid (TXA)</a:t>
            </a:r>
            <a:endParaRPr lang="en-US" sz="3400" dirty="0"/>
          </a:p>
          <a:p>
            <a:pPr marL="194310" indent="-285750">
              <a:buFont typeface="Arial" panose="020B0604020202020204" pitchFamily="34" charset="0"/>
              <a:buChar char="•"/>
            </a:pPr>
            <a:r>
              <a:rPr lang="en-US" sz="3000" dirty="0"/>
              <a:t>10 mg/kg IV q8h</a:t>
            </a:r>
          </a:p>
          <a:p>
            <a:pPr marL="194310" indent="-285750">
              <a:buFont typeface="Arial" panose="020B0604020202020204" pitchFamily="34" charset="0"/>
              <a:buChar char="•"/>
            </a:pPr>
            <a:r>
              <a:rPr lang="en-US" sz="3000" dirty="0"/>
              <a:t>25 mg/kg PO daily</a:t>
            </a:r>
            <a:endParaRPr lang="en-US" sz="3000" b="1" dirty="0"/>
          </a:p>
          <a:p>
            <a:pPr indent="-91440"/>
            <a:r>
              <a:rPr lang="en-US" sz="3400" b="1" dirty="0"/>
              <a:t>Epsilon aminocaproic acid</a:t>
            </a:r>
          </a:p>
          <a:p>
            <a:pPr marL="194310" indent="-285750">
              <a:buFont typeface="Arial" panose="020B0604020202020204" pitchFamily="34" charset="0"/>
              <a:buChar char="•"/>
            </a:pPr>
            <a:r>
              <a:rPr lang="en-US" sz="3000" dirty="0"/>
              <a:t>50 mg/kg IV or PO</a:t>
            </a:r>
          </a:p>
          <a:p>
            <a:pPr marL="194310" indent="-285750">
              <a:buFont typeface="Arial" panose="020B0604020202020204" pitchFamily="34" charset="0"/>
              <a:buChar char="•"/>
            </a:pPr>
            <a:r>
              <a:rPr lang="en-US" sz="3000" dirty="0"/>
              <a:t>Shorter plasma half-life</a:t>
            </a:r>
          </a:p>
          <a:p>
            <a:pPr marL="194310" indent="-285750">
              <a:buFont typeface="Arial" panose="020B0604020202020204" pitchFamily="34" charset="0"/>
              <a:buChar char="•"/>
            </a:pPr>
            <a:r>
              <a:rPr lang="en-US" sz="3000" dirty="0"/>
              <a:t>Less potent than TXA</a:t>
            </a:r>
          </a:p>
        </p:txBody>
      </p:sp>
      <p:sp>
        <p:nvSpPr>
          <p:cNvPr id="7" name="Title 1">
            <a:extLst>
              <a:ext uri="{FF2B5EF4-FFF2-40B4-BE49-F238E27FC236}">
                <a16:creationId xmlns:a16="http://schemas.microsoft.com/office/drawing/2014/main" id="{CB34B913-DE45-4001-A28F-D5C0162F42B5}"/>
              </a:ext>
            </a:extLst>
          </p:cNvPr>
          <p:cNvSpPr txBox="1">
            <a:spLocks/>
          </p:cNvSpPr>
          <p:nvPr/>
        </p:nvSpPr>
        <p:spPr>
          <a:xfrm>
            <a:off x="304800" y="381000"/>
            <a:ext cx="7239000" cy="821184"/>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4200" dirty="0">
                <a:solidFill>
                  <a:schemeClr val="tx1"/>
                </a:solidFill>
                <a:latin typeface="+mn-lt"/>
              </a:rPr>
              <a:t>Clot Stabilizers: Antifibrinolytics</a:t>
            </a:r>
          </a:p>
        </p:txBody>
      </p:sp>
      <p:pic>
        <p:nvPicPr>
          <p:cNvPr id="5" name="Picture 4" descr="A close up of a bottle&#10;&#10;Description automatically generated">
            <a:extLst>
              <a:ext uri="{FF2B5EF4-FFF2-40B4-BE49-F238E27FC236}">
                <a16:creationId xmlns:a16="http://schemas.microsoft.com/office/drawing/2014/main" id="{B47F1234-3C41-40F8-BD7F-DC197EA32FA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1124" r="17125"/>
          <a:stretch/>
        </p:blipFill>
        <p:spPr>
          <a:xfrm>
            <a:off x="5486400" y="1524000"/>
            <a:ext cx="2895600" cy="4068192"/>
          </a:xfrm>
          <a:prstGeom prst="rect">
            <a:avLst/>
          </a:prstGeom>
        </p:spPr>
      </p:pic>
      <p:sp>
        <p:nvSpPr>
          <p:cNvPr id="6" name="Rectangle 5">
            <a:extLst>
              <a:ext uri="{FF2B5EF4-FFF2-40B4-BE49-F238E27FC236}">
                <a16:creationId xmlns:a16="http://schemas.microsoft.com/office/drawing/2014/main" id="{4034E5E9-9522-4274-A18D-B96CC1647B2E}"/>
              </a:ext>
            </a:extLst>
          </p:cNvPr>
          <p:cNvSpPr/>
          <p:nvPr/>
        </p:nvSpPr>
        <p:spPr>
          <a:xfrm>
            <a:off x="6324600" y="6096000"/>
            <a:ext cx="990977" cy="276999"/>
          </a:xfrm>
          <a:prstGeom prst="rect">
            <a:avLst/>
          </a:prstGeom>
        </p:spPr>
        <p:txBody>
          <a:bodyPr wrap="none">
            <a:spAutoFit/>
          </a:bodyPr>
          <a:lstStyle/>
          <a:p>
            <a:r>
              <a:rPr lang="en-US" sz="1200" dirty="0">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CC BY-SA 4.0</a:t>
            </a:r>
            <a:endParaRPr lang="en-US" sz="12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38659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132116-E166-4448-B9A4-8301D69D7FF6}"/>
              </a:ext>
            </a:extLst>
          </p:cNvPr>
          <p:cNvSpPr>
            <a:spLocks noGrp="1"/>
          </p:cNvSpPr>
          <p:nvPr>
            <p:ph type="title"/>
          </p:nvPr>
        </p:nvSpPr>
        <p:spPr>
          <a:xfrm>
            <a:off x="139779" y="228600"/>
            <a:ext cx="8407153" cy="970142"/>
          </a:xfrm>
        </p:spPr>
        <p:txBody>
          <a:bodyPr anchor="ctr">
            <a:noAutofit/>
          </a:bodyPr>
          <a:lstStyle/>
          <a:p>
            <a:r>
              <a:rPr lang="en-US" sz="4400" dirty="0">
                <a:latin typeface="+mn-lt"/>
              </a:rPr>
              <a:t>Overview: VWD Treatment</a:t>
            </a:r>
          </a:p>
        </p:txBody>
      </p:sp>
      <p:graphicFrame>
        <p:nvGraphicFramePr>
          <p:cNvPr id="7" name="Table 6">
            <a:extLst>
              <a:ext uri="{FF2B5EF4-FFF2-40B4-BE49-F238E27FC236}">
                <a16:creationId xmlns:a16="http://schemas.microsoft.com/office/drawing/2014/main" id="{0B5207B0-5E92-4A23-B145-0A872861829F}"/>
              </a:ext>
            </a:extLst>
          </p:cNvPr>
          <p:cNvGraphicFramePr>
            <a:graphicFrameLocks noGrp="1"/>
          </p:cNvGraphicFramePr>
          <p:nvPr>
            <p:extLst>
              <p:ext uri="{D42A27DB-BD31-4B8C-83A1-F6EECF244321}">
                <p14:modId xmlns:p14="http://schemas.microsoft.com/office/powerpoint/2010/main" val="2739005641"/>
              </p:ext>
            </p:extLst>
          </p:nvPr>
        </p:nvGraphicFramePr>
        <p:xfrm>
          <a:off x="266700" y="1447800"/>
          <a:ext cx="8610600" cy="5105401"/>
        </p:xfrm>
        <a:graphic>
          <a:graphicData uri="http://schemas.openxmlformats.org/drawingml/2006/table">
            <a:tbl>
              <a:tblPr firstRow="1" firstCol="1" bandRow="1">
                <a:tableStyleId>{5C22544A-7EE6-4342-B048-85BDC9FD1C3A}</a:tableStyleId>
              </a:tblPr>
              <a:tblGrid>
                <a:gridCol w="1841115">
                  <a:extLst>
                    <a:ext uri="{9D8B030D-6E8A-4147-A177-3AD203B41FA5}">
                      <a16:colId xmlns:a16="http://schemas.microsoft.com/office/drawing/2014/main" val="3235767849"/>
                    </a:ext>
                  </a:extLst>
                </a:gridCol>
                <a:gridCol w="3239888">
                  <a:extLst>
                    <a:ext uri="{9D8B030D-6E8A-4147-A177-3AD203B41FA5}">
                      <a16:colId xmlns:a16="http://schemas.microsoft.com/office/drawing/2014/main" val="2462756115"/>
                    </a:ext>
                  </a:extLst>
                </a:gridCol>
                <a:gridCol w="3529597">
                  <a:extLst>
                    <a:ext uri="{9D8B030D-6E8A-4147-A177-3AD203B41FA5}">
                      <a16:colId xmlns:a16="http://schemas.microsoft.com/office/drawing/2014/main" val="1111281142"/>
                    </a:ext>
                  </a:extLst>
                </a:gridCol>
              </a:tblGrid>
              <a:tr h="1534863">
                <a:tc>
                  <a:txBody>
                    <a:bodyPr/>
                    <a:lstStyle/>
                    <a:p>
                      <a:pPr marL="0" marR="0" algn="ctr">
                        <a:lnSpc>
                          <a:spcPct val="107000"/>
                        </a:lnSpc>
                        <a:spcBef>
                          <a:spcPts val="0"/>
                        </a:spcBef>
                        <a:spcAft>
                          <a:spcPts val="0"/>
                        </a:spcAft>
                      </a:pPr>
                      <a:r>
                        <a:rPr lang="en-US" sz="3600" b="0" dirty="0">
                          <a:effectLst/>
                        </a:rPr>
                        <a:t>Type</a:t>
                      </a:r>
                      <a:endParaRPr lang="en-US" sz="3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3600" b="0" dirty="0">
                          <a:effectLst/>
                        </a:rPr>
                        <a:t>Treatment of Choice</a:t>
                      </a:r>
                      <a:endParaRPr lang="en-US" sz="3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3600" b="0" dirty="0">
                          <a:effectLst/>
                        </a:rPr>
                        <a:t>Alternative Treatment</a:t>
                      </a:r>
                      <a:endParaRPr lang="en-US" sz="3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09560020"/>
                  </a:ext>
                </a:extLst>
              </a:tr>
              <a:tr h="939188">
                <a:tc>
                  <a:txBody>
                    <a:bodyPr/>
                    <a:lstStyle/>
                    <a:p>
                      <a:pPr marL="0" marR="0" algn="ctr">
                        <a:lnSpc>
                          <a:spcPct val="107000"/>
                        </a:lnSpc>
                        <a:spcBef>
                          <a:spcPts val="0"/>
                        </a:spcBef>
                        <a:spcAft>
                          <a:spcPts val="0"/>
                        </a:spcAft>
                      </a:pPr>
                      <a:r>
                        <a:rPr lang="en-US" sz="2800" b="0" dirty="0">
                          <a:solidFill>
                            <a:schemeClr val="tx1"/>
                          </a:solidFill>
                          <a:effectLst/>
                        </a:rPr>
                        <a:t>Type 1</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b="0" dirty="0">
                          <a:solidFill>
                            <a:schemeClr val="tx1"/>
                          </a:solidFill>
                          <a:effectLst/>
                        </a:rPr>
                        <a:t>Desmopressin</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b="0" dirty="0">
                          <a:solidFill>
                            <a:schemeClr val="tx1"/>
                          </a:solidFill>
                          <a:effectLst/>
                        </a:rPr>
                        <a:t>VWF:FVIII concentrates</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6528264"/>
                  </a:ext>
                </a:extLst>
              </a:tr>
              <a:tr h="1315675">
                <a:tc>
                  <a:txBody>
                    <a:bodyPr/>
                    <a:lstStyle/>
                    <a:p>
                      <a:pPr marL="0" marR="0" algn="ctr">
                        <a:lnSpc>
                          <a:spcPct val="107000"/>
                        </a:lnSpc>
                        <a:spcBef>
                          <a:spcPts val="0"/>
                        </a:spcBef>
                        <a:spcAft>
                          <a:spcPts val="0"/>
                        </a:spcAft>
                      </a:pPr>
                      <a:r>
                        <a:rPr lang="en-US" sz="2800" b="0" dirty="0">
                          <a:solidFill>
                            <a:schemeClr val="tx1"/>
                          </a:solidFill>
                          <a:effectLst/>
                        </a:rPr>
                        <a:t>Type 2</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b="0" dirty="0">
                          <a:solidFill>
                            <a:schemeClr val="tx1"/>
                          </a:solidFill>
                          <a:effectLst/>
                        </a:rPr>
                        <a:t>VWF:FVIII concentrates</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b="0" dirty="0">
                          <a:solidFill>
                            <a:schemeClr val="tx1"/>
                          </a:solidFill>
                          <a:effectLst/>
                        </a:rPr>
                        <a:t>Desmopressin</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1941603"/>
                  </a:ext>
                </a:extLst>
              </a:tr>
              <a:tr h="1315675">
                <a:tc>
                  <a:txBody>
                    <a:bodyPr/>
                    <a:lstStyle/>
                    <a:p>
                      <a:pPr marL="0" marR="0" algn="ctr">
                        <a:lnSpc>
                          <a:spcPct val="107000"/>
                        </a:lnSpc>
                        <a:spcBef>
                          <a:spcPts val="0"/>
                        </a:spcBef>
                        <a:spcAft>
                          <a:spcPts val="0"/>
                        </a:spcAft>
                      </a:pPr>
                      <a:r>
                        <a:rPr lang="en-US" sz="2800" b="0" dirty="0">
                          <a:solidFill>
                            <a:schemeClr val="tx1"/>
                          </a:solidFill>
                          <a:effectLst/>
                        </a:rPr>
                        <a:t>Type 3</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b="0" dirty="0">
                          <a:solidFill>
                            <a:schemeClr val="tx1"/>
                          </a:solidFill>
                          <a:effectLst/>
                        </a:rPr>
                        <a:t>VWF:FVIII concentrates</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800" b="0" dirty="0">
                          <a:solidFill>
                            <a:schemeClr val="tx1"/>
                          </a:solidFill>
                          <a:effectLst/>
                        </a:rPr>
                        <a:t>Platelet concentrates</a:t>
                      </a:r>
                    </a:p>
                    <a:p>
                      <a:pPr marL="0" marR="0" algn="ctr">
                        <a:lnSpc>
                          <a:spcPct val="107000"/>
                        </a:lnSpc>
                        <a:spcBef>
                          <a:spcPts val="0"/>
                        </a:spcBef>
                        <a:spcAft>
                          <a:spcPts val="0"/>
                        </a:spcAft>
                      </a:pPr>
                      <a:r>
                        <a:rPr lang="en-US" sz="2800" b="0" dirty="0">
                          <a:solidFill>
                            <a:schemeClr val="tx1"/>
                          </a:solidFill>
                          <a:effectLst/>
                        </a:rPr>
                        <a:t>Recombinant F </a:t>
                      </a:r>
                      <a:r>
                        <a:rPr lang="en-US" sz="2800" b="0" dirty="0" err="1">
                          <a:solidFill>
                            <a:schemeClr val="tx1"/>
                          </a:solidFill>
                          <a:effectLst/>
                        </a:rPr>
                        <a:t>VIIa</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045438"/>
                  </a:ext>
                </a:extLst>
              </a:tr>
            </a:tbl>
          </a:graphicData>
        </a:graphic>
      </p:graphicFrame>
    </p:spTree>
    <p:extLst>
      <p:ext uri="{BB962C8B-B14F-4D97-AF65-F5344CB8AC3E}">
        <p14:creationId xmlns:p14="http://schemas.microsoft.com/office/powerpoint/2010/main" val="1362954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304800" y="450476"/>
            <a:ext cx="8042276" cy="844924"/>
          </a:xfrm>
        </p:spPr>
        <p:txBody>
          <a:bodyPr>
            <a:normAutofit/>
          </a:bodyPr>
          <a:lstStyle/>
          <a:p>
            <a:r>
              <a:rPr lang="en-US" dirty="0">
                <a:latin typeface="+mn-lt"/>
              </a:rPr>
              <a:t>Suggested Reading</a:t>
            </a:r>
          </a:p>
        </p:txBody>
      </p:sp>
      <p:sp>
        <p:nvSpPr>
          <p:cNvPr id="4" name="Text Placeholder 2"/>
          <p:cNvSpPr>
            <a:spLocks noGrp="1"/>
          </p:cNvSpPr>
          <p:nvPr>
            <p:ph idx="1"/>
          </p:nvPr>
        </p:nvSpPr>
        <p:spPr>
          <a:xfrm>
            <a:off x="304800" y="1752600"/>
            <a:ext cx="8686800" cy="4495800"/>
          </a:xfrm>
        </p:spPr>
        <p:txBody>
          <a:bodyPr>
            <a:noAutofit/>
          </a:bodyPr>
          <a:lstStyle/>
          <a:p>
            <a:r>
              <a:rPr lang="en-US" dirty="0"/>
              <a:t>Smith SA. The cell-based model of coagulation. J Vet </a:t>
            </a:r>
            <a:r>
              <a:rPr lang="en-US" dirty="0" err="1"/>
              <a:t>Emerg</a:t>
            </a:r>
            <a:r>
              <a:rPr lang="en-US" dirty="0"/>
              <a:t> </a:t>
            </a:r>
            <a:r>
              <a:rPr lang="en-US" dirty="0" err="1"/>
              <a:t>Crit</a:t>
            </a:r>
            <a:r>
              <a:rPr lang="en-US" dirty="0"/>
              <a:t> Care. 2009;19(1):3-10.</a:t>
            </a:r>
          </a:p>
          <a:p>
            <a:r>
              <a:rPr lang="en-US" dirty="0" err="1"/>
              <a:t>Leebeek</a:t>
            </a:r>
            <a:r>
              <a:rPr lang="en-US" dirty="0"/>
              <a:t> FWG, Eikenboom J. Von Willebrand’s disease. N </a:t>
            </a:r>
            <a:r>
              <a:rPr lang="en-US" dirty="0" err="1"/>
              <a:t>Engl</a:t>
            </a:r>
            <a:r>
              <a:rPr lang="en-US" dirty="0"/>
              <a:t> J Med. 2016;375:2067-2080.</a:t>
            </a:r>
          </a:p>
          <a:p>
            <a:r>
              <a:rPr lang="en-US" dirty="0"/>
              <a:t>Yawn BP, Nichols WL, Rick ME. Diagnosis and management of von Willebrand disease: guidelines for primary care. Am Fam Physician. 2009;80(11):1261-1268. </a:t>
            </a:r>
          </a:p>
          <a:p>
            <a:r>
              <a:rPr lang="en-US" dirty="0" err="1"/>
              <a:t>Castaman</a:t>
            </a:r>
            <a:r>
              <a:rPr lang="en-US" dirty="0"/>
              <a:t> G. Treatment of von Willebrand disease with FVIII/VWF concentrates. </a:t>
            </a:r>
            <a:r>
              <a:rPr lang="en-US" i="1" dirty="0"/>
              <a:t>Blood </a:t>
            </a:r>
            <a:r>
              <a:rPr lang="en-US" i="1" dirty="0" err="1"/>
              <a:t>Transfus</a:t>
            </a:r>
            <a:r>
              <a:rPr lang="en-US" dirty="0"/>
              <a:t>. 2011;9 Suppl 2(Suppl 2):s9–s13.  </a:t>
            </a:r>
          </a:p>
        </p:txBody>
      </p:sp>
    </p:spTree>
    <p:extLst>
      <p:ext uri="{BB962C8B-B14F-4D97-AF65-F5344CB8AC3E}">
        <p14:creationId xmlns:p14="http://schemas.microsoft.com/office/powerpoint/2010/main" val="470578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F61E29-A1EA-4BDD-A1BC-1B8E20CF1400}"/>
              </a:ext>
            </a:extLst>
          </p:cNvPr>
          <p:cNvSpPr/>
          <p:nvPr/>
        </p:nvSpPr>
        <p:spPr>
          <a:xfrm>
            <a:off x="2057400" y="1287482"/>
            <a:ext cx="4648200" cy="4154984"/>
          </a:xfrm>
          <a:prstGeom prst="rect">
            <a:avLst/>
          </a:prstGeom>
        </p:spPr>
        <p:txBody>
          <a:bodyPr wrap="square">
            <a:spAutoFit/>
          </a:bodyPr>
          <a:lstStyle/>
          <a:p>
            <a:r>
              <a:rPr lang="en-US" sz="3200" b="1" dirty="0">
                <a:latin typeface="+mn-lt"/>
              </a:rPr>
              <a:t>Primary Hemostasis</a:t>
            </a:r>
          </a:p>
          <a:p>
            <a:pPr marL="800100" lvl="1" indent="-342900">
              <a:buFont typeface="Arial" panose="020B0604020202020204" pitchFamily="34" charset="0"/>
              <a:buChar char="•"/>
            </a:pPr>
            <a:r>
              <a:rPr lang="en-US" sz="2800" dirty="0">
                <a:latin typeface="+mn-lt"/>
              </a:rPr>
              <a:t>Vascular spasm</a:t>
            </a:r>
          </a:p>
          <a:p>
            <a:pPr marL="800100" lvl="1" indent="-342900">
              <a:buFont typeface="Arial" panose="020B0604020202020204" pitchFamily="34" charset="0"/>
              <a:buChar char="•"/>
            </a:pPr>
            <a:r>
              <a:rPr lang="en-US" sz="2800" dirty="0">
                <a:latin typeface="+mn-lt"/>
              </a:rPr>
              <a:t>Platelet plug formation</a:t>
            </a:r>
          </a:p>
          <a:p>
            <a:r>
              <a:rPr lang="en-US" sz="3200" b="1" dirty="0">
                <a:latin typeface="+mn-lt"/>
              </a:rPr>
              <a:t>Secondary Hemostasis</a:t>
            </a:r>
          </a:p>
          <a:p>
            <a:pPr marL="800100" lvl="1" indent="-342900">
              <a:buFont typeface="Arial" panose="020B0604020202020204" pitchFamily="34" charset="0"/>
              <a:buChar char="•"/>
            </a:pPr>
            <a:r>
              <a:rPr lang="en-US" sz="2800" dirty="0">
                <a:latin typeface="+mn-lt"/>
              </a:rPr>
              <a:t>Coagulation Cascade</a:t>
            </a:r>
          </a:p>
          <a:p>
            <a:pPr marL="800100" lvl="1" indent="-342900">
              <a:buFont typeface="Arial" panose="020B0604020202020204" pitchFamily="34" charset="0"/>
              <a:buChar char="•"/>
            </a:pPr>
            <a:r>
              <a:rPr lang="en-US" sz="2800" dirty="0">
                <a:latin typeface="+mn-lt"/>
              </a:rPr>
              <a:t>Formation of blood clot</a:t>
            </a:r>
          </a:p>
          <a:p>
            <a:r>
              <a:rPr lang="en-US" sz="3200" b="1" dirty="0">
                <a:latin typeface="+mn-lt"/>
              </a:rPr>
              <a:t>Tertiary Hemostasis</a:t>
            </a:r>
          </a:p>
          <a:p>
            <a:pPr marL="800100" lvl="1" indent="-342900">
              <a:buFont typeface="Arial" panose="020B0604020202020204" pitchFamily="34" charset="0"/>
              <a:buChar char="•"/>
            </a:pPr>
            <a:r>
              <a:rPr lang="en-US" sz="2800" dirty="0">
                <a:latin typeface="+mn-lt"/>
              </a:rPr>
              <a:t>Clot lysis</a:t>
            </a:r>
          </a:p>
          <a:p>
            <a:pPr marL="800100" lvl="1" indent="-342900">
              <a:buFont typeface="Arial" panose="020B0604020202020204" pitchFamily="34" charset="0"/>
              <a:buChar char="•"/>
            </a:pPr>
            <a:r>
              <a:rPr lang="en-US" sz="2800" dirty="0">
                <a:latin typeface="+mn-lt"/>
              </a:rPr>
              <a:t>Vascular remodeling</a:t>
            </a:r>
          </a:p>
        </p:txBody>
      </p:sp>
      <p:sp>
        <p:nvSpPr>
          <p:cNvPr id="8" name="Title 1">
            <a:extLst>
              <a:ext uri="{FF2B5EF4-FFF2-40B4-BE49-F238E27FC236}">
                <a16:creationId xmlns:a16="http://schemas.microsoft.com/office/drawing/2014/main" id="{0CF5DA43-A677-4300-99B7-627D6E54E3AD}"/>
              </a:ext>
            </a:extLst>
          </p:cNvPr>
          <p:cNvSpPr txBox="1">
            <a:spLocks/>
          </p:cNvSpPr>
          <p:nvPr/>
        </p:nvSpPr>
        <p:spPr>
          <a:xfrm>
            <a:off x="-1295400" y="228600"/>
            <a:ext cx="6248400" cy="717571"/>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4400" dirty="0">
                <a:solidFill>
                  <a:schemeClr val="tx1"/>
                </a:solidFill>
                <a:latin typeface="+mn-lt"/>
              </a:rPr>
              <a:t>Hemostasis</a:t>
            </a:r>
            <a:r>
              <a:rPr lang="en-US" sz="4400" dirty="0">
                <a:latin typeface="+mn-lt"/>
              </a:rPr>
              <a:t> </a:t>
            </a:r>
          </a:p>
        </p:txBody>
      </p:sp>
    </p:spTree>
    <p:extLst>
      <p:ext uri="{BB962C8B-B14F-4D97-AF65-F5344CB8AC3E}">
        <p14:creationId xmlns:p14="http://schemas.microsoft.com/office/powerpoint/2010/main" val="37663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228600" y="420672"/>
            <a:ext cx="7391400" cy="1331928"/>
          </a:xfrm>
        </p:spPr>
        <p:txBody>
          <a:bodyPr>
            <a:normAutofit/>
          </a:bodyPr>
          <a:lstStyle/>
          <a:p>
            <a:r>
              <a:rPr lang="en-US" sz="4400" dirty="0">
                <a:latin typeface="+mn-lt"/>
              </a:rPr>
              <a:t>Primary Hemostasis Platelet Response</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304800" y="2362201"/>
            <a:ext cx="4114800" cy="2571750"/>
          </a:xfrm>
        </p:spPr>
        <p:txBody>
          <a:bodyPr>
            <a:normAutofit lnSpcReduction="10000"/>
          </a:bodyPr>
          <a:lstStyle/>
          <a:p>
            <a:pPr marL="457200" indent="-457200">
              <a:spcBef>
                <a:spcPts val="2600"/>
              </a:spcBef>
              <a:buFont typeface="+mj-lt"/>
              <a:buAutoNum type="arabicPeriod"/>
            </a:pPr>
            <a:r>
              <a:rPr lang="en-US" sz="3600" dirty="0"/>
              <a:t>Platelet adhesion</a:t>
            </a:r>
          </a:p>
          <a:p>
            <a:pPr marL="457200" indent="-457200">
              <a:spcBef>
                <a:spcPts val="2600"/>
              </a:spcBef>
              <a:buFont typeface="+mj-lt"/>
              <a:buAutoNum type="arabicPeriod"/>
            </a:pPr>
            <a:r>
              <a:rPr lang="en-US" sz="3600" dirty="0"/>
              <a:t>Platelet activation</a:t>
            </a:r>
          </a:p>
          <a:p>
            <a:pPr marL="457200" indent="-457200">
              <a:spcBef>
                <a:spcPts val="2600"/>
              </a:spcBef>
              <a:buFont typeface="+mj-lt"/>
              <a:buAutoNum type="arabicPeriod"/>
            </a:pPr>
            <a:r>
              <a:rPr lang="en-US" sz="3600" dirty="0"/>
              <a:t>Platelet aggregation</a:t>
            </a:r>
          </a:p>
        </p:txBody>
      </p:sp>
      <p:pic>
        <p:nvPicPr>
          <p:cNvPr id="7" name="Picture 6" descr="A picture containing indoor, food&#10;&#10;Description automatically generated">
            <a:extLst>
              <a:ext uri="{FF2B5EF4-FFF2-40B4-BE49-F238E27FC236}">
                <a16:creationId xmlns:a16="http://schemas.microsoft.com/office/drawing/2014/main" id="{99157DC3-1743-4B23-ACD1-9FA09C4F4F6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648200" y="2362200"/>
            <a:ext cx="3987688" cy="2486025"/>
          </a:xfrm>
          <a:prstGeom prst="rect">
            <a:avLst/>
          </a:prstGeom>
        </p:spPr>
      </p:pic>
      <p:sp>
        <p:nvSpPr>
          <p:cNvPr id="8" name="Rectangle 7">
            <a:extLst>
              <a:ext uri="{FF2B5EF4-FFF2-40B4-BE49-F238E27FC236}">
                <a16:creationId xmlns:a16="http://schemas.microsoft.com/office/drawing/2014/main" id="{6F1B334A-3130-48A1-BEA2-1AADED2F71A8}"/>
              </a:ext>
            </a:extLst>
          </p:cNvPr>
          <p:cNvSpPr/>
          <p:nvPr/>
        </p:nvSpPr>
        <p:spPr>
          <a:xfrm>
            <a:off x="2141970" y="5926123"/>
            <a:ext cx="6621030" cy="276999"/>
          </a:xfrm>
          <a:prstGeom prst="rect">
            <a:avLst/>
          </a:prstGeom>
        </p:spPr>
        <p:txBody>
          <a:bodyPr wrap="square">
            <a:spAutoFit/>
          </a:bodyPr>
          <a:lstStyle/>
          <a:p>
            <a:r>
              <a:rPr lang="en-US" sz="1200" i="1" dirty="0">
                <a:latin typeface="source sans pro" panose="020B0503030403020204" pitchFamily="34" charset="0"/>
                <a:hlinkClick r:id="rId4">
                  <a:extLst>
                    <a:ext uri="{A12FA001-AC4F-418D-AE19-62706E023703}">
                      <ahyp:hlinkClr xmlns:ahyp="http://schemas.microsoft.com/office/drawing/2018/hyperlinkcolor" val="tx"/>
                    </a:ext>
                  </a:extLst>
                </a:hlinkClick>
              </a:rPr>
              <a:t>"Blood clotting"</a:t>
            </a:r>
            <a:r>
              <a:rPr lang="en-US" sz="1200" i="1" dirty="0">
                <a:latin typeface="source sans pro" panose="020B0503030403020204" pitchFamily="34" charset="0"/>
              </a:rPr>
              <a:t> by Alexey </a:t>
            </a:r>
            <a:r>
              <a:rPr lang="en-US" sz="1200" i="1" dirty="0" err="1">
                <a:latin typeface="source sans pro" panose="020B0503030403020204" pitchFamily="34" charset="0"/>
              </a:rPr>
              <a:t>Kashpersky</a:t>
            </a:r>
            <a:r>
              <a:rPr lang="en-US" sz="1200" i="1" dirty="0">
                <a:latin typeface="source sans pro" panose="020B0503030403020204" pitchFamily="34" charset="0"/>
              </a:rPr>
              <a:t>, Radius Digital Science is licensed under </a:t>
            </a:r>
            <a:r>
              <a:rPr lang="en-US" sz="1200" i="1"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 4.0 </a:t>
            </a:r>
            <a:endParaRPr lang="en-US" sz="1200" dirty="0"/>
          </a:p>
        </p:txBody>
      </p:sp>
    </p:spTree>
    <p:extLst>
      <p:ext uri="{BB962C8B-B14F-4D97-AF65-F5344CB8AC3E}">
        <p14:creationId xmlns:p14="http://schemas.microsoft.com/office/powerpoint/2010/main" val="385086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457199" y="533400"/>
            <a:ext cx="6553201" cy="1027128"/>
          </a:xfrm>
        </p:spPr>
        <p:txBody>
          <a:bodyPr>
            <a:noAutofit/>
          </a:bodyPr>
          <a:lstStyle/>
          <a:p>
            <a:r>
              <a:rPr lang="en-US" dirty="0">
                <a:latin typeface="+mn-lt"/>
              </a:rPr>
              <a:t>Primary Hemostasis: Platelet Adhesion</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457198" y="1828800"/>
            <a:ext cx="8686801" cy="5257800"/>
          </a:xfrm>
        </p:spPr>
        <p:txBody>
          <a:bodyPr>
            <a:noAutofit/>
          </a:bodyPr>
          <a:lstStyle/>
          <a:p>
            <a:pPr marL="288925" indent="-288925">
              <a:spcBef>
                <a:spcPts val="1200"/>
              </a:spcBef>
            </a:pPr>
            <a:r>
              <a:rPr lang="en-US" sz="3200" b="1" dirty="0">
                <a:ea typeface="ＭＳ Ｐゴシック" charset="0"/>
                <a:cs typeface="ＭＳ Ｐゴシック" charset="0"/>
              </a:rPr>
              <a:t>Normal: </a:t>
            </a:r>
            <a:r>
              <a:rPr lang="en-US" sz="3200" dirty="0">
                <a:ea typeface="ＭＳ Ｐゴシック" charset="0"/>
                <a:cs typeface="ＭＳ Ｐゴシック" charset="0"/>
              </a:rPr>
              <a:t>Endothelial cells lining the vascular wall exhibit antithrombotic properties </a:t>
            </a:r>
            <a:endParaRPr lang="en-US" sz="3200" b="1" dirty="0"/>
          </a:p>
          <a:p>
            <a:pPr marL="288925" indent="-288925">
              <a:spcBef>
                <a:spcPts val="1200"/>
              </a:spcBef>
            </a:pPr>
            <a:r>
              <a:rPr lang="en-US" sz="3200" b="1" dirty="0"/>
              <a:t>Intimal injury: </a:t>
            </a:r>
            <a:r>
              <a:rPr lang="en-US" sz="3200" dirty="0"/>
              <a:t>Release of procoagulant subendothelial elements like collagen and VWF</a:t>
            </a:r>
          </a:p>
          <a:p>
            <a:pPr marL="288925" indent="-288925">
              <a:spcBef>
                <a:spcPts val="1200"/>
              </a:spcBef>
            </a:pPr>
            <a:r>
              <a:rPr lang="en-US" sz="3200" b="1" dirty="0"/>
              <a:t>Platelet adhesion to site of injury</a:t>
            </a:r>
          </a:p>
          <a:p>
            <a:pPr marL="579438" lvl="1" indent="-290513">
              <a:spcBef>
                <a:spcPts val="1200"/>
              </a:spcBef>
              <a:buFont typeface="System Font Regular"/>
              <a:buChar char="-"/>
            </a:pPr>
            <a:r>
              <a:rPr lang="en-US" sz="2800" dirty="0">
                <a:ea typeface="ＭＳ Ｐゴシック" charset="0"/>
                <a:cs typeface="ＭＳ Ｐゴシック" charset="0"/>
              </a:rPr>
              <a:t>Collagen on the subendothelial surface is bound by platelet integrins</a:t>
            </a:r>
          </a:p>
          <a:p>
            <a:pPr marL="579438" lvl="1" indent="-290513">
              <a:spcBef>
                <a:spcPts val="1200"/>
              </a:spcBef>
              <a:buFont typeface="System Font Regular"/>
              <a:buChar char="-"/>
            </a:pPr>
            <a:r>
              <a:rPr lang="en-US" sz="2800" dirty="0">
                <a:ea typeface="ＭＳ Ｐゴシック" charset="0"/>
                <a:cs typeface="ＭＳ Ｐゴシック" charset="0"/>
              </a:rPr>
              <a:t>VWF on the subendothelial surface is bound by platelet glycoprotein </a:t>
            </a:r>
            <a:r>
              <a:rPr lang="en-US" sz="2800" dirty="0" err="1">
                <a:ea typeface="ＭＳ Ｐゴシック" charset="0"/>
                <a:cs typeface="ＭＳ Ｐゴシック" charset="0"/>
              </a:rPr>
              <a:t>GPIb</a:t>
            </a:r>
            <a:r>
              <a:rPr lang="en-US" sz="2800" dirty="0">
                <a:ea typeface="ＭＳ Ｐゴシック" charset="0"/>
                <a:cs typeface="ＭＳ Ｐゴシック" charset="0"/>
              </a:rPr>
              <a:t>-IX-V</a:t>
            </a:r>
          </a:p>
          <a:p>
            <a:pPr lvl="1">
              <a:spcBef>
                <a:spcPts val="1200"/>
              </a:spcBef>
              <a:buFont typeface="Courier New" panose="02070309020205020404" pitchFamily="49" charset="0"/>
              <a:buChar char="o"/>
            </a:pPr>
            <a:endParaRPr lang="en-US" b="1" dirty="0"/>
          </a:p>
        </p:txBody>
      </p:sp>
    </p:spTree>
    <p:extLst>
      <p:ext uri="{BB962C8B-B14F-4D97-AF65-F5344CB8AC3E}">
        <p14:creationId xmlns:p14="http://schemas.microsoft.com/office/powerpoint/2010/main" val="337342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457199" y="304800"/>
            <a:ext cx="6553201" cy="1524000"/>
          </a:xfrm>
        </p:spPr>
        <p:txBody>
          <a:bodyPr>
            <a:normAutofit/>
          </a:bodyPr>
          <a:lstStyle/>
          <a:p>
            <a:r>
              <a:rPr lang="en-US" sz="4400" dirty="0">
                <a:latin typeface="+mn-lt"/>
              </a:rPr>
              <a:t>Primary Hemostasis: Platelet Activation</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457198" y="1828800"/>
            <a:ext cx="8686801" cy="5257800"/>
          </a:xfrm>
        </p:spPr>
        <p:txBody>
          <a:bodyPr>
            <a:noAutofit/>
          </a:bodyPr>
          <a:lstStyle/>
          <a:p>
            <a:pPr marL="288925" indent="-288925">
              <a:spcBef>
                <a:spcPts val="1200"/>
              </a:spcBef>
            </a:pPr>
            <a:r>
              <a:rPr lang="en-US" sz="3200" b="1" dirty="0">
                <a:ea typeface="ＭＳ Ｐゴシック" charset="0"/>
              </a:rPr>
              <a:t>Release of</a:t>
            </a:r>
          </a:p>
          <a:p>
            <a:pPr marL="579438" lvl="2" indent="-234950">
              <a:spcBef>
                <a:spcPts val="1200"/>
              </a:spcBef>
              <a:buFont typeface="System Font Regular"/>
              <a:buChar char="-"/>
            </a:pPr>
            <a:r>
              <a:rPr lang="en-US" sz="2800" dirty="0">
                <a:ea typeface="ＭＳ Ｐゴシック" charset="0"/>
              </a:rPr>
              <a:t>Thromboxane A2</a:t>
            </a:r>
          </a:p>
          <a:p>
            <a:pPr marL="579438" lvl="2" indent="-234950">
              <a:spcBef>
                <a:spcPts val="1200"/>
              </a:spcBef>
              <a:buFont typeface="System Font Regular"/>
              <a:buChar char="-"/>
            </a:pPr>
            <a:r>
              <a:rPr lang="en-US" sz="2800" dirty="0">
                <a:ea typeface="ＭＳ Ｐゴシック" charset="0"/>
              </a:rPr>
              <a:t>Fibrinogen</a:t>
            </a:r>
          </a:p>
          <a:p>
            <a:pPr marL="579438" lvl="2" indent="-234950">
              <a:spcBef>
                <a:spcPts val="1200"/>
              </a:spcBef>
              <a:buFont typeface="System Font Regular"/>
              <a:buChar char="-"/>
            </a:pPr>
            <a:r>
              <a:rPr lang="en-US" sz="2800" dirty="0">
                <a:ea typeface="ＭＳ Ｐゴシック" charset="0"/>
              </a:rPr>
              <a:t>Factor V</a:t>
            </a:r>
          </a:p>
          <a:p>
            <a:pPr marL="579438" lvl="2" indent="-234950">
              <a:spcBef>
                <a:spcPts val="1200"/>
              </a:spcBef>
              <a:buFont typeface="System Font Regular"/>
              <a:buChar char="-"/>
            </a:pPr>
            <a:r>
              <a:rPr lang="en-US" sz="2800" dirty="0">
                <a:ea typeface="ＭＳ Ｐゴシック" charset="0"/>
              </a:rPr>
              <a:t>ADP</a:t>
            </a:r>
            <a:endParaRPr lang="en-US" sz="2800" b="1" dirty="0">
              <a:ea typeface="ＭＳ Ｐゴシック" charset="0"/>
            </a:endParaRPr>
          </a:p>
          <a:p>
            <a:pPr marL="288925" indent="-288925">
              <a:spcBef>
                <a:spcPts val="1200"/>
              </a:spcBef>
            </a:pPr>
            <a:r>
              <a:rPr lang="en-US" sz="3200" b="1" dirty="0">
                <a:ea typeface="ＭＳ Ｐゴシック" charset="0"/>
              </a:rPr>
              <a:t>Conformational and shape change</a:t>
            </a:r>
          </a:p>
          <a:p>
            <a:pPr marL="579438" lvl="1" indent="-234950">
              <a:spcBef>
                <a:spcPts val="1200"/>
              </a:spcBef>
              <a:buFont typeface="System Font Regular"/>
              <a:buChar char="-"/>
            </a:pPr>
            <a:r>
              <a:rPr lang="en-US" sz="2800" dirty="0">
                <a:ea typeface="ＭＳ Ｐゴシック" charset="0"/>
              </a:rPr>
              <a:t>Elongated pseudopods</a:t>
            </a:r>
          </a:p>
          <a:p>
            <a:pPr marL="579438" lvl="1" indent="-234950">
              <a:spcBef>
                <a:spcPts val="1200"/>
              </a:spcBef>
              <a:buFont typeface="System Font Regular"/>
              <a:buChar char="-"/>
            </a:pPr>
            <a:r>
              <a:rPr lang="en-US" sz="2800" dirty="0">
                <a:ea typeface="ＭＳ Ｐゴシック" charset="0"/>
              </a:rPr>
              <a:t>Extremely adhesive platelets</a:t>
            </a:r>
          </a:p>
          <a:p>
            <a:pPr lvl="1">
              <a:spcBef>
                <a:spcPts val="1200"/>
              </a:spcBef>
            </a:pPr>
            <a:endParaRPr lang="en-US" b="1" dirty="0">
              <a:ea typeface="ＭＳ Ｐゴシック" charset="0"/>
            </a:endParaRPr>
          </a:p>
          <a:p>
            <a:pPr marL="457200" lvl="1" indent="0">
              <a:spcBef>
                <a:spcPts val="1200"/>
              </a:spcBef>
              <a:buNone/>
            </a:pPr>
            <a:endParaRPr lang="en-US" b="1" dirty="0"/>
          </a:p>
        </p:txBody>
      </p:sp>
    </p:spTree>
    <p:extLst>
      <p:ext uri="{BB962C8B-B14F-4D97-AF65-F5344CB8AC3E}">
        <p14:creationId xmlns:p14="http://schemas.microsoft.com/office/powerpoint/2010/main" val="2385036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759-49F3-4A4C-8F60-28A7BA1E8FDF}"/>
              </a:ext>
            </a:extLst>
          </p:cNvPr>
          <p:cNvSpPr>
            <a:spLocks noGrp="1"/>
          </p:cNvSpPr>
          <p:nvPr>
            <p:ph type="title"/>
          </p:nvPr>
        </p:nvSpPr>
        <p:spPr>
          <a:xfrm>
            <a:off x="381000" y="152400"/>
            <a:ext cx="6477000" cy="1676400"/>
          </a:xfrm>
        </p:spPr>
        <p:txBody>
          <a:bodyPr>
            <a:normAutofit/>
          </a:bodyPr>
          <a:lstStyle/>
          <a:p>
            <a:r>
              <a:rPr lang="en-US" sz="4400" dirty="0">
                <a:latin typeface="+mn-lt"/>
              </a:rPr>
              <a:t>Primary Hemostasis: Platelet Aggregation</a:t>
            </a:r>
          </a:p>
        </p:txBody>
      </p:sp>
      <p:sp>
        <p:nvSpPr>
          <p:cNvPr id="3" name="Content Placeholder 2">
            <a:extLst>
              <a:ext uri="{FF2B5EF4-FFF2-40B4-BE49-F238E27FC236}">
                <a16:creationId xmlns:a16="http://schemas.microsoft.com/office/drawing/2014/main" id="{84D7B8DA-D78E-C74D-B2BD-928811F5325B}"/>
              </a:ext>
            </a:extLst>
          </p:cNvPr>
          <p:cNvSpPr>
            <a:spLocks noGrp="1"/>
          </p:cNvSpPr>
          <p:nvPr>
            <p:ph idx="1"/>
          </p:nvPr>
        </p:nvSpPr>
        <p:spPr>
          <a:xfrm>
            <a:off x="381000" y="1828800"/>
            <a:ext cx="4191000" cy="4724400"/>
          </a:xfrm>
        </p:spPr>
        <p:txBody>
          <a:bodyPr>
            <a:noAutofit/>
          </a:bodyPr>
          <a:lstStyle/>
          <a:p>
            <a:pPr>
              <a:spcBef>
                <a:spcPts val="1200"/>
              </a:spcBef>
              <a:buFont typeface="Arial" panose="020B0604020202020204" pitchFamily="34" charset="0"/>
              <a:buChar char="•"/>
            </a:pPr>
            <a:r>
              <a:rPr lang="en-US" sz="3200" dirty="0">
                <a:ea typeface="ＭＳ Ｐゴシック" charset="0"/>
              </a:rPr>
              <a:t>Thromboxane A2 and ADP stimulate platelet aggregation</a:t>
            </a:r>
          </a:p>
          <a:p>
            <a:pPr>
              <a:spcBef>
                <a:spcPts val="1200"/>
              </a:spcBef>
              <a:buFont typeface="Arial" panose="020B0604020202020204" pitchFamily="34" charset="0"/>
              <a:buChar char="•"/>
            </a:pPr>
            <a:r>
              <a:rPr lang="en-US" sz="3200" dirty="0">
                <a:ea typeface="ＭＳ Ｐゴシック" charset="0"/>
              </a:rPr>
              <a:t>VWF and fibrinogen bridge between platelets</a:t>
            </a:r>
          </a:p>
          <a:p>
            <a:pPr>
              <a:spcBef>
                <a:spcPts val="1200"/>
              </a:spcBef>
              <a:buFont typeface="Arial" panose="020B0604020202020204" pitchFamily="34" charset="0"/>
              <a:buChar char="•"/>
            </a:pPr>
            <a:r>
              <a:rPr lang="en-US" sz="3200" dirty="0">
                <a:ea typeface="ＭＳ Ｐゴシック" charset="0"/>
              </a:rPr>
              <a:t>Coagulation cascade is triggered and fibrin is deposited</a:t>
            </a:r>
          </a:p>
          <a:p>
            <a:pPr lvl="1">
              <a:spcBef>
                <a:spcPts val="1200"/>
              </a:spcBef>
              <a:buFont typeface="Courier New" panose="02070309020205020404" pitchFamily="49" charset="0"/>
              <a:buChar char="o"/>
            </a:pPr>
            <a:endParaRPr lang="en-US" dirty="0"/>
          </a:p>
        </p:txBody>
      </p:sp>
      <p:pic>
        <p:nvPicPr>
          <p:cNvPr id="4" name="Picture 3" descr="A picture containing indoor, food&#10;&#10;Description automatically generated">
            <a:extLst>
              <a:ext uri="{FF2B5EF4-FFF2-40B4-BE49-F238E27FC236}">
                <a16:creationId xmlns:a16="http://schemas.microsoft.com/office/drawing/2014/main" id="{82CAD95E-7C51-4497-8B20-4A0ECAE93E3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81600" y="2362200"/>
            <a:ext cx="3454288" cy="2895600"/>
          </a:xfrm>
          <a:prstGeom prst="rect">
            <a:avLst/>
          </a:prstGeom>
        </p:spPr>
      </p:pic>
      <p:sp>
        <p:nvSpPr>
          <p:cNvPr id="5" name="Rectangle 4">
            <a:extLst>
              <a:ext uri="{FF2B5EF4-FFF2-40B4-BE49-F238E27FC236}">
                <a16:creationId xmlns:a16="http://schemas.microsoft.com/office/drawing/2014/main" id="{113FE0C0-1512-4D55-9AC2-1B8642449723}"/>
              </a:ext>
            </a:extLst>
          </p:cNvPr>
          <p:cNvSpPr/>
          <p:nvPr/>
        </p:nvSpPr>
        <p:spPr>
          <a:xfrm>
            <a:off x="5327762" y="5486400"/>
            <a:ext cx="3276600" cy="461665"/>
          </a:xfrm>
          <a:prstGeom prst="rect">
            <a:avLst/>
          </a:prstGeom>
        </p:spPr>
        <p:txBody>
          <a:bodyPr wrap="square">
            <a:spAutoFit/>
          </a:bodyPr>
          <a:lstStyle/>
          <a:p>
            <a:pPr algn="ctr"/>
            <a:r>
              <a:rPr lang="en-US" sz="1200" i="1" dirty="0">
                <a:latin typeface="source sans pro" panose="020B0503030403020204" pitchFamily="34" charset="0"/>
                <a:hlinkClick r:id="rId4">
                  <a:extLst>
                    <a:ext uri="{A12FA001-AC4F-418D-AE19-62706E023703}">
                      <ahyp:hlinkClr xmlns:ahyp="http://schemas.microsoft.com/office/drawing/2018/hyperlinkcolor" val="tx"/>
                    </a:ext>
                  </a:extLst>
                </a:hlinkClick>
              </a:rPr>
              <a:t>"Blood clotting"</a:t>
            </a:r>
            <a:r>
              <a:rPr lang="en-US" sz="1200" i="1" dirty="0">
                <a:latin typeface="source sans pro" panose="020B0503030403020204" pitchFamily="34" charset="0"/>
              </a:rPr>
              <a:t> by Alexey </a:t>
            </a:r>
            <a:r>
              <a:rPr lang="en-US" sz="1200" i="1" dirty="0" err="1">
                <a:latin typeface="source sans pro" panose="020B0503030403020204" pitchFamily="34" charset="0"/>
              </a:rPr>
              <a:t>Kashpersky</a:t>
            </a:r>
            <a:r>
              <a:rPr lang="en-US" sz="1200" i="1" dirty="0">
                <a:latin typeface="source sans pro" panose="020B0503030403020204" pitchFamily="34" charset="0"/>
              </a:rPr>
              <a:t>, Radius Digital Science is licensed under </a:t>
            </a:r>
            <a:r>
              <a:rPr lang="en-US" sz="1200" i="1" cap="all" dirty="0">
                <a:latin typeface="source sans pro" panose="020B0503030403020204" pitchFamily="34" charset="0"/>
                <a:hlinkClick r:id="rId5">
                  <a:extLst>
                    <a:ext uri="{A12FA001-AC4F-418D-AE19-62706E023703}">
                      <ahyp:hlinkClr xmlns:ahyp="http://schemas.microsoft.com/office/drawing/2018/hyperlinkcolor" val="tx"/>
                    </a:ext>
                  </a:extLst>
                </a:hlinkClick>
              </a:rPr>
              <a:t>CC BY-NC 4.0 </a:t>
            </a:r>
            <a:endParaRPr lang="en-US" sz="1200" dirty="0"/>
          </a:p>
        </p:txBody>
      </p:sp>
    </p:spTree>
    <p:extLst>
      <p:ext uri="{BB962C8B-B14F-4D97-AF65-F5344CB8AC3E}">
        <p14:creationId xmlns:p14="http://schemas.microsoft.com/office/powerpoint/2010/main" val="373970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8295-C1D5-F443-9E72-020825236E47}"/>
              </a:ext>
            </a:extLst>
          </p:cNvPr>
          <p:cNvSpPr>
            <a:spLocks noGrp="1"/>
          </p:cNvSpPr>
          <p:nvPr>
            <p:ph type="title"/>
          </p:nvPr>
        </p:nvSpPr>
        <p:spPr>
          <a:xfrm>
            <a:off x="544359" y="86793"/>
            <a:ext cx="8042276" cy="1187826"/>
          </a:xfrm>
        </p:spPr>
        <p:txBody>
          <a:bodyPr>
            <a:normAutofit/>
          </a:bodyPr>
          <a:lstStyle/>
          <a:p>
            <a:r>
              <a:rPr lang="en-US" dirty="0">
                <a:latin typeface="+mn-lt"/>
              </a:rPr>
              <a:t>Secondary Hemostasis</a:t>
            </a:r>
          </a:p>
        </p:txBody>
      </p:sp>
      <p:sp>
        <p:nvSpPr>
          <p:cNvPr id="3" name="Content Placeholder 2">
            <a:extLst>
              <a:ext uri="{FF2B5EF4-FFF2-40B4-BE49-F238E27FC236}">
                <a16:creationId xmlns:a16="http://schemas.microsoft.com/office/drawing/2014/main" id="{9A6E0B9C-76F2-6B46-ADE1-E4F351BC7646}"/>
              </a:ext>
            </a:extLst>
          </p:cNvPr>
          <p:cNvSpPr>
            <a:spLocks noGrp="1"/>
          </p:cNvSpPr>
          <p:nvPr>
            <p:ph idx="1"/>
          </p:nvPr>
        </p:nvSpPr>
        <p:spPr>
          <a:xfrm>
            <a:off x="549275" y="1025236"/>
            <a:ext cx="8042276" cy="4918365"/>
          </a:xfrm>
        </p:spPr>
        <p:txBody>
          <a:bodyPr/>
          <a:lstStyle/>
          <a:p>
            <a:pPr marL="0" indent="0">
              <a:buNone/>
            </a:pPr>
            <a:r>
              <a:rPr lang="en-US" b="1" dirty="0">
                <a:solidFill>
                  <a:srgbClr val="0070C0"/>
                </a:solidFill>
              </a:rPr>
              <a:t>The “Classic” model</a:t>
            </a:r>
          </a:p>
        </p:txBody>
      </p:sp>
      <p:pic>
        <p:nvPicPr>
          <p:cNvPr id="4" name="Picture 3">
            <a:extLst>
              <a:ext uri="{FF2B5EF4-FFF2-40B4-BE49-F238E27FC236}">
                <a16:creationId xmlns:a16="http://schemas.microsoft.com/office/drawing/2014/main" id="{FFA42C09-1246-8943-ACBE-57014770727E}"/>
              </a:ext>
            </a:extLst>
          </p:cNvPr>
          <p:cNvPicPr>
            <a:picLocks noChangeAspect="1"/>
          </p:cNvPicPr>
          <p:nvPr/>
        </p:nvPicPr>
        <p:blipFill>
          <a:blip r:embed="rId3"/>
          <a:stretch>
            <a:fillRect/>
          </a:stretch>
        </p:blipFill>
        <p:spPr>
          <a:xfrm>
            <a:off x="685800" y="1524001"/>
            <a:ext cx="7620000" cy="4648199"/>
          </a:xfrm>
          <a:prstGeom prst="rect">
            <a:avLst/>
          </a:prstGeom>
        </p:spPr>
      </p:pic>
      <p:sp>
        <p:nvSpPr>
          <p:cNvPr id="5" name="TextBox 4">
            <a:extLst>
              <a:ext uri="{FF2B5EF4-FFF2-40B4-BE49-F238E27FC236}">
                <a16:creationId xmlns:a16="http://schemas.microsoft.com/office/drawing/2014/main" id="{A65A575D-E605-2942-9EBD-730CA4970D0B}"/>
              </a:ext>
            </a:extLst>
          </p:cNvPr>
          <p:cNvSpPr txBox="1"/>
          <p:nvPr/>
        </p:nvSpPr>
        <p:spPr>
          <a:xfrm>
            <a:off x="685800" y="6371510"/>
            <a:ext cx="8823325" cy="276999"/>
          </a:xfrm>
          <a:prstGeom prst="rect">
            <a:avLst/>
          </a:prstGeom>
          <a:noFill/>
        </p:spPr>
        <p:txBody>
          <a:bodyPr wrap="square" rtlCol="0" anchor="ctr">
            <a:spAutoFit/>
          </a:bodyPr>
          <a:lstStyle/>
          <a:p>
            <a:r>
              <a:rPr lang="en-US" sz="1200" dirty="0"/>
              <a:t>By </a:t>
            </a:r>
            <a:r>
              <a:rPr lang="en-US" sz="1200" dirty="0" err="1"/>
              <a:t>Dr</a:t>
            </a:r>
            <a:r>
              <a:rPr lang="en-US" sz="1200" dirty="0"/>
              <a:t> Graham Beards - Own work, CC BY-SA 3.0, https://</a:t>
            </a:r>
            <a:r>
              <a:rPr lang="en-US" sz="1200" dirty="0" err="1"/>
              <a:t>commons.wikimedia.org</a:t>
            </a:r>
            <a:r>
              <a:rPr lang="en-US" sz="1200" dirty="0"/>
              <a:t>/w/</a:t>
            </a:r>
            <a:r>
              <a:rPr lang="en-US" sz="1200" dirty="0" err="1"/>
              <a:t>index.php?curid</a:t>
            </a:r>
            <a:r>
              <a:rPr lang="en-US" sz="1200" dirty="0"/>
              <a:t>=19094276</a:t>
            </a:r>
          </a:p>
        </p:txBody>
      </p:sp>
    </p:spTree>
    <p:extLst>
      <p:ext uri="{BB962C8B-B14F-4D97-AF65-F5344CB8AC3E}">
        <p14:creationId xmlns:p14="http://schemas.microsoft.com/office/powerpoint/2010/main" val="3477851530"/>
      </p:ext>
    </p:extLst>
  </p:cSld>
  <p:clrMapOvr>
    <a:masterClrMapping/>
  </p:clrMapOvr>
</p:sld>
</file>

<file path=ppt/theme/theme1.xml><?xml version="1.0" encoding="utf-8"?>
<a:theme xmlns:a="http://schemas.openxmlformats.org/drawingml/2006/main" name="SPACI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ft Lip &amp; Palate_Final" id="{20303907-736A-9940-8484-48A2F9416976}" vid="{9334FC5B-E7DD-994E-B46C-547D9D7F3D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SPACIES Template</Template>
  <TotalTime>19680</TotalTime>
  <Words>6050</Words>
  <Application>Microsoft Macintosh PowerPoint</Application>
  <PresentationFormat>On-screen Show (4:3)</PresentationFormat>
  <Paragraphs>502</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ＭＳ Ｐゴシック</vt:lpstr>
      <vt:lpstr>&amp;quot</vt:lpstr>
      <vt:lpstr>Abadi</vt:lpstr>
      <vt:lpstr>Arial</vt:lpstr>
      <vt:lpstr>Calibri</vt:lpstr>
      <vt:lpstr>Calibri Light</vt:lpstr>
      <vt:lpstr>Courier New</vt:lpstr>
      <vt:lpstr>source sans pro</vt:lpstr>
      <vt:lpstr>System Font Regular</vt:lpstr>
      <vt:lpstr>Times New Roman</vt:lpstr>
      <vt:lpstr>Wingdings</vt:lpstr>
      <vt:lpstr>SPACIES</vt:lpstr>
      <vt:lpstr>Inherited Coagulopathies in Children: Von Willebrand Disease</vt:lpstr>
      <vt:lpstr>Faculty Disclosures</vt:lpstr>
      <vt:lpstr>Learning Objectives</vt:lpstr>
      <vt:lpstr>PowerPoint Presentation</vt:lpstr>
      <vt:lpstr>Primary Hemostasis Platelet Response</vt:lpstr>
      <vt:lpstr>Primary Hemostasis: Platelet Adhesion</vt:lpstr>
      <vt:lpstr>Primary Hemostasis: Platelet Activation</vt:lpstr>
      <vt:lpstr>Primary Hemostasis: Platelet Aggregation</vt:lpstr>
      <vt:lpstr>Secondary Hemostasis</vt:lpstr>
      <vt:lpstr>Cell-based Model of Coagulation</vt:lpstr>
      <vt:lpstr>PowerPoint Presentation</vt:lpstr>
      <vt:lpstr>PowerPoint Presentation</vt:lpstr>
      <vt:lpstr>Neonatal Coagulation</vt:lpstr>
      <vt:lpstr>Clinical Presentation</vt:lpstr>
      <vt:lpstr>Bleeding Disorders In Children Platelet Disorders</vt:lpstr>
      <vt:lpstr>Laboratory Tests</vt:lpstr>
      <vt:lpstr>Laboratory Tests</vt:lpstr>
      <vt:lpstr>Von Willebrand Factor: Synthesis</vt:lpstr>
      <vt:lpstr>Von Willebrand Factor</vt:lpstr>
      <vt:lpstr>Von Willebrand Disease (VWD)</vt:lpstr>
      <vt:lpstr>VWD: Transmission</vt:lpstr>
      <vt:lpstr>VWD: Types</vt:lpstr>
      <vt:lpstr>VWD: Clinical Presentation</vt:lpstr>
      <vt:lpstr>VWD: Diagnosis</vt:lpstr>
      <vt:lpstr>VWD: Diagnosis</vt:lpstr>
      <vt:lpstr>VWD: Treatment</vt:lpstr>
      <vt:lpstr>Desmopressin (DDAVP)</vt:lpstr>
      <vt:lpstr>PowerPoint Presentation</vt:lpstr>
      <vt:lpstr>VWF Replacement Therapy</vt:lpstr>
      <vt:lpstr>VWF Replacement Therapy</vt:lpstr>
      <vt:lpstr>VWF Replacement Therapy</vt:lpstr>
      <vt:lpstr>VWF Replacement Alternatives</vt:lpstr>
      <vt:lpstr>VWF Replacement Alternatives</vt:lpstr>
      <vt:lpstr>Clot Stabilizers Antifibrinolytics</vt:lpstr>
      <vt:lpstr>PowerPoint Presentation</vt:lpstr>
      <vt:lpstr>Overview: VWD Treatment</vt:lpstr>
      <vt:lpstr>Suggested Reading</vt:lpstr>
    </vt:vector>
  </TitlesOfParts>
  <Company>Ruggles Service Corp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 Hall</dc:creator>
  <cp:lastModifiedBy>Infosino, Andrew</cp:lastModifiedBy>
  <cp:revision>242</cp:revision>
  <dcterms:created xsi:type="dcterms:W3CDTF">2009-02-26T15:23:47Z</dcterms:created>
  <dcterms:modified xsi:type="dcterms:W3CDTF">2020-05-12T06:08:24Z</dcterms:modified>
</cp:coreProperties>
</file>