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7"/>
  </p:notesMasterIdLst>
  <p:sldIdLst>
    <p:sldId id="258" r:id="rId3"/>
    <p:sldId id="259" r:id="rId4"/>
    <p:sldId id="261" r:id="rId5"/>
    <p:sldId id="275" r:id="rId6"/>
    <p:sldId id="271" r:id="rId7"/>
    <p:sldId id="297" r:id="rId8"/>
    <p:sldId id="272" r:id="rId9"/>
    <p:sldId id="281" r:id="rId10"/>
    <p:sldId id="282" r:id="rId11"/>
    <p:sldId id="294" r:id="rId12"/>
    <p:sldId id="295" r:id="rId13"/>
    <p:sldId id="283" r:id="rId14"/>
    <p:sldId id="277" r:id="rId15"/>
    <p:sldId id="278" r:id="rId16"/>
    <p:sldId id="284" r:id="rId17"/>
    <p:sldId id="279" r:id="rId18"/>
    <p:sldId id="285" r:id="rId19"/>
    <p:sldId id="296" r:id="rId20"/>
    <p:sldId id="287" r:id="rId21"/>
    <p:sldId id="289" r:id="rId22"/>
    <p:sldId id="288" r:id="rId23"/>
    <p:sldId id="286" r:id="rId24"/>
    <p:sldId id="291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6A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7"/>
    <p:restoredTop sz="84380"/>
  </p:normalViewPr>
  <p:slideViewPr>
    <p:cSldViewPr>
      <p:cViewPr varScale="1">
        <p:scale>
          <a:sx n="80" d="100"/>
          <a:sy n="80" d="100"/>
        </p:scale>
        <p:origin x="12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83989-488B-0240-8C68-E1E573BD014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3FF5-4FCC-804D-AA59-62D3E8172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 that there are 8 stages as postulated by Erikson. However, only the first five stages which are relevant to a pediatric anesthesiologist are depicted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FF5-4FCC-804D-AA59-62D3E81724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 that there are 8 stages as postulated by Erikson. However, only the first five stages which are relevant to a pediatric anesthesiologist are depicted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FF5-4FCC-804D-AA59-62D3E81724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FF5-4FCC-804D-AA59-62D3E81724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Operating room environment can be extremely stimulating for this patient population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Tactile stimulation from mask induction can present a problem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FF5-4FCC-804D-AA59-62D3E81724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6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paradoxical reaction with midazolam is a potential with this patient population. Discuss past exposures to midazolam and reactions with parents before administration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FF5-4FCC-804D-AA59-62D3E81724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3FF5-4FCC-804D-AA59-62D3E81724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6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424" y="1122363"/>
            <a:ext cx="4219576" cy="16208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424" y="3112008"/>
            <a:ext cx="4192076" cy="10345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57162"/>
            <a:ext cx="3733800" cy="3708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/>
          <p:nvPr userDrawn="1"/>
        </p:nvSpPr>
        <p:spPr>
          <a:xfrm flipV="1">
            <a:off x="0" y="3048000"/>
            <a:ext cx="9144000" cy="3810000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6883" r="8327"/>
          <a:stretch/>
        </p:blipFill>
        <p:spPr>
          <a:xfrm>
            <a:off x="4572000" y="4953000"/>
            <a:ext cx="3368163" cy="160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223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6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424" y="1122363"/>
            <a:ext cx="4219576" cy="16208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424" y="3112008"/>
            <a:ext cx="4192076" cy="10345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57162"/>
            <a:ext cx="3733800" cy="3708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/>
          <p:nvPr userDrawn="1"/>
        </p:nvSpPr>
        <p:spPr>
          <a:xfrm flipV="1">
            <a:off x="0" y="3048000"/>
            <a:ext cx="9144000" cy="3810000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6883" r="8327"/>
          <a:stretch/>
        </p:blipFill>
        <p:spPr>
          <a:xfrm>
            <a:off x="4572000" y="4953000"/>
            <a:ext cx="3368163" cy="160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295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8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5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2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55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92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96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8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 marL="1371600" indent="0">
              <a:buNone/>
              <a:defRPr sz="2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7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8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25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4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1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2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0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4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3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4632-50C4-6042-BF0D-689D8DA2E9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0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deed.e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deed.e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762000"/>
            <a:ext cx="4876800" cy="358140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+mn-lt"/>
              </a:rPr>
              <a:t>Pediatric Social and Emotional Milestones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3100" dirty="0">
                <a:latin typeface="+mn-lt"/>
              </a:rPr>
              <a:t>May, 2020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4267200" cy="1828800"/>
          </a:xfrm>
        </p:spPr>
        <p:txBody>
          <a:bodyPr anchor="ctr"/>
          <a:lstStyle/>
          <a:p>
            <a:pPr algn="l"/>
            <a:r>
              <a:rPr lang="en-US" sz="3200" dirty="0"/>
              <a:t>Martha Kenney, MD</a:t>
            </a:r>
          </a:p>
          <a:p>
            <a:pPr algn="l"/>
            <a:r>
              <a:rPr lang="en-US" sz="2800" dirty="0"/>
              <a:t>University of North Carolina  Chapel Hill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86100" y="2114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C00E-1EC0-FC4C-AE57-7C5D1389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Sensorimotor Stage: </a:t>
            </a:r>
            <a:br>
              <a:rPr lang="en-US" dirty="0"/>
            </a:br>
            <a:r>
              <a:rPr lang="en-US" dirty="0"/>
              <a:t>Birth to Two Years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5C23-C806-B244-82FC-810CC04F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i="1" dirty="0"/>
              <a:t>Strategies for the perioperative period </a:t>
            </a:r>
          </a:p>
          <a:p>
            <a:pPr marL="301625" indent="-301625">
              <a:lnSpc>
                <a:spcPct val="110000"/>
              </a:lnSpc>
            </a:pPr>
            <a:r>
              <a:rPr lang="en-US" sz="3200" dirty="0"/>
              <a:t>Touching, swaddling, and cooing can be soothing techniques for infants </a:t>
            </a:r>
          </a:p>
          <a:p>
            <a:pPr marL="301625" indent="-301625">
              <a:lnSpc>
                <a:spcPct val="110000"/>
              </a:lnSpc>
            </a:pPr>
            <a:r>
              <a:rPr lang="en-US" sz="3200" dirty="0"/>
              <a:t>Distraction with toys or music may be helpful</a:t>
            </a:r>
          </a:p>
          <a:p>
            <a:pPr marL="301625" indent="-301625">
              <a:lnSpc>
                <a:spcPct val="110000"/>
              </a:lnSpc>
            </a:pPr>
            <a:r>
              <a:rPr lang="en-US" sz="3200" dirty="0"/>
              <a:t>Post-operative pain assessment: Limited language skills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C00E-1EC0-FC4C-AE57-7C5D1389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Sensorimotor Stage: </a:t>
            </a:r>
            <a:br>
              <a:rPr lang="en-US" dirty="0"/>
            </a:br>
            <a:r>
              <a:rPr lang="en-US" dirty="0"/>
              <a:t>Birth to Two Years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5C23-C806-B244-82FC-810CC04F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observational and behavioral pain assessment tools </a:t>
            </a:r>
          </a:p>
          <a:p>
            <a:pPr marL="349250" indent="-349250"/>
            <a:r>
              <a:rPr lang="en-US" dirty="0"/>
              <a:t>Face, Leg, Activity, Cry and </a:t>
            </a:r>
            <a:r>
              <a:rPr lang="en-US" dirty="0" err="1"/>
              <a:t>Consolability</a:t>
            </a:r>
            <a:r>
              <a:rPr lang="en-US" dirty="0"/>
              <a:t> (FLACC) pain scale </a:t>
            </a:r>
          </a:p>
          <a:p>
            <a:pPr marL="349250" indent="-349250"/>
            <a:r>
              <a:rPr lang="en-US" dirty="0"/>
              <a:t>Wong Baker Faces pain scale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D34E60-A9FA-2742-A50C-9ED9C1DAD416}"/>
              </a:ext>
            </a:extLst>
          </p:cNvPr>
          <p:cNvSpPr/>
          <p:nvPr/>
        </p:nvSpPr>
        <p:spPr>
          <a:xfrm>
            <a:off x="1371600" y="6306979"/>
            <a:ext cx="6172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By </a:t>
            </a:r>
            <a:r>
              <a:rPr lang="en-US" sz="1000" dirty="0" err="1"/>
              <a:t>Intermedichbo</a:t>
            </a:r>
            <a:r>
              <a:rPr lang="en-US" sz="1000" dirty="0"/>
              <a:t> - Own work, CC BY-SA 4.0, https://</a:t>
            </a:r>
            <a:r>
              <a:rPr lang="en-US" sz="1000" dirty="0" err="1"/>
              <a:t>commons.wikimedia.org</a:t>
            </a:r>
            <a:r>
              <a:rPr lang="en-US" sz="1000" dirty="0"/>
              <a:t>/w/</a:t>
            </a:r>
            <a:r>
              <a:rPr lang="en-US" sz="1000" dirty="0" err="1"/>
              <a:t>index.php?curid</a:t>
            </a:r>
            <a:r>
              <a:rPr lang="en-US" sz="1000" dirty="0"/>
              <a:t>=36231995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07A1D-6297-104E-B700-A442F09F6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" t="3206" r="1766" b="28656"/>
          <a:stretch/>
        </p:blipFill>
        <p:spPr>
          <a:xfrm>
            <a:off x="1143000" y="4813300"/>
            <a:ext cx="6564014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FD94-547C-F947-B2FE-7A258BBA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616075"/>
          </a:xfrm>
        </p:spPr>
        <p:txBody>
          <a:bodyPr>
            <a:normAutofit/>
          </a:bodyPr>
          <a:lstStyle/>
          <a:p>
            <a:r>
              <a:rPr lang="en-US" sz="4800" dirty="0"/>
              <a:t>Pre-operational Stage: </a:t>
            </a:r>
            <a:br>
              <a:rPr lang="en-US" sz="4800" dirty="0"/>
            </a:br>
            <a:r>
              <a:rPr lang="en-US" sz="4800" dirty="0"/>
              <a:t>2-7 Years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77862-5D26-1F4D-AB54-57D4B864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Key milestones:</a:t>
            </a:r>
          </a:p>
          <a:p>
            <a:pPr marL="349250" indent="-333375"/>
            <a:r>
              <a:rPr lang="en-US" sz="3200" dirty="0"/>
              <a:t>Rapid language development </a:t>
            </a:r>
          </a:p>
          <a:p>
            <a:pPr marL="349250" indent="-333375"/>
            <a:r>
              <a:rPr lang="en-US" sz="3200" dirty="0"/>
              <a:t>“Magical” thinking is used to explain experiences </a:t>
            </a:r>
          </a:p>
          <a:p>
            <a:pPr marL="349250" indent="-333375"/>
            <a:r>
              <a:rPr lang="en-US" sz="3200" dirty="0"/>
              <a:t>Pretend play is important </a:t>
            </a:r>
          </a:p>
          <a:p>
            <a:pPr marL="349250" indent="-333375"/>
            <a:r>
              <a:rPr lang="en-US" sz="3200" dirty="0"/>
              <a:t>Thinking is egocentric	</a:t>
            </a:r>
          </a:p>
          <a:p>
            <a:pPr marL="349250" lvl="1" indent="-333375"/>
            <a:r>
              <a:rPr lang="en-US" sz="2800" dirty="0"/>
              <a:t>Difficulty seeing the perspective of others </a:t>
            </a:r>
          </a:p>
        </p:txBody>
      </p:sp>
    </p:spTree>
    <p:extLst>
      <p:ext uri="{BB962C8B-B14F-4D97-AF65-F5344CB8AC3E}">
        <p14:creationId xmlns:p14="http://schemas.microsoft.com/office/powerpoint/2010/main" val="317052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FD94-547C-F947-B2FE-7A258BBA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8058150" cy="1460500"/>
          </a:xfrm>
        </p:spPr>
        <p:txBody>
          <a:bodyPr>
            <a:normAutofit/>
          </a:bodyPr>
          <a:lstStyle/>
          <a:p>
            <a:r>
              <a:rPr lang="en-US" sz="4800" dirty="0"/>
              <a:t>Pre-operational Stage: </a:t>
            </a:r>
            <a:br>
              <a:rPr lang="en-US" sz="4800" dirty="0"/>
            </a:br>
            <a:r>
              <a:rPr lang="en-US" sz="4800" dirty="0"/>
              <a:t>2-7 Years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77862-5D26-1F4D-AB54-57D4B8644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100" i="1" dirty="0"/>
              <a:t>Preoperative Assessment and Induction</a:t>
            </a:r>
          </a:p>
          <a:p>
            <a:pPr marL="301625" lvl="1" indent="-285750">
              <a:lnSpc>
                <a:spcPct val="120000"/>
              </a:lnSpc>
            </a:pPr>
            <a:r>
              <a:rPr lang="en-US" sz="3100" dirty="0"/>
              <a:t>Rapport building is important </a:t>
            </a:r>
          </a:p>
          <a:p>
            <a:pPr marL="301625" lvl="1" indent="-285750">
              <a:lnSpc>
                <a:spcPct val="120000"/>
              </a:lnSpc>
            </a:pPr>
            <a:r>
              <a:rPr lang="en-US" sz="3100" dirty="0"/>
              <a:t>Include child in explanations </a:t>
            </a:r>
          </a:p>
          <a:p>
            <a:pPr marL="301625" lvl="2" indent="-285750">
              <a:lnSpc>
                <a:spcPct val="120000"/>
              </a:lnSpc>
            </a:pPr>
            <a:r>
              <a:rPr lang="en-US" sz="3100" dirty="0"/>
              <a:t>Use storytelling to explain anesthetic experience </a:t>
            </a:r>
          </a:p>
          <a:p>
            <a:pPr marL="301625" lvl="1" indent="-285750">
              <a:lnSpc>
                <a:spcPct val="120000"/>
              </a:lnSpc>
            </a:pPr>
            <a:r>
              <a:rPr lang="en-US" sz="3100" dirty="0"/>
              <a:t>Allow child to participate in induction (e.g. hold their own mask)</a:t>
            </a:r>
          </a:p>
          <a:p>
            <a:pPr marL="301625" lvl="1" indent="-285750">
              <a:lnSpc>
                <a:spcPct val="120000"/>
              </a:lnSpc>
            </a:pPr>
            <a:r>
              <a:rPr lang="en-US" sz="3100" dirty="0"/>
              <a:t>Utilize videos, music, and props (for e.g. phones, tablets) as distraction tools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E585-2540-0847-9FDC-5E8698DC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8058150" cy="1325563"/>
          </a:xfrm>
        </p:spPr>
        <p:txBody>
          <a:bodyPr/>
          <a:lstStyle/>
          <a:p>
            <a:r>
              <a:rPr lang="en-US" dirty="0"/>
              <a:t>Concrete Operational Stage: </a:t>
            </a:r>
            <a:br>
              <a:rPr lang="en-US" dirty="0"/>
            </a:br>
            <a:r>
              <a:rPr lang="en-US" dirty="0"/>
              <a:t>7 - 11 Years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8CD7-8398-F048-9746-17096423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3262"/>
            <a:ext cx="394335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/>
              <a:t>Key Milestones</a:t>
            </a:r>
          </a:p>
          <a:p>
            <a:pPr marL="301625" indent="-301625"/>
            <a:r>
              <a:rPr lang="en-US" dirty="0"/>
              <a:t>“Concrete” thinkers </a:t>
            </a:r>
          </a:p>
          <a:p>
            <a:pPr marL="301625" indent="-301625"/>
            <a:r>
              <a:rPr lang="en-US" dirty="0"/>
              <a:t>Increased need for explanation</a:t>
            </a:r>
          </a:p>
          <a:p>
            <a:pPr marL="301625" indent="-301625"/>
            <a:r>
              <a:rPr lang="en-US" dirty="0"/>
              <a:t>Increased need for participation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9126A-AFE4-6146-B897-0E3B7F408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595"/>
          <a:stretch/>
        </p:blipFill>
        <p:spPr>
          <a:xfrm>
            <a:off x="4653388" y="1733207"/>
            <a:ext cx="4338212" cy="4081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B40E64-5987-174E-91B6-B2409F8BCFE6}"/>
              </a:ext>
            </a:extLst>
          </p:cNvPr>
          <p:cNvSpPr/>
          <p:nvPr/>
        </p:nvSpPr>
        <p:spPr>
          <a:xfrm>
            <a:off x="4653388" y="583840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Based on information from Ginsburg H., </a:t>
            </a:r>
            <a:r>
              <a:rPr lang="en-US" sz="800" dirty="0" err="1"/>
              <a:t>Opper</a:t>
            </a:r>
            <a:r>
              <a:rPr lang="en-US" sz="800" dirty="0"/>
              <a:t> S. (1979). Piaget's Theory of Intellectual Development. Prentice Hall, p. 152 .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800" dirty="0">
                <a:solidFill>
                  <a:srgbClr val="663366"/>
                </a:solidFill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800" dirty="0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Attribution-Share Alike 3.0 Unported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 license.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6230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E585-2540-0847-9FDC-5E8698DC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8210550" cy="1325563"/>
          </a:xfrm>
        </p:spPr>
        <p:txBody>
          <a:bodyPr/>
          <a:lstStyle/>
          <a:p>
            <a:r>
              <a:rPr lang="en-US" dirty="0"/>
              <a:t>Concrete Operational Stage:</a:t>
            </a:r>
            <a:br>
              <a:rPr lang="en-US" dirty="0"/>
            </a:br>
            <a:r>
              <a:rPr lang="en-US" dirty="0"/>
              <a:t>7-11 Years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FD9EC-FEAA-0B42-BDF3-886038A7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821055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900" i="1" dirty="0"/>
              <a:t>Preoperative assessment and Induction</a:t>
            </a:r>
          </a:p>
          <a:p>
            <a:pPr marL="301625" lvl="1" indent="-285750">
              <a:lnSpc>
                <a:spcPct val="110000"/>
              </a:lnSpc>
            </a:pPr>
            <a:r>
              <a:rPr lang="en-US" dirty="0"/>
              <a:t>Child should participation in the preoperative discussion </a:t>
            </a:r>
          </a:p>
          <a:p>
            <a:pPr marL="587375" lvl="2" indent="-285750">
              <a:lnSpc>
                <a:spcPct val="110000"/>
              </a:lnSpc>
              <a:buFont typeface="System Font Regular"/>
              <a:buChar char="-"/>
            </a:pPr>
            <a:r>
              <a:rPr lang="en-US" sz="3000" dirty="0"/>
              <a:t>Select a flavor for the mask </a:t>
            </a:r>
          </a:p>
          <a:p>
            <a:pPr marL="587375" lvl="2" indent="-285750">
              <a:lnSpc>
                <a:spcPct val="110000"/>
              </a:lnSpc>
              <a:buFont typeface="System Font Regular"/>
              <a:buChar char="-"/>
            </a:pPr>
            <a:r>
              <a:rPr lang="en-US" sz="3000" dirty="0"/>
              <a:t>Choose a parent to accompany them to the OR </a:t>
            </a:r>
          </a:p>
          <a:p>
            <a:pPr marL="301625" lvl="1" indent="-285750">
              <a:lnSpc>
                <a:spcPct val="110000"/>
              </a:lnSpc>
            </a:pPr>
            <a:r>
              <a:rPr lang="en-US" dirty="0"/>
              <a:t>Mask induction can be made into a “game” to decrease situational anxiety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6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674F-FC9A-CC4D-8B12-60108386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6705600" cy="1325563"/>
          </a:xfrm>
        </p:spPr>
        <p:txBody>
          <a:bodyPr/>
          <a:lstStyle/>
          <a:p>
            <a:r>
              <a:rPr lang="en-US" dirty="0"/>
              <a:t>Formal Operational Stage: 11 Years and Older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17C3-2BAA-4D4E-A05A-749F0F18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399"/>
            <a:ext cx="4800600" cy="441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Key milestones: </a:t>
            </a:r>
          </a:p>
          <a:p>
            <a:pPr lvl="1"/>
            <a:r>
              <a:rPr lang="en-US" dirty="0"/>
              <a:t>Abstract and hypothetical thinking </a:t>
            </a:r>
          </a:p>
          <a:p>
            <a:pPr lvl="1"/>
            <a:r>
              <a:rPr lang="en-US" dirty="0"/>
              <a:t>Increased body awareness</a:t>
            </a:r>
          </a:p>
          <a:p>
            <a:pPr lvl="1"/>
            <a:r>
              <a:rPr lang="en-US" dirty="0"/>
              <a:t>Increased independence </a:t>
            </a:r>
          </a:p>
          <a:p>
            <a:pPr lvl="1"/>
            <a:r>
              <a:rPr lang="en-US" dirty="0"/>
              <a:t>Peer pressure is significant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7A9C-BE23-1E42-AB69-FDB8D1223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07"/>
          <a:stretch/>
        </p:blipFill>
        <p:spPr>
          <a:xfrm>
            <a:off x="5048250" y="1866899"/>
            <a:ext cx="3714750" cy="3947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0AEABB-4958-8E4E-91AD-369C391F999F}"/>
              </a:ext>
            </a:extLst>
          </p:cNvPr>
          <p:cNvSpPr/>
          <p:nvPr/>
        </p:nvSpPr>
        <p:spPr>
          <a:xfrm>
            <a:off x="4770120" y="596364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Based on information from Ginsburg H., </a:t>
            </a:r>
            <a:r>
              <a:rPr lang="en-US" sz="800" dirty="0" err="1"/>
              <a:t>Opper</a:t>
            </a:r>
            <a:r>
              <a:rPr lang="en-US" sz="800" dirty="0"/>
              <a:t> S. (1979). Piaget's Theory of Intellectual Development. Prentice Hall, p. 152 .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800" dirty="0">
                <a:solidFill>
                  <a:srgbClr val="663366"/>
                </a:solidFill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800" dirty="0">
                <a:solidFill>
                  <a:srgbClr val="663366"/>
                </a:solidFill>
                <a:latin typeface="Arial" panose="020B0604020202020204" pitchFamily="34" charset="0"/>
                <a:hlinkClick r:id="rId4"/>
              </a:rPr>
              <a:t>Attribution-Share Alike 3.0 Unported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 license.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4401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674F-FC9A-CC4D-8B12-60108386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6858000" cy="1325563"/>
          </a:xfrm>
        </p:spPr>
        <p:txBody>
          <a:bodyPr/>
          <a:lstStyle/>
          <a:p>
            <a:r>
              <a:rPr lang="en-US" dirty="0"/>
              <a:t>Formal Operational Stage: 11 Years and Older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17C3-2BAA-4D4E-A05A-749F0F18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199"/>
            <a:ext cx="8058150" cy="41957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Preoperative Assessment and Induction</a:t>
            </a:r>
          </a:p>
          <a:p>
            <a:pPr marL="301625" indent="-301625">
              <a:lnSpc>
                <a:spcPct val="100000"/>
              </a:lnSpc>
            </a:pPr>
            <a:r>
              <a:rPr lang="en-US" sz="3200" dirty="0"/>
              <a:t>Allow participation in decision making</a:t>
            </a:r>
          </a:p>
          <a:p>
            <a:pPr marL="301625" indent="-301625">
              <a:lnSpc>
                <a:spcPct val="100000"/>
              </a:lnSpc>
            </a:pPr>
            <a:r>
              <a:rPr lang="en-US" sz="3200" dirty="0"/>
              <a:t>Solicit preferences: e.g. </a:t>
            </a:r>
            <a:r>
              <a:rPr lang="en-US" sz="2800" dirty="0"/>
              <a:t>IV vs. mask induction </a:t>
            </a:r>
          </a:p>
          <a:p>
            <a:pPr marL="301625" indent="-301625">
              <a:lnSpc>
                <a:spcPct val="100000"/>
              </a:lnSpc>
            </a:pPr>
            <a:r>
              <a:rPr lang="en-US" sz="3200" dirty="0"/>
              <a:t>Obtain assent</a:t>
            </a:r>
          </a:p>
          <a:p>
            <a:pPr marL="301625" indent="-301625">
              <a:lnSpc>
                <a:spcPct val="100000"/>
              </a:lnSpc>
            </a:pPr>
            <a:r>
              <a:rPr lang="en-US" sz="3200" dirty="0"/>
              <a:t>Respect the need for privacy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0C29-E9E1-6646-8CE2-466AFA30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8210550" cy="1082675"/>
          </a:xfrm>
        </p:spPr>
        <p:txBody>
          <a:bodyPr/>
          <a:lstStyle/>
          <a:p>
            <a:r>
              <a:rPr lang="en-US" dirty="0"/>
              <a:t>Social and Emotional Red Flags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37AA27-4F80-E048-9DB0-8342D6D07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35883"/>
              </p:ext>
            </p:extLst>
          </p:nvPr>
        </p:nvGraphicFramePr>
        <p:xfrm>
          <a:off x="304800" y="1524000"/>
          <a:ext cx="8534400" cy="506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182">
                  <a:extLst>
                    <a:ext uri="{9D8B030D-6E8A-4147-A177-3AD203B41FA5}">
                      <a16:colId xmlns:a16="http://schemas.microsoft.com/office/drawing/2014/main" val="1083729047"/>
                    </a:ext>
                  </a:extLst>
                </a:gridCol>
                <a:gridCol w="6678218">
                  <a:extLst>
                    <a:ext uri="{9D8B030D-6E8A-4147-A177-3AD203B41FA5}">
                      <a16:colId xmlns:a16="http://schemas.microsoft.com/office/drawing/2014/main" val="2614607780"/>
                    </a:ext>
                  </a:extLst>
                </a:gridCol>
              </a:tblGrid>
              <a:tr h="5326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Age (months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Red Flag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673465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cooing or gurgling sounds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407021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smile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471539"/>
                  </a:ext>
                </a:extLst>
              </a:tr>
              <a:tr h="9194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babbling </a:t>
                      </a:r>
                    </a:p>
                    <a:p>
                      <a:pPr algn="ctr"/>
                      <a:r>
                        <a:rPr lang="en-US" sz="2000" dirty="0"/>
                        <a:t>No reciprocal gestures (pointing, reaching, showing)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170311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single words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968797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pretend play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71763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meaningful two-word phrases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861275"/>
                  </a:ext>
                </a:extLst>
              </a:tr>
              <a:tr h="5326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Unable to pay attention to a task for 3 minutes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751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094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FD65-F537-C04F-A4D8-E5CC1D73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8134350" cy="1082675"/>
          </a:xfrm>
        </p:spPr>
        <p:txBody>
          <a:bodyPr/>
          <a:lstStyle/>
          <a:p>
            <a:r>
              <a:rPr lang="en-US" dirty="0"/>
              <a:t>Special Consideration: Autism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26DB0-6E46-424F-BA75-2F1A7113E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4"/>
            <a:ext cx="8134350" cy="48037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100" dirty="0"/>
              <a:t>Autistic children: Perioperative challenges </a:t>
            </a:r>
          </a:p>
          <a:p>
            <a:pPr>
              <a:lnSpc>
                <a:spcPct val="120000"/>
              </a:lnSpc>
            </a:pPr>
            <a:r>
              <a:rPr lang="en-US" dirty="0"/>
              <a:t>Persistent deficits in social communication and interaction across multiple contexts </a:t>
            </a:r>
          </a:p>
          <a:p>
            <a:pPr>
              <a:lnSpc>
                <a:spcPct val="120000"/>
              </a:lnSpc>
            </a:pPr>
            <a:r>
              <a:rPr lang="en-US" dirty="0"/>
              <a:t>Restricted, repetitive patterns of behavior, interest, or activities </a:t>
            </a:r>
          </a:p>
          <a:p>
            <a:pPr>
              <a:lnSpc>
                <a:spcPct val="120000"/>
              </a:lnSpc>
            </a:pPr>
            <a:r>
              <a:rPr lang="en-US" dirty="0"/>
              <a:t>Increased risk for severe anxiety and distress and post-operative behavioral problems </a:t>
            </a:r>
          </a:p>
          <a:p>
            <a:pPr>
              <a:lnSpc>
                <a:spcPct val="120000"/>
              </a:lnSpc>
            </a:pPr>
            <a:r>
              <a:rPr lang="en-US" dirty="0"/>
              <a:t>High sensitivity to visual, auditory, and tactile stimuli </a:t>
            </a:r>
          </a:p>
        </p:txBody>
      </p:sp>
    </p:spTree>
    <p:extLst>
      <p:ext uri="{BB962C8B-B14F-4D97-AF65-F5344CB8AC3E}">
        <p14:creationId xmlns:p14="http://schemas.microsoft.com/office/powerpoint/2010/main" val="219511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66999"/>
            <a:ext cx="7886700" cy="20574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MS PGothic" charset="0"/>
              </a:rPr>
              <a:t>No relevant financial relationships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6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FD65-F537-C04F-A4D8-E5CC1D73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5125"/>
            <a:ext cx="8286750" cy="1082675"/>
          </a:xfrm>
        </p:spPr>
        <p:txBody>
          <a:bodyPr/>
          <a:lstStyle/>
          <a:p>
            <a:r>
              <a:rPr lang="en-US" dirty="0"/>
              <a:t>Special Consideration: Autism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26DB0-6E46-424F-BA75-2F1A7113E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4"/>
            <a:ext cx="8134350" cy="4879975"/>
          </a:xfrm>
        </p:spPr>
        <p:txBody>
          <a:bodyPr>
            <a:noAutofit/>
          </a:bodyPr>
          <a:lstStyle/>
          <a:p>
            <a:pPr marL="301625" indent="-285750">
              <a:lnSpc>
                <a:spcPct val="120000"/>
              </a:lnSpc>
            </a:pPr>
            <a:r>
              <a:rPr lang="en-US" sz="2800" dirty="0"/>
              <a:t>Discuss behavioral triggers and past anesthetic experiences with parents/caregivers </a:t>
            </a:r>
          </a:p>
          <a:p>
            <a:pPr marL="301625" indent="-285750">
              <a:lnSpc>
                <a:spcPct val="120000"/>
              </a:lnSpc>
            </a:pPr>
            <a:r>
              <a:rPr lang="en-US" sz="2800" dirty="0"/>
              <a:t>Communicate with patient using pictures and other visual tools </a:t>
            </a:r>
          </a:p>
          <a:p>
            <a:pPr marL="301625" indent="-285750">
              <a:lnSpc>
                <a:spcPct val="120000"/>
              </a:lnSpc>
            </a:pPr>
            <a:r>
              <a:rPr lang="en-US" sz="2800" dirty="0"/>
              <a:t>Discuss potential use of restraints with parent/caregivers</a:t>
            </a:r>
          </a:p>
          <a:p>
            <a:pPr marL="301625" lvl="1" indent="-285750">
              <a:lnSpc>
                <a:spcPct val="120000"/>
              </a:lnSpc>
            </a:pPr>
            <a:r>
              <a:rPr lang="en-US" sz="2800" dirty="0"/>
              <a:t>Minimize waiting time </a:t>
            </a:r>
          </a:p>
          <a:p>
            <a:pPr marL="301625" lvl="1" indent="-285750">
              <a:lnSpc>
                <a:spcPct val="120000"/>
              </a:lnSpc>
            </a:pPr>
            <a:r>
              <a:rPr lang="en-US" sz="2800" dirty="0"/>
              <a:t>Utilize parental presence during induction </a:t>
            </a:r>
          </a:p>
        </p:txBody>
      </p:sp>
    </p:spTree>
    <p:extLst>
      <p:ext uri="{BB962C8B-B14F-4D97-AF65-F5344CB8AC3E}">
        <p14:creationId xmlns:p14="http://schemas.microsoft.com/office/powerpoint/2010/main" val="88523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6D22-3C02-5847-AED4-C5B305C2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82105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Special Consideration: Attention Deficit Disorder with Hyperactivity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8C35-4F31-5548-BD7E-30391E7F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8210550" cy="4351338"/>
          </a:xfrm>
        </p:spPr>
        <p:txBody>
          <a:bodyPr>
            <a:normAutofit/>
          </a:bodyPr>
          <a:lstStyle/>
          <a:p>
            <a:pPr marL="301625" indent="-301625"/>
            <a:r>
              <a:rPr lang="en-US" sz="3200" dirty="0"/>
              <a:t>Disorder of inattention, hyperactivity and impulsivity </a:t>
            </a:r>
          </a:p>
          <a:p>
            <a:pPr marL="587375" lvl="1" indent="-285750">
              <a:buFont typeface="System Font Regular"/>
              <a:buChar char="-"/>
            </a:pPr>
            <a:r>
              <a:rPr lang="en-US" dirty="0"/>
              <a:t>Affects 8-12% of children worldwide </a:t>
            </a:r>
          </a:p>
          <a:p>
            <a:pPr marL="587375" lvl="1" indent="-285750">
              <a:buFont typeface="System Font Regular"/>
              <a:buChar char="-"/>
            </a:pPr>
            <a:r>
              <a:rPr lang="en-US" dirty="0" err="1"/>
              <a:t>Male:Female</a:t>
            </a:r>
            <a:r>
              <a:rPr lang="en-US" dirty="0"/>
              <a:t> ratio of 3:1 </a:t>
            </a:r>
          </a:p>
          <a:p>
            <a:pPr marL="301625" indent="-301625"/>
            <a:r>
              <a:rPr lang="en-US" sz="3200" dirty="0"/>
              <a:t>Detailed medication history: potential for drug-drug interactions </a:t>
            </a:r>
          </a:p>
          <a:p>
            <a:pPr marL="301625" indent="-301625"/>
            <a:r>
              <a:rPr lang="en-US" sz="3200" dirty="0"/>
              <a:t>Possible increased anesthetic requirement from stimulant medication</a:t>
            </a:r>
          </a:p>
        </p:txBody>
      </p:sp>
    </p:spTree>
    <p:extLst>
      <p:ext uri="{BB962C8B-B14F-4D97-AF65-F5344CB8AC3E}">
        <p14:creationId xmlns:p14="http://schemas.microsoft.com/office/powerpoint/2010/main" val="3626531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6D22-3C02-5847-AED4-C5B305C2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Consideration: </a:t>
            </a:r>
            <a:br>
              <a:rPr lang="en-US" dirty="0"/>
            </a:br>
            <a:r>
              <a:rPr lang="en-US" dirty="0"/>
              <a:t>Trisomy 21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8C35-4F31-5548-BD7E-30391E7F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7399"/>
            <a:ext cx="4476750" cy="41195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Characteristic facial features</a:t>
            </a:r>
          </a:p>
          <a:p>
            <a:pPr>
              <a:lnSpc>
                <a:spcPct val="110000"/>
              </a:lnSpc>
            </a:pPr>
            <a:r>
              <a:rPr lang="en-US" dirty="0"/>
              <a:t>Mild to severe cognitive impairment </a:t>
            </a:r>
          </a:p>
          <a:p>
            <a:pPr>
              <a:lnSpc>
                <a:spcPct val="110000"/>
              </a:lnSpc>
            </a:pPr>
            <a:r>
              <a:rPr lang="en-US" dirty="0"/>
              <a:t>Associated organ-specific abnormalities (e.g. congenital heart disease)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6A0E9-B595-0042-AD11-1A56D8FFE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90688"/>
            <a:ext cx="36449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77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6D22-3C02-5847-AED4-C5B305C2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Consideration: </a:t>
            </a:r>
            <a:br>
              <a:rPr lang="en-US" dirty="0"/>
            </a:br>
            <a:r>
              <a:rPr lang="en-US" dirty="0"/>
              <a:t>Trisomy 21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8C35-4F31-5548-BD7E-30391E7F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17975"/>
          </a:xfrm>
        </p:spPr>
        <p:txBody>
          <a:bodyPr>
            <a:normAutofit/>
          </a:bodyPr>
          <a:lstStyle/>
          <a:p>
            <a:pPr marL="301625" indent="-301625"/>
            <a:r>
              <a:rPr lang="en-US" dirty="0"/>
              <a:t>Most common cause of intellectual disability</a:t>
            </a:r>
          </a:p>
          <a:p>
            <a:pPr marL="301625" indent="-301625"/>
            <a:r>
              <a:rPr lang="en-US" dirty="0"/>
              <a:t>Strategies for addressing behavioral challenges in the preoperative setting maybe similar to approach with autistic patients </a:t>
            </a:r>
          </a:p>
        </p:txBody>
      </p:sp>
    </p:spTree>
    <p:extLst>
      <p:ext uri="{BB962C8B-B14F-4D97-AF65-F5344CB8AC3E}">
        <p14:creationId xmlns:p14="http://schemas.microsoft.com/office/powerpoint/2010/main" val="4202868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9250" indent="-349250">
              <a:buAutoNum type="arabicPeriod"/>
            </a:pPr>
            <a:r>
              <a:rPr lang="en-US" dirty="0"/>
              <a:t>Davis, PJ et al. Smith’s Anesthesia for Infants and Children. 18</a:t>
            </a:r>
            <a:r>
              <a:rPr lang="en-US" baseline="30000" dirty="0"/>
              <a:t>th</a:t>
            </a:r>
            <a:r>
              <a:rPr lang="en-US" dirty="0"/>
              <a:t> Ed. Philadelphia: Elsevier, 2011. </a:t>
            </a:r>
          </a:p>
          <a:p>
            <a:pPr marL="349250" indent="-349250">
              <a:buAutoNum type="arabicPeriod"/>
            </a:pPr>
            <a:r>
              <a:rPr lang="en-US" dirty="0"/>
              <a:t>Gerber, RJ et al. Developmental Milestones 3: Social-Emotional Development. </a:t>
            </a:r>
            <a:r>
              <a:rPr lang="en-US" i="1" dirty="0"/>
              <a:t>Peds in Rev</a:t>
            </a:r>
            <a:r>
              <a:rPr lang="en-US" dirty="0"/>
              <a:t>. 2011; 533-536.</a:t>
            </a:r>
          </a:p>
          <a:p>
            <a:pPr marL="349250" indent="-349250">
              <a:buAutoNum type="arabicPeriod"/>
            </a:pPr>
            <a:r>
              <a:rPr lang="en-US" dirty="0"/>
              <a:t>Holland E, Nelson P. Peds PBLD 1 – Social and Emotional Milestones. Anesthesia Toolbox. 2018.  </a:t>
            </a:r>
          </a:p>
          <a:p>
            <a:pPr marL="349250" indent="-349250">
              <a:buAutoNum type="arabicPeriod"/>
            </a:pPr>
            <a:r>
              <a:rPr lang="en-US" dirty="0" err="1"/>
              <a:t>Kliegman</a:t>
            </a:r>
            <a:r>
              <a:rPr lang="en-US" dirty="0"/>
              <a:t>, RM et al. Nelson Textbook of Pediatrics. 20</a:t>
            </a:r>
            <a:r>
              <a:rPr lang="en-US" baseline="30000" dirty="0"/>
              <a:t>th</a:t>
            </a:r>
            <a:r>
              <a:rPr lang="en-US" dirty="0"/>
              <a:t> Ed. Philadelphia: Elsevier, 2016. </a:t>
            </a:r>
          </a:p>
          <a:p>
            <a:pPr marL="349250" indent="-349250">
              <a:buAutoNum type="arabicPeriod"/>
            </a:pPr>
            <a:r>
              <a:rPr lang="en-US" dirty="0"/>
              <a:t>McGraw T. Preparing children for the operating room: psychological issues. </a:t>
            </a:r>
            <a:r>
              <a:rPr lang="en-US" i="1" dirty="0"/>
              <a:t>Can J </a:t>
            </a:r>
            <a:r>
              <a:rPr lang="en-US" i="1" dirty="0" err="1"/>
              <a:t>Anaesth</a:t>
            </a:r>
            <a:r>
              <a:rPr lang="en-US" dirty="0"/>
              <a:t>. 1994; 1094-1103. </a:t>
            </a:r>
          </a:p>
          <a:p>
            <a:pPr marL="349250" indent="-349250">
              <a:buAutoNum type="arabicPeriod"/>
            </a:pPr>
            <a:r>
              <a:rPr lang="en-US" dirty="0"/>
              <a:t>Pappas K, </a:t>
            </a:r>
            <a:r>
              <a:rPr lang="en-US" dirty="0" err="1"/>
              <a:t>Infosino</a:t>
            </a:r>
            <a:r>
              <a:rPr lang="en-US" dirty="0"/>
              <a:t> A. Peds Podcast 3.1. Social and Emotional Milestones. Anesthesia Toolbox. 2017.</a:t>
            </a:r>
          </a:p>
          <a:p>
            <a:pPr marL="349250" indent="-349250">
              <a:buAutoNum type="arabicPeriod"/>
            </a:pPr>
            <a:r>
              <a:rPr lang="en-US" dirty="0"/>
              <a:t>Stannard D, </a:t>
            </a:r>
            <a:r>
              <a:rPr lang="en-US" dirty="0" err="1"/>
              <a:t>Krenzischek</a:t>
            </a:r>
            <a:r>
              <a:rPr lang="en-US" dirty="0"/>
              <a:t> D. </a:t>
            </a:r>
            <a:r>
              <a:rPr lang="en-US" dirty="0" err="1"/>
              <a:t>Perianesthesia</a:t>
            </a:r>
            <a:r>
              <a:rPr lang="en-US" dirty="0"/>
              <a:t> Nursing Care. 2</a:t>
            </a:r>
            <a:r>
              <a:rPr lang="en-US" baseline="30000" dirty="0"/>
              <a:t>nd</a:t>
            </a:r>
            <a:r>
              <a:rPr lang="en-US" dirty="0"/>
              <a:t> Ed. Burlington: Jones &amp; Bartlett Learning Group, 2018.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2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Learning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8799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Understand the clinical relevance of social and emotional milestones in pediatric anesthesia </a:t>
            </a:r>
          </a:p>
          <a:p>
            <a:pPr>
              <a:lnSpc>
                <a:spcPct val="120000"/>
              </a:lnSpc>
            </a:pPr>
            <a:r>
              <a:rPr lang="en-US" dirty="0"/>
              <a:t>Identify the four major stages of cognitive development </a:t>
            </a:r>
          </a:p>
          <a:p>
            <a:pPr>
              <a:lnSpc>
                <a:spcPct val="120000"/>
              </a:lnSpc>
            </a:pPr>
            <a:r>
              <a:rPr lang="en-US" dirty="0"/>
              <a:t>Learn to incorporate developmental status in preoperative assessment and induction/anesthetic management </a:t>
            </a:r>
          </a:p>
          <a:p>
            <a:pPr>
              <a:lnSpc>
                <a:spcPct val="120000"/>
              </a:lnSpc>
            </a:pPr>
            <a:r>
              <a:rPr lang="en-US" dirty="0"/>
              <a:t>Identify disease processes with cognitive and behavioral abnormalities </a:t>
            </a:r>
          </a:p>
        </p:txBody>
      </p:sp>
    </p:spTree>
    <p:extLst>
      <p:ext uri="{BB962C8B-B14F-4D97-AF65-F5344CB8AC3E}">
        <p14:creationId xmlns:p14="http://schemas.microsoft.com/office/powerpoint/2010/main" val="122859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02E0-36E5-DC4D-A088-9F9546B1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7981950" cy="1325563"/>
          </a:xfrm>
        </p:spPr>
        <p:txBody>
          <a:bodyPr/>
          <a:lstStyle/>
          <a:p>
            <a:r>
              <a:rPr lang="en-US" dirty="0"/>
              <a:t>Understanding Milestones is Important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39C5C-1F84-1349-BDD4-F6F86584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4"/>
            <a:ext cx="7829550" cy="48037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preoperative assessment and the anesthetic management should be tailored to the child’s developmental level </a:t>
            </a:r>
          </a:p>
          <a:p>
            <a:pPr>
              <a:lnSpc>
                <a:spcPct val="120000"/>
              </a:lnSpc>
            </a:pPr>
            <a:r>
              <a:rPr lang="en-US" dirty="0"/>
              <a:t>Children respond to stress based on their developmental stage and cognitive potential </a:t>
            </a:r>
          </a:p>
          <a:p>
            <a:pPr>
              <a:lnSpc>
                <a:spcPct val="120000"/>
              </a:lnSpc>
            </a:pPr>
            <a:r>
              <a:rPr lang="en-US" dirty="0"/>
              <a:t>Behavioral techniques can reinforce cooperative behavior in children</a:t>
            </a:r>
          </a:p>
          <a:p>
            <a:pPr>
              <a:lnSpc>
                <a:spcPct val="120000"/>
              </a:lnSpc>
            </a:pPr>
            <a:r>
              <a:rPr lang="en-US" dirty="0"/>
              <a:t>Various developmental and learning theories (e.g. Piaget and Erickson theories) provide conceptual frameworks for social and emotional milestones </a:t>
            </a:r>
          </a:p>
        </p:txBody>
      </p:sp>
    </p:spTree>
    <p:extLst>
      <p:ext uri="{BB962C8B-B14F-4D97-AF65-F5344CB8AC3E}">
        <p14:creationId xmlns:p14="http://schemas.microsoft.com/office/powerpoint/2010/main" val="384689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BD44-C2AE-FA42-9F2C-922F057E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7239000" cy="175260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Erikson’s Stages of Psychosocial Development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F60112-5EAA-4FC1-9342-6617AFE8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09799"/>
            <a:ext cx="8153400" cy="3967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Eight stages: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900" dirty="0"/>
              <a:t>Four childhood stages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900" dirty="0"/>
              <a:t>One adolescent stage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900" dirty="0"/>
              <a:t>Three adult stages </a:t>
            </a:r>
          </a:p>
          <a:p>
            <a:pPr marL="0" indent="0">
              <a:buNone/>
            </a:pPr>
            <a:r>
              <a:rPr lang="en-US" sz="4000" i="1" dirty="0"/>
              <a:t>Can inform approach and techniques for addressing pre-operative anxiety and post-operative pain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6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BD44-C2AE-FA42-9F2C-922F057E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7391400" cy="1325563"/>
          </a:xfrm>
        </p:spPr>
        <p:txBody>
          <a:bodyPr/>
          <a:lstStyle/>
          <a:p>
            <a:r>
              <a:rPr lang="en-US" dirty="0"/>
              <a:t>Erikson’s Stages of Psychosocial Development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4CCBBC-077B-864C-9B77-9060A7987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92622"/>
              </p:ext>
            </p:extLst>
          </p:nvPr>
        </p:nvGraphicFramePr>
        <p:xfrm>
          <a:off x="381000" y="1905000"/>
          <a:ext cx="83820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076">
                  <a:extLst>
                    <a:ext uri="{9D8B030D-6E8A-4147-A177-3AD203B41FA5}">
                      <a16:colId xmlns:a16="http://schemas.microsoft.com/office/drawing/2014/main" val="2047692378"/>
                    </a:ext>
                  </a:extLst>
                </a:gridCol>
                <a:gridCol w="1619324">
                  <a:extLst>
                    <a:ext uri="{9D8B030D-6E8A-4147-A177-3AD203B41FA5}">
                      <a16:colId xmlns:a16="http://schemas.microsoft.com/office/drawing/2014/main" val="392584639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895138793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Psychosocial Conflict/Task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97961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Trust vs Mistrust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138009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2 - 3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Autonomy vs Shame/doubt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3824726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3 - 5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Initiative vs Guilt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814818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5 - 12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Industry vs Inferiority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117703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12 - 18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Identity vs Confusion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9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43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AE21-D261-0E49-A525-6A245A81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6781800" cy="1158875"/>
          </a:xfrm>
        </p:spPr>
        <p:txBody>
          <a:bodyPr>
            <a:normAutofit/>
          </a:bodyPr>
          <a:lstStyle/>
          <a:p>
            <a:r>
              <a:rPr lang="en-US" sz="4800" dirty="0"/>
              <a:t>Piaget’s Stages of Learning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A98EE8-1917-7A4C-A92E-6B63E982F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43547"/>
              </p:ext>
            </p:extLst>
          </p:nvPr>
        </p:nvGraphicFramePr>
        <p:xfrm>
          <a:off x="542925" y="1752600"/>
          <a:ext cx="8058150" cy="45719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058150">
                  <a:extLst>
                    <a:ext uri="{9D8B030D-6E8A-4147-A177-3AD203B41FA5}">
                      <a16:colId xmlns:a16="http://schemas.microsoft.com/office/drawing/2014/main" val="2829052907"/>
                    </a:ext>
                  </a:extLst>
                </a:gridCol>
              </a:tblGrid>
              <a:tr h="957421">
                <a:tc>
                  <a:txBody>
                    <a:bodyPr/>
                    <a:lstStyle/>
                    <a:p>
                      <a:r>
                        <a:rPr lang="en-US" sz="2800" b="1" dirty="0"/>
                        <a:t>Sensorimotor</a:t>
                      </a:r>
                      <a:r>
                        <a:rPr lang="en-US" sz="2800" dirty="0"/>
                        <a:t>: birth to 2 years </a:t>
                      </a:r>
                    </a:p>
                    <a:p>
                      <a:r>
                        <a:rPr lang="en-US" sz="2000" dirty="0"/>
                        <a:t>Learns through senses and actions (looking, touching, mouthing)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217105"/>
                  </a:ext>
                </a:extLst>
              </a:tr>
              <a:tr h="1335936">
                <a:tc>
                  <a:txBody>
                    <a:bodyPr/>
                    <a:lstStyle/>
                    <a:p>
                      <a:r>
                        <a:rPr lang="en-US" sz="2800" b="1" dirty="0"/>
                        <a:t>Pre-operational</a:t>
                      </a:r>
                      <a:r>
                        <a:rPr lang="en-US" sz="2800" dirty="0"/>
                        <a:t>: 2-7 years </a:t>
                      </a:r>
                    </a:p>
                    <a:p>
                      <a:r>
                        <a:rPr lang="en-US" sz="2000" dirty="0"/>
                        <a:t>Represents things with words, symbols and images</a:t>
                      </a:r>
                    </a:p>
                    <a:p>
                      <a:r>
                        <a:rPr lang="en-US" sz="2000" dirty="0"/>
                        <a:t>Pretend play, egocentrism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187677"/>
                  </a:ext>
                </a:extLst>
              </a:tr>
              <a:tr h="1335936">
                <a:tc>
                  <a:txBody>
                    <a:bodyPr/>
                    <a:lstStyle/>
                    <a:p>
                      <a:r>
                        <a:rPr lang="en-US" sz="2800" b="1" dirty="0"/>
                        <a:t>Concrete operational</a:t>
                      </a:r>
                      <a:r>
                        <a:rPr lang="en-US" sz="2800" dirty="0"/>
                        <a:t>: 7-11 years </a:t>
                      </a:r>
                    </a:p>
                    <a:p>
                      <a:r>
                        <a:rPr lang="en-US" sz="2000" dirty="0"/>
                        <a:t>Thinking is concrete</a:t>
                      </a:r>
                    </a:p>
                    <a:p>
                      <a:r>
                        <a:rPr lang="en-US" sz="2000" dirty="0"/>
                        <a:t>Logical reasoning applied only to things that can be seen or are real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551565"/>
                  </a:ext>
                </a:extLst>
              </a:tr>
              <a:tr h="942706">
                <a:tc>
                  <a:txBody>
                    <a:bodyPr/>
                    <a:lstStyle/>
                    <a:p>
                      <a:r>
                        <a:rPr lang="en-US" sz="2800" b="1" dirty="0"/>
                        <a:t>Formal operational</a:t>
                      </a:r>
                      <a:r>
                        <a:rPr lang="en-US" sz="2800" dirty="0"/>
                        <a:t>: 11 years and older </a:t>
                      </a:r>
                    </a:p>
                    <a:p>
                      <a:r>
                        <a:rPr lang="en-US" sz="2000" dirty="0"/>
                        <a:t>Logical reasoning applied to abstract ideas or hypothetical events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074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2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C00E-1EC0-FC4C-AE57-7C5D1389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543800" cy="1616075"/>
          </a:xfrm>
        </p:spPr>
        <p:txBody>
          <a:bodyPr>
            <a:normAutofit/>
          </a:bodyPr>
          <a:lstStyle/>
          <a:p>
            <a:r>
              <a:rPr lang="en-US" sz="4800" dirty="0"/>
              <a:t>Sensorimotor Stage: </a:t>
            </a:r>
            <a:br>
              <a:rPr lang="en-US" sz="4800" dirty="0"/>
            </a:br>
            <a:r>
              <a:rPr lang="en-US" sz="4800" dirty="0"/>
              <a:t>Birth to Two Years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5C23-C806-B244-82FC-810CC04F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09800"/>
            <a:ext cx="8134350" cy="434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/>
              <a:t>Important milestones:</a:t>
            </a:r>
          </a:p>
          <a:p>
            <a:pPr marL="301625" indent="-301625"/>
            <a:r>
              <a:rPr lang="en-US" dirty="0"/>
              <a:t>Social smile at 2-3 months </a:t>
            </a:r>
          </a:p>
          <a:p>
            <a:pPr marL="301625" indent="-301625"/>
            <a:r>
              <a:rPr lang="en-US" dirty="0"/>
              <a:t>Object permanence between 7 and 9 months: things continue to exist even if they can no longer be seen </a:t>
            </a:r>
          </a:p>
          <a:p>
            <a:pPr marL="301625" indent="-301625"/>
            <a:r>
              <a:rPr lang="en-US" dirty="0"/>
              <a:t>Stranger anxiety at 9-12 months </a:t>
            </a:r>
          </a:p>
          <a:p>
            <a:pPr marL="301625" indent="-301625"/>
            <a:r>
              <a:rPr lang="en-US" dirty="0"/>
              <a:t>Limited language skills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3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C00E-1EC0-FC4C-AE57-7C5D1389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6781800" cy="1539875"/>
          </a:xfrm>
        </p:spPr>
        <p:txBody>
          <a:bodyPr>
            <a:normAutofit/>
          </a:bodyPr>
          <a:lstStyle/>
          <a:p>
            <a:r>
              <a:rPr lang="en-US" sz="4800" dirty="0"/>
              <a:t>Sensorimotor Stage: </a:t>
            </a:r>
            <a:br>
              <a:rPr lang="en-US" sz="4800" dirty="0"/>
            </a:br>
            <a:r>
              <a:rPr lang="en-US" sz="4800" dirty="0"/>
              <a:t>Birth to Two Years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5C23-C806-B244-82FC-810CC04F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600" i="1" dirty="0"/>
              <a:t>Preoperative assessment 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Anxiety can be transmitted from parent to child 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Consider Parental presence at induction for children &gt; 9 months (stranger anxiety)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Premedication as needed 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Allow the child to take a comforting object (e.g. stuffed animal) to the OR 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Model mask induction with stuffed animal or parent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12540"/>
      </p:ext>
    </p:extLst>
  </p:cSld>
  <p:clrMapOvr>
    <a:masterClrMapping/>
  </p:clrMapOvr>
</p:sld>
</file>

<file path=ppt/theme/theme1.xml><?xml version="1.0" encoding="utf-8"?>
<a:theme xmlns:a="http://schemas.openxmlformats.org/drawingml/2006/main" name="SPAC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 GLOBAL PPT template 03-11-2019" id="{A79F18FC-84E4-5A4A-8694-B0D6C91A4E78}" vid="{5F839F61-D0BC-E348-983B-C9437D920991}"/>
    </a:ext>
  </a:extLst>
</a:theme>
</file>

<file path=ppt/theme/theme2.xml><?xml version="1.0" encoding="utf-8"?>
<a:theme xmlns:a="http://schemas.openxmlformats.org/drawingml/2006/main" name="1_SPAC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 GLOBAL PPT template 03-11-2019" id="{A79F18FC-84E4-5A4A-8694-B0D6C91A4E78}" vid="{2E6B72E7-DBDD-634C-B43C-3EFB7A32A8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1290</Words>
  <Application>Microsoft Macintosh PowerPoint</Application>
  <PresentationFormat>On-screen Show (4:3)</PresentationFormat>
  <Paragraphs>175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System Font Regular</vt:lpstr>
      <vt:lpstr>SPACIES</vt:lpstr>
      <vt:lpstr>1_SPACIES</vt:lpstr>
      <vt:lpstr>Pediatric Social and Emotional Milestones  May, 2020</vt:lpstr>
      <vt:lpstr>Disclosures</vt:lpstr>
      <vt:lpstr>Learning Objectives:</vt:lpstr>
      <vt:lpstr>Understanding Milestones is Important </vt:lpstr>
      <vt:lpstr>Erikson’s Stages of Psychosocial Development</vt:lpstr>
      <vt:lpstr>Erikson’s Stages of Psychosocial Development</vt:lpstr>
      <vt:lpstr>Piaget’s Stages of Learning </vt:lpstr>
      <vt:lpstr>Sensorimotor Stage:  Birth to Two Years </vt:lpstr>
      <vt:lpstr>Sensorimotor Stage:  Birth to Two Years </vt:lpstr>
      <vt:lpstr>Sensorimotor Stage:  Birth to Two Years </vt:lpstr>
      <vt:lpstr>Sensorimotor Stage:  Birth to Two Years </vt:lpstr>
      <vt:lpstr>Pre-operational Stage:  2-7 Years  </vt:lpstr>
      <vt:lpstr>Pre-operational Stage:  2-7 Years </vt:lpstr>
      <vt:lpstr>Concrete Operational Stage:  7 - 11 Years  </vt:lpstr>
      <vt:lpstr>Concrete Operational Stage: 7-11 Years  </vt:lpstr>
      <vt:lpstr>Formal Operational Stage: 11 Years and Older  </vt:lpstr>
      <vt:lpstr>Formal Operational Stage: 11 Years and Older </vt:lpstr>
      <vt:lpstr>Social and Emotional Red Flags </vt:lpstr>
      <vt:lpstr>Special Consideration: Autism </vt:lpstr>
      <vt:lpstr>Special Consideration: Autism </vt:lpstr>
      <vt:lpstr>Special Consideration: Attention Deficit Disorder with Hyperactivity</vt:lpstr>
      <vt:lpstr>Special Consideration:  Trisomy 21 Syndrome</vt:lpstr>
      <vt:lpstr>Special Consideration:  Trisomy 21 Syndrome</vt:lpstr>
      <vt:lpstr>References: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Social and Emotional Milestones</dc:title>
  <dc:creator>Kenney, Martha O</dc:creator>
  <cp:lastModifiedBy>Infosino, Andrew</cp:lastModifiedBy>
  <cp:revision>20</cp:revision>
  <dcterms:created xsi:type="dcterms:W3CDTF">2020-04-22T15:08:06Z</dcterms:created>
  <dcterms:modified xsi:type="dcterms:W3CDTF">2020-05-13T15:10:38Z</dcterms:modified>
</cp:coreProperties>
</file>