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39"/>
  </p:notesMasterIdLst>
  <p:sldIdLst>
    <p:sldId id="258" r:id="rId3"/>
    <p:sldId id="259" r:id="rId4"/>
    <p:sldId id="261" r:id="rId5"/>
    <p:sldId id="265" r:id="rId6"/>
    <p:sldId id="269" r:id="rId7"/>
    <p:sldId id="296" r:id="rId8"/>
    <p:sldId id="279" r:id="rId9"/>
    <p:sldId id="272" r:id="rId10"/>
    <p:sldId id="297" r:id="rId11"/>
    <p:sldId id="270" r:id="rId12"/>
    <p:sldId id="298" r:id="rId13"/>
    <p:sldId id="292" r:id="rId14"/>
    <p:sldId id="262" r:id="rId15"/>
    <p:sldId id="267" r:id="rId16"/>
    <p:sldId id="266" r:id="rId17"/>
    <p:sldId id="290" r:id="rId18"/>
    <p:sldId id="293" r:id="rId19"/>
    <p:sldId id="280" r:id="rId20"/>
    <p:sldId id="281" r:id="rId21"/>
    <p:sldId id="273" r:id="rId22"/>
    <p:sldId id="276" r:id="rId23"/>
    <p:sldId id="278" r:id="rId24"/>
    <p:sldId id="263" r:id="rId25"/>
    <p:sldId id="287" r:id="rId26"/>
    <p:sldId id="274" r:id="rId27"/>
    <p:sldId id="299" r:id="rId28"/>
    <p:sldId id="286" r:id="rId29"/>
    <p:sldId id="275" r:id="rId30"/>
    <p:sldId id="291" r:id="rId31"/>
    <p:sldId id="283" r:id="rId32"/>
    <p:sldId id="285" r:id="rId33"/>
    <p:sldId id="284" r:id="rId34"/>
    <p:sldId id="294" r:id="rId35"/>
    <p:sldId id="264" r:id="rId36"/>
    <p:sldId id="301" r:id="rId37"/>
    <p:sldId id="30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6A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8"/>
    <p:restoredTop sz="76552"/>
  </p:normalViewPr>
  <p:slideViewPr>
    <p:cSldViewPr>
      <p:cViewPr varScale="1">
        <p:scale>
          <a:sx n="74" d="100"/>
          <a:sy n="74" d="100"/>
        </p:scale>
        <p:origin x="5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C4CA5-6996-3A4B-AEF0-5764A086C439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638C-133A-0C40-910B-1FC5D3C93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05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ADVNACE program: </a:t>
            </a:r>
          </a:p>
          <a:p>
            <a:pPr marL="522288" lvl="1" indent="-287338">
              <a:buFont typeface="System Font Regular"/>
              <a:buChar char="-"/>
            </a:pPr>
            <a:r>
              <a:rPr lang="en-US" dirty="0"/>
              <a:t>Lower anxiety in parents/kids in preop than those who received standard of care, midazolam, or parental presence </a:t>
            </a:r>
          </a:p>
          <a:p>
            <a:pPr marL="522288" lvl="1" indent="-287338">
              <a:buFont typeface="System Font Regular"/>
              <a:buChar char="-"/>
            </a:pPr>
            <a:r>
              <a:rPr lang="en-US" dirty="0"/>
              <a:t>This costs money &amp; time</a:t>
            </a:r>
          </a:p>
          <a:p>
            <a:r>
              <a:rPr lang="en-US" dirty="0"/>
              <a:t>Certain populations that benefit:</a:t>
            </a:r>
          </a:p>
          <a:p>
            <a:pPr marL="522288" lvl="1" indent="-287338">
              <a:buFont typeface="System Font Regular"/>
              <a:buChar char="-"/>
            </a:pPr>
            <a:r>
              <a:rPr lang="en-US" sz="2400" dirty="0"/>
              <a:t>Children with behavioral problems</a:t>
            </a:r>
          </a:p>
          <a:p>
            <a:pPr marL="522288" lvl="1" indent="-287338">
              <a:buFont typeface="System Font Regular"/>
              <a:buChar char="-"/>
            </a:pPr>
            <a:r>
              <a:rPr lang="en-US" sz="2400" dirty="0"/>
              <a:t>Developmental delay</a:t>
            </a:r>
          </a:p>
          <a:p>
            <a:pPr marL="522288" lvl="1" indent="-287338">
              <a:buFont typeface="System Font Regular"/>
              <a:buChar char="-"/>
            </a:pPr>
            <a:r>
              <a:rPr lang="en-US" sz="2400" dirty="0"/>
              <a:t>Repeat surgeries/procedures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Kain ZN, Caldwell-Andrews AA, Mayes LC, et al. Family-centered preparation for surgery improves perioperative outcomes in children: a randomized controlled trial. Anesthesiology 2007;106:65-74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9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11"/>
            </a:pPr>
            <a:r>
              <a:rPr lang="en-US" sz="1200" dirty="0"/>
              <a:t>Kain ZN, Caldwell-Andrews AA, Mayes LC, et al. Family-centered preparation for surgery improves perioperative outcomes in children: a randomized controlled trial. Anesthesiology 2007;106:65-74</a:t>
            </a:r>
          </a:p>
          <a:p>
            <a:pPr marL="228600" indent="-228600">
              <a:buFont typeface="+mj-lt"/>
              <a:buAutoNum type="arabicPeriod" startAt="11"/>
            </a:pPr>
            <a:r>
              <a:rPr lang="en-US" sz="1200" dirty="0"/>
              <a:t>Bailey KM, Bird SJ, McGrath PJ, </a:t>
            </a:r>
            <a:r>
              <a:rPr lang="en-US" sz="1200" dirty="0" err="1"/>
              <a:t>Chorney</a:t>
            </a:r>
            <a:r>
              <a:rPr lang="en-US" sz="1200" dirty="0"/>
              <a:t> JE. Preparing parents to be present for their child’s anesthesia induction: A randomized controlled trial. Anesthesia-Analgesia 2015;121:1001-10.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82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13"/>
            </a:pPr>
            <a:r>
              <a:rPr lang="en-US" sz="1200" dirty="0" err="1"/>
              <a:t>Vagnoli</a:t>
            </a:r>
            <a:r>
              <a:rPr lang="en-US" sz="1200" dirty="0"/>
              <a:t> L, </a:t>
            </a:r>
            <a:r>
              <a:rPr lang="en-US" sz="1200" dirty="0" err="1"/>
              <a:t>Caprilli</a:t>
            </a:r>
            <a:r>
              <a:rPr lang="en-US" sz="1200" dirty="0"/>
              <a:t> S, </a:t>
            </a:r>
            <a:r>
              <a:rPr lang="en-US" sz="1200" dirty="0" err="1"/>
              <a:t>Robiglio</a:t>
            </a:r>
            <a:r>
              <a:rPr lang="en-US" sz="1200" dirty="0"/>
              <a:t> A, </a:t>
            </a:r>
            <a:r>
              <a:rPr lang="en-US" sz="1200" dirty="0" err="1"/>
              <a:t>Messeri</a:t>
            </a:r>
            <a:r>
              <a:rPr lang="en-US" sz="1200" dirty="0"/>
              <a:t> A. Clown Doctors as a Treatment for Preoperative Anxiety in Children: A Randomized, Prospective Study. Pediatrics 2005;116 (4):e563-e567.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en-US" sz="1200" dirty="0"/>
              <a:t>Agostini F, Monti F, </a:t>
            </a:r>
            <a:r>
              <a:rPr lang="en-US" sz="1200" dirty="0" err="1"/>
              <a:t>Neri</a:t>
            </a:r>
            <a:r>
              <a:rPr lang="en-US" sz="1200" dirty="0"/>
              <a:t> E, </a:t>
            </a:r>
            <a:r>
              <a:rPr lang="en-US" sz="1200" dirty="0" err="1"/>
              <a:t>Dellabartola</a:t>
            </a:r>
            <a:r>
              <a:rPr lang="en-US" sz="1200" dirty="0"/>
              <a:t> S, de </a:t>
            </a:r>
            <a:r>
              <a:rPr lang="en-US" sz="1200" dirty="0" err="1"/>
              <a:t>Pascalis</a:t>
            </a:r>
            <a:r>
              <a:rPr lang="en-US" sz="1200" dirty="0"/>
              <a:t> L, </a:t>
            </a:r>
            <a:r>
              <a:rPr lang="en-US" sz="1200" dirty="0" err="1"/>
              <a:t>Bozicevic</a:t>
            </a:r>
            <a:r>
              <a:rPr lang="en-US" sz="1200" dirty="0"/>
              <a:t> L. Parental anxiety and stress before pediatric anesthesia: a pilot study on the effectiveness of preoperative clown intervention. </a:t>
            </a:r>
            <a:r>
              <a:rPr lang="en-US" sz="1200" i="1" dirty="0"/>
              <a:t>J Health Psychol</a:t>
            </a:r>
            <a:r>
              <a:rPr lang="en-US" sz="1200" dirty="0"/>
              <a:t>. 2014;19(5):587-601. </a:t>
            </a:r>
          </a:p>
          <a:p>
            <a:pPr marL="228600" indent="-228600">
              <a:buFont typeface="+mj-lt"/>
              <a:buAutoNum type="arabicPeriod" startAt="13"/>
            </a:pPr>
            <a:r>
              <a:rPr lang="en-US" sz="1200" dirty="0" err="1"/>
              <a:t>Bradt</a:t>
            </a:r>
            <a:r>
              <a:rPr lang="en-US" sz="1200" dirty="0"/>
              <a:t> J, </a:t>
            </a:r>
            <a:r>
              <a:rPr lang="en-US" sz="1200" dirty="0" err="1"/>
              <a:t>Dileo</a:t>
            </a:r>
            <a:r>
              <a:rPr lang="en-US" sz="1200" dirty="0"/>
              <a:t> C, Shim M. Music interventions for preoperative anxiety. Cochrane Database of Systematic Reviews 2013, Issue 6. Art. No.: CD006908.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70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 startAt="16"/>
            </a:pPr>
            <a:r>
              <a:rPr lang="en-US" sz="1200" dirty="0"/>
              <a:t>Kim H, Jung SM, Yu H, Park SJ. Video Distraction and Parental Presence for the Management of Preoperative Anxiety and Postoperative Behavioral Disturbance in Children: A Randomize Controlled Trial. Anesthesia-Analgesia 2015;121(3):778-784. </a:t>
            </a:r>
          </a:p>
          <a:p>
            <a:pPr marL="228600" indent="-228600">
              <a:buFont typeface="+mj-lt"/>
              <a:buAutoNum type="arabicPeriod" startAt="16"/>
            </a:pPr>
            <a:r>
              <a:rPr lang="en-US" sz="1200" dirty="0"/>
              <a:t>Sola C, </a:t>
            </a:r>
            <a:r>
              <a:rPr lang="en-US" sz="1200" dirty="0" err="1"/>
              <a:t>Lefauconnier</a:t>
            </a:r>
            <a:r>
              <a:rPr lang="en-US" sz="1200" dirty="0"/>
              <a:t> A, </a:t>
            </a:r>
            <a:r>
              <a:rPr lang="en-US" sz="1200" dirty="0" err="1"/>
              <a:t>Bringuier</a:t>
            </a:r>
            <a:r>
              <a:rPr lang="en-US" sz="1200" dirty="0"/>
              <a:t> S, </a:t>
            </a:r>
            <a:r>
              <a:rPr lang="en-US" sz="1200" dirty="0" err="1"/>
              <a:t>Raux</a:t>
            </a:r>
            <a:r>
              <a:rPr lang="en-US" sz="1200" dirty="0"/>
              <a:t> O, </a:t>
            </a:r>
            <a:r>
              <a:rPr lang="en-US" sz="1200" dirty="0" err="1"/>
              <a:t>Capdevila</a:t>
            </a:r>
            <a:r>
              <a:rPr lang="en-US" sz="1200" dirty="0"/>
              <a:t> X, </a:t>
            </a:r>
            <a:r>
              <a:rPr lang="en-US" sz="1200" dirty="0" err="1"/>
              <a:t>Dadure</a:t>
            </a:r>
            <a:r>
              <a:rPr lang="en-US" sz="1200" dirty="0"/>
              <a:t> C. Childhood preoperative anxiolysis: Is sedation and distraction better than either alone? A prospective randomized study. </a:t>
            </a:r>
            <a:r>
              <a:rPr lang="en-US" sz="1200" i="1" dirty="0" err="1"/>
              <a:t>Paediatr</a:t>
            </a:r>
            <a:r>
              <a:rPr lang="en-US" sz="1200" i="1" dirty="0"/>
              <a:t> </a:t>
            </a:r>
            <a:r>
              <a:rPr lang="en-US" sz="1200" i="1" dirty="0" err="1"/>
              <a:t>Anaesth</a:t>
            </a:r>
            <a:r>
              <a:rPr lang="en-US" sz="1200" dirty="0"/>
              <a:t>. 2017;27(8):827-834.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43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3088" lvl="1" indent="-277813">
              <a:buFont typeface="System Font Regular"/>
              <a:buChar char="-"/>
            </a:pPr>
            <a:r>
              <a:rPr lang="en-US" sz="2800" dirty="0"/>
              <a:t>Intranasal/sublingual/buccal route:</a:t>
            </a:r>
          </a:p>
          <a:p>
            <a:pPr marL="1030288" lvl="2" indent="-277813">
              <a:buFont typeface="System Font Regular"/>
              <a:buChar char="-"/>
            </a:pPr>
            <a:r>
              <a:rPr lang="en-US" sz="2800" dirty="0"/>
              <a:t>Bioavailability high at 84%</a:t>
            </a:r>
          </a:p>
          <a:p>
            <a:pPr marL="1030288" lvl="2" indent="-277813">
              <a:buFont typeface="System Font Regular"/>
              <a:buChar char="-"/>
            </a:pPr>
            <a:r>
              <a:rPr lang="en-US" sz="2800" dirty="0"/>
              <a:t>Noninvasive, well-tolerated</a:t>
            </a:r>
          </a:p>
          <a:p>
            <a:pPr marL="1030288" lvl="2" indent="-277813">
              <a:buFont typeface="System Font Regular"/>
              <a:buChar char="-"/>
            </a:pPr>
            <a:r>
              <a:rPr lang="en-US" sz="2800" dirty="0"/>
              <a:t>Give 45 - 60 min before surgery b/c of slow onset of maximal sedation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49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Oral form:</a:t>
            </a:r>
          </a:p>
          <a:p>
            <a:pPr marL="642938" lvl="1" indent="-295275">
              <a:buFont typeface="System Font Regular"/>
              <a:buChar char="-"/>
            </a:pPr>
            <a:r>
              <a:rPr lang="en-US" sz="2800" dirty="0"/>
              <a:t>Readily crosses mucosal barrier of oral cavity</a:t>
            </a:r>
          </a:p>
          <a:p>
            <a:pPr marL="642938" lvl="1" indent="-295275">
              <a:buFont typeface="System Font Regular"/>
              <a:buChar char="-"/>
            </a:pPr>
            <a:r>
              <a:rPr lang="en-US" sz="2800" dirty="0"/>
              <a:t>Peak blood levels in 15-30 min</a:t>
            </a:r>
          </a:p>
          <a:p>
            <a:pPr marL="642938" lvl="1" indent="-295275">
              <a:buFont typeface="System Font Regular"/>
              <a:buChar char="-"/>
            </a:pPr>
            <a:r>
              <a:rPr lang="en-US" sz="2800" dirty="0"/>
              <a:t>Loses efficacy and bioavailability when chewed/swallowed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9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*If child is healthy but very anxious, don’t waste time putting on monitors before induction, go straight to induction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66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vital capacity breathing in preop area </a:t>
            </a:r>
          </a:p>
          <a:p>
            <a:r>
              <a:rPr lang="en-US" dirty="0"/>
              <a:t>Pre-prime circuit with 70/30% nitrous/oxygen AND 8% sevoflurane</a:t>
            </a:r>
          </a:p>
          <a:p>
            <a:r>
              <a:rPr lang="en-US" dirty="0"/>
              <a:t>With mask on face, child immediately takes a vital capacity breath, holds for 3 seconds, exhales</a:t>
            </a:r>
          </a:p>
          <a:p>
            <a:r>
              <a:rPr lang="en-US" dirty="0"/>
              <a:t>Repeat with 2-3 more breaths </a:t>
            </a:r>
          </a:p>
          <a:p>
            <a:r>
              <a:rPr lang="en-US" dirty="0"/>
              <a:t>With real VC breaths, children can be induced in as few as 1 - 2 breaths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4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4863" lvl="2" indent="-457200"/>
            <a:r>
              <a:rPr lang="en-US" sz="3000" dirty="0"/>
              <a:t>What route would be least traumatic? </a:t>
            </a:r>
          </a:p>
          <a:p>
            <a:pPr marL="804863" lvl="2" indent="-457200"/>
            <a:r>
              <a:rPr lang="en-US" sz="3000" dirty="0"/>
              <a:t>Will child cooperate by drinking oral premed? </a:t>
            </a:r>
          </a:p>
          <a:p>
            <a:pPr marL="804863" lvl="2" indent="-457200"/>
            <a:r>
              <a:rPr lang="en-US" sz="3000" dirty="0"/>
              <a:t>Will intranasal or IM route be more traumatizing than mask induction? </a:t>
            </a:r>
          </a:p>
          <a:p>
            <a:pPr marL="804863" lvl="2" indent="-457200"/>
            <a:r>
              <a:rPr lang="en-US" sz="3000" dirty="0"/>
              <a:t>A child will start forming long term memories around age 4 so they can get PTSD or be traumatized by mask induction if it’s forced</a:t>
            </a:r>
          </a:p>
          <a:p>
            <a:pPr marL="804863" lvl="2" indent="-457200"/>
            <a:r>
              <a:rPr lang="en-US" sz="3000" dirty="0"/>
              <a:t>Plan ahead! </a:t>
            </a:r>
          </a:p>
          <a:p>
            <a:pPr marL="804863" lvl="2" indent="-457200"/>
            <a:r>
              <a:rPr lang="en-US" sz="3000" dirty="0"/>
              <a:t>Oral/intranasal pre-medications take 10 – 45 minutes to be effective  </a:t>
            </a:r>
          </a:p>
          <a:p>
            <a:pPr marL="804863" lvl="2" indent="-457200"/>
            <a:r>
              <a:rPr lang="en-US" sz="3000" dirty="0"/>
              <a:t>Consider IV placement in older and more mature children </a:t>
            </a:r>
          </a:p>
          <a:p>
            <a:pPr marL="1033463" lvl="3" indent="-457200">
              <a:buFont typeface="Arial" panose="020B0604020202020204" pitchFamily="34" charset="0"/>
              <a:buChar char="•"/>
            </a:pPr>
            <a:r>
              <a:rPr lang="en-US" sz="2600" dirty="0"/>
              <a:t>I negotiate with child and parent to give us ONE 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70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 Emphasizing the factor(s) that persist over time. </a:t>
            </a:r>
          </a:p>
          <a:p>
            <a:r>
              <a:rPr lang="en-US" sz="1200" dirty="0"/>
              <a:t>At 2 weeks: mother’s anxiety had relative risk of 6.6 (95% CI 1.6-19.1), child’s anxiety had relative risk of 4.2 (95% CI of 1.3-8.7)</a:t>
            </a:r>
          </a:p>
          <a:p>
            <a:r>
              <a:rPr lang="en-US" sz="1200" dirty="0"/>
              <a:t>At 6 months: mother’s anxiety had relative risk of 4.8 (95% CI 1.2-20.4), child’s anxiety included a value of 0 at 6 months so no RR is calculated.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Kain ZN, Mayes LC, O’Connor TZ, </a:t>
            </a:r>
            <a:r>
              <a:rPr lang="en-US" sz="1200" dirty="0" err="1"/>
              <a:t>Cichetti</a:t>
            </a:r>
            <a:r>
              <a:rPr lang="en-US" sz="1200" dirty="0"/>
              <a:t> DV. Preoperative Anxiety in Children: Predictors and Outcomes. Arch </a:t>
            </a:r>
            <a:r>
              <a:rPr lang="en-US" sz="1200" dirty="0" err="1"/>
              <a:t>Pediatr</a:t>
            </a:r>
            <a:r>
              <a:rPr lang="en-US" sz="1200" dirty="0"/>
              <a:t> </a:t>
            </a:r>
            <a:r>
              <a:rPr lang="en-US" sz="1200" dirty="0" err="1"/>
              <a:t>Adolesc</a:t>
            </a:r>
            <a:r>
              <a:rPr lang="en-US" sz="1200" dirty="0"/>
              <a:t> Med. 1996;150:1238-1245. 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dirty="0">
                <a:solidFill>
                  <a:srgbClr val="303030"/>
                </a:solidFill>
              </a:rPr>
              <a:t>Jenkins BN, Kain ZN, Kaplan SH, et al. Revisiting a measure of child postoperative recovery: development of the Post Hospitalization Behavior Questionnaire for Ambulatory Surgery. </a:t>
            </a:r>
            <a:r>
              <a:rPr lang="en-US" sz="1200" i="1" dirty="0" err="1">
                <a:solidFill>
                  <a:srgbClr val="303030"/>
                </a:solidFill>
              </a:rPr>
              <a:t>Paediatr</a:t>
            </a:r>
            <a:r>
              <a:rPr lang="en-US" sz="1200" i="1" dirty="0">
                <a:solidFill>
                  <a:srgbClr val="303030"/>
                </a:solidFill>
              </a:rPr>
              <a:t> </a:t>
            </a:r>
            <a:r>
              <a:rPr lang="en-US" sz="1200" i="1" dirty="0" err="1">
                <a:solidFill>
                  <a:srgbClr val="303030"/>
                </a:solidFill>
              </a:rPr>
              <a:t>Anaesth</a:t>
            </a:r>
            <a:r>
              <a:rPr lang="en-US" sz="1200" dirty="0">
                <a:solidFill>
                  <a:srgbClr val="303030"/>
                </a:solidFill>
              </a:rPr>
              <a:t>. 2015;25(7):738-745. doi:10.1111/pan.12678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rabicPeriod" startAt="7"/>
            </a:pPr>
            <a:r>
              <a:rPr lang="en-US" sz="1200" dirty="0"/>
              <a:t>Cameron JA, Bond MJ, Pointer SC. Reducing the anxiety of children undergoing surgery: parental presence during </a:t>
            </a:r>
            <a:r>
              <a:rPr lang="en-US" sz="1200" dirty="0" err="1"/>
              <a:t>anaesthetic</a:t>
            </a:r>
            <a:r>
              <a:rPr lang="en-US" sz="1200" dirty="0"/>
              <a:t> induction. </a:t>
            </a:r>
            <a:r>
              <a:rPr lang="en-US" sz="1200" i="1" dirty="0"/>
              <a:t>J </a:t>
            </a:r>
            <a:r>
              <a:rPr lang="en-US" sz="1200" i="1" dirty="0" err="1"/>
              <a:t>Paediatr</a:t>
            </a:r>
            <a:r>
              <a:rPr lang="en-US" sz="1200" i="1" dirty="0"/>
              <a:t> Child Health</a:t>
            </a:r>
            <a:r>
              <a:rPr lang="en-US" sz="1200" dirty="0"/>
              <a:t>. 1996;32(1):51-56. </a:t>
            </a:r>
          </a:p>
          <a:p>
            <a:pPr marL="685800" lvl="1" indent="-228600">
              <a:buFont typeface="+mj-lt"/>
              <a:buAutoNum type="arabicPeriod" startAt="7"/>
            </a:pPr>
            <a:r>
              <a:rPr lang="en-US" sz="1200" dirty="0" err="1"/>
              <a:t>Messeri</a:t>
            </a:r>
            <a:r>
              <a:rPr lang="en-US" sz="1200" dirty="0"/>
              <a:t> A, </a:t>
            </a:r>
            <a:r>
              <a:rPr lang="en-US" sz="1200" dirty="0" err="1"/>
              <a:t>Caprilli</a:t>
            </a:r>
            <a:r>
              <a:rPr lang="en-US" sz="1200" dirty="0"/>
              <a:t> S, Busoni P. </a:t>
            </a:r>
            <a:r>
              <a:rPr lang="en-US" sz="1200" dirty="0" err="1"/>
              <a:t>Anaesthesia</a:t>
            </a:r>
            <a:r>
              <a:rPr lang="en-US" sz="1200" dirty="0"/>
              <a:t> induction in children: a psychological evaluation of the efficiency of parents' presence. </a:t>
            </a:r>
            <a:r>
              <a:rPr lang="en-US" sz="1200" i="1" dirty="0" err="1"/>
              <a:t>Paediatr</a:t>
            </a:r>
            <a:r>
              <a:rPr lang="en-US" sz="1200" i="1" dirty="0"/>
              <a:t> </a:t>
            </a:r>
            <a:r>
              <a:rPr lang="en-US" sz="1200" i="1" dirty="0" err="1"/>
              <a:t>Anaesth</a:t>
            </a:r>
            <a:r>
              <a:rPr lang="en-US" sz="1200" dirty="0"/>
              <a:t>. 2004;14(7):551-556.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Systematic review looked at10-11 studies through Medline/Embase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1200" dirty="0" err="1"/>
              <a:t>Chundamala</a:t>
            </a:r>
            <a:r>
              <a:rPr lang="en-US" sz="1200" dirty="0"/>
              <a:t> J, Wright JG, Kemp SM. An evidence-based review of parental presence during anesthesia induction and parent/child anxiety. Can J </a:t>
            </a:r>
            <a:r>
              <a:rPr lang="en-US" sz="1200" dirty="0" err="1"/>
              <a:t>Anesth</a:t>
            </a:r>
            <a:r>
              <a:rPr lang="en-US" sz="1200" dirty="0"/>
              <a:t>. 2009(56):57-70.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28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Systematic review looked at 10-11 studies through Medline/Embase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1200" dirty="0" err="1"/>
              <a:t>Chundamala</a:t>
            </a:r>
            <a:r>
              <a:rPr lang="en-US" sz="1200" dirty="0"/>
              <a:t> J, Wright JG, Kemp SM. An evidence-based review of parental presence during anesthesia induction and parent/child anxiety. Can J </a:t>
            </a:r>
            <a:r>
              <a:rPr lang="en-US" sz="1200" dirty="0" err="1"/>
              <a:t>Anesth</a:t>
            </a:r>
            <a:r>
              <a:rPr lang="en-US" sz="1200" dirty="0"/>
              <a:t>. 2009(56):57-70.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1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800" dirty="0"/>
              <a:t>Limitations of these studies:</a:t>
            </a:r>
          </a:p>
          <a:p>
            <a:pPr lvl="1">
              <a:buFont typeface="System Font Regular"/>
              <a:buChar char="-"/>
            </a:pPr>
            <a:r>
              <a:rPr lang="en-US" sz="3800" dirty="0"/>
              <a:t>Sample sizes</a:t>
            </a:r>
          </a:p>
          <a:p>
            <a:pPr lvl="1">
              <a:buFont typeface="System Font Regular"/>
              <a:buChar char="-"/>
            </a:pPr>
            <a:r>
              <a:rPr lang="en-US" sz="3800" dirty="0"/>
              <a:t>Self reporting of anxiety </a:t>
            </a:r>
          </a:p>
          <a:p>
            <a:pPr lvl="1">
              <a:buFont typeface="System Font Regular"/>
              <a:buChar char="-"/>
            </a:pPr>
            <a:r>
              <a:rPr lang="en-US" sz="3800" dirty="0"/>
              <a:t>Quality of the studies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200" dirty="0" err="1"/>
              <a:t>Chundamala</a:t>
            </a:r>
            <a:r>
              <a:rPr lang="en-US" sz="1200" dirty="0"/>
              <a:t> J, Wright JG, Kemp SM. An evidence-based review of parental presence during anesthesia induction and parent/child anxiety. Can J </a:t>
            </a:r>
            <a:r>
              <a:rPr lang="en-US" sz="1200" dirty="0" err="1"/>
              <a:t>Anesth</a:t>
            </a:r>
            <a:r>
              <a:rPr lang="en-US" sz="1200" dirty="0"/>
              <a:t>. 2009(56):57-70. 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200" dirty="0"/>
              <a:t>Sadeghi A, </a:t>
            </a:r>
            <a:r>
              <a:rPr lang="en-US" sz="1200" dirty="0" err="1"/>
              <a:t>Khaleghnejad</a:t>
            </a:r>
            <a:r>
              <a:rPr lang="en-US" sz="1200" dirty="0"/>
              <a:t> Tabari A, Mahdavi A, </a:t>
            </a:r>
            <a:r>
              <a:rPr lang="en-US" sz="1200" dirty="0" err="1"/>
              <a:t>Salarian</a:t>
            </a:r>
            <a:r>
              <a:rPr lang="en-US" sz="1200" dirty="0"/>
              <a:t> S, </a:t>
            </a:r>
            <a:r>
              <a:rPr lang="en-US" sz="1200" dirty="0" err="1"/>
              <a:t>Razavi</a:t>
            </a:r>
            <a:r>
              <a:rPr lang="en-US" sz="1200" dirty="0"/>
              <a:t> SS. Impact of parental presence during induction of anesthesia on anxiety level among pediatric patients and their parents: a randomized clinical trial. </a:t>
            </a:r>
            <a:r>
              <a:rPr lang="en-US" sz="1200" i="1" dirty="0" err="1"/>
              <a:t>Neuropsychiatr</a:t>
            </a:r>
            <a:r>
              <a:rPr lang="en-US" sz="1200" i="1" dirty="0"/>
              <a:t> Dis Treat</a:t>
            </a:r>
            <a:r>
              <a:rPr lang="en-US" sz="1200" dirty="0"/>
              <a:t>. 2017;12:3237-3241. Published 2017 Feb 20.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78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System Font Regular"/>
              <a:buChar char="-"/>
            </a:pPr>
            <a:r>
              <a:rPr lang="en-US" sz="2200" dirty="0"/>
              <a:t>Location matters: 		</a:t>
            </a:r>
          </a:p>
          <a:p>
            <a:pPr lvl="2">
              <a:buFont typeface="System Font Regular"/>
              <a:buChar char="-"/>
            </a:pPr>
            <a:r>
              <a:rPr lang="en-US" sz="2200" dirty="0"/>
              <a:t>Remote vs OR</a:t>
            </a:r>
          </a:p>
          <a:p>
            <a:pPr lvl="2">
              <a:buFont typeface="System Font Regular"/>
              <a:buChar char="-"/>
            </a:pPr>
            <a:r>
              <a:rPr lang="en-US" sz="2200" dirty="0"/>
              <a:t>Remote locations more amenable to having more than 1 parent accompany</a:t>
            </a:r>
          </a:p>
          <a:p>
            <a:pPr lvl="1">
              <a:buFont typeface="System Font Regular"/>
              <a:buChar char="-"/>
            </a:pPr>
            <a:r>
              <a:rPr lang="en-US" sz="2200" dirty="0"/>
              <a:t>Type of surgery matters: </a:t>
            </a:r>
          </a:p>
          <a:p>
            <a:pPr lvl="2">
              <a:buFont typeface="System Font Regular"/>
              <a:buChar char="-"/>
            </a:pPr>
            <a:r>
              <a:rPr lang="en-US" sz="2200" dirty="0"/>
              <a:t>Elective vs. emergency</a:t>
            </a:r>
          </a:p>
          <a:p>
            <a:pPr lvl="2">
              <a:buFont typeface="System Font Regular"/>
              <a:buChar char="-"/>
            </a:pPr>
            <a:r>
              <a:rPr lang="en-US" sz="2200" dirty="0"/>
              <a:t>In emergency surgeries, might not want parents during induction</a:t>
            </a:r>
          </a:p>
          <a:p>
            <a:pPr lvl="2">
              <a:buFont typeface="System Font Regular"/>
              <a:buChar char="-"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3638C-133A-0C40-910B-1FC5D3C935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424" y="1122363"/>
            <a:ext cx="4219576" cy="16208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424" y="3112008"/>
            <a:ext cx="4192076" cy="10345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157162"/>
            <a:ext cx="3733800" cy="37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/>
          <p:nvPr userDrawn="1"/>
        </p:nvSpPr>
        <p:spPr>
          <a:xfrm flipV="1">
            <a:off x="0" y="3048000"/>
            <a:ext cx="9144000" cy="3810000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t="16883" r="8327"/>
          <a:stretch/>
        </p:blipFill>
        <p:spPr>
          <a:xfrm>
            <a:off x="4572000" y="4953000"/>
            <a:ext cx="3368163" cy="16002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3223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9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6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424" y="1122363"/>
            <a:ext cx="4219576" cy="16208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424" y="3112008"/>
            <a:ext cx="4192076" cy="10345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157162"/>
            <a:ext cx="3733800" cy="37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/>
          <p:nvPr userDrawn="1"/>
        </p:nvSpPr>
        <p:spPr>
          <a:xfrm flipV="1">
            <a:off x="0" y="3048000"/>
            <a:ext cx="9144000" cy="3810000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t="16883" r="8327"/>
          <a:stretch/>
        </p:blipFill>
        <p:spPr>
          <a:xfrm>
            <a:off x="4572000" y="4953000"/>
            <a:ext cx="3368163" cy="16002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42955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781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52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626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5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92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996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8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 marL="1371600" indent="0">
              <a:buNone/>
              <a:defRPr sz="2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17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98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25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94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0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7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0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0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84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2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0" y="2"/>
            <a:ext cx="9144000" cy="1176646"/>
          </a:xfrm>
          <a:custGeom>
            <a:avLst/>
            <a:gdLst>
              <a:gd name="connsiteX0" fmla="*/ 0 w 9144000"/>
              <a:gd name="connsiteY0" fmla="*/ 0 h 381000"/>
              <a:gd name="connsiteX1" fmla="*/ 9144000 w 9144000"/>
              <a:gd name="connsiteY1" fmla="*/ 0 h 381000"/>
              <a:gd name="connsiteX2" fmla="*/ 9144000 w 9144000"/>
              <a:gd name="connsiteY2" fmla="*/ 381000 h 381000"/>
              <a:gd name="connsiteX3" fmla="*/ 0 w 9144000"/>
              <a:gd name="connsiteY3" fmla="*/ 381000 h 381000"/>
              <a:gd name="connsiteX4" fmla="*/ 0 w 9144000"/>
              <a:gd name="connsiteY4" fmla="*/ 0 h 381000"/>
              <a:gd name="connsiteX0" fmla="*/ 0 w 9144000"/>
              <a:gd name="connsiteY0" fmla="*/ 0 h 414866"/>
              <a:gd name="connsiteX1" fmla="*/ 9144000 w 9144000"/>
              <a:gd name="connsiteY1" fmla="*/ 0 h 414866"/>
              <a:gd name="connsiteX2" fmla="*/ 9144000 w 9144000"/>
              <a:gd name="connsiteY2" fmla="*/ 381000 h 414866"/>
              <a:gd name="connsiteX3" fmla="*/ 0 w 9144000"/>
              <a:gd name="connsiteY3" fmla="*/ 381000 h 414866"/>
              <a:gd name="connsiteX4" fmla="*/ 0 w 9144000"/>
              <a:gd name="connsiteY4" fmla="*/ 0 h 414866"/>
              <a:gd name="connsiteX0" fmla="*/ 0 w 9144000"/>
              <a:gd name="connsiteY0" fmla="*/ 0 h 424543"/>
              <a:gd name="connsiteX1" fmla="*/ 9144000 w 9144000"/>
              <a:gd name="connsiteY1" fmla="*/ 0 h 424543"/>
              <a:gd name="connsiteX2" fmla="*/ 9144000 w 9144000"/>
              <a:gd name="connsiteY2" fmla="*/ 381000 h 424543"/>
              <a:gd name="connsiteX3" fmla="*/ 0 w 9144000"/>
              <a:gd name="connsiteY3" fmla="*/ 381000 h 424543"/>
              <a:gd name="connsiteX4" fmla="*/ 0 w 9144000"/>
              <a:gd name="connsiteY4" fmla="*/ 0 h 424543"/>
              <a:gd name="connsiteX0" fmla="*/ 0 w 9203376"/>
              <a:gd name="connsiteY0" fmla="*/ 0 h 580162"/>
              <a:gd name="connsiteX1" fmla="*/ 9144000 w 9203376"/>
              <a:gd name="connsiteY1" fmla="*/ 0 h 580162"/>
              <a:gd name="connsiteX2" fmla="*/ 9203376 w 9203376"/>
              <a:gd name="connsiteY2" fmla="*/ 559130 h 580162"/>
              <a:gd name="connsiteX3" fmla="*/ 0 w 9203376"/>
              <a:gd name="connsiteY3" fmla="*/ 381000 h 580162"/>
              <a:gd name="connsiteX4" fmla="*/ 0 w 9203376"/>
              <a:gd name="connsiteY4" fmla="*/ 0 h 580162"/>
              <a:gd name="connsiteX0" fmla="*/ 0 w 9203376"/>
              <a:gd name="connsiteY0" fmla="*/ 0 h 559130"/>
              <a:gd name="connsiteX1" fmla="*/ 9144000 w 9203376"/>
              <a:gd name="connsiteY1" fmla="*/ 0 h 559130"/>
              <a:gd name="connsiteX2" fmla="*/ 9203376 w 9203376"/>
              <a:gd name="connsiteY2" fmla="*/ 559130 h 559130"/>
              <a:gd name="connsiteX3" fmla="*/ 0 w 9203376"/>
              <a:gd name="connsiteY3" fmla="*/ 381000 h 559130"/>
              <a:gd name="connsiteX4" fmla="*/ 0 w 9203376"/>
              <a:gd name="connsiteY4" fmla="*/ 0 h 559130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44000"/>
              <a:gd name="connsiteY0" fmla="*/ 0 h 677883"/>
              <a:gd name="connsiteX1" fmla="*/ 9144000 w 9144000"/>
              <a:gd name="connsiteY1" fmla="*/ 0 h 677883"/>
              <a:gd name="connsiteX2" fmla="*/ 9143999 w 9144000"/>
              <a:gd name="connsiteY2" fmla="*/ 677883 h 677883"/>
              <a:gd name="connsiteX3" fmla="*/ 0 w 9144000"/>
              <a:gd name="connsiteY3" fmla="*/ 381000 h 677883"/>
              <a:gd name="connsiteX4" fmla="*/ 0 w 9144000"/>
              <a:gd name="connsiteY4" fmla="*/ 0 h 677883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0 w 9167750"/>
              <a:gd name="connsiteY3" fmla="*/ 381000 h 1141020"/>
              <a:gd name="connsiteX4" fmla="*/ 0 w 9167750"/>
              <a:gd name="connsiteY4" fmla="*/ 0 h 1141020"/>
              <a:gd name="connsiteX0" fmla="*/ 0 w 9167750"/>
              <a:gd name="connsiteY0" fmla="*/ 0 h 1141020"/>
              <a:gd name="connsiteX1" fmla="*/ 9144000 w 9167750"/>
              <a:gd name="connsiteY1" fmla="*/ 0 h 1141020"/>
              <a:gd name="connsiteX2" fmla="*/ 9167750 w 9167750"/>
              <a:gd name="connsiteY2" fmla="*/ 1141020 h 1141020"/>
              <a:gd name="connsiteX3" fmla="*/ 23750 w 9167750"/>
              <a:gd name="connsiteY3" fmla="*/ 95993 h 1141020"/>
              <a:gd name="connsiteX4" fmla="*/ 0 w 9167750"/>
              <a:gd name="connsiteY4" fmla="*/ 0 h 1141020"/>
              <a:gd name="connsiteX0" fmla="*/ 0 w 9144000"/>
              <a:gd name="connsiteY0" fmla="*/ 0 h 1176646"/>
              <a:gd name="connsiteX1" fmla="*/ 9144000 w 9144000"/>
              <a:gd name="connsiteY1" fmla="*/ 0 h 1176646"/>
              <a:gd name="connsiteX2" fmla="*/ 9132124 w 9144000"/>
              <a:gd name="connsiteY2" fmla="*/ 1176646 h 1176646"/>
              <a:gd name="connsiteX3" fmla="*/ 23750 w 9144000"/>
              <a:gd name="connsiteY3" fmla="*/ 95993 h 1176646"/>
              <a:gd name="connsiteX4" fmla="*/ 0 w 9144000"/>
              <a:gd name="connsiteY4" fmla="*/ 0 h 11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176646">
                <a:moveTo>
                  <a:pt x="0" y="0"/>
                </a:moveTo>
                <a:lnTo>
                  <a:pt x="9144000" y="0"/>
                </a:lnTo>
                <a:cubicBezTo>
                  <a:pt x="9144000" y="127000"/>
                  <a:pt x="9132124" y="1049646"/>
                  <a:pt x="9132124" y="1176646"/>
                </a:cubicBezTo>
                <a:cubicBezTo>
                  <a:pt x="9123217" y="3957"/>
                  <a:pt x="3071750" y="95993"/>
                  <a:pt x="23750" y="959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5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ttp://images.clipartpanda.com/world-clipart-png-globe-hi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9336"/>
            <a:ext cx="1233549" cy="122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03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6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54632-50C4-6042-BF0D-689D8DA2E976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A49E-25BD-984C-BD05-59AE97DE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0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609600"/>
            <a:ext cx="5943600" cy="365760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latin typeface="+mn-lt"/>
              </a:rPr>
              <a:t>Approaches to Decreasing Preoperative Anxiety in Pediatric Patients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343400"/>
            <a:ext cx="4343400" cy="1828800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sz="2800" dirty="0"/>
              <a:t>Bommy Hong Mershon, MD</a:t>
            </a:r>
          </a:p>
          <a:p>
            <a:pPr algn="l"/>
            <a:r>
              <a:rPr lang="en-US" sz="2800" dirty="0"/>
              <a:t>Assistant Professor</a:t>
            </a:r>
          </a:p>
          <a:p>
            <a:pPr algn="l"/>
            <a:r>
              <a:rPr lang="en-US" dirty="0"/>
              <a:t>Johns Hopkins Department of Anesthesia &amp; Critical Care Medicine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86100" y="2114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4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97F60-9B8D-954A-BDF7-4EA0847E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Incidence varies due to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3200" dirty="0"/>
              <a:t>Cultural differences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3200" dirty="0"/>
              <a:t>Institutional differences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3200" dirty="0"/>
              <a:t>Study design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3200" dirty="0"/>
              <a:t>Differences in how Post Hospitalization Behavior Questionnaire (PHBQ) is used in studies</a:t>
            </a:r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65B0EB-A2CC-5549-9F90-A9FE7C09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r>
              <a:rPr lang="en-US" dirty="0"/>
              <a:t>Negative PHBC</a:t>
            </a:r>
          </a:p>
        </p:txBody>
      </p:sp>
    </p:spTree>
    <p:extLst>
      <p:ext uri="{BB962C8B-B14F-4D97-AF65-F5344CB8AC3E}">
        <p14:creationId xmlns:p14="http://schemas.microsoft.com/office/powerpoint/2010/main" val="274542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F935-F143-524E-8E15-F5ADA2517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/>
          <a:lstStyle/>
          <a:p>
            <a:r>
              <a:rPr lang="en-US" dirty="0"/>
              <a:t>Post Hospitalization Behavior Questionnaire (PHBQ)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3A6D-2A76-5E42-A316-A1B4FDA92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819400"/>
            <a:ext cx="8058150" cy="2467655"/>
          </a:xfrm>
        </p:spPr>
        <p:txBody>
          <a:bodyPr>
            <a:normAutofit/>
          </a:bodyPr>
          <a:lstStyle/>
          <a:p>
            <a:pPr marL="295275" indent="-295275"/>
            <a:r>
              <a:rPr lang="en-US" dirty="0"/>
              <a:t>The most commonly used measurement tool</a:t>
            </a:r>
          </a:p>
          <a:p>
            <a:pPr marL="295275" indent="-295275"/>
            <a:r>
              <a:rPr lang="en-US" dirty="0"/>
              <a:t>Developed in 1960s by Vernon et al</a:t>
            </a:r>
            <a:r>
              <a:rPr lang="en-US" baseline="30000" dirty="0"/>
              <a:t>5</a:t>
            </a:r>
            <a:r>
              <a:rPr lang="en-US" dirty="0"/>
              <a:t> </a:t>
            </a:r>
          </a:p>
          <a:p>
            <a:pPr marL="295275" indent="-295275"/>
            <a:r>
              <a:rPr lang="en-US" dirty="0"/>
              <a:t>27 behavior items rated by parents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47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C8B3-AD7D-074C-9547-8E57E66A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65125"/>
            <a:ext cx="7924800" cy="1311275"/>
          </a:xfrm>
        </p:spPr>
        <p:txBody>
          <a:bodyPr>
            <a:noAutofit/>
          </a:bodyPr>
          <a:lstStyle/>
          <a:p>
            <a:r>
              <a:rPr lang="en-US" dirty="0"/>
              <a:t>Questions from the Updated PHBQ for Ambulatory Surgery</a:t>
            </a:r>
            <a:r>
              <a:rPr lang="en-US" baseline="30000" dirty="0"/>
              <a:t>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1CD99-76D3-F547-9981-C19146A29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8763000" cy="4351338"/>
          </a:xfrm>
        </p:spPr>
        <p:txBody>
          <a:bodyPr>
            <a:normAutofit/>
          </a:bodyPr>
          <a:lstStyle/>
          <a:p>
            <a:pPr marL="295275" indent="-295275"/>
            <a:r>
              <a:rPr lang="en-US" sz="2800" dirty="0"/>
              <a:t>Does your child need a pacifier?</a:t>
            </a:r>
          </a:p>
          <a:p>
            <a:pPr marL="295275" indent="-295275"/>
            <a:r>
              <a:rPr lang="en-US" sz="2800" dirty="0"/>
              <a:t>Does your child seem to be afraid of leaving the house with you? </a:t>
            </a:r>
          </a:p>
          <a:p>
            <a:pPr marL="295275" indent="-295275"/>
            <a:r>
              <a:rPr lang="en-US" sz="2800" dirty="0"/>
              <a:t>Does your child seem uninterested in what goes around him/her? </a:t>
            </a:r>
          </a:p>
          <a:p>
            <a:pPr marL="295275" indent="-295275"/>
            <a:r>
              <a:rPr lang="en-US" sz="2800" dirty="0"/>
              <a:t>Does your child bite his/her fingernails? </a:t>
            </a:r>
          </a:p>
          <a:p>
            <a:pPr marL="295275" indent="-295275"/>
            <a:r>
              <a:rPr lang="en-US" sz="2800" dirty="0"/>
              <a:t>Does your child seem to avoid or be afraid of new things?</a:t>
            </a:r>
          </a:p>
          <a:p>
            <a:pPr marL="295275" indent="-295275"/>
            <a:r>
              <a:rPr lang="en-US" sz="2800" dirty="0"/>
              <a:t>Does your child follow you everywhere around the house?</a:t>
            </a:r>
          </a:p>
        </p:txBody>
      </p:sp>
    </p:spTree>
    <p:extLst>
      <p:ext uri="{BB962C8B-B14F-4D97-AF65-F5344CB8AC3E}">
        <p14:creationId xmlns:p14="http://schemas.microsoft.com/office/powerpoint/2010/main" val="236177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5438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Reasons for Parenta</a:t>
            </a:r>
            <a:r>
              <a:rPr lang="en-US" dirty="0"/>
              <a:t>l Presence at Induction of Anesthesia (PPIA)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58150" cy="4503738"/>
          </a:xfrm>
        </p:spPr>
        <p:txBody>
          <a:bodyPr>
            <a:normAutofit lnSpcReduction="10000"/>
          </a:bodyPr>
          <a:lstStyle/>
          <a:p>
            <a:pPr marL="295275" indent="-280988"/>
            <a:r>
              <a:rPr lang="en-US" dirty="0"/>
              <a:t>Primary goal is to decrease anxiety </a:t>
            </a:r>
          </a:p>
          <a:p>
            <a:pPr marL="295275" indent="-280988"/>
            <a:r>
              <a:rPr lang="en-US" dirty="0"/>
              <a:t>Approximately 50% of children show significant anxiety during induction </a:t>
            </a:r>
          </a:p>
          <a:p>
            <a:pPr marL="295275" indent="-280988"/>
            <a:r>
              <a:rPr lang="en-US" dirty="0"/>
              <a:t>Factors contributing to anxiety in children</a:t>
            </a:r>
          </a:p>
          <a:p>
            <a:pPr marL="574675" lvl="1" indent="-220663">
              <a:buFont typeface="System Font Regular"/>
              <a:buChar char="-"/>
            </a:pPr>
            <a:r>
              <a:rPr lang="en-US" dirty="0"/>
              <a:t>Unfamiliar surroundings</a:t>
            </a:r>
          </a:p>
          <a:p>
            <a:pPr marL="574675" lvl="1" indent="-220663">
              <a:buFont typeface="System Font Regular"/>
              <a:buChar char="-"/>
            </a:pPr>
            <a:r>
              <a:rPr lang="en-US" dirty="0"/>
              <a:t>Separation from parents</a:t>
            </a:r>
          </a:p>
          <a:p>
            <a:pPr marL="574675" lvl="1" indent="-220663">
              <a:buFont typeface="System Font Regular"/>
              <a:buChar char="-"/>
            </a:pPr>
            <a:r>
              <a:rPr lang="en-US" dirty="0"/>
              <a:t>Fear of needles</a:t>
            </a:r>
          </a:p>
          <a:p>
            <a:pPr marL="574675" lvl="1" indent="-220663">
              <a:buFont typeface="System Font Regular"/>
              <a:buChar char="-"/>
            </a:pPr>
            <a:r>
              <a:rPr lang="en-US" dirty="0"/>
              <a:t>Parental anxiety</a:t>
            </a:r>
          </a:p>
        </p:txBody>
      </p:sp>
    </p:spTree>
    <p:extLst>
      <p:ext uri="{BB962C8B-B14F-4D97-AF65-F5344CB8AC3E}">
        <p14:creationId xmlns:p14="http://schemas.microsoft.com/office/powerpoint/2010/main" val="388160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058150" cy="1082675"/>
          </a:xfrm>
        </p:spPr>
        <p:txBody>
          <a:bodyPr/>
          <a:lstStyle/>
          <a:p>
            <a:r>
              <a:rPr lang="en-US" dirty="0"/>
              <a:t>Does PPIA help?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lnSpc>
                <a:spcPct val="120000"/>
              </a:lnSpc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4400" i="1" dirty="0"/>
              <a:t>It depends!</a:t>
            </a:r>
          </a:p>
          <a:p>
            <a:pPr marL="295275" indent="-280988">
              <a:lnSpc>
                <a:spcPct val="120000"/>
              </a:lnSpc>
            </a:pPr>
            <a:r>
              <a:rPr lang="en-US" sz="11200" dirty="0"/>
              <a:t>Level of parental anxiety significant predictor of child anxiety</a:t>
            </a:r>
            <a:r>
              <a:rPr lang="en-US" sz="11200" baseline="30000" dirty="0"/>
              <a:t>7,8</a:t>
            </a:r>
          </a:p>
          <a:p>
            <a:pPr marL="295275" indent="-280988">
              <a:lnSpc>
                <a:spcPct val="120000"/>
              </a:lnSpc>
            </a:pPr>
            <a:r>
              <a:rPr lang="en-US" sz="11200" dirty="0"/>
              <a:t>Maternal anxiety usually higher than paternal anxiety</a:t>
            </a:r>
          </a:p>
          <a:p>
            <a:pPr marL="295275" indent="-280988">
              <a:lnSpc>
                <a:spcPct val="120000"/>
              </a:lnSpc>
            </a:pPr>
            <a:r>
              <a:rPr lang="en-US" sz="11200" dirty="0"/>
              <a:t>Greatest moment of stress during induction for parent (56%): Loss of consciousness of child</a:t>
            </a:r>
          </a:p>
          <a:p>
            <a:pPr marL="295275" indent="-280988">
              <a:lnSpc>
                <a:spcPct val="120000"/>
              </a:lnSpc>
            </a:pPr>
            <a:r>
              <a:rPr lang="en-US" sz="11200" dirty="0"/>
              <a:t>97% parent satisfaction and feeling useful during induction</a:t>
            </a:r>
          </a:p>
        </p:txBody>
      </p:sp>
    </p:spTree>
    <p:extLst>
      <p:ext uri="{BB962C8B-B14F-4D97-AF65-F5344CB8AC3E}">
        <p14:creationId xmlns:p14="http://schemas.microsoft.com/office/powerpoint/2010/main" val="2530858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52400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Does PPIA Help </a:t>
            </a:r>
            <a:r>
              <a:rPr lang="en-US" dirty="0"/>
              <a:t>P</a:t>
            </a:r>
            <a:r>
              <a:rPr lang="en-US" dirty="0">
                <a:latin typeface="+mn-lt"/>
              </a:rPr>
              <a:t>arents?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676400"/>
            <a:ext cx="8643257" cy="4648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i="1" dirty="0"/>
              <a:t>It depends!</a:t>
            </a:r>
          </a:p>
          <a:p>
            <a:pPr marL="0" indent="0">
              <a:buNone/>
            </a:pPr>
            <a:r>
              <a:rPr lang="en-US" dirty="0"/>
              <a:t>Published systematic review</a:t>
            </a:r>
            <a:r>
              <a:rPr lang="en-US" baseline="30000" dirty="0"/>
              <a:t>9</a:t>
            </a:r>
            <a:r>
              <a:rPr lang="en-US" dirty="0"/>
              <a:t> showed that parental presence during induction does </a:t>
            </a:r>
            <a:r>
              <a:rPr lang="en-US" b="1" dirty="0"/>
              <a:t>not </a:t>
            </a:r>
            <a:r>
              <a:rPr lang="en-US" dirty="0"/>
              <a:t>decrease </a:t>
            </a:r>
            <a:r>
              <a:rPr lang="en-US" i="1" u="sng" dirty="0"/>
              <a:t>parental anxiety</a:t>
            </a:r>
            <a:r>
              <a:rPr lang="en-US" i="1" dirty="0"/>
              <a:t> </a:t>
            </a:r>
            <a:r>
              <a:rPr lang="en-US" dirty="0"/>
              <a:t>compared to:</a:t>
            </a:r>
          </a:p>
          <a:p>
            <a:pPr marL="295275" indent="-295275"/>
            <a:r>
              <a:rPr lang="en-US" sz="3200" dirty="0"/>
              <a:t>No parental presence</a:t>
            </a:r>
          </a:p>
          <a:p>
            <a:pPr marL="295275" indent="-295275"/>
            <a:r>
              <a:rPr lang="en-US" sz="3200" dirty="0"/>
              <a:t>Midazolam</a:t>
            </a:r>
          </a:p>
          <a:p>
            <a:pPr marL="295275" indent="-295275"/>
            <a:r>
              <a:rPr lang="en-US" sz="3200" dirty="0"/>
              <a:t>Parental presence + midazolam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520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6571823" cy="103901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Does PPIA Help </a:t>
            </a:r>
            <a:r>
              <a:rPr lang="en-US" dirty="0"/>
              <a:t>C</a:t>
            </a:r>
            <a:r>
              <a:rPr lang="en-US" dirty="0">
                <a:latin typeface="+mn-lt"/>
              </a:rPr>
              <a:t>hildren?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5000"/>
            <a:ext cx="8521985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Published systematic review</a:t>
            </a:r>
            <a:r>
              <a:rPr lang="en-US" baseline="30000" dirty="0"/>
              <a:t>9</a:t>
            </a:r>
            <a:r>
              <a:rPr lang="en-US" dirty="0"/>
              <a:t> showed that parental presence during induction does </a:t>
            </a:r>
            <a:r>
              <a:rPr lang="en-US" b="1" dirty="0"/>
              <a:t>not</a:t>
            </a:r>
            <a:r>
              <a:rPr lang="en-US" dirty="0"/>
              <a:t> decrease </a:t>
            </a:r>
            <a:r>
              <a:rPr lang="en-US" i="1" u="sng" dirty="0"/>
              <a:t>child’s anxiety </a:t>
            </a:r>
            <a:r>
              <a:rPr lang="en-US" dirty="0"/>
              <a:t>compared to:</a:t>
            </a:r>
          </a:p>
          <a:p>
            <a:pPr marL="295275" indent="-280988"/>
            <a:r>
              <a:rPr lang="en-US" sz="3200" dirty="0"/>
              <a:t>No parental presence</a:t>
            </a:r>
          </a:p>
          <a:p>
            <a:pPr marL="295275" indent="-280988"/>
            <a:r>
              <a:rPr lang="en-US" sz="3200" dirty="0"/>
              <a:t>Midazolam</a:t>
            </a:r>
          </a:p>
          <a:p>
            <a:pPr marL="295275" indent="-280988"/>
            <a:r>
              <a:rPr lang="en-US" sz="3200" dirty="0"/>
              <a:t>Parental presence + midazolam</a:t>
            </a:r>
          </a:p>
          <a:p>
            <a:pPr marL="295275" indent="-280988"/>
            <a:r>
              <a:rPr lang="en-US" sz="3200" dirty="0"/>
              <a:t>Parental presence + video game</a:t>
            </a:r>
          </a:p>
          <a:p>
            <a:pPr marL="295275" indent="-280988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7613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DC0F-8770-AD48-9D29-D2B236AD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404"/>
            <a:ext cx="8134350" cy="1502596"/>
          </a:xfrm>
        </p:spPr>
        <p:txBody>
          <a:bodyPr/>
          <a:lstStyle/>
          <a:p>
            <a:r>
              <a:rPr lang="en-US" dirty="0"/>
              <a:t>Does PPIA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EB8AF-A5E0-C740-AFE3-4C7533620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524000"/>
            <a:ext cx="8686800" cy="4215633"/>
          </a:xfrm>
        </p:spPr>
        <p:txBody>
          <a:bodyPr>
            <a:normAutofit lnSpcReduction="10000"/>
          </a:bodyPr>
          <a:lstStyle/>
          <a:p>
            <a:pPr marL="14287" indent="0">
              <a:buNone/>
            </a:pPr>
            <a:r>
              <a:rPr lang="en-US" sz="3200" i="1" dirty="0"/>
              <a:t>It depends on the parents, the child, and the study</a:t>
            </a:r>
          </a:p>
          <a:p>
            <a:pPr marL="354013" indent="-339725"/>
            <a:r>
              <a:rPr lang="en-US" sz="3000" dirty="0"/>
              <a:t>Parental presence alone does not alleviate patients’ or parents’ anxiety </a:t>
            </a:r>
            <a:r>
              <a:rPr lang="en-US" sz="3000" baseline="30000" dirty="0"/>
              <a:t>9</a:t>
            </a:r>
            <a:r>
              <a:rPr lang="en-US" sz="3000" dirty="0"/>
              <a:t> </a:t>
            </a:r>
          </a:p>
          <a:p>
            <a:pPr marL="354013" indent="-339725"/>
            <a:r>
              <a:rPr lang="en-US" sz="3000" dirty="0"/>
              <a:t>Midazolam or distraction techniques can be suitable substitutes</a:t>
            </a:r>
            <a:endParaRPr lang="en-US" sz="3000" baseline="30000" dirty="0"/>
          </a:p>
          <a:p>
            <a:pPr marL="354013" indent="-339725"/>
            <a:r>
              <a:rPr lang="en-US" sz="3000" dirty="0"/>
              <a:t>PPIA may reduce preoperative state anxiety of pediatric patients and improve quality of anesthesia induction based on ICC scores and higher parental satisfaction, but it does not impact parental anxiety</a:t>
            </a:r>
            <a:r>
              <a:rPr lang="en-US" sz="3000" baseline="30000" dirty="0"/>
              <a:t>10</a:t>
            </a:r>
          </a:p>
          <a:p>
            <a:pPr marL="234950" indent="-220663">
              <a:buNone/>
            </a:pPr>
            <a:endParaRPr lang="en-US" sz="1600" b="1" dirty="0"/>
          </a:p>
          <a:p>
            <a:pPr lvl="1">
              <a:buFont typeface="System Font Regular"/>
              <a:buChar char="-"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0509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4585A-C9A8-114A-88A7-A48DFBCC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872" y="381000"/>
            <a:ext cx="3824128" cy="990600"/>
          </a:xfrm>
        </p:spPr>
        <p:txBody>
          <a:bodyPr>
            <a:normAutofit/>
          </a:bodyPr>
          <a:lstStyle/>
          <a:p>
            <a:r>
              <a:rPr lang="en-US" sz="4800" dirty="0"/>
              <a:t>PPIA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DB99-AAD7-4B4A-B653-CC6E8CCE1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872" y="1600200"/>
            <a:ext cx="8167528" cy="4724400"/>
          </a:xfrm>
        </p:spPr>
        <p:txBody>
          <a:bodyPr>
            <a:noAutofit/>
          </a:bodyPr>
          <a:lstStyle/>
          <a:p>
            <a:pPr marL="295275" indent="-295275"/>
            <a:r>
              <a:rPr lang="en-US" b="1" dirty="0"/>
              <a:t>Biggest factor </a:t>
            </a:r>
            <a:r>
              <a:rPr lang="en-US" dirty="0"/>
              <a:t>is the parent and child dynamics</a:t>
            </a:r>
          </a:p>
          <a:p>
            <a:pPr marL="295275" indent="-295275"/>
            <a:r>
              <a:rPr lang="en-US" dirty="0"/>
              <a:t>Depends on parental advocacy</a:t>
            </a:r>
          </a:p>
          <a:p>
            <a:pPr marL="295275" indent="-295275"/>
            <a:r>
              <a:rPr lang="en-US" dirty="0"/>
              <a:t>Preference of anesthesiologist</a:t>
            </a:r>
          </a:p>
          <a:p>
            <a:pPr marL="295275" indent="-295275"/>
            <a:r>
              <a:rPr lang="en-US" dirty="0"/>
              <a:t>Location of procedure/surgery</a:t>
            </a:r>
          </a:p>
          <a:p>
            <a:pPr marL="295275" indent="-295275"/>
            <a:r>
              <a:rPr lang="en-US" dirty="0"/>
              <a:t>Type of surgery</a:t>
            </a:r>
          </a:p>
          <a:p>
            <a:pPr marL="295275" indent="-295275"/>
            <a:r>
              <a:rPr lang="en-US" dirty="0"/>
              <a:t>Have an assigned person to escort parent(s) out</a:t>
            </a:r>
          </a:p>
        </p:txBody>
      </p:sp>
    </p:spTree>
    <p:extLst>
      <p:ext uri="{BB962C8B-B14F-4D97-AF65-F5344CB8AC3E}">
        <p14:creationId xmlns:p14="http://schemas.microsoft.com/office/powerpoint/2010/main" val="1479955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EE4ED-0E83-FD40-A760-C1134F35C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38051"/>
            <a:ext cx="8763000" cy="3981749"/>
          </a:xfrm>
        </p:spPr>
        <p:txBody>
          <a:bodyPr>
            <a:normAutofit/>
          </a:bodyPr>
          <a:lstStyle/>
          <a:p>
            <a:pPr marL="295275" indent="-295275">
              <a:lnSpc>
                <a:spcPct val="100000"/>
              </a:lnSpc>
            </a:pPr>
            <a:r>
              <a:rPr lang="en-US" sz="3000" dirty="0"/>
              <a:t>Randomized, controlled trial of family-centered preop prep program ADVANCE vs. standard of care, midazolam, parental presence</a:t>
            </a:r>
          </a:p>
          <a:p>
            <a:pPr marL="295275" indent="-295275">
              <a:lnSpc>
                <a:spcPct val="100000"/>
              </a:lnSpc>
            </a:pPr>
            <a:r>
              <a:rPr lang="en-US" sz="3000" b="1" dirty="0"/>
              <a:t>A</a:t>
            </a:r>
            <a:r>
              <a:rPr lang="en-US" sz="3000" dirty="0"/>
              <a:t>nxiety reduction, </a:t>
            </a:r>
            <a:r>
              <a:rPr lang="en-US" sz="3000" b="1" dirty="0"/>
              <a:t>D</a:t>
            </a:r>
            <a:r>
              <a:rPr lang="en-US" sz="3000" dirty="0"/>
              <a:t>istraction, </a:t>
            </a:r>
            <a:r>
              <a:rPr lang="en-US" sz="3000" b="1" dirty="0"/>
              <a:t>V</a:t>
            </a:r>
            <a:r>
              <a:rPr lang="en-US" sz="3000" dirty="0"/>
              <a:t>ideo modeling, </a:t>
            </a:r>
            <a:r>
              <a:rPr lang="en-US" sz="3000" b="1" dirty="0"/>
              <a:t>A</a:t>
            </a:r>
            <a:r>
              <a:rPr lang="en-US" sz="3000" dirty="0"/>
              <a:t>dding parents, </a:t>
            </a:r>
            <a:r>
              <a:rPr lang="en-US" sz="3000" b="1" dirty="0"/>
              <a:t>N</a:t>
            </a:r>
            <a:r>
              <a:rPr lang="en-US" sz="3000" dirty="0"/>
              <a:t>o excessive reassurance, </a:t>
            </a:r>
            <a:r>
              <a:rPr lang="en-US" sz="3000" b="1" dirty="0"/>
              <a:t>C</a:t>
            </a:r>
            <a:r>
              <a:rPr lang="en-US" sz="3000" dirty="0"/>
              <a:t>oaching of parents, </a:t>
            </a:r>
            <a:r>
              <a:rPr lang="en-US" sz="3000" b="1" dirty="0"/>
              <a:t>E</a:t>
            </a:r>
            <a:r>
              <a:rPr lang="en-US" sz="3000" dirty="0"/>
              <a:t>xposure</a:t>
            </a:r>
          </a:p>
          <a:p>
            <a:pPr marL="295275" indent="-295275">
              <a:lnSpc>
                <a:spcPct val="100000"/>
              </a:lnSpc>
            </a:pPr>
            <a:r>
              <a:rPr lang="en-US" sz="3000" dirty="0"/>
              <a:t>Certain special populations benefit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E6447F-6C3E-C448-BB36-C662BDD1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134350" cy="1295400"/>
          </a:xfrm>
        </p:spPr>
        <p:txBody>
          <a:bodyPr>
            <a:normAutofit/>
          </a:bodyPr>
          <a:lstStyle/>
          <a:p>
            <a:r>
              <a:rPr lang="en-US" sz="4000" dirty="0"/>
              <a:t>Decreasing Preoperative Anxiety: </a:t>
            </a:r>
            <a:br>
              <a:rPr lang="en-US" sz="4000" dirty="0"/>
            </a:br>
            <a:r>
              <a:rPr lang="en-US" sz="4000" dirty="0"/>
              <a:t>ADVANCE Program</a:t>
            </a:r>
            <a:r>
              <a:rPr lang="en-US" sz="4000" baseline="30000" dirty="0"/>
              <a:t>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071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6999"/>
            <a:ext cx="7886700" cy="205740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MS PGothic" charset="0"/>
              </a:rPr>
              <a:t>No relevant financial relationships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6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C2CC-174E-F040-BAFF-4561FBD4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3701"/>
            <a:ext cx="813435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Preoperative preparation programs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CC17-427F-044D-B3C4-954C361D7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98" y="1752600"/>
            <a:ext cx="8458200" cy="4750183"/>
          </a:xfrm>
        </p:spPr>
        <p:txBody>
          <a:bodyPr>
            <a:normAutofit fontScale="77500" lnSpcReduction="20000"/>
          </a:bodyPr>
          <a:lstStyle/>
          <a:p>
            <a:pPr marL="295275" indent="-295275"/>
            <a:r>
              <a:rPr lang="en-US" sz="4600" b="1" dirty="0"/>
              <a:t>ADVANCE</a:t>
            </a:r>
            <a:r>
              <a:rPr lang="en-US" sz="4600" baseline="30000" dirty="0"/>
              <a:t>11</a:t>
            </a:r>
            <a:r>
              <a:rPr lang="en-US" sz="4600" dirty="0"/>
              <a:t>:</a:t>
            </a:r>
          </a:p>
          <a:p>
            <a:pPr marL="574675" lvl="1" indent="-220663">
              <a:buFont typeface="System Font Regular"/>
              <a:buChar char="-"/>
            </a:pPr>
            <a:r>
              <a:rPr lang="en-US" sz="3400" dirty="0"/>
              <a:t>Less anxiety, less emergence delirium, less analgesic requirements, faster discharge vs. only PPIA (parental presence during induction of anesthesia)</a:t>
            </a:r>
          </a:p>
          <a:p>
            <a:pPr marL="574675" lvl="1" indent="-220663">
              <a:buFont typeface="System Font Regular"/>
              <a:buChar char="-"/>
            </a:pPr>
            <a:r>
              <a:rPr lang="en-US" sz="3400" dirty="0"/>
              <a:t>This is time consuming (starts 5 - 7 days before </a:t>
            </a:r>
            <a:r>
              <a:rPr lang="en-US" sz="3400" dirty="0" err="1"/>
              <a:t>surger</a:t>
            </a:r>
            <a:r>
              <a:rPr lang="en-US" sz="3400" dirty="0"/>
              <a:t>) and requires significant resources</a:t>
            </a:r>
          </a:p>
          <a:p>
            <a:pPr lvl="1" indent="-450850">
              <a:buFont typeface="System Font Regular"/>
              <a:buChar char="-"/>
            </a:pPr>
            <a:endParaRPr lang="en-US" sz="900" dirty="0"/>
          </a:p>
          <a:p>
            <a:pPr marL="295275" indent="-295275"/>
            <a:r>
              <a:rPr lang="en-US" sz="4600" b="1" dirty="0"/>
              <a:t>PPIA</a:t>
            </a:r>
            <a:r>
              <a:rPr lang="en-US" sz="4600" dirty="0"/>
              <a:t> Preparation study</a:t>
            </a:r>
            <a:r>
              <a:rPr lang="en-US" sz="4600" baseline="30000" dirty="0"/>
              <a:t>12</a:t>
            </a:r>
          </a:p>
          <a:p>
            <a:pPr marL="574675" lvl="1" indent="-222250">
              <a:buFont typeface="System Font Regular"/>
              <a:buChar char="-"/>
            </a:pPr>
            <a:r>
              <a:rPr lang="en-US" sz="3400" dirty="0"/>
              <a:t>5-minute video for parents vs. standard PPIA</a:t>
            </a:r>
          </a:p>
          <a:p>
            <a:pPr marL="574675" lvl="1" indent="-222250">
              <a:buFont typeface="System Font Regular"/>
              <a:buChar char="-"/>
            </a:pPr>
            <a:r>
              <a:rPr lang="en-US" sz="3400" dirty="0"/>
              <a:t>Shown the day of the child’s procedure</a:t>
            </a:r>
          </a:p>
          <a:p>
            <a:pPr marL="574675" lvl="1" indent="-222250">
              <a:buFont typeface="System Font Regular"/>
              <a:buChar char="-"/>
            </a:pPr>
            <a:r>
              <a:rPr lang="en-US" sz="3400" dirty="0"/>
              <a:t>Video for parents did not show any reduction in child’s anxiety, but parents were more satisfied because they knew what to expect</a:t>
            </a:r>
          </a:p>
          <a:p>
            <a:pPr marL="574675" lvl="1" indent="-222250">
              <a:buFont typeface="System Font Regular"/>
              <a:buChar char="-"/>
            </a:pPr>
            <a:endParaRPr lang="en-US" dirty="0"/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343697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C2CC-174E-F040-BAFF-4561FBD4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54" y="228600"/>
            <a:ext cx="8286750" cy="1325563"/>
          </a:xfrm>
        </p:spPr>
        <p:txBody>
          <a:bodyPr>
            <a:normAutofit/>
          </a:bodyPr>
          <a:lstStyle/>
          <a:p>
            <a:r>
              <a:rPr lang="en-US" dirty="0"/>
              <a:t>Non-pharmacologic measures: </a:t>
            </a:r>
            <a:br>
              <a:rPr lang="en-US" dirty="0"/>
            </a:br>
            <a:r>
              <a:rPr lang="en-US" dirty="0"/>
              <a:t>Distraction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CC17-427F-044D-B3C4-954C361D7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2" y="1828800"/>
            <a:ext cx="8682038" cy="4724400"/>
          </a:xfrm>
        </p:spPr>
        <p:txBody>
          <a:bodyPr>
            <a:normAutofit fontScale="77500" lnSpcReduction="20000"/>
          </a:bodyPr>
          <a:lstStyle/>
          <a:p>
            <a:pPr marL="287338" indent="-287338"/>
            <a:r>
              <a:rPr lang="en-US" sz="4000" dirty="0"/>
              <a:t>Clowns</a:t>
            </a:r>
            <a:r>
              <a:rPr lang="en-US" altLang="ko-KR" sz="4000" dirty="0"/>
              <a:t>: conflicting viewpoints</a:t>
            </a:r>
            <a:endParaRPr lang="en-US" altLang="ko-KR" sz="4000" baseline="30000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Perceived delay in induction time</a:t>
            </a:r>
            <a:r>
              <a:rPr lang="en-US" baseline="30000" dirty="0"/>
              <a:t>13</a:t>
            </a:r>
            <a:endParaRPr lang="en-US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Too many people during induction</a:t>
            </a:r>
            <a:r>
              <a:rPr lang="en-US" baseline="30000" dirty="0"/>
              <a:t>13</a:t>
            </a:r>
            <a:endParaRPr lang="en-US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“Interference” with induction process</a:t>
            </a:r>
            <a:r>
              <a:rPr lang="en-US" baseline="30000" dirty="0"/>
              <a:t>13</a:t>
            </a:r>
            <a:endParaRPr lang="en-US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In the clown group, maternal state anxiety significantly decreased and the tendency to somatization did not increase</a:t>
            </a:r>
            <a:r>
              <a:rPr lang="en-US" baseline="30000" dirty="0"/>
              <a:t>14</a:t>
            </a:r>
            <a:endParaRPr lang="en-US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After clown intervention, older children’s mothers significantly reduced the level of perceived stress</a:t>
            </a:r>
            <a:r>
              <a:rPr lang="en-US" baseline="30000" dirty="0"/>
              <a:t>14</a:t>
            </a:r>
            <a:endParaRPr lang="en-US" dirty="0"/>
          </a:p>
          <a:p>
            <a:pPr marL="287338" indent="-287338"/>
            <a:r>
              <a:rPr lang="en-US" sz="4000" dirty="0"/>
              <a:t>Music</a:t>
            </a:r>
            <a:r>
              <a:rPr lang="ko-KR" altLang="en-US" sz="4000" dirty="0"/>
              <a:t> </a:t>
            </a:r>
            <a:r>
              <a:rPr lang="ko-KR" altLang="en-US" dirty="0"/>
              <a:t> </a:t>
            </a:r>
            <a:endParaRPr lang="en-US" altLang="ko-KR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Cochrane reviews concluded that music interventions have beneficial effect on preoperative anxiety</a:t>
            </a:r>
            <a:r>
              <a:rPr lang="en-US" baseline="30000" dirty="0"/>
              <a:t>15</a:t>
            </a:r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May provide viable alternative to sedatives or anti-anxiety drugs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0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C2CC-174E-F040-BAFF-4561FBD4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1086"/>
            <a:ext cx="8210550" cy="1325563"/>
          </a:xfrm>
        </p:spPr>
        <p:txBody>
          <a:bodyPr/>
          <a:lstStyle/>
          <a:p>
            <a:r>
              <a:rPr lang="en-US" dirty="0"/>
              <a:t>Non-pharmacologic Measures:  </a:t>
            </a:r>
            <a:br>
              <a:rPr lang="en-US" dirty="0"/>
            </a:br>
            <a:r>
              <a:rPr lang="en-US" dirty="0"/>
              <a:t>Distraction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CC17-427F-044D-B3C4-954C361D7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70" y="1600200"/>
            <a:ext cx="8621730" cy="508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Video game6s or watching videos </a:t>
            </a:r>
          </a:p>
          <a:p>
            <a:pPr marL="295275" indent="-295275"/>
            <a:r>
              <a:rPr lang="en-US" sz="3200" dirty="0"/>
              <a:t>RCT</a:t>
            </a:r>
            <a:r>
              <a:rPr lang="en-US" sz="3200" baseline="30000" dirty="0"/>
              <a:t>16</a:t>
            </a:r>
            <a:r>
              <a:rPr lang="en-US" sz="3200" dirty="0"/>
              <a:t> comparing PPIA vs Video vs (PPIA + Video) in 117 children 2-7 years old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/>
              <a:t>All 3 techniques had similar effects on preop anxiety and postoperative behavioral outcomes</a:t>
            </a:r>
          </a:p>
          <a:p>
            <a:pPr marL="295275" indent="-295275"/>
            <a:r>
              <a:rPr lang="en-US" sz="3200" dirty="0"/>
              <a:t>RCT</a:t>
            </a:r>
            <a:r>
              <a:rPr lang="en-US" sz="3200" baseline="30000" dirty="0"/>
              <a:t>17</a:t>
            </a:r>
            <a:r>
              <a:rPr lang="en-US" sz="3200" dirty="0"/>
              <a:t> comparing Midazolam vs Video vs  (Midazolam + Video) in 135 children 2-12 years old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/>
              <a:t>All 3 techniques had similar effects on preop anxiety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6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8267700" cy="1219200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+mn-lt"/>
              </a:rPr>
              <a:t>Pharmacologic </a:t>
            </a:r>
            <a:r>
              <a:rPr lang="en-US" sz="4600" dirty="0" err="1">
                <a:latin typeface="+mn-lt"/>
              </a:rPr>
              <a:t>Premedications</a:t>
            </a:r>
            <a:endParaRPr lang="en-US" sz="4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71600"/>
            <a:ext cx="84963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Midazolam: </a:t>
            </a:r>
          </a:p>
          <a:p>
            <a:pPr marL="352425" indent="-287338">
              <a:lnSpc>
                <a:spcPct val="110000"/>
              </a:lnSpc>
            </a:pPr>
            <a:r>
              <a:rPr lang="en-US" sz="3200" dirty="0"/>
              <a:t>Most commonly used premedication in children</a:t>
            </a:r>
          </a:p>
          <a:p>
            <a:pPr marL="352425" indent="-287338">
              <a:lnSpc>
                <a:spcPct val="110000"/>
              </a:lnSpc>
            </a:pPr>
            <a:r>
              <a:rPr lang="en-US" sz="3200" dirty="0"/>
              <a:t>Produces anterograde amnesia</a:t>
            </a:r>
          </a:p>
          <a:p>
            <a:pPr marL="352425" indent="-287338">
              <a:lnSpc>
                <a:spcPct val="110000"/>
              </a:lnSpc>
            </a:pPr>
            <a:r>
              <a:rPr lang="en-US" sz="3200" dirty="0"/>
              <a:t>Effective in reducing anxiety for separation from parents and during induction of anesthesia</a:t>
            </a:r>
          </a:p>
          <a:p>
            <a:pPr marL="352425" indent="-287338">
              <a:lnSpc>
                <a:spcPct val="110000"/>
              </a:lnSpc>
            </a:pPr>
            <a:r>
              <a:rPr lang="en-US" sz="3200" dirty="0"/>
              <a:t>Can by given oral, rectal, intranasal, IV, or IM</a:t>
            </a:r>
          </a:p>
          <a:p>
            <a:pPr marL="352425" indent="-287338">
              <a:lnSpc>
                <a:spcPct val="110000"/>
              </a:lnSpc>
            </a:pPr>
            <a:r>
              <a:rPr lang="en-US" sz="3200" dirty="0"/>
              <a:t>Negative side effects: restlessness, paradoxical reactions, postop behavioral changes, and cognitive impairment</a:t>
            </a:r>
          </a:p>
          <a:p>
            <a:pPr marL="352425" indent="-287338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314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5A9F-B72E-A147-94CC-8A2202B1E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134350" cy="930275"/>
          </a:xfrm>
        </p:spPr>
        <p:txBody>
          <a:bodyPr/>
          <a:lstStyle/>
          <a:p>
            <a:r>
              <a:rPr lang="en-US" dirty="0"/>
              <a:t>Midazolam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0DA6-EF80-4740-9826-8B87DB728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091111"/>
          </a:xfrm>
        </p:spPr>
        <p:txBody>
          <a:bodyPr>
            <a:normAutofit fontScale="85000" lnSpcReduction="20000"/>
          </a:bodyPr>
          <a:lstStyle/>
          <a:p>
            <a:pPr marL="352425" indent="-287338"/>
            <a:r>
              <a:rPr lang="en-US" sz="3200" dirty="0"/>
              <a:t>Oral: most common route</a:t>
            </a:r>
          </a:p>
          <a:p>
            <a:pPr marL="693738" lvl="2" indent="-341313">
              <a:buFont typeface="System Font Regular"/>
              <a:buChar char="-"/>
            </a:pPr>
            <a:r>
              <a:rPr lang="en-US" sz="2400" dirty="0"/>
              <a:t>Bitter taste </a:t>
            </a:r>
          </a:p>
          <a:p>
            <a:pPr marL="693738" lvl="2" indent="-341313">
              <a:buFont typeface="System Font Regular"/>
              <a:buChar char="-"/>
            </a:pPr>
            <a:r>
              <a:rPr lang="en-US" sz="2400" dirty="0"/>
              <a:t>Bioavailability is approximately 36% (9 - 71%)</a:t>
            </a:r>
          </a:p>
          <a:p>
            <a:pPr marL="693738" lvl="2" indent="-341313">
              <a:buFont typeface="System Font Regular"/>
              <a:buChar char="-"/>
            </a:pPr>
            <a:r>
              <a:rPr lang="en-US" sz="2400" dirty="0"/>
              <a:t>Dose: 0.25 - 1 mg/kg (20 mg max)</a:t>
            </a:r>
          </a:p>
          <a:p>
            <a:pPr marL="693738" lvl="2" indent="-341313">
              <a:buFont typeface="System Font Regular"/>
              <a:buChar char="-"/>
            </a:pPr>
            <a:r>
              <a:rPr lang="en-US" sz="2400" dirty="0"/>
              <a:t>Onset: 10 - 15 min</a:t>
            </a:r>
          </a:p>
          <a:p>
            <a:pPr marL="693738" lvl="2" indent="-341313">
              <a:buFont typeface="System Font Regular"/>
              <a:buChar char="-"/>
            </a:pPr>
            <a:r>
              <a:rPr lang="en-US" sz="2400" dirty="0"/>
              <a:t>Peak effect: 20 - 30 min</a:t>
            </a:r>
            <a:endParaRPr lang="en-US" dirty="0"/>
          </a:p>
          <a:p>
            <a:r>
              <a:rPr lang="en-US" sz="3200" dirty="0"/>
              <a:t>Rectal dosing same as oral </a:t>
            </a:r>
            <a:endParaRPr lang="en-US" sz="2800" dirty="0"/>
          </a:p>
          <a:p>
            <a:r>
              <a:rPr lang="en-US" sz="3200" dirty="0"/>
              <a:t>Intranasal</a:t>
            </a:r>
          </a:p>
          <a:p>
            <a:pPr lvl="1">
              <a:buFont typeface="System Font Regular"/>
              <a:buChar char="-"/>
            </a:pPr>
            <a:r>
              <a:rPr lang="en-US" sz="2800" dirty="0"/>
              <a:t>Very unpleasant burning sensation</a:t>
            </a:r>
          </a:p>
          <a:p>
            <a:pPr lvl="1">
              <a:buFont typeface="System Font Regular"/>
              <a:buChar char="-"/>
            </a:pPr>
            <a:r>
              <a:rPr lang="en-US" sz="2800" dirty="0"/>
              <a:t>Dose: 0.2 - 0.5mg/kg</a:t>
            </a:r>
          </a:p>
          <a:p>
            <a:pPr lvl="1">
              <a:buFont typeface="System Font Regular"/>
              <a:buChar char="-"/>
            </a:pPr>
            <a:r>
              <a:rPr lang="en-US" sz="2800" dirty="0"/>
              <a:t>Onset: 10 - 20min</a:t>
            </a:r>
          </a:p>
          <a:p>
            <a:r>
              <a:rPr lang="en-US" sz="3200" dirty="0"/>
              <a:t>IV </a:t>
            </a:r>
          </a:p>
          <a:p>
            <a:pPr lvl="1">
              <a:buFont typeface="System Font Regular"/>
              <a:buChar char="-"/>
            </a:pPr>
            <a:r>
              <a:rPr lang="en-US" sz="2800" dirty="0"/>
              <a:t>Dose: 0.05 - 0.5 mg/kg</a:t>
            </a:r>
          </a:p>
          <a:p>
            <a:pPr lvl="1">
              <a:buFont typeface="System Font Regular"/>
              <a:buChar char="-"/>
            </a:pPr>
            <a:r>
              <a:rPr lang="en-US" sz="2800" dirty="0"/>
              <a:t>Onset: 2 - 30 min</a:t>
            </a:r>
          </a:p>
          <a:p>
            <a:pPr lvl="1">
              <a:buFont typeface="System Font Regular"/>
              <a:buChar char="-"/>
            </a:pPr>
            <a:r>
              <a:rPr lang="en-US" sz="2800" dirty="0"/>
              <a:t>Duration of effect: 45 – 60 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59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97" y="341416"/>
            <a:ext cx="8481703" cy="953984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+mn-lt"/>
              </a:rPr>
              <a:t>Pharmacologic </a:t>
            </a:r>
            <a:r>
              <a:rPr lang="en-US" sz="4600" dirty="0" err="1">
                <a:latin typeface="+mn-lt"/>
              </a:rPr>
              <a:t>Premedications</a:t>
            </a:r>
            <a:endParaRPr lang="en-US" sz="4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178"/>
            <a:ext cx="8610600" cy="5267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Diazepam: </a:t>
            </a:r>
          </a:p>
          <a:p>
            <a:pPr marL="295275" indent="-295275"/>
            <a:r>
              <a:rPr lang="en-US" sz="2800" dirty="0"/>
              <a:t>Slower onset and prolonged half life compared to midazolam</a:t>
            </a:r>
          </a:p>
          <a:p>
            <a:pPr marL="295275" indent="-295275"/>
            <a:r>
              <a:rPr lang="en-US" sz="2800" dirty="0"/>
              <a:t>Oral/rectal dosing 0.2 - 0.3 mg/kg  with peak plasma levels in 60 - 90 minutes</a:t>
            </a:r>
          </a:p>
          <a:p>
            <a:pPr marL="295275" indent="-295275"/>
            <a:r>
              <a:rPr lang="en-US" sz="2800" dirty="0"/>
              <a:t>IV/IM dosing 0.04 - 0.2 mg/kg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6555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97" y="341416"/>
            <a:ext cx="8481703" cy="953984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+mn-lt"/>
              </a:rPr>
              <a:t>Pharmacologic </a:t>
            </a:r>
            <a:r>
              <a:rPr lang="en-US" sz="4600" dirty="0" err="1">
                <a:latin typeface="+mn-lt"/>
              </a:rPr>
              <a:t>Premedications</a:t>
            </a:r>
            <a:endParaRPr lang="en-US" sz="4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178"/>
            <a:ext cx="8610600" cy="5267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Ketamine</a:t>
            </a:r>
          </a:p>
          <a:p>
            <a:pPr marL="295275" indent="-280988"/>
            <a:r>
              <a:rPr lang="en-US" sz="2800" dirty="0"/>
              <a:t>Oral dosing 3 – 8 mg/kg</a:t>
            </a:r>
          </a:p>
          <a:p>
            <a:pPr marL="295275" indent="-280988"/>
            <a:r>
              <a:rPr lang="en-US" sz="2800" dirty="0"/>
              <a:t>IM dosing 4 – 5 mg/kg </a:t>
            </a:r>
          </a:p>
          <a:p>
            <a:pPr marL="635000" lvl="2" indent="-280988">
              <a:buFont typeface="System Font Regular"/>
              <a:buChar char="-"/>
            </a:pPr>
            <a:r>
              <a:rPr lang="en-US" sz="2400" dirty="0"/>
              <a:t>Effective sedation in about 5 minutes </a:t>
            </a:r>
          </a:p>
          <a:p>
            <a:pPr marL="635000" lvl="2" indent="-280988">
              <a:buFont typeface="System Font Regular"/>
              <a:buChar char="-"/>
            </a:pPr>
            <a:r>
              <a:rPr lang="en-US" sz="2400" dirty="0"/>
              <a:t>45 minutes duration of action</a:t>
            </a:r>
          </a:p>
          <a:p>
            <a:pPr marL="295275" indent="-280988"/>
            <a:r>
              <a:rPr lang="en-US" sz="2800" dirty="0"/>
              <a:t>Can combine 2-3 mg/kg + midazolam 0.1mg/kg</a:t>
            </a:r>
          </a:p>
          <a:p>
            <a:pPr marL="295275" indent="-280988"/>
            <a:r>
              <a:rPr lang="en-US" sz="2800" dirty="0"/>
              <a:t>IV dosing 1 – 2 mg/kg</a:t>
            </a:r>
          </a:p>
          <a:p>
            <a:pPr marL="295275" indent="-280988"/>
            <a:r>
              <a:rPr lang="en-US" sz="2800" b="1" dirty="0"/>
              <a:t>Side effects: </a:t>
            </a:r>
            <a:r>
              <a:rPr lang="en-US" sz="2800" dirty="0"/>
              <a:t>excessive salivation, nausea/vomiting, nystagmus, and hallucinations</a:t>
            </a:r>
          </a:p>
        </p:txBody>
      </p:sp>
    </p:spTree>
    <p:extLst>
      <p:ext uri="{BB962C8B-B14F-4D97-AF65-F5344CB8AC3E}">
        <p14:creationId xmlns:p14="http://schemas.microsoft.com/office/powerpoint/2010/main" val="2556394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C5341-55B6-0D49-89EB-EF5355333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77963"/>
            <a:ext cx="8610600" cy="51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Clonidine: </a:t>
            </a:r>
          </a:p>
          <a:p>
            <a:pPr marL="295275" indent="-295275"/>
            <a:r>
              <a:rPr lang="en-US" sz="3200" dirty="0"/>
              <a:t>Alpha 2 adrenergic agonist</a:t>
            </a:r>
          </a:p>
          <a:p>
            <a:pPr marL="295275" indent="-295275"/>
            <a:r>
              <a:rPr lang="en-US" sz="3200" dirty="0"/>
              <a:t>Oral dose: 2-4 mcg/kg for sedation/anxiolysis</a:t>
            </a:r>
          </a:p>
          <a:p>
            <a:pPr marL="295275" indent="-295275"/>
            <a:r>
              <a:rPr lang="en-US" sz="3200" dirty="0"/>
              <a:t>Causes sedation like normal sleepiness but can awaken</a:t>
            </a:r>
          </a:p>
          <a:p>
            <a:pPr marL="295275" indent="-295275"/>
            <a:r>
              <a:rPr lang="en-US" sz="3200" dirty="0"/>
              <a:t>No amnestic effect</a:t>
            </a:r>
          </a:p>
          <a:p>
            <a:pPr marL="295275" indent="-295275"/>
            <a:r>
              <a:rPr lang="en-US" sz="3200" dirty="0"/>
              <a:t>Prolonged onset of action (&gt; 90 min)</a:t>
            </a:r>
          </a:p>
          <a:p>
            <a:pPr marL="295275" indent="-295275"/>
            <a:r>
              <a:rPr lang="en-US" sz="3200" dirty="0"/>
              <a:t>Frequent need for supplemental oxygen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6AB7EB8-44F4-A34B-AE29-9DFEEFF9A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+mn-lt"/>
              </a:rPr>
              <a:t>Pharmacologic </a:t>
            </a:r>
            <a:r>
              <a:rPr lang="en-US" sz="4600" dirty="0" err="1"/>
              <a:t>Premedications</a:t>
            </a:r>
            <a:endParaRPr lang="en-US" sz="4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6120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837"/>
            <a:ext cx="7886700" cy="1020763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+mn-lt"/>
              </a:rPr>
              <a:t>Pharmacologic </a:t>
            </a:r>
            <a:r>
              <a:rPr lang="en-US" sz="4600" dirty="0"/>
              <a:t>Premedication</a:t>
            </a:r>
            <a:endParaRPr lang="en-US" sz="4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93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/>
              <a:t>Dexmedetomidine: </a:t>
            </a:r>
          </a:p>
          <a:p>
            <a:pPr marL="295275" indent="-295275"/>
            <a:r>
              <a:rPr lang="en-US" sz="3200" dirty="0"/>
              <a:t>Highly selective alpha 2 adrenergic agonist</a:t>
            </a:r>
          </a:p>
          <a:p>
            <a:pPr marL="295275" indent="-295275"/>
            <a:r>
              <a:rPr lang="en-US" sz="3200" dirty="0"/>
              <a:t>Intranasal/sublingual/buccal: 1 to 2 mcg/kg</a:t>
            </a:r>
          </a:p>
          <a:p>
            <a:pPr marL="295275" indent="-295275"/>
            <a:r>
              <a:rPr lang="en-US" sz="3200" dirty="0"/>
              <a:t>IV Loading dose: 0.5 - 2 mcg/kg over 5 - 15 min, then infusion 0.2 - 0.7 mcg/kg/</a:t>
            </a:r>
            <a:r>
              <a:rPr lang="en-US" sz="3200" dirty="0" err="1"/>
              <a:t>hr</a:t>
            </a:r>
            <a:endParaRPr lang="en-US" sz="3200" dirty="0"/>
          </a:p>
          <a:p>
            <a:pPr marL="295275" indent="-295275"/>
            <a:r>
              <a:rPr lang="en-US" sz="3200" dirty="0"/>
              <a:t>IM: 2.5 mcg/kg</a:t>
            </a:r>
          </a:p>
          <a:p>
            <a:pPr marL="295275" indent="-295275"/>
            <a:r>
              <a:rPr lang="en-US" sz="3200" dirty="0"/>
              <a:t>Oral: 3 - 4 mcg/kg but low bioavailability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246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C5341-55B6-0D49-89EB-EF5355333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77963"/>
            <a:ext cx="8610600" cy="51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Fentanyl</a:t>
            </a:r>
          </a:p>
          <a:p>
            <a:pPr marL="347663" indent="-347663"/>
            <a:r>
              <a:rPr lang="en-US" sz="3200" dirty="0"/>
              <a:t>Available routes: oral, intranasal, IV, or IM</a:t>
            </a:r>
          </a:p>
          <a:p>
            <a:pPr marL="347663" indent="-347663"/>
            <a:r>
              <a:rPr lang="en-US" sz="3200" dirty="0"/>
              <a:t>Oral transmucosal (lollipop form) </a:t>
            </a:r>
          </a:p>
          <a:p>
            <a:pPr marL="347663" indent="-347663"/>
            <a:r>
              <a:rPr lang="en-US" sz="3200" dirty="0"/>
              <a:t>Not as effective for anxiolysis</a:t>
            </a:r>
          </a:p>
          <a:p>
            <a:pPr marL="347663" indent="-347663"/>
            <a:r>
              <a:rPr lang="en-US" sz="3200" dirty="0"/>
              <a:t>Can cause nausea/vomiting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6AB7EB8-44F4-A34B-AE29-9DFEEFF9A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+mn-lt"/>
              </a:rPr>
              <a:t>Pharmacologic </a:t>
            </a:r>
            <a:r>
              <a:rPr lang="en-US" sz="4600" dirty="0"/>
              <a:t>Premedication</a:t>
            </a:r>
            <a:endParaRPr lang="en-US" sz="4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846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Learning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8210550" cy="4938711"/>
          </a:xfrm>
        </p:spPr>
        <p:txBody>
          <a:bodyPr>
            <a:noAutofit/>
          </a:bodyPr>
          <a:lstStyle/>
          <a:p>
            <a:pPr marL="293688" indent="-293688"/>
            <a:r>
              <a:rPr lang="en-US" sz="3000" dirty="0"/>
              <a:t>Describe the effects of preoperative anxiety on children</a:t>
            </a:r>
          </a:p>
          <a:p>
            <a:pPr marL="293688" indent="-293688"/>
            <a:r>
              <a:rPr lang="en-US" sz="3000" dirty="0"/>
              <a:t>Assess the risk factors for developing preoperative anxiety in children</a:t>
            </a:r>
          </a:p>
          <a:p>
            <a:pPr marL="293688" indent="-293688"/>
            <a:r>
              <a:rPr lang="en-US" sz="3000" dirty="0"/>
              <a:t>Summarize the effects of parental presence during the induction of anesthesia on children</a:t>
            </a:r>
          </a:p>
          <a:p>
            <a:pPr marL="293688" indent="-293688"/>
            <a:r>
              <a:rPr lang="en-US" sz="3000" dirty="0"/>
              <a:t>Identify other non-pharmacologic approaches to decrease anxiety in children</a:t>
            </a:r>
          </a:p>
          <a:p>
            <a:pPr marL="293688" indent="-293688"/>
            <a:r>
              <a:rPr lang="en-US" sz="3000" dirty="0"/>
              <a:t>Review pharmacologic premedication options and dosing in children</a:t>
            </a:r>
          </a:p>
        </p:txBody>
      </p:sp>
    </p:spTree>
    <p:extLst>
      <p:ext uri="{BB962C8B-B14F-4D97-AF65-F5344CB8AC3E}">
        <p14:creationId xmlns:p14="http://schemas.microsoft.com/office/powerpoint/2010/main" val="1228597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21E3E-92DD-8348-BA3A-60814BFA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6562"/>
            <a:ext cx="7315200" cy="1325563"/>
          </a:xfrm>
        </p:spPr>
        <p:txBody>
          <a:bodyPr/>
          <a:lstStyle/>
          <a:p>
            <a:r>
              <a:rPr lang="en-US" dirty="0"/>
              <a:t>Pearls &amp; Practical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8919-7F7C-7642-91A0-A05BA87D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968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i="1" dirty="0"/>
              <a:t>Be creative and flexible with induction techniques</a:t>
            </a:r>
          </a:p>
          <a:p>
            <a:pPr marL="400050" indent="-400050"/>
            <a:r>
              <a:rPr lang="en-US" sz="3500" dirty="0"/>
              <a:t>Play music or videos going to and in the OR</a:t>
            </a:r>
          </a:p>
          <a:p>
            <a:pPr marL="400050" indent="-400050"/>
            <a:r>
              <a:rPr lang="en-US" sz="3200" dirty="0"/>
              <a:t>Tell stories</a:t>
            </a:r>
          </a:p>
          <a:p>
            <a:pPr marL="400050" indent="-400050"/>
            <a:r>
              <a:rPr lang="en-US" sz="3200" dirty="0"/>
              <a:t>Make breathing into the mask into a game</a:t>
            </a:r>
          </a:p>
          <a:p>
            <a:pPr marL="400050" indent="-400050"/>
            <a:r>
              <a:rPr lang="en-US" sz="3200" dirty="0"/>
              <a:t>If the child is afraid of the mask, just use your hands to hold the end of the circuit to form a cup around the child’s mouth and nose </a:t>
            </a:r>
          </a:p>
          <a:p>
            <a:pPr marL="400050" indent="-400050"/>
            <a:r>
              <a:rPr lang="en-US" sz="3200" dirty="0"/>
              <a:t>Induce without monitors*</a:t>
            </a:r>
          </a:p>
        </p:txBody>
      </p:sp>
    </p:spTree>
    <p:extLst>
      <p:ext uri="{BB962C8B-B14F-4D97-AF65-F5344CB8AC3E}">
        <p14:creationId xmlns:p14="http://schemas.microsoft.com/office/powerpoint/2010/main" val="2436743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F0C8-B503-FA4E-9F63-567B3CA96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4" y="533400"/>
            <a:ext cx="8058150" cy="1006475"/>
          </a:xfrm>
        </p:spPr>
        <p:txBody>
          <a:bodyPr>
            <a:normAutofit/>
          </a:bodyPr>
          <a:lstStyle/>
          <a:p>
            <a:r>
              <a:rPr lang="en-US" sz="4800" dirty="0"/>
              <a:t>Pearls &amp; Practical Advice: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15CAA-06D6-A148-B019-839ECB59F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44" y="2438400"/>
            <a:ext cx="84582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rgbClr val="FF0000"/>
                </a:solidFill>
              </a:rPr>
              <a:t>Vital Capacity Breath Technique</a:t>
            </a:r>
            <a:endParaRPr lang="en-US" sz="4000" b="1" dirty="0"/>
          </a:p>
          <a:p>
            <a:pPr marL="295275" indent="-295275"/>
            <a:r>
              <a:rPr lang="en-US" i="1" dirty="0"/>
              <a:t>For kids who can follow directions!</a:t>
            </a:r>
          </a:p>
          <a:p>
            <a:pPr marL="295275" indent="-295275"/>
            <a:r>
              <a:rPr lang="en-US" dirty="0"/>
              <a:t>Able to take vital capacity breaths</a:t>
            </a:r>
          </a:p>
          <a:p>
            <a:pPr marL="295275" indent="-295275"/>
            <a:r>
              <a:rPr lang="en-US" dirty="0"/>
              <a:t>Prime circuit!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19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6AB6-9410-3549-BE53-AECCBEAF2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5" y="609600"/>
            <a:ext cx="8286750" cy="953428"/>
          </a:xfrm>
        </p:spPr>
        <p:txBody>
          <a:bodyPr/>
          <a:lstStyle/>
          <a:p>
            <a:r>
              <a:rPr lang="en-US" dirty="0"/>
              <a:t>Pearls &amp; Practical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BCA41-AE9E-934C-BF57-6B06B2F3E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3276600"/>
          </a:xfrm>
        </p:spPr>
        <p:txBody>
          <a:bodyPr>
            <a:normAutofit fontScale="92500" lnSpcReduction="10000"/>
          </a:bodyPr>
          <a:lstStyle/>
          <a:p>
            <a:pPr marL="347663" indent="-331788"/>
            <a:r>
              <a:rPr lang="en-US" sz="4100" i="1" dirty="0"/>
              <a:t>Be mindful of the family dynamics and parental anxiety in preop</a:t>
            </a:r>
          </a:p>
          <a:p>
            <a:pPr marL="347663" indent="-331788"/>
            <a:r>
              <a:rPr lang="en-US" sz="4100" dirty="0"/>
              <a:t>Think about the age of the child</a:t>
            </a:r>
          </a:p>
          <a:p>
            <a:pPr marL="347663" indent="-331788"/>
            <a:r>
              <a:rPr lang="en-US" sz="4100" dirty="0"/>
              <a:t>Think about premedication</a:t>
            </a:r>
          </a:p>
          <a:p>
            <a:pPr marL="347663" indent="-331788"/>
            <a:r>
              <a:rPr lang="en-US" sz="4100" dirty="0"/>
              <a:t>Think about negotiating IV placement in older children</a:t>
            </a:r>
          </a:p>
        </p:txBody>
      </p:sp>
    </p:spTree>
    <p:extLst>
      <p:ext uri="{BB962C8B-B14F-4D97-AF65-F5344CB8AC3E}">
        <p14:creationId xmlns:p14="http://schemas.microsoft.com/office/powerpoint/2010/main" val="3585806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83A52-A6C0-4B49-AB60-B46AE692C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4400" dirty="0"/>
              <a:t>Engage child life specialists (if available) early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4000" dirty="0"/>
              <a:t>Engage preop nurses </a:t>
            </a:r>
          </a:p>
          <a:p>
            <a:pPr marL="642938" lvl="2" indent="-295275">
              <a:buFont typeface="System Font Regular"/>
              <a:buChar char="-"/>
            </a:pPr>
            <a:r>
              <a:rPr lang="en-US" sz="3000" dirty="0"/>
              <a:t>They can be instrumental in prepping families well</a:t>
            </a:r>
          </a:p>
          <a:p>
            <a:pPr marL="642938" lvl="2" indent="-295275">
              <a:buFont typeface="System Font Regular"/>
              <a:buChar char="-"/>
            </a:pPr>
            <a:r>
              <a:rPr lang="en-US" sz="3000" dirty="0"/>
              <a:t>Educate them on when to alert you if a child will need a premed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966148-44B7-BA40-AC02-5BD50FD5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Pearls &amp; Practical advice</a:t>
            </a:r>
          </a:p>
        </p:txBody>
      </p:sp>
    </p:spTree>
    <p:extLst>
      <p:ext uri="{BB962C8B-B14F-4D97-AF65-F5344CB8AC3E}">
        <p14:creationId xmlns:p14="http://schemas.microsoft.com/office/powerpoint/2010/main" val="2308859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1"/>
            <a:ext cx="7886700" cy="990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Kain ZN, Mayes LC, O’Connor TZ, </a:t>
            </a:r>
            <a:r>
              <a:rPr lang="en-US" sz="3200" dirty="0" err="1"/>
              <a:t>Cichetti</a:t>
            </a:r>
            <a:r>
              <a:rPr lang="en-US" sz="3200" dirty="0"/>
              <a:t> DV. Preoperative Anxiety in Children: Predictors and Outcomes. Arch </a:t>
            </a:r>
            <a:r>
              <a:rPr lang="en-US" sz="3200" dirty="0" err="1"/>
              <a:t>Pediatr</a:t>
            </a:r>
            <a:r>
              <a:rPr lang="en-US" sz="3200" dirty="0"/>
              <a:t> </a:t>
            </a:r>
            <a:r>
              <a:rPr lang="en-US" sz="3200" dirty="0" err="1"/>
              <a:t>Adolesc</a:t>
            </a:r>
            <a:r>
              <a:rPr lang="en-US" sz="3200" dirty="0"/>
              <a:t> Med. 1996;150:1238-1245.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Fortier MA, Kain ZN. Treating perioperative anxiety and pain in children: a tailored and innovative approach. </a:t>
            </a:r>
            <a:r>
              <a:rPr lang="en-US" sz="3200" dirty="0" err="1"/>
              <a:t>Paediatr</a:t>
            </a:r>
            <a:r>
              <a:rPr lang="en-US" sz="3200" dirty="0"/>
              <a:t> </a:t>
            </a:r>
            <a:r>
              <a:rPr lang="en-US" sz="3200" dirty="0" err="1"/>
              <a:t>Anaesth</a:t>
            </a:r>
            <a:r>
              <a:rPr lang="en-US" sz="3200" dirty="0"/>
              <a:t> 2015;25:27-35.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/>
              <a:t>Kotiniemi</a:t>
            </a:r>
            <a:r>
              <a:rPr lang="en-US" sz="3200" dirty="0"/>
              <a:t> LH, </a:t>
            </a:r>
            <a:r>
              <a:rPr lang="en-US" sz="3200" dirty="0" err="1"/>
              <a:t>Ryhanen</a:t>
            </a:r>
            <a:r>
              <a:rPr lang="en-US" sz="3200" dirty="0"/>
              <a:t> PT, </a:t>
            </a:r>
            <a:r>
              <a:rPr lang="en-US" sz="3200" dirty="0" err="1"/>
              <a:t>Moilanen</a:t>
            </a:r>
            <a:r>
              <a:rPr lang="en-US" sz="3200" dirty="0"/>
              <a:t> IK. </a:t>
            </a:r>
            <a:r>
              <a:rPr lang="en-US" sz="3200" dirty="0" err="1"/>
              <a:t>Behavioural</a:t>
            </a:r>
            <a:r>
              <a:rPr lang="en-US" sz="3200" dirty="0"/>
              <a:t> changes in children following day-case surgery: a 4-week follow-up of 551 children. </a:t>
            </a:r>
            <a:r>
              <a:rPr lang="en-US" sz="3200" dirty="0" err="1"/>
              <a:t>Anaesthesia</a:t>
            </a:r>
            <a:r>
              <a:rPr lang="en-US" sz="3200" dirty="0"/>
              <a:t> 1997;52:970-6.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Power NM, Howard RF, Wade AM, et al. Pain and behavior changes in children following surgery. Arch Dis Child 2012;97:879-84.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Vernon DT, Schulman JL, Foley JM. Changes in children’s behavior after hospitalization. Some dimensions of response and their correlates. Am J Dis Child 1966;111:581-93.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303030"/>
                </a:solidFill>
              </a:rPr>
              <a:t>Jenkins BN, Kain ZN, Kaplan SH, et al. Revisiting a measure of child postoperative recovery: development of the Post Hospitalization Behavior Questionnaire for Ambulatory Surgery. </a:t>
            </a:r>
            <a:r>
              <a:rPr lang="en-US" sz="3200" i="1" dirty="0" err="1">
                <a:solidFill>
                  <a:srgbClr val="303030"/>
                </a:solidFill>
              </a:rPr>
              <a:t>Paediatr</a:t>
            </a:r>
            <a:r>
              <a:rPr lang="en-US" sz="3200" i="1" dirty="0">
                <a:solidFill>
                  <a:srgbClr val="303030"/>
                </a:solidFill>
              </a:rPr>
              <a:t> </a:t>
            </a:r>
            <a:r>
              <a:rPr lang="en-US" sz="3200" i="1" dirty="0" err="1">
                <a:solidFill>
                  <a:srgbClr val="303030"/>
                </a:solidFill>
              </a:rPr>
              <a:t>Anaesth</a:t>
            </a:r>
            <a:r>
              <a:rPr lang="en-US" sz="3200" dirty="0">
                <a:solidFill>
                  <a:srgbClr val="303030"/>
                </a:solidFill>
              </a:rPr>
              <a:t>. 2015;25(7):738-745.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414322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1"/>
            <a:ext cx="7886700" cy="990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8058150" cy="541019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900" dirty="0"/>
              <a:t>Cameron JA, Bond MJ, Pointer SC. Reducing the anxiety of children undergoing surgery: parental presence during </a:t>
            </a:r>
            <a:r>
              <a:rPr lang="en-US" sz="2900" dirty="0" err="1"/>
              <a:t>anaesthetic</a:t>
            </a:r>
            <a:r>
              <a:rPr lang="en-US" sz="2900" dirty="0"/>
              <a:t> induction. </a:t>
            </a:r>
            <a:r>
              <a:rPr lang="en-US" sz="2900" i="1" dirty="0"/>
              <a:t>J </a:t>
            </a:r>
            <a:r>
              <a:rPr lang="en-US" sz="2900" i="1" dirty="0" err="1"/>
              <a:t>Paediatr</a:t>
            </a:r>
            <a:r>
              <a:rPr lang="en-US" sz="2900" i="1" dirty="0"/>
              <a:t> Child Health</a:t>
            </a:r>
            <a:r>
              <a:rPr lang="en-US" sz="2900" dirty="0"/>
              <a:t>. 1996;32(1):51-56.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900" dirty="0" err="1"/>
              <a:t>Messeri</a:t>
            </a:r>
            <a:r>
              <a:rPr lang="en-US" sz="2900" dirty="0"/>
              <a:t> A, </a:t>
            </a:r>
            <a:r>
              <a:rPr lang="en-US" sz="2900" dirty="0" err="1"/>
              <a:t>Caprilli</a:t>
            </a:r>
            <a:r>
              <a:rPr lang="en-US" sz="2900" dirty="0"/>
              <a:t> S, Busoni P. </a:t>
            </a:r>
            <a:r>
              <a:rPr lang="en-US" sz="2900" dirty="0" err="1"/>
              <a:t>Anaesthesia</a:t>
            </a:r>
            <a:r>
              <a:rPr lang="en-US" sz="2900" dirty="0"/>
              <a:t> induction in children: a psychological evaluation of the efficiency of parents' presence. </a:t>
            </a:r>
            <a:r>
              <a:rPr lang="en-US" sz="2900" i="1" dirty="0" err="1"/>
              <a:t>Paediatr</a:t>
            </a:r>
            <a:r>
              <a:rPr lang="en-US" sz="2900" i="1" dirty="0"/>
              <a:t> </a:t>
            </a:r>
            <a:r>
              <a:rPr lang="en-US" sz="2900" i="1" dirty="0" err="1"/>
              <a:t>Anaesth</a:t>
            </a:r>
            <a:r>
              <a:rPr lang="en-US" sz="2900" dirty="0"/>
              <a:t>. 2004;14(7):551-556.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900" dirty="0" err="1"/>
              <a:t>Chundamala</a:t>
            </a:r>
            <a:r>
              <a:rPr lang="en-US" sz="2900" dirty="0"/>
              <a:t> J, Wright JG, Kemp SM. An evidence-based review of parental presence during anesthesia induction and parent/child anxiety. Can J </a:t>
            </a:r>
            <a:r>
              <a:rPr lang="en-US" sz="2900" dirty="0" err="1"/>
              <a:t>Anesth</a:t>
            </a:r>
            <a:r>
              <a:rPr lang="en-US" sz="2900" dirty="0"/>
              <a:t>. 2009(56):57-70.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900" dirty="0"/>
              <a:t>Sadeghi, A. </a:t>
            </a:r>
            <a:r>
              <a:rPr lang="en-US" sz="2900" dirty="0" err="1"/>
              <a:t>Khaleghnejad</a:t>
            </a:r>
            <a:r>
              <a:rPr lang="en-US" sz="2900" dirty="0"/>
              <a:t> </a:t>
            </a:r>
            <a:r>
              <a:rPr lang="en-US" sz="2900" dirty="0" err="1"/>
              <a:t>Tabaria</a:t>
            </a:r>
            <a:r>
              <a:rPr lang="en-US" sz="2900" dirty="0"/>
              <a:t> A, Mahdavi A, </a:t>
            </a:r>
            <a:r>
              <a:rPr lang="en-US" sz="2900" dirty="0" err="1"/>
              <a:t>Salarain</a:t>
            </a:r>
            <a:r>
              <a:rPr lang="en-US" sz="2900" dirty="0"/>
              <a:t> S, </a:t>
            </a:r>
            <a:r>
              <a:rPr lang="en-US" sz="2900" dirty="0" err="1"/>
              <a:t>Razavi</a:t>
            </a:r>
            <a:r>
              <a:rPr lang="en-US" sz="2900" dirty="0"/>
              <a:t> SS. Impact of parental presence during induction of anesthesia on anxiety level among patients and their parents: a randomized clinical trial. </a:t>
            </a:r>
            <a:r>
              <a:rPr lang="en-US" sz="2900" dirty="0" err="1"/>
              <a:t>Neuropsychiatr</a:t>
            </a:r>
            <a:r>
              <a:rPr lang="en-US" sz="2900" dirty="0"/>
              <a:t> Dis Treat. 2017;12:3237-3241.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900" dirty="0"/>
              <a:t>Kain ZN, Caldwell-Andrews AA, Mayes LC, et al. Family-centered preparation for surgery improves perioperative outcomes in children: a randomized controlled trial. Anesthesiology 2007;106:65-74.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900" dirty="0"/>
              <a:t>Bailey KM, Bird SJ, McGrath PJ, </a:t>
            </a:r>
            <a:r>
              <a:rPr lang="en-US" sz="2900" dirty="0" err="1"/>
              <a:t>Chorney</a:t>
            </a:r>
            <a:r>
              <a:rPr lang="en-US" sz="2900" dirty="0"/>
              <a:t> JE. Preparing parents to be present for their child’s anesthesia induction: A randomized controlled trial. Anesthesia-Analgesia 2015;121:1001-10.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95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1"/>
            <a:ext cx="7886700" cy="76199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1"/>
            <a:ext cx="8134350" cy="54863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en-US" sz="2000" dirty="0" err="1"/>
              <a:t>Vagnoli</a:t>
            </a:r>
            <a:r>
              <a:rPr lang="en-US" sz="2000" dirty="0"/>
              <a:t> L, </a:t>
            </a:r>
            <a:r>
              <a:rPr lang="en-US" sz="2000" dirty="0" err="1"/>
              <a:t>Caprilli</a:t>
            </a:r>
            <a:r>
              <a:rPr lang="en-US" sz="2000" dirty="0"/>
              <a:t> S, </a:t>
            </a:r>
            <a:r>
              <a:rPr lang="en-US" sz="2000" dirty="0" err="1"/>
              <a:t>Robiglio</a:t>
            </a:r>
            <a:r>
              <a:rPr lang="en-US" sz="2000" dirty="0"/>
              <a:t> A, </a:t>
            </a:r>
            <a:r>
              <a:rPr lang="en-US" sz="2000" dirty="0" err="1"/>
              <a:t>Messeri</a:t>
            </a:r>
            <a:r>
              <a:rPr lang="en-US" sz="2000" dirty="0"/>
              <a:t> A. Clown Doctors as a Treatment for Preoperative Anxiety in Children: A Randomized, Prospective Study. Pediatrics 2005;116 (4):e563-e567.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000" dirty="0"/>
              <a:t>Agostini F, Monti F, </a:t>
            </a:r>
            <a:r>
              <a:rPr lang="en-US" sz="2000" dirty="0" err="1"/>
              <a:t>Neri</a:t>
            </a:r>
            <a:r>
              <a:rPr lang="en-US" sz="2000" dirty="0"/>
              <a:t> E, </a:t>
            </a:r>
            <a:r>
              <a:rPr lang="en-US" sz="2000" dirty="0" err="1"/>
              <a:t>Dellabartola</a:t>
            </a:r>
            <a:r>
              <a:rPr lang="en-US" sz="2000" dirty="0"/>
              <a:t> S, de </a:t>
            </a:r>
            <a:r>
              <a:rPr lang="en-US" sz="2000" dirty="0" err="1"/>
              <a:t>Pascalis</a:t>
            </a:r>
            <a:r>
              <a:rPr lang="en-US" sz="2000" dirty="0"/>
              <a:t> L, </a:t>
            </a:r>
            <a:r>
              <a:rPr lang="en-US" sz="2000" dirty="0" err="1"/>
              <a:t>Bozicevic</a:t>
            </a:r>
            <a:r>
              <a:rPr lang="en-US" sz="2000" dirty="0"/>
              <a:t> L. Parental anxiety and stress before pediatric anesthesia: a pilot study on the effectiveness of preoperative clown intervention. </a:t>
            </a:r>
            <a:r>
              <a:rPr lang="en-US" sz="2000" i="1" dirty="0"/>
              <a:t>J Health Psychol</a:t>
            </a:r>
            <a:r>
              <a:rPr lang="en-US" sz="2000" dirty="0"/>
              <a:t>. 2014;19(5):587-601. 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000" dirty="0" err="1"/>
              <a:t>Bradt</a:t>
            </a:r>
            <a:r>
              <a:rPr lang="en-US" sz="2000" dirty="0"/>
              <a:t> J, </a:t>
            </a:r>
            <a:r>
              <a:rPr lang="en-US" sz="2000" dirty="0" err="1"/>
              <a:t>Dileo</a:t>
            </a:r>
            <a:r>
              <a:rPr lang="en-US" sz="2000" dirty="0"/>
              <a:t> C, Shim M. Music interventions for preoperative. Cochrane Database of Systematic Reviews 2013, Issue 6. Art. No.: CD006908.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000" dirty="0"/>
              <a:t>Kim H, Jung SM, Yu H, Park SJ. Video Distraction and Parental Presence for the Management of Preoperative Anxiety and Postoperative Behavioral Disturbance in Children: A Randomize Controlled Trial. Anesthesia-Analgesia 2015;121(3):778-784.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000" dirty="0"/>
              <a:t>Sola C, </a:t>
            </a:r>
            <a:r>
              <a:rPr lang="en-US" sz="2000" dirty="0" err="1"/>
              <a:t>Lefauconnier</a:t>
            </a:r>
            <a:r>
              <a:rPr lang="en-US" sz="2000" dirty="0"/>
              <a:t> A, </a:t>
            </a:r>
            <a:r>
              <a:rPr lang="en-US" sz="2000" dirty="0" err="1"/>
              <a:t>Bringuier</a:t>
            </a:r>
            <a:r>
              <a:rPr lang="en-US" sz="2000" dirty="0"/>
              <a:t> S, </a:t>
            </a:r>
            <a:r>
              <a:rPr lang="en-US" sz="2000" dirty="0" err="1"/>
              <a:t>Raux</a:t>
            </a:r>
            <a:r>
              <a:rPr lang="en-US" sz="2000" dirty="0"/>
              <a:t> O, </a:t>
            </a:r>
            <a:r>
              <a:rPr lang="en-US" sz="2000" dirty="0" err="1"/>
              <a:t>Capdevila</a:t>
            </a:r>
            <a:r>
              <a:rPr lang="en-US" sz="2000" dirty="0"/>
              <a:t> X, </a:t>
            </a:r>
            <a:r>
              <a:rPr lang="en-US" sz="2000" dirty="0" err="1"/>
              <a:t>Dadure</a:t>
            </a:r>
            <a:r>
              <a:rPr lang="en-US" sz="2000" dirty="0"/>
              <a:t> C. Childhood preoperative anxiolysis: Is sedation and distraction better than either alone? A prospective randomized study. </a:t>
            </a:r>
            <a:r>
              <a:rPr lang="en-US" sz="2000" i="1" dirty="0" err="1"/>
              <a:t>Paediatr</a:t>
            </a:r>
            <a:r>
              <a:rPr lang="en-US" sz="2000" i="1" dirty="0"/>
              <a:t> </a:t>
            </a:r>
            <a:r>
              <a:rPr lang="en-US" sz="2000" i="1" dirty="0" err="1"/>
              <a:t>Anaesth</a:t>
            </a:r>
            <a:r>
              <a:rPr lang="en-US" sz="2000" dirty="0"/>
              <a:t>. 2017;27(8):827-834. </a:t>
            </a:r>
          </a:p>
        </p:txBody>
      </p:sp>
    </p:spTree>
    <p:extLst>
      <p:ext uri="{BB962C8B-B14F-4D97-AF65-F5344CB8AC3E}">
        <p14:creationId xmlns:p14="http://schemas.microsoft.com/office/powerpoint/2010/main" val="184311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1"/>
            <a:ext cx="8286750" cy="1066800"/>
          </a:xfrm>
        </p:spPr>
        <p:txBody>
          <a:bodyPr>
            <a:normAutofit/>
          </a:bodyPr>
          <a:lstStyle/>
          <a:p>
            <a:r>
              <a:rPr lang="en-US" dirty="0"/>
              <a:t>Effects of Preoperative Anxiety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86347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Negative Post Hospitalization Behavior Changes (PHBC): </a:t>
            </a:r>
          </a:p>
          <a:p>
            <a:pPr marL="293688" indent="-293688"/>
            <a:r>
              <a:rPr lang="en-US" sz="3200" dirty="0"/>
              <a:t>Nightmares/nighttime crying</a:t>
            </a:r>
          </a:p>
          <a:p>
            <a:pPr marL="293688" indent="-293688"/>
            <a:r>
              <a:rPr lang="en-US" sz="3200" dirty="0"/>
              <a:t>Separation anxiety</a:t>
            </a:r>
          </a:p>
          <a:p>
            <a:pPr marL="293688" indent="-293688"/>
            <a:r>
              <a:rPr lang="en-US" sz="3200" dirty="0"/>
              <a:t>Eating disorders</a:t>
            </a:r>
          </a:p>
          <a:p>
            <a:pPr marL="293688" indent="-293688"/>
            <a:r>
              <a:rPr lang="en-US" sz="3200" dirty="0"/>
              <a:t>Enuresis</a:t>
            </a:r>
          </a:p>
          <a:p>
            <a:pPr marL="293688" indent="-293688"/>
            <a:r>
              <a:rPr lang="en-US" sz="3200" dirty="0"/>
              <a:t>Temper tantrums</a:t>
            </a:r>
          </a:p>
          <a:p>
            <a:pPr marL="293688" indent="-293688"/>
            <a:r>
              <a:rPr lang="en-US" sz="3200" dirty="0"/>
              <a:t>Increased stress</a:t>
            </a:r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5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0736-9EEB-0947-B64F-442CCC09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7086600" cy="1158875"/>
          </a:xfrm>
        </p:spPr>
        <p:txBody>
          <a:bodyPr/>
          <a:lstStyle/>
          <a:p>
            <a:r>
              <a:rPr lang="en-US" dirty="0"/>
              <a:t>Duration of Negative PHBC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D44F1-5899-8542-88FF-43C330EA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0262"/>
            <a:ext cx="8286750" cy="3753338"/>
          </a:xfrm>
        </p:spPr>
        <p:txBody>
          <a:bodyPr>
            <a:normAutofit lnSpcReduction="10000"/>
          </a:bodyPr>
          <a:lstStyle/>
          <a:p>
            <a:pPr marL="293688" indent="-293688"/>
            <a:r>
              <a:rPr lang="en-US" dirty="0"/>
              <a:t>Occurs in up to 88% of children </a:t>
            </a:r>
          </a:p>
          <a:p>
            <a:pPr marL="293688" indent="-293688"/>
            <a:r>
              <a:rPr lang="en-US" dirty="0"/>
              <a:t>Usually lasts less than 4 weeks </a:t>
            </a:r>
          </a:p>
          <a:p>
            <a:pPr marL="750888" lvl="1" indent="-293688"/>
            <a:r>
              <a:rPr lang="en-US" dirty="0"/>
              <a:t>30% to 50% at 2 weeks postop</a:t>
            </a:r>
            <a:r>
              <a:rPr lang="en-US" baseline="30000" dirty="0"/>
              <a:t>1,2</a:t>
            </a:r>
            <a:endParaRPr lang="en-US" dirty="0"/>
          </a:p>
          <a:p>
            <a:pPr marL="750888" lvl="1" indent="-293688"/>
            <a:r>
              <a:rPr lang="en-US" dirty="0"/>
              <a:t>9% to 32% at 4 weeks postop</a:t>
            </a:r>
            <a:r>
              <a:rPr lang="en-US" baseline="30000" dirty="0"/>
              <a:t>3,4</a:t>
            </a:r>
            <a:r>
              <a:rPr lang="en-US" dirty="0"/>
              <a:t> </a:t>
            </a:r>
          </a:p>
          <a:p>
            <a:pPr marL="293688" indent="-293688"/>
            <a:r>
              <a:rPr lang="en-US" dirty="0"/>
              <a:t>20% exhibit PHBC at 6 months postop</a:t>
            </a:r>
          </a:p>
          <a:p>
            <a:pPr marL="293688" indent="-293688"/>
            <a:r>
              <a:rPr lang="en-US" dirty="0"/>
              <a:t>PHBC can last up to 12 months in 5 - 10% of children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794543-23DD-2349-A581-F2E0454C46FB}"/>
              </a:ext>
            </a:extLst>
          </p:cNvPr>
          <p:cNvSpPr txBox="1">
            <a:spLocks/>
          </p:cNvSpPr>
          <p:nvPr/>
        </p:nvSpPr>
        <p:spPr>
          <a:xfrm>
            <a:off x="628650" y="5346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285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30BE5-C81D-B44D-97CB-EDDE8734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7696200" cy="911225"/>
          </a:xfrm>
        </p:spPr>
        <p:txBody>
          <a:bodyPr>
            <a:normAutofit/>
          </a:bodyPr>
          <a:lstStyle/>
          <a:p>
            <a:r>
              <a:rPr lang="en-US" dirty="0"/>
              <a:t>Effects of Preoperative Anxiety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55CC4-1044-6840-B276-8D11EBA1A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828800"/>
            <a:ext cx="7886700" cy="2898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i="1" dirty="0"/>
              <a:t>Adverse post operative outcomes with future anesthetics</a:t>
            </a:r>
          </a:p>
          <a:p>
            <a:pPr marL="293688" indent="-293688"/>
            <a:r>
              <a:rPr lang="en-US" dirty="0"/>
              <a:t>Increased postoperative pain</a:t>
            </a:r>
          </a:p>
          <a:p>
            <a:pPr marL="293688" indent="-293688"/>
            <a:r>
              <a:rPr lang="en-US" dirty="0"/>
              <a:t>Increased analgesic requirements</a:t>
            </a:r>
          </a:p>
          <a:p>
            <a:pPr marL="293688" indent="-293688"/>
            <a:r>
              <a:rPr lang="en-US" dirty="0"/>
              <a:t>Prolonged recovery and hospital stay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9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2769-C576-7042-9BA3-C81A6D6D1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72390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Risk Factors for Negative PHBC After Surgery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52865-91ED-8E42-8A59-E595063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3227054"/>
          </a:xfrm>
        </p:spPr>
        <p:txBody>
          <a:bodyPr>
            <a:normAutofit/>
          </a:bodyPr>
          <a:lstStyle/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dirty="0"/>
              <a:t>At 2 weeks post surgery:</a:t>
            </a:r>
            <a:r>
              <a:rPr lang="en-US" baseline="30000" dirty="0"/>
              <a:t>1</a:t>
            </a:r>
            <a:endParaRPr lang="en-US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Mother’s anxiety </a:t>
            </a:r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Child’s anxiety </a:t>
            </a:r>
          </a:p>
          <a:p>
            <a:pPr marL="293688" indent="-293688"/>
            <a:r>
              <a:rPr lang="en-US" dirty="0"/>
              <a:t>At 6 months post surgery:</a:t>
            </a:r>
            <a:r>
              <a:rPr lang="en-US" baseline="30000" dirty="0"/>
              <a:t>1</a:t>
            </a:r>
            <a:endParaRPr lang="en-US" dirty="0"/>
          </a:p>
          <a:p>
            <a:pPr marL="574675" lvl="1" indent="-279400">
              <a:buFont typeface="System Font Regular"/>
              <a:buChar char="-"/>
            </a:pPr>
            <a:r>
              <a:rPr lang="en-US" dirty="0"/>
              <a:t>Mother’s anxiety </a:t>
            </a:r>
          </a:p>
        </p:txBody>
      </p:sp>
    </p:spTree>
    <p:extLst>
      <p:ext uri="{BB962C8B-B14F-4D97-AF65-F5344CB8AC3E}">
        <p14:creationId xmlns:p14="http://schemas.microsoft.com/office/powerpoint/2010/main" val="163316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C6A9E-3C46-D14C-AC7A-A459FE910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057400"/>
            <a:ext cx="8058149" cy="3352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i="1" dirty="0"/>
              <a:t>Major risk factors: </a:t>
            </a:r>
          </a:p>
          <a:p>
            <a:pPr marL="354013" indent="-339725">
              <a:buFont typeface="Arial" panose="020B0604020202020204" pitchFamily="34" charset="0"/>
              <a:buChar char="•"/>
            </a:pPr>
            <a:r>
              <a:rPr lang="en-US" sz="3500" dirty="0"/>
              <a:t>Underlying anxiety in child or parent</a:t>
            </a:r>
          </a:p>
          <a:p>
            <a:pPr marL="354013" indent="-339725">
              <a:buFont typeface="Arial" panose="020B0604020202020204" pitchFamily="34" charset="0"/>
              <a:buChar char="•"/>
            </a:pPr>
            <a:r>
              <a:rPr lang="en-US" sz="3500" dirty="0"/>
              <a:t>Previous bad hospital experience</a:t>
            </a:r>
          </a:p>
          <a:p>
            <a:pPr marL="354013" indent="-339725">
              <a:buFont typeface="Arial" panose="020B0604020202020204" pitchFamily="34" charset="0"/>
              <a:buChar char="•"/>
            </a:pPr>
            <a:r>
              <a:rPr lang="en-US" sz="3500" dirty="0"/>
              <a:t>Emergence delirium</a:t>
            </a:r>
          </a:p>
          <a:p>
            <a:pPr marL="354013" indent="-339725">
              <a:buFont typeface="Arial" panose="020B0604020202020204" pitchFamily="34" charset="0"/>
              <a:buChar char="•"/>
            </a:pPr>
            <a:r>
              <a:rPr lang="en-US" sz="3500" dirty="0"/>
              <a:t>Preschool age</a:t>
            </a:r>
          </a:p>
          <a:p>
            <a:pPr marL="354013" indent="-339725">
              <a:buFont typeface="Arial" panose="020B0604020202020204" pitchFamily="34" charset="0"/>
              <a:buChar char="•"/>
            </a:pPr>
            <a:r>
              <a:rPr lang="en-US" sz="3500" dirty="0"/>
              <a:t>Longer hospital stay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1AB452-EA04-D940-864C-629CE56B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28600"/>
            <a:ext cx="7162800" cy="1325563"/>
          </a:xfrm>
        </p:spPr>
        <p:txBody>
          <a:bodyPr/>
          <a:lstStyle/>
          <a:p>
            <a:r>
              <a:rPr lang="en-US" dirty="0"/>
              <a:t>Risk Factors of Negative PHBC </a:t>
            </a:r>
          </a:p>
        </p:txBody>
      </p:sp>
    </p:spTree>
    <p:extLst>
      <p:ext uri="{BB962C8B-B14F-4D97-AF65-F5344CB8AC3E}">
        <p14:creationId xmlns:p14="http://schemas.microsoft.com/office/powerpoint/2010/main" val="257046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2763-C7D3-9B4F-9CCC-B2BCA70C0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Additional risk factors: </a:t>
            </a:r>
          </a:p>
          <a:p>
            <a:pPr marL="295275" indent="-280988">
              <a:buFont typeface="Arial" panose="020B0604020202020204" pitchFamily="34" charset="0"/>
              <a:buChar char="•"/>
            </a:pPr>
            <a:r>
              <a:rPr lang="en-US" dirty="0"/>
              <a:t>Post op pain on day of surgery predictive of PHBC up to 4 weeks later</a:t>
            </a:r>
            <a:r>
              <a:rPr lang="en-US" baseline="30000" dirty="0"/>
              <a:t>3</a:t>
            </a:r>
            <a:endParaRPr lang="en-US" dirty="0"/>
          </a:p>
          <a:p>
            <a:pPr marL="295275" indent="-280988">
              <a:buFont typeface="Arial" panose="020B0604020202020204" pitchFamily="34" charset="0"/>
              <a:buChar char="•"/>
            </a:pPr>
            <a:r>
              <a:rPr lang="en-US" dirty="0"/>
              <a:t>2 or more older siblings</a:t>
            </a:r>
          </a:p>
          <a:p>
            <a:pPr marL="295275" indent="-280988">
              <a:buFont typeface="Arial" panose="020B0604020202020204" pitchFamily="34" charset="0"/>
              <a:buChar char="•"/>
            </a:pPr>
            <a:r>
              <a:rPr lang="en-US" dirty="0"/>
              <a:t>Higher level of parental education</a:t>
            </a:r>
          </a:p>
          <a:p>
            <a:pPr marL="295275" indent="-280988">
              <a:buFont typeface="Arial" panose="020B0604020202020204" pitchFamily="34" charset="0"/>
              <a:buChar char="•"/>
            </a:pPr>
            <a:r>
              <a:rPr lang="en-US" dirty="0"/>
              <a:t>Having discussion with anesthesiologist preoperatively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93D0A7-8F7E-814B-9CF0-7A894B4B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8134350" cy="1082675"/>
          </a:xfrm>
        </p:spPr>
        <p:txBody>
          <a:bodyPr/>
          <a:lstStyle/>
          <a:p>
            <a:r>
              <a:rPr lang="en-US" dirty="0"/>
              <a:t>Risk Factors of Negative PHBC </a:t>
            </a:r>
          </a:p>
        </p:txBody>
      </p:sp>
    </p:spTree>
    <p:extLst>
      <p:ext uri="{BB962C8B-B14F-4D97-AF65-F5344CB8AC3E}">
        <p14:creationId xmlns:p14="http://schemas.microsoft.com/office/powerpoint/2010/main" val="3501478403"/>
      </p:ext>
    </p:extLst>
  </p:cSld>
  <p:clrMapOvr>
    <a:masterClrMapping/>
  </p:clrMapOvr>
</p:sld>
</file>

<file path=ppt/theme/theme1.xml><?xml version="1.0" encoding="utf-8"?>
<a:theme xmlns:a="http://schemas.openxmlformats.org/drawingml/2006/main" name="SPACI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 GLOBAL PPT template 03-11-2019" id="{A79F18FC-84E4-5A4A-8694-B0D6C91A4E78}" vid="{5F839F61-D0BC-E348-983B-C9437D920991}"/>
    </a:ext>
  </a:extLst>
</a:theme>
</file>

<file path=ppt/theme/theme2.xml><?xml version="1.0" encoding="utf-8"?>
<a:theme xmlns:a="http://schemas.openxmlformats.org/drawingml/2006/main" name="1_SPACI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 GLOBAL PPT template 03-11-2019" id="{A79F18FC-84E4-5A4A-8694-B0D6C91A4E78}" vid="{2E6B72E7-DBDD-634C-B43C-3EFB7A32A8A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SPACIES</Template>
  <TotalTime>70872</TotalTime>
  <Words>3085</Words>
  <Application>Microsoft Macintosh PowerPoint</Application>
  <PresentationFormat>On-screen Show (4:3)</PresentationFormat>
  <Paragraphs>317</Paragraphs>
  <Slides>36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System Font Regular</vt:lpstr>
      <vt:lpstr>Arial</vt:lpstr>
      <vt:lpstr>Calibri</vt:lpstr>
      <vt:lpstr>Calibri Light</vt:lpstr>
      <vt:lpstr>SPACIES</vt:lpstr>
      <vt:lpstr>1_SPACIES</vt:lpstr>
      <vt:lpstr>Approaches to Decreasing Preoperative Anxiety in Pediatric Patients</vt:lpstr>
      <vt:lpstr>Disclosures</vt:lpstr>
      <vt:lpstr>Learning Objectives:</vt:lpstr>
      <vt:lpstr>Effects of Preoperative Anxiety</vt:lpstr>
      <vt:lpstr>Duration of Negative PHBC</vt:lpstr>
      <vt:lpstr>Effects of Preoperative Anxiety </vt:lpstr>
      <vt:lpstr>Risk Factors for Negative PHBC After Surgery</vt:lpstr>
      <vt:lpstr>Risk Factors of Negative PHBC </vt:lpstr>
      <vt:lpstr>Risk Factors of Negative PHBC </vt:lpstr>
      <vt:lpstr>Negative PHBC</vt:lpstr>
      <vt:lpstr>Post Hospitalization Behavior Questionnaire (PHBQ) </vt:lpstr>
      <vt:lpstr>Questions from the Updated PHBQ for Ambulatory Surgery6</vt:lpstr>
      <vt:lpstr>Reasons for Parental Presence at Induction of Anesthesia (PPIA)</vt:lpstr>
      <vt:lpstr>Does PPIA help? </vt:lpstr>
      <vt:lpstr>Does PPIA Help Parents?  </vt:lpstr>
      <vt:lpstr>Does PPIA Help Children?  </vt:lpstr>
      <vt:lpstr>Does PPIA Help?</vt:lpstr>
      <vt:lpstr>PPIA</vt:lpstr>
      <vt:lpstr>Decreasing Preoperative Anxiety:  ADVANCE Program11</vt:lpstr>
      <vt:lpstr> Preoperative preparation programs </vt:lpstr>
      <vt:lpstr>Non-pharmacologic measures:  Distraction Techniques</vt:lpstr>
      <vt:lpstr>Non-pharmacologic Measures:   Distraction Techniques</vt:lpstr>
      <vt:lpstr>Pharmacologic Premedications</vt:lpstr>
      <vt:lpstr>Midazolam (continued)</vt:lpstr>
      <vt:lpstr>Pharmacologic Premedications</vt:lpstr>
      <vt:lpstr>Pharmacologic Premedications</vt:lpstr>
      <vt:lpstr>Pharmacologic Premedications</vt:lpstr>
      <vt:lpstr>Pharmacologic Premedication</vt:lpstr>
      <vt:lpstr>Pharmacologic Premedication</vt:lpstr>
      <vt:lpstr>Pearls &amp; Practical Advice</vt:lpstr>
      <vt:lpstr>Pearls &amp; Practical Advice:</vt:lpstr>
      <vt:lpstr>Pearls &amp; Practical advice</vt:lpstr>
      <vt:lpstr>Pearls &amp; Practical advice</vt:lpstr>
      <vt:lpstr>References:</vt:lpstr>
      <vt:lpstr>References: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Infosino, Andrew</dc:creator>
  <cp:lastModifiedBy>Infosino, Andrew</cp:lastModifiedBy>
  <cp:revision>102</cp:revision>
  <dcterms:created xsi:type="dcterms:W3CDTF">2019-04-09T15:21:04Z</dcterms:created>
  <dcterms:modified xsi:type="dcterms:W3CDTF">2020-08-19T05:09:06Z</dcterms:modified>
</cp:coreProperties>
</file>