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5"/>
  </p:notesMasterIdLst>
  <p:sldIdLst>
    <p:sldId id="258" r:id="rId3"/>
    <p:sldId id="278" r:id="rId4"/>
    <p:sldId id="280" r:id="rId5"/>
    <p:sldId id="272" r:id="rId6"/>
    <p:sldId id="283" r:id="rId7"/>
    <p:sldId id="281" r:id="rId8"/>
    <p:sldId id="285" r:id="rId9"/>
    <p:sldId id="279" r:id="rId10"/>
    <p:sldId id="275" r:id="rId11"/>
    <p:sldId id="268" r:id="rId12"/>
    <p:sldId id="269" r:id="rId13"/>
    <p:sldId id="284" r:id="rId14"/>
    <p:sldId id="293" r:id="rId15"/>
    <p:sldId id="273" r:id="rId16"/>
    <p:sldId id="282" r:id="rId17"/>
    <p:sldId id="296" r:id="rId18"/>
    <p:sldId id="291" r:id="rId19"/>
    <p:sldId id="292" r:id="rId20"/>
    <p:sldId id="297" r:id="rId21"/>
    <p:sldId id="288" r:id="rId22"/>
    <p:sldId id="26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6A"/>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40"/>
    <p:restoredTop sz="86520"/>
  </p:normalViewPr>
  <p:slideViewPr>
    <p:cSldViewPr>
      <p:cViewPr varScale="1">
        <p:scale>
          <a:sx n="86" d="100"/>
          <a:sy n="86" d="100"/>
        </p:scale>
        <p:origin x="1992" y="184"/>
      </p:cViewPr>
      <p:guideLst>
        <p:guide orient="horz" pos="2160"/>
        <p:guide pos="2880"/>
      </p:guideLst>
    </p:cSldViewPr>
  </p:slideViewPr>
  <p:outlineViewPr>
    <p:cViewPr>
      <p:scale>
        <a:sx n="33" d="100"/>
        <a:sy n="33" d="100"/>
      </p:scale>
      <p:origin x="0" y="-7264"/>
    </p:cViewPr>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912923-9983-AF43-8202-F262C78B6745}" type="datetimeFigureOut">
              <a:rPr lang="en-US" smtClean="0"/>
              <a:t>11/2/20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588C6-3F82-9840-A6FB-D6601165C4D6}" type="slidenum">
              <a:rPr lang="en-US" smtClean="0"/>
              <a:t>‹#›</a:t>
            </a:fld>
            <a:endParaRPr lang="en-US"/>
          </a:p>
        </p:txBody>
      </p:sp>
    </p:spTree>
    <p:extLst>
      <p:ext uri="{BB962C8B-B14F-4D97-AF65-F5344CB8AC3E}">
        <p14:creationId xmlns:p14="http://schemas.microsoft.com/office/powerpoint/2010/main" val="18970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5588C6-3F82-9840-A6FB-D6601165C4D6}" type="slidenum">
              <a:rPr lang="en-US" smtClean="0"/>
              <a:t>7</a:t>
            </a:fld>
            <a:endParaRPr lang="en-US"/>
          </a:p>
        </p:txBody>
      </p:sp>
    </p:spTree>
    <p:extLst>
      <p:ext uri="{BB962C8B-B14F-4D97-AF65-F5344CB8AC3E}">
        <p14:creationId xmlns:p14="http://schemas.microsoft.com/office/powerpoint/2010/main" val="10503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benefits to a deep extubation, there are no situations that require it.   It is associated with significant risks and should only be performed by experienced staff who will be able to rescue the patient if they have life threatening laryngospasm or airway obstruction. </a:t>
            </a:r>
          </a:p>
        </p:txBody>
      </p:sp>
      <p:sp>
        <p:nvSpPr>
          <p:cNvPr id="4" name="Slide Number Placeholder 3"/>
          <p:cNvSpPr>
            <a:spLocks noGrp="1"/>
          </p:cNvSpPr>
          <p:nvPr>
            <p:ph type="sldNum" sz="quarter" idx="5"/>
          </p:nvPr>
        </p:nvSpPr>
        <p:spPr/>
        <p:txBody>
          <a:bodyPr/>
          <a:lstStyle/>
          <a:p>
            <a:fld id="{215588C6-3F82-9840-A6FB-D6601165C4D6}" type="slidenum">
              <a:rPr lang="en-US" smtClean="0"/>
              <a:t>8</a:t>
            </a:fld>
            <a:endParaRPr lang="en-US"/>
          </a:p>
        </p:txBody>
      </p:sp>
    </p:spTree>
    <p:extLst>
      <p:ext uri="{BB962C8B-B14F-4D97-AF65-F5344CB8AC3E}">
        <p14:creationId xmlns:p14="http://schemas.microsoft.com/office/powerpoint/2010/main" val="385133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patient has had airway ( nose or mouth) surgery and there is residual secretions/bleeding ( oozing), a deep extubation can put the patient at risk of </a:t>
            </a:r>
            <a:r>
              <a:rPr lang="en-US" dirty="0" err="1"/>
              <a:t>larynospasm</a:t>
            </a:r>
            <a:r>
              <a:rPr lang="en-US" dirty="0"/>
              <a:t> if this fluid drips onto the vocal cords while the patient is emerging ( stage 1-2).     With a full stomach the risk of aspiration exists on induction as well as extubation and this is a contraindication to deep extubation. </a:t>
            </a:r>
          </a:p>
        </p:txBody>
      </p:sp>
      <p:sp>
        <p:nvSpPr>
          <p:cNvPr id="4" name="Slide Number Placeholder 3"/>
          <p:cNvSpPr>
            <a:spLocks noGrp="1"/>
          </p:cNvSpPr>
          <p:nvPr>
            <p:ph type="sldNum" sz="quarter" idx="5"/>
          </p:nvPr>
        </p:nvSpPr>
        <p:spPr/>
        <p:txBody>
          <a:bodyPr/>
          <a:lstStyle/>
          <a:p>
            <a:fld id="{215588C6-3F82-9840-A6FB-D6601165C4D6}" type="slidenum">
              <a:rPr lang="en-US" smtClean="0"/>
              <a:t>9</a:t>
            </a:fld>
            <a:endParaRPr lang="en-US"/>
          </a:p>
        </p:txBody>
      </p:sp>
    </p:spTree>
    <p:extLst>
      <p:ext uri="{BB962C8B-B14F-4D97-AF65-F5344CB8AC3E}">
        <p14:creationId xmlns:p14="http://schemas.microsoft.com/office/powerpoint/2010/main" val="389024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 FiO2 before extubation to increase reserve of oxygen in the alveoli as protection if the patient has an airway obstruction. They will maintain an appropriate SpO2 for a few minutes longer than someone on room air</a:t>
            </a:r>
          </a:p>
          <a:p>
            <a:endParaRPr lang="en-US" dirty="0"/>
          </a:p>
          <a:p>
            <a:r>
              <a:rPr lang="en-US" dirty="0"/>
              <a:t>It is helpful once the patient has returned breathing to titrate IV narcotics based on their respiratory rate.  If the patient is tachypneic, administer IV narcotics to lower their respiratory rate which in turn will treat surgical pain and blunt airway reflexes ensuring a successful deep extubation. </a:t>
            </a:r>
          </a:p>
          <a:p>
            <a:endParaRPr lang="en-US" dirty="0"/>
          </a:p>
          <a:p>
            <a:r>
              <a:rPr lang="en-US" dirty="0"/>
              <a:t>Optimize the depth of anesthetic by administering a full &gt; MAC of volatile agent</a:t>
            </a:r>
          </a:p>
          <a:p>
            <a:endParaRPr lang="en-US" dirty="0"/>
          </a:p>
          <a:p>
            <a:r>
              <a:rPr lang="en-US" dirty="0"/>
              <a:t>IV lidocaine can also help blunt airway reflexes if the toxic dose has not already been reached by administration amide local anesthetics ( toxic dose 4.5mg/kg without epinephrine and 7mg/kg with epinephrine)</a:t>
            </a:r>
          </a:p>
        </p:txBody>
      </p:sp>
      <p:sp>
        <p:nvSpPr>
          <p:cNvPr id="4" name="Slide Number Placeholder 3"/>
          <p:cNvSpPr>
            <a:spLocks noGrp="1"/>
          </p:cNvSpPr>
          <p:nvPr>
            <p:ph type="sldNum" sz="quarter" idx="5"/>
          </p:nvPr>
        </p:nvSpPr>
        <p:spPr/>
        <p:txBody>
          <a:bodyPr/>
          <a:lstStyle/>
          <a:p>
            <a:fld id="{215588C6-3F82-9840-A6FB-D6601165C4D6}" type="slidenum">
              <a:rPr lang="en-US" smtClean="0"/>
              <a:t>11</a:t>
            </a:fld>
            <a:endParaRPr lang="en-US"/>
          </a:p>
        </p:txBody>
      </p:sp>
    </p:spTree>
    <p:extLst>
      <p:ext uri="{BB962C8B-B14F-4D97-AF65-F5344CB8AC3E}">
        <p14:creationId xmlns:p14="http://schemas.microsoft.com/office/powerpoint/2010/main" val="3499594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Suctioning of the airway before extubation removes secretions that can trigger laryngospasm</a:t>
            </a:r>
          </a:p>
        </p:txBody>
      </p:sp>
      <p:sp>
        <p:nvSpPr>
          <p:cNvPr id="4" name="Slide Number Placeholder 3"/>
          <p:cNvSpPr>
            <a:spLocks noGrp="1"/>
          </p:cNvSpPr>
          <p:nvPr>
            <p:ph type="sldNum" sz="quarter" idx="5"/>
          </p:nvPr>
        </p:nvSpPr>
        <p:spPr/>
        <p:txBody>
          <a:bodyPr/>
          <a:lstStyle/>
          <a:p>
            <a:fld id="{215588C6-3F82-9840-A6FB-D6601165C4D6}" type="slidenum">
              <a:rPr lang="en-US" smtClean="0"/>
              <a:t>12</a:t>
            </a:fld>
            <a:endParaRPr lang="en-US"/>
          </a:p>
        </p:txBody>
      </p:sp>
    </p:spTree>
    <p:extLst>
      <p:ext uri="{BB962C8B-B14F-4D97-AF65-F5344CB8AC3E}">
        <p14:creationId xmlns:p14="http://schemas.microsoft.com/office/powerpoint/2010/main" val="2715355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Immediately after extubating utilize facemask on anesthesia circuit to confirm adequacy of ventilation/oxygenation (ETCO</a:t>
            </a:r>
            <a:r>
              <a:rPr lang="en-US" sz="1200" baseline="-25000" dirty="0"/>
              <a:t>2</a:t>
            </a:r>
            <a:r>
              <a:rPr lang="en-US" sz="1200" dirty="0"/>
              <a:t>, tidal volume measurement and SpO</a:t>
            </a:r>
            <a:r>
              <a:rPr lang="en-US" sz="1200" baseline="-25000" dirty="0"/>
              <a:t>2 </a:t>
            </a:r>
            <a:r>
              <a:rPr lang="en-US" sz="1200" dirty="0"/>
              <a:t>)</a:t>
            </a:r>
          </a:p>
          <a:p>
            <a:endParaRPr lang="en-US" dirty="0"/>
          </a:p>
        </p:txBody>
      </p:sp>
      <p:sp>
        <p:nvSpPr>
          <p:cNvPr id="4" name="Slide Number Placeholder 3"/>
          <p:cNvSpPr>
            <a:spLocks noGrp="1"/>
          </p:cNvSpPr>
          <p:nvPr>
            <p:ph type="sldNum" sz="quarter" idx="5"/>
          </p:nvPr>
        </p:nvSpPr>
        <p:spPr/>
        <p:txBody>
          <a:bodyPr/>
          <a:lstStyle/>
          <a:p>
            <a:fld id="{215588C6-3F82-9840-A6FB-D6601165C4D6}" type="slidenum">
              <a:rPr lang="en-US" smtClean="0"/>
              <a:t>13</a:t>
            </a:fld>
            <a:endParaRPr lang="en-US"/>
          </a:p>
        </p:txBody>
      </p:sp>
    </p:spTree>
    <p:extLst>
      <p:ext uri="{BB962C8B-B14F-4D97-AF65-F5344CB8AC3E}">
        <p14:creationId xmlns:p14="http://schemas.microsoft.com/office/powerpoint/2010/main" val="1698163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600" indent="-341313"/>
            <a:r>
              <a:rPr lang="en-US" sz="3500" dirty="0"/>
              <a:t>Laryngospasm can occur at any point after a deep extubation while the patient is emerging.  This has occurred in the OR, hallway or PACU</a:t>
            </a:r>
          </a:p>
          <a:p>
            <a:pPr marL="355600" indent="-341313"/>
            <a:r>
              <a:rPr lang="en-US" sz="2600" dirty="0"/>
              <a:t>It is important to prepare by:</a:t>
            </a:r>
          </a:p>
          <a:p>
            <a:pPr marL="528637" indent="-514350">
              <a:buAutoNum type="arabicPeriod"/>
            </a:pPr>
            <a:r>
              <a:rPr lang="en-US" sz="2600" dirty="0"/>
              <a:t>Utilizing positive pressure assistance via bag-mask ventilation</a:t>
            </a:r>
          </a:p>
          <a:p>
            <a:pPr marL="355600" indent="-341313">
              <a:buAutoNum type="arabicPeriod"/>
            </a:pPr>
            <a:r>
              <a:rPr lang="en-US" sz="2600" dirty="0"/>
              <a:t>Deepen their level of anesthesia to reverse the strong airway reflexes of stage 2 emergence</a:t>
            </a:r>
          </a:p>
          <a:p>
            <a:pPr marL="355600" indent="-341313">
              <a:buAutoNum type="arabicPeriod"/>
            </a:pPr>
            <a:r>
              <a:rPr lang="en-US" sz="2600" dirty="0"/>
              <a:t>Rescue medications should be available: succinylcholine for fast onset/short term paralysis to relax the airway</a:t>
            </a:r>
            <a:endParaRPr lang="en-US" dirty="0"/>
          </a:p>
        </p:txBody>
      </p:sp>
      <p:sp>
        <p:nvSpPr>
          <p:cNvPr id="4" name="Slide Number Placeholder 3"/>
          <p:cNvSpPr>
            <a:spLocks noGrp="1"/>
          </p:cNvSpPr>
          <p:nvPr>
            <p:ph type="sldNum" sz="quarter" idx="5"/>
          </p:nvPr>
        </p:nvSpPr>
        <p:spPr/>
        <p:txBody>
          <a:bodyPr/>
          <a:lstStyle/>
          <a:p>
            <a:fld id="{215588C6-3F82-9840-A6FB-D6601165C4D6}" type="slidenum">
              <a:rPr lang="en-US" smtClean="0"/>
              <a:t>14</a:t>
            </a:fld>
            <a:endParaRPr lang="en-US"/>
          </a:p>
        </p:txBody>
      </p:sp>
    </p:spTree>
    <p:extLst>
      <p:ext uri="{BB962C8B-B14F-4D97-AF65-F5344CB8AC3E}">
        <p14:creationId xmlns:p14="http://schemas.microsoft.com/office/powerpoint/2010/main" val="1777297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5588C6-3F82-9840-A6FB-D6601165C4D6}" type="slidenum">
              <a:rPr lang="en-US" smtClean="0"/>
              <a:t>18</a:t>
            </a:fld>
            <a:endParaRPr lang="en-US"/>
          </a:p>
        </p:txBody>
      </p:sp>
    </p:spTree>
    <p:extLst>
      <p:ext uri="{BB962C8B-B14F-4D97-AF65-F5344CB8AC3E}">
        <p14:creationId xmlns:p14="http://schemas.microsoft.com/office/powerpoint/2010/main" val="104881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7338" indent="-287338"/>
            <a:r>
              <a:rPr lang="en-US" sz="1200" dirty="0"/>
              <a:t>Deep extubation in pediatric patients should only be done by experienced practitioners who have the skills and equipment for relieving upper airway obstruction and treating laryngospasm</a:t>
            </a:r>
          </a:p>
          <a:p>
            <a:pPr marL="287338" indent="-287338"/>
            <a:r>
              <a:rPr lang="en-US" sz="1200" dirty="0"/>
              <a:t>Equipment for monitoring the adequacy of ventilation and oxygenation and for delivering positive pressure ventilation via facemask and reintubating should be available during transport and in the PACU</a:t>
            </a:r>
          </a:p>
          <a:p>
            <a:endParaRPr lang="en-US" dirty="0"/>
          </a:p>
        </p:txBody>
      </p:sp>
      <p:sp>
        <p:nvSpPr>
          <p:cNvPr id="4" name="Slide Number Placeholder 3"/>
          <p:cNvSpPr>
            <a:spLocks noGrp="1"/>
          </p:cNvSpPr>
          <p:nvPr>
            <p:ph type="sldNum" sz="quarter" idx="5"/>
          </p:nvPr>
        </p:nvSpPr>
        <p:spPr/>
        <p:txBody>
          <a:bodyPr/>
          <a:lstStyle/>
          <a:p>
            <a:fld id="{215588C6-3F82-9840-A6FB-D6601165C4D6}" type="slidenum">
              <a:rPr lang="en-US" smtClean="0"/>
              <a:t>21</a:t>
            </a:fld>
            <a:endParaRPr lang="en-US"/>
          </a:p>
        </p:txBody>
      </p:sp>
    </p:spTree>
    <p:extLst>
      <p:ext uri="{BB962C8B-B14F-4D97-AF65-F5344CB8AC3E}">
        <p14:creationId xmlns:p14="http://schemas.microsoft.com/office/powerpoint/2010/main" val="6878915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404295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64978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5015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038626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68551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0339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722996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804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3600"/>
            </a:lvl1pPr>
            <a:lvl2pPr>
              <a:defRPr sz="3200"/>
            </a:lvl2pPr>
            <a:lvl3pPr>
              <a:defRPr sz="2800"/>
            </a:lvl3pPr>
            <a:lvl4pPr marL="1371600" indent="0">
              <a:buNone/>
              <a:defRPr sz="2400"/>
            </a:lvl4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9351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99983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900725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3119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11/2/20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11/2/20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2341075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648200" cy="2971800"/>
          </a:xfrm>
        </p:spPr>
        <p:txBody>
          <a:bodyPr anchor="ctr">
            <a:normAutofit/>
          </a:bodyPr>
          <a:lstStyle/>
          <a:p>
            <a:r>
              <a:rPr lang="en-US" dirty="0">
                <a:latin typeface="+mn-lt"/>
              </a:rPr>
              <a:t>Awake vs Deep Extubation</a:t>
            </a:r>
            <a:endParaRPr lang="en-US" sz="5300" dirty="0">
              <a:latin typeface="+mn-lt"/>
            </a:endParaRPr>
          </a:p>
        </p:txBody>
      </p:sp>
      <p:sp>
        <p:nvSpPr>
          <p:cNvPr id="3" name="Subtitle 2"/>
          <p:cNvSpPr>
            <a:spLocks noGrp="1"/>
          </p:cNvSpPr>
          <p:nvPr>
            <p:ph type="subTitle" idx="1"/>
          </p:nvPr>
        </p:nvSpPr>
        <p:spPr>
          <a:xfrm>
            <a:off x="76200" y="4343400"/>
            <a:ext cx="4343400" cy="1828800"/>
          </a:xfrm>
        </p:spPr>
        <p:txBody>
          <a:bodyPr anchor="ctr">
            <a:normAutofit fontScale="92500"/>
          </a:bodyPr>
          <a:lstStyle/>
          <a:p>
            <a:pPr algn="l"/>
            <a:r>
              <a:rPr lang="en-US" sz="3500" dirty="0"/>
              <a:t>Dr. Barbara Vickers, MD</a:t>
            </a:r>
          </a:p>
          <a:p>
            <a:pPr algn="l"/>
            <a:r>
              <a:rPr lang="en-US" sz="2800" dirty="0"/>
              <a:t>The Johns Hopkins University</a:t>
            </a:r>
            <a:br>
              <a:rPr lang="en-US" dirty="0"/>
            </a:br>
            <a:r>
              <a:rPr lang="en-US" dirty="0"/>
              <a:t>Department of Anesthesiology and Critical Care Medicine</a:t>
            </a:r>
          </a:p>
        </p:txBody>
      </p:sp>
      <p:sp>
        <p:nvSpPr>
          <p:cNvPr id="4" name="TextBox 3"/>
          <p:cNvSpPr txBox="1"/>
          <p:nvPr/>
        </p:nvSpPr>
        <p:spPr>
          <a:xfrm>
            <a:off x="-3086100" y="211455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685904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756BD-8B31-9145-A356-AFB6A111BF92}"/>
              </a:ext>
            </a:extLst>
          </p:cNvPr>
          <p:cNvSpPr>
            <a:spLocks noGrp="1"/>
          </p:cNvSpPr>
          <p:nvPr>
            <p:ph type="title"/>
          </p:nvPr>
        </p:nvSpPr>
        <p:spPr>
          <a:xfrm>
            <a:off x="533400" y="365125"/>
            <a:ext cx="7981950" cy="1082675"/>
          </a:xfrm>
        </p:spPr>
        <p:txBody>
          <a:bodyPr/>
          <a:lstStyle/>
          <a:p>
            <a:r>
              <a:rPr lang="en-US" dirty="0"/>
              <a:t>Benefits of Deep Extubation</a:t>
            </a:r>
          </a:p>
        </p:txBody>
      </p:sp>
      <p:sp>
        <p:nvSpPr>
          <p:cNvPr id="3" name="Content Placeholder 2">
            <a:extLst>
              <a:ext uri="{FF2B5EF4-FFF2-40B4-BE49-F238E27FC236}">
                <a16:creationId xmlns:a16="http://schemas.microsoft.com/office/drawing/2014/main" id="{BCE413EC-59E8-0D49-A4CD-7F274B936990}"/>
              </a:ext>
            </a:extLst>
          </p:cNvPr>
          <p:cNvSpPr>
            <a:spLocks noGrp="1"/>
          </p:cNvSpPr>
          <p:nvPr>
            <p:ph idx="1"/>
          </p:nvPr>
        </p:nvSpPr>
        <p:spPr>
          <a:xfrm>
            <a:off x="628650" y="1600200"/>
            <a:ext cx="7886700" cy="4800600"/>
          </a:xfrm>
        </p:spPr>
        <p:txBody>
          <a:bodyPr>
            <a:normAutofit/>
          </a:bodyPr>
          <a:lstStyle/>
          <a:p>
            <a:pPr marL="293688" indent="-279400"/>
            <a:r>
              <a:rPr lang="en-US" sz="3200" dirty="0"/>
              <a:t>Less coughing/bucking in ETT and smoother emergence</a:t>
            </a:r>
          </a:p>
          <a:p>
            <a:pPr marL="293688" indent="-279400"/>
            <a:r>
              <a:rPr lang="en-US" sz="3200" dirty="0"/>
              <a:t>Ideal when there is risk of increased intra-ocular pressure, wound dehiscence or bleeding at surgical site</a:t>
            </a:r>
          </a:p>
          <a:p>
            <a:pPr marL="293688" indent="-279400"/>
            <a:r>
              <a:rPr lang="en-US" sz="3200" dirty="0"/>
              <a:t>Decreased bronchospasm in asthmatic patients</a:t>
            </a:r>
          </a:p>
          <a:p>
            <a:pPr marL="293688" indent="-279400"/>
            <a:r>
              <a:rPr lang="en-US" sz="3200" dirty="0"/>
              <a:t>Increased OR efficiency</a:t>
            </a:r>
          </a:p>
        </p:txBody>
      </p:sp>
    </p:spTree>
    <p:extLst>
      <p:ext uri="{BB962C8B-B14F-4D97-AF65-F5344CB8AC3E}">
        <p14:creationId xmlns:p14="http://schemas.microsoft.com/office/powerpoint/2010/main" val="311971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158875"/>
          </a:xfrm>
        </p:spPr>
        <p:txBody>
          <a:bodyPr/>
          <a:lstStyle/>
          <a:p>
            <a:r>
              <a:rPr lang="en-US" dirty="0"/>
              <a:t>Successful Deep Extubation</a:t>
            </a:r>
          </a:p>
        </p:txBody>
      </p:sp>
      <p:sp>
        <p:nvSpPr>
          <p:cNvPr id="3" name="Content Placeholder 2"/>
          <p:cNvSpPr>
            <a:spLocks noGrp="1"/>
          </p:cNvSpPr>
          <p:nvPr>
            <p:ph idx="1"/>
          </p:nvPr>
        </p:nvSpPr>
        <p:spPr>
          <a:xfrm>
            <a:off x="723900" y="1690688"/>
            <a:ext cx="7886700" cy="5014912"/>
          </a:xfrm>
        </p:spPr>
        <p:txBody>
          <a:bodyPr>
            <a:normAutofit/>
          </a:bodyPr>
          <a:lstStyle/>
          <a:p>
            <a:pPr marL="293688" indent="-293688"/>
            <a:r>
              <a:rPr lang="en-US" dirty="0"/>
              <a:t>Increase FiO</a:t>
            </a:r>
            <a:r>
              <a:rPr lang="en-US" baseline="-25000" dirty="0"/>
              <a:t>2</a:t>
            </a:r>
            <a:r>
              <a:rPr lang="en-US" dirty="0"/>
              <a:t> </a:t>
            </a:r>
          </a:p>
          <a:p>
            <a:pPr marL="293688" indent="-293688"/>
            <a:r>
              <a:rPr lang="en-US" dirty="0"/>
              <a:t>Reversal of NMB</a:t>
            </a:r>
          </a:p>
          <a:p>
            <a:pPr marL="293688" indent="-293688"/>
            <a:r>
              <a:rPr lang="en-US" dirty="0"/>
              <a:t>Return of spontaneous ventilation</a:t>
            </a:r>
          </a:p>
          <a:p>
            <a:pPr marL="293688" indent="-293688"/>
            <a:r>
              <a:rPr lang="en-US" dirty="0"/>
              <a:t>Titrate narcotics to respiratory rate</a:t>
            </a:r>
          </a:p>
          <a:p>
            <a:pPr marL="293688" indent="-293688"/>
            <a:r>
              <a:rPr lang="en-US" dirty="0"/>
              <a:t>Optimize depth of anesthetic by increasing volatile to full MAC</a:t>
            </a:r>
          </a:p>
          <a:p>
            <a:pPr marL="293688" indent="-293688"/>
            <a:r>
              <a:rPr lang="en-US" dirty="0"/>
              <a:t>IV lidocaine to blunt airway reflexes</a:t>
            </a:r>
          </a:p>
        </p:txBody>
      </p:sp>
    </p:spTree>
    <p:extLst>
      <p:ext uri="{BB962C8B-B14F-4D97-AF65-F5344CB8AC3E}">
        <p14:creationId xmlns:p14="http://schemas.microsoft.com/office/powerpoint/2010/main" val="362946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82675"/>
          </a:xfrm>
        </p:spPr>
        <p:txBody>
          <a:bodyPr/>
          <a:lstStyle/>
          <a:p>
            <a:r>
              <a:rPr lang="en-US" dirty="0"/>
              <a:t>Successful Deep Extubation</a:t>
            </a:r>
          </a:p>
        </p:txBody>
      </p:sp>
      <p:sp>
        <p:nvSpPr>
          <p:cNvPr id="3" name="Content Placeholder 2"/>
          <p:cNvSpPr>
            <a:spLocks noGrp="1"/>
          </p:cNvSpPr>
          <p:nvPr>
            <p:ph idx="1"/>
          </p:nvPr>
        </p:nvSpPr>
        <p:spPr>
          <a:xfrm>
            <a:off x="628650" y="1600200"/>
            <a:ext cx="7886700" cy="4576763"/>
          </a:xfrm>
        </p:spPr>
        <p:txBody>
          <a:bodyPr>
            <a:normAutofit/>
          </a:bodyPr>
          <a:lstStyle/>
          <a:p>
            <a:pPr marL="287338" indent="-274638"/>
            <a:r>
              <a:rPr lang="en-US" sz="2800" dirty="0"/>
              <a:t>Gently suction airway prior to extubation </a:t>
            </a:r>
          </a:p>
          <a:p>
            <a:pPr marL="287338" indent="-274638"/>
            <a:r>
              <a:rPr lang="en-US" sz="2800" dirty="0"/>
              <a:t>Consider turning patient to lateral position to minimize secretions pooling in posterior oral pharynx and tongue falls forward, rather than backwards</a:t>
            </a:r>
          </a:p>
          <a:p>
            <a:pPr marL="287338" indent="-274638"/>
            <a:r>
              <a:rPr lang="en-US" sz="2800" dirty="0"/>
              <a:t>Consider placing oral airway prior to extubation</a:t>
            </a:r>
          </a:p>
          <a:p>
            <a:pPr marL="12700" indent="0">
              <a:buNone/>
            </a:pPr>
            <a:r>
              <a:rPr lang="en-US" sz="2800" i="1" dirty="0"/>
              <a:t>If patient reacts during the above maneuvers, deepen  with sevoflurane, Propofol and/or narcotics before extubating </a:t>
            </a:r>
          </a:p>
          <a:p>
            <a:pPr marL="0" indent="0">
              <a:buNone/>
            </a:pPr>
            <a:endParaRPr lang="en-US" sz="2000" dirty="0"/>
          </a:p>
        </p:txBody>
      </p:sp>
    </p:spTree>
    <p:extLst>
      <p:ext uri="{BB962C8B-B14F-4D97-AF65-F5344CB8AC3E}">
        <p14:creationId xmlns:p14="http://schemas.microsoft.com/office/powerpoint/2010/main" val="344206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7FCF-831A-8D42-AE70-583ED55299CD}"/>
              </a:ext>
            </a:extLst>
          </p:cNvPr>
          <p:cNvSpPr>
            <a:spLocks noGrp="1"/>
          </p:cNvSpPr>
          <p:nvPr>
            <p:ph type="title"/>
          </p:nvPr>
        </p:nvSpPr>
        <p:spPr>
          <a:xfrm>
            <a:off x="457200" y="365125"/>
            <a:ext cx="8058150" cy="1006475"/>
          </a:xfrm>
        </p:spPr>
        <p:txBody>
          <a:bodyPr/>
          <a:lstStyle/>
          <a:p>
            <a:r>
              <a:rPr lang="en-US" dirty="0"/>
              <a:t>Successful Deep Extubation</a:t>
            </a:r>
          </a:p>
        </p:txBody>
      </p:sp>
      <p:sp>
        <p:nvSpPr>
          <p:cNvPr id="3" name="Content Placeholder 2">
            <a:extLst>
              <a:ext uri="{FF2B5EF4-FFF2-40B4-BE49-F238E27FC236}">
                <a16:creationId xmlns:a16="http://schemas.microsoft.com/office/drawing/2014/main" id="{DCB5D374-6538-5045-852D-6E73FBAA29F7}"/>
              </a:ext>
            </a:extLst>
          </p:cNvPr>
          <p:cNvSpPr>
            <a:spLocks noGrp="1"/>
          </p:cNvSpPr>
          <p:nvPr>
            <p:ph idx="1"/>
          </p:nvPr>
        </p:nvSpPr>
        <p:spPr>
          <a:xfrm>
            <a:off x="457200" y="1524000"/>
            <a:ext cx="8382000" cy="5029200"/>
          </a:xfrm>
        </p:spPr>
        <p:txBody>
          <a:bodyPr>
            <a:normAutofit/>
          </a:bodyPr>
          <a:lstStyle/>
          <a:p>
            <a:r>
              <a:rPr lang="en-US" sz="3000" dirty="0"/>
              <a:t>Remove ETT and confirm patent airway </a:t>
            </a:r>
          </a:p>
          <a:p>
            <a:r>
              <a:rPr lang="en-US" sz="3000" dirty="0"/>
              <a:t>Give positive-pressure breath if needed</a:t>
            </a:r>
          </a:p>
          <a:p>
            <a:r>
              <a:rPr lang="en-US" sz="3000" dirty="0"/>
              <a:t>If not able to ventilate via facemask, utilize an oral airway and or jaw thrust for upper airway obstruction</a:t>
            </a:r>
          </a:p>
          <a:p>
            <a:r>
              <a:rPr lang="en-US" sz="3000" dirty="0"/>
              <a:t>Transport to PACU with pulse oximetry monitoring if available and oxygen delivery with Jackson Reese circuit and facemask</a:t>
            </a:r>
          </a:p>
        </p:txBody>
      </p:sp>
    </p:spTree>
    <p:extLst>
      <p:ext uri="{BB962C8B-B14F-4D97-AF65-F5344CB8AC3E}">
        <p14:creationId xmlns:p14="http://schemas.microsoft.com/office/powerpoint/2010/main" val="289226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82675"/>
          </a:xfrm>
        </p:spPr>
        <p:txBody>
          <a:bodyPr>
            <a:normAutofit/>
          </a:bodyPr>
          <a:lstStyle/>
          <a:p>
            <a:r>
              <a:rPr lang="en-US" sz="4800" dirty="0"/>
              <a:t>Risks of Deep Extubation</a:t>
            </a:r>
          </a:p>
        </p:txBody>
      </p:sp>
      <p:sp>
        <p:nvSpPr>
          <p:cNvPr id="3" name="Content Placeholder 2"/>
          <p:cNvSpPr>
            <a:spLocks noGrp="1"/>
          </p:cNvSpPr>
          <p:nvPr>
            <p:ph idx="1"/>
          </p:nvPr>
        </p:nvSpPr>
        <p:spPr>
          <a:xfrm>
            <a:off x="647700" y="1600200"/>
            <a:ext cx="7886700" cy="4576763"/>
          </a:xfrm>
        </p:spPr>
        <p:txBody>
          <a:bodyPr>
            <a:normAutofit/>
          </a:bodyPr>
          <a:lstStyle/>
          <a:p>
            <a:pPr marL="355600" indent="-341313"/>
            <a:r>
              <a:rPr lang="en-US" sz="3500" dirty="0"/>
              <a:t>Upper airway obstruction from decreased airway tone</a:t>
            </a:r>
          </a:p>
          <a:p>
            <a:pPr marL="355600" indent="-341313"/>
            <a:r>
              <a:rPr lang="en-US" sz="3500" dirty="0"/>
              <a:t>Laryngospasm after extubation </a:t>
            </a:r>
          </a:p>
          <a:p>
            <a:pPr marL="355600" indent="-341313"/>
            <a:r>
              <a:rPr lang="en-US" dirty="0"/>
              <a:t>Aspiration of secretions or gastric contents</a:t>
            </a:r>
          </a:p>
        </p:txBody>
      </p:sp>
    </p:spTree>
    <p:extLst>
      <p:ext uri="{BB962C8B-B14F-4D97-AF65-F5344CB8AC3E}">
        <p14:creationId xmlns:p14="http://schemas.microsoft.com/office/powerpoint/2010/main" val="3345335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25"/>
            <a:ext cx="8210550" cy="1844675"/>
          </a:xfrm>
        </p:spPr>
        <p:txBody>
          <a:bodyPr>
            <a:noAutofit/>
          </a:bodyPr>
          <a:lstStyle/>
          <a:p>
            <a:r>
              <a:rPr lang="en-US" dirty="0"/>
              <a:t>Recognizing Upper Airway Obstruction after Deep Extubation</a:t>
            </a:r>
          </a:p>
        </p:txBody>
      </p:sp>
      <p:sp>
        <p:nvSpPr>
          <p:cNvPr id="3" name="Content Placeholder 2"/>
          <p:cNvSpPr>
            <a:spLocks noGrp="1"/>
          </p:cNvSpPr>
          <p:nvPr>
            <p:ph idx="1"/>
          </p:nvPr>
        </p:nvSpPr>
        <p:spPr>
          <a:xfrm>
            <a:off x="304800" y="2057400"/>
            <a:ext cx="8210550" cy="4119563"/>
          </a:xfrm>
        </p:spPr>
        <p:txBody>
          <a:bodyPr>
            <a:normAutofit/>
          </a:bodyPr>
          <a:lstStyle/>
          <a:p>
            <a:pPr marL="287338" indent="-287338"/>
            <a:r>
              <a:rPr lang="en-US" dirty="0"/>
              <a:t>Inadequate air movement with facemask application on ETCO</a:t>
            </a:r>
            <a:r>
              <a:rPr lang="en-US" baseline="-25000" dirty="0"/>
              <a:t>2</a:t>
            </a:r>
            <a:r>
              <a:rPr lang="en-US" dirty="0"/>
              <a:t> monitor or by auscultation with stethoscope</a:t>
            </a:r>
          </a:p>
          <a:p>
            <a:pPr marL="287338" indent="-287338"/>
            <a:r>
              <a:rPr lang="en-US" dirty="0"/>
              <a:t>Desaturation</a:t>
            </a:r>
          </a:p>
          <a:p>
            <a:pPr marL="287338" indent="-287338"/>
            <a:r>
              <a:rPr lang="en-US" dirty="0"/>
              <a:t>Tugging or “See-Saw” chest movement</a:t>
            </a:r>
          </a:p>
        </p:txBody>
      </p:sp>
    </p:spTree>
    <p:extLst>
      <p:ext uri="{BB962C8B-B14F-4D97-AF65-F5344CB8AC3E}">
        <p14:creationId xmlns:p14="http://schemas.microsoft.com/office/powerpoint/2010/main" val="127459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25"/>
            <a:ext cx="8001000" cy="1844675"/>
          </a:xfrm>
        </p:spPr>
        <p:txBody>
          <a:bodyPr>
            <a:noAutofit/>
          </a:bodyPr>
          <a:lstStyle/>
          <a:p>
            <a:r>
              <a:rPr lang="en-US" dirty="0"/>
              <a:t>Treating Upper Airway Obstruction after Deep Extubation</a:t>
            </a:r>
          </a:p>
        </p:txBody>
      </p:sp>
      <p:sp>
        <p:nvSpPr>
          <p:cNvPr id="3" name="Content Placeholder 2"/>
          <p:cNvSpPr>
            <a:spLocks noGrp="1"/>
          </p:cNvSpPr>
          <p:nvPr>
            <p:ph idx="1"/>
          </p:nvPr>
        </p:nvSpPr>
        <p:spPr>
          <a:xfrm>
            <a:off x="304800" y="2057400"/>
            <a:ext cx="8210550" cy="4119563"/>
          </a:xfrm>
        </p:spPr>
        <p:txBody>
          <a:bodyPr>
            <a:normAutofit/>
          </a:bodyPr>
          <a:lstStyle/>
          <a:p>
            <a:pPr marL="287338" indent="-287338"/>
            <a:r>
              <a:rPr lang="en-US" dirty="0"/>
              <a:t>Ensure adequate seal with facemask</a:t>
            </a:r>
          </a:p>
          <a:p>
            <a:pPr marL="287338" indent="-287338"/>
            <a:r>
              <a:rPr lang="en-US" dirty="0"/>
              <a:t>Oral airway</a:t>
            </a:r>
          </a:p>
          <a:p>
            <a:pPr marL="287338" indent="-287338"/>
            <a:r>
              <a:rPr lang="en-US" dirty="0"/>
              <a:t>Jaw thrust, two handed face mask</a:t>
            </a:r>
          </a:p>
          <a:p>
            <a:pPr marL="287338" indent="-287338"/>
            <a:r>
              <a:rPr lang="en-US" dirty="0"/>
              <a:t>Lateral position</a:t>
            </a:r>
          </a:p>
          <a:p>
            <a:pPr marL="287338" indent="-287338"/>
            <a:r>
              <a:rPr lang="en-US" dirty="0"/>
              <a:t>Positive pressure ventilation until airway tone improves as level of anesthesia decreases</a:t>
            </a:r>
          </a:p>
        </p:txBody>
      </p:sp>
    </p:spTree>
    <p:extLst>
      <p:ext uri="{BB962C8B-B14F-4D97-AF65-F5344CB8AC3E}">
        <p14:creationId xmlns:p14="http://schemas.microsoft.com/office/powerpoint/2010/main" val="219831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A6F0-7C16-1A45-812E-39BBD269D4D9}"/>
              </a:ext>
            </a:extLst>
          </p:cNvPr>
          <p:cNvSpPr>
            <a:spLocks noGrp="1"/>
          </p:cNvSpPr>
          <p:nvPr>
            <p:ph type="title"/>
          </p:nvPr>
        </p:nvSpPr>
        <p:spPr/>
        <p:txBody>
          <a:bodyPr/>
          <a:lstStyle/>
          <a:p>
            <a:r>
              <a:rPr lang="en-US" dirty="0"/>
              <a:t>Incidence of Laryngospasm</a:t>
            </a:r>
          </a:p>
        </p:txBody>
      </p:sp>
      <p:sp>
        <p:nvSpPr>
          <p:cNvPr id="3" name="Content Placeholder 2">
            <a:extLst>
              <a:ext uri="{FF2B5EF4-FFF2-40B4-BE49-F238E27FC236}">
                <a16:creationId xmlns:a16="http://schemas.microsoft.com/office/drawing/2014/main" id="{9F1DF563-1AE6-0247-BEB3-D9D010E88270}"/>
              </a:ext>
            </a:extLst>
          </p:cNvPr>
          <p:cNvSpPr>
            <a:spLocks noGrp="1"/>
          </p:cNvSpPr>
          <p:nvPr>
            <p:ph idx="1"/>
          </p:nvPr>
        </p:nvSpPr>
        <p:spPr>
          <a:xfrm>
            <a:off x="628650" y="1825625"/>
            <a:ext cx="7886700" cy="3813175"/>
          </a:xfrm>
        </p:spPr>
        <p:txBody>
          <a:bodyPr>
            <a:normAutofit/>
          </a:bodyPr>
          <a:lstStyle/>
          <a:p>
            <a:pPr marL="287338" indent="-287338"/>
            <a:r>
              <a:rPr lang="en-US" sz="3200" dirty="0"/>
              <a:t>Reported 1% overall in adults and children</a:t>
            </a:r>
            <a:r>
              <a:rPr lang="en-US" sz="3200" baseline="30000" dirty="0"/>
              <a:t>1</a:t>
            </a:r>
            <a:endParaRPr lang="en-US" sz="3200" dirty="0"/>
          </a:p>
          <a:p>
            <a:pPr marL="287338" indent="-287338"/>
            <a:r>
              <a:rPr lang="en-US" sz="3200" dirty="0"/>
              <a:t>Greater incidence in children and infants than adults</a:t>
            </a:r>
          </a:p>
          <a:p>
            <a:pPr marL="287338" indent="-287338"/>
            <a:r>
              <a:rPr lang="en-US" sz="3200" dirty="0"/>
              <a:t>Highest incidence (10%) in children with reactive airway disease, asthma or upper respiratory tract infection</a:t>
            </a:r>
            <a:r>
              <a:rPr lang="en-US" sz="3200" baseline="30000" dirty="0"/>
              <a:t>1</a:t>
            </a:r>
            <a:endParaRPr lang="en-US" sz="3200" dirty="0"/>
          </a:p>
        </p:txBody>
      </p:sp>
      <p:sp>
        <p:nvSpPr>
          <p:cNvPr id="4" name="TextBox 3">
            <a:extLst>
              <a:ext uri="{FF2B5EF4-FFF2-40B4-BE49-F238E27FC236}">
                <a16:creationId xmlns:a16="http://schemas.microsoft.com/office/drawing/2014/main" id="{85B6D068-7A2D-434C-9B18-58D93A9B5E3E}"/>
              </a:ext>
            </a:extLst>
          </p:cNvPr>
          <p:cNvSpPr txBox="1"/>
          <p:nvPr/>
        </p:nvSpPr>
        <p:spPr>
          <a:xfrm>
            <a:off x="381001" y="5753345"/>
            <a:ext cx="8382000" cy="923330"/>
          </a:xfrm>
          <a:prstGeom prst="rect">
            <a:avLst/>
          </a:prstGeom>
          <a:noFill/>
        </p:spPr>
        <p:txBody>
          <a:bodyPr wrap="square" rtlCol="0">
            <a:spAutoFit/>
          </a:bodyPr>
          <a:lstStyle/>
          <a:p>
            <a:r>
              <a:rPr lang="en-US" baseline="30000" dirty="0"/>
              <a:t>1 </a:t>
            </a:r>
            <a:r>
              <a:rPr lang="en-US" dirty="0" err="1"/>
              <a:t>G.Gavel</a:t>
            </a:r>
            <a:r>
              <a:rPr lang="en-US" dirty="0"/>
              <a:t>; Laryngospasm in Anesthesia. British Journal of Anesthesia, April 2014, 14(2); Pages 47–51</a:t>
            </a:r>
          </a:p>
          <a:p>
            <a:endParaRPr lang="en-US" dirty="0"/>
          </a:p>
        </p:txBody>
      </p:sp>
    </p:spTree>
    <p:extLst>
      <p:ext uri="{BB962C8B-B14F-4D97-AF65-F5344CB8AC3E}">
        <p14:creationId xmlns:p14="http://schemas.microsoft.com/office/powerpoint/2010/main" val="242092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8D20E-3E04-AC4D-A9AF-10A1E39AF105}"/>
              </a:ext>
            </a:extLst>
          </p:cNvPr>
          <p:cNvSpPr>
            <a:spLocks noGrp="1"/>
          </p:cNvSpPr>
          <p:nvPr>
            <p:ph type="title"/>
          </p:nvPr>
        </p:nvSpPr>
        <p:spPr>
          <a:xfrm>
            <a:off x="628650" y="365125"/>
            <a:ext cx="7886700" cy="1006475"/>
          </a:xfrm>
        </p:spPr>
        <p:txBody>
          <a:bodyPr>
            <a:normAutofit/>
          </a:bodyPr>
          <a:lstStyle/>
          <a:p>
            <a:r>
              <a:rPr lang="en-US" dirty="0"/>
              <a:t>Morbidity of Laryngospasm</a:t>
            </a:r>
            <a:endParaRPr lang="en-US" sz="3600" dirty="0"/>
          </a:p>
        </p:txBody>
      </p:sp>
      <p:sp>
        <p:nvSpPr>
          <p:cNvPr id="3" name="Content Placeholder 2">
            <a:extLst>
              <a:ext uri="{FF2B5EF4-FFF2-40B4-BE49-F238E27FC236}">
                <a16:creationId xmlns:a16="http://schemas.microsoft.com/office/drawing/2014/main" id="{046BE294-7714-484A-9840-3E9CA3483B37}"/>
              </a:ext>
            </a:extLst>
          </p:cNvPr>
          <p:cNvSpPr>
            <a:spLocks noGrp="1"/>
          </p:cNvSpPr>
          <p:nvPr>
            <p:ph idx="1"/>
          </p:nvPr>
        </p:nvSpPr>
        <p:spPr>
          <a:xfrm>
            <a:off x="628650" y="1825625"/>
            <a:ext cx="7886700" cy="3722768"/>
          </a:xfrm>
        </p:spPr>
        <p:txBody>
          <a:bodyPr>
            <a:normAutofit/>
          </a:bodyPr>
          <a:lstStyle/>
          <a:p>
            <a:pPr marL="0" indent="0" fontAlgn="base">
              <a:buNone/>
            </a:pPr>
            <a:r>
              <a:rPr lang="en-US" dirty="0"/>
              <a:t>Australian Incident Monitoring Study</a:t>
            </a:r>
            <a:r>
              <a:rPr lang="en-US" sz="3550" baseline="22000" dirty="0"/>
              <a:t>3</a:t>
            </a:r>
            <a:r>
              <a:rPr lang="en-US" dirty="0"/>
              <a:t> </a:t>
            </a:r>
          </a:p>
          <a:p>
            <a:pPr marL="287338" indent="-274638" fontAlgn="base"/>
            <a:r>
              <a:rPr lang="en-US" sz="2800" dirty="0"/>
              <a:t>Significant hypoxemia in 61%</a:t>
            </a:r>
          </a:p>
          <a:p>
            <a:pPr marL="287338" indent="-274638" fontAlgn="base"/>
            <a:r>
              <a:rPr lang="en-US" sz="2800" dirty="0"/>
              <a:t>Bradycardia in 6% of adults and children</a:t>
            </a:r>
          </a:p>
          <a:p>
            <a:pPr marL="287338" indent="-274638" fontAlgn="base"/>
            <a:r>
              <a:rPr lang="en-US" sz="2800" dirty="0"/>
              <a:t>Bradycardia in 23% of children &lt; 1 year old</a:t>
            </a:r>
          </a:p>
          <a:p>
            <a:pPr marL="287338" indent="-274638" fontAlgn="base"/>
            <a:r>
              <a:rPr lang="en-US" sz="2800" dirty="0"/>
              <a:t>Post-obstructive pulmonary edema in 4%</a:t>
            </a:r>
          </a:p>
          <a:p>
            <a:pPr marL="287338" indent="-274638" fontAlgn="base"/>
            <a:r>
              <a:rPr lang="en-US" sz="2800" dirty="0"/>
              <a:t>Pulmonary aspiration in 3%</a:t>
            </a:r>
          </a:p>
        </p:txBody>
      </p:sp>
      <p:sp>
        <p:nvSpPr>
          <p:cNvPr id="4" name="TextBox 3">
            <a:extLst>
              <a:ext uri="{FF2B5EF4-FFF2-40B4-BE49-F238E27FC236}">
                <a16:creationId xmlns:a16="http://schemas.microsoft.com/office/drawing/2014/main" id="{76345B4F-D819-F540-9E71-83442311BBDD}"/>
              </a:ext>
            </a:extLst>
          </p:cNvPr>
          <p:cNvSpPr txBox="1"/>
          <p:nvPr/>
        </p:nvSpPr>
        <p:spPr>
          <a:xfrm>
            <a:off x="628650" y="5548393"/>
            <a:ext cx="11068730" cy="523220"/>
          </a:xfrm>
          <a:prstGeom prst="rect">
            <a:avLst/>
          </a:prstGeom>
          <a:noFill/>
        </p:spPr>
        <p:txBody>
          <a:bodyPr wrap="square" rtlCol="0">
            <a:spAutoFit/>
          </a:bodyPr>
          <a:lstStyle/>
          <a:p>
            <a:r>
              <a:rPr lang="en-US" sz="1400" baseline="30000" dirty="0"/>
              <a:t>3 </a:t>
            </a:r>
            <a:r>
              <a:rPr lang="en-US" sz="1400" dirty="0"/>
              <a:t>Webb RK; The Australian Incident Monitoring Study: an analysis of 2000 incident reports.</a:t>
            </a:r>
          </a:p>
          <a:p>
            <a:r>
              <a:rPr lang="en-US" sz="1400" dirty="0"/>
              <a:t> </a:t>
            </a:r>
            <a:r>
              <a:rPr lang="en-US" sz="1400" dirty="0" err="1"/>
              <a:t>Anaesth</a:t>
            </a:r>
            <a:r>
              <a:rPr lang="en-US" sz="1400" dirty="0"/>
              <a:t> Intensive Care. 1993 Oct;21(5):520-8. </a:t>
            </a:r>
            <a:r>
              <a:rPr lang="en-US" sz="1400" dirty="0" err="1"/>
              <a:t>doi</a:t>
            </a:r>
            <a:r>
              <a:rPr lang="en-US" sz="1400" dirty="0"/>
              <a:t>: 10.1177/0310057X9302100507. PMID: 8273871</a:t>
            </a:r>
            <a:endParaRPr lang="en-US" sz="1400" dirty="0">
              <a:solidFill>
                <a:srgbClr val="0070C0"/>
              </a:solidFill>
            </a:endParaRPr>
          </a:p>
        </p:txBody>
      </p:sp>
    </p:spTree>
    <p:extLst>
      <p:ext uri="{BB962C8B-B14F-4D97-AF65-F5344CB8AC3E}">
        <p14:creationId xmlns:p14="http://schemas.microsoft.com/office/powerpoint/2010/main" val="598954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LMA vs ETT: </a:t>
            </a:r>
            <a:r>
              <a:rPr lang="en-US" sz="4000" dirty="0"/>
              <a:t>Which has less complications following deep extubation</a:t>
            </a:r>
            <a:r>
              <a:rPr lang="en-US" sz="4000" baseline="30000" dirty="0"/>
              <a:t>4</a:t>
            </a:r>
            <a:endParaRPr lang="en-US" sz="4000" dirty="0"/>
          </a:p>
        </p:txBody>
      </p:sp>
      <p:sp>
        <p:nvSpPr>
          <p:cNvPr id="3" name="Content Placeholder 2"/>
          <p:cNvSpPr>
            <a:spLocks noGrp="1"/>
          </p:cNvSpPr>
          <p:nvPr>
            <p:ph idx="1"/>
          </p:nvPr>
        </p:nvSpPr>
        <p:spPr>
          <a:xfrm>
            <a:off x="628650" y="1825625"/>
            <a:ext cx="7886700" cy="4041775"/>
          </a:xfrm>
        </p:spPr>
        <p:txBody>
          <a:bodyPr/>
          <a:lstStyle/>
          <a:p>
            <a:r>
              <a:rPr lang="en-US" dirty="0"/>
              <a:t>Meta-analysis of 17 trials</a:t>
            </a:r>
            <a:r>
              <a:rPr lang="en-US" baseline="30000" dirty="0"/>
              <a:t>4</a:t>
            </a:r>
          </a:p>
          <a:p>
            <a:r>
              <a:rPr lang="en-US" dirty="0"/>
              <a:t>1881 patients</a:t>
            </a:r>
          </a:p>
          <a:p>
            <a:r>
              <a:rPr lang="en-US" dirty="0"/>
              <a:t>No significant difference in incidence of complications following deep </a:t>
            </a:r>
            <a:r>
              <a:rPr lang="en-US" dirty="0" err="1"/>
              <a:t>extubation</a:t>
            </a:r>
            <a:r>
              <a:rPr lang="en-US" dirty="0"/>
              <a:t> with LMA vs ETT</a:t>
            </a:r>
          </a:p>
          <a:p>
            <a:r>
              <a:rPr lang="en-US" dirty="0"/>
              <a:t>This study found the incidence of laryngospasm to be 3.7% overall. </a:t>
            </a:r>
          </a:p>
          <a:p>
            <a:endParaRPr lang="en-US" dirty="0"/>
          </a:p>
        </p:txBody>
      </p:sp>
      <p:sp>
        <p:nvSpPr>
          <p:cNvPr id="4" name="TextBox 3">
            <a:extLst>
              <a:ext uri="{FF2B5EF4-FFF2-40B4-BE49-F238E27FC236}">
                <a16:creationId xmlns:a16="http://schemas.microsoft.com/office/drawing/2014/main" id="{7F5613BC-AE66-264C-B91B-8FB44B43838A}"/>
              </a:ext>
            </a:extLst>
          </p:cNvPr>
          <p:cNvSpPr txBox="1"/>
          <p:nvPr/>
        </p:nvSpPr>
        <p:spPr>
          <a:xfrm>
            <a:off x="914401" y="6002338"/>
            <a:ext cx="7848600" cy="738664"/>
          </a:xfrm>
          <a:prstGeom prst="rect">
            <a:avLst/>
          </a:prstGeom>
          <a:noFill/>
        </p:spPr>
        <p:txBody>
          <a:bodyPr wrap="square" rtlCol="0">
            <a:spAutoFit/>
          </a:bodyPr>
          <a:lstStyle/>
          <a:p>
            <a:r>
              <a:rPr lang="en-US" sz="1400" baseline="30000" dirty="0"/>
              <a:t>4</a:t>
            </a:r>
            <a:r>
              <a:rPr lang="en-US" sz="1400" dirty="0"/>
              <a:t>Chang-Hoon Koo. Deep vs. Awake Extubation and LMA Removal in Terms of Airway Complications in Pediatric Patients Undergoing Anesthesia: A Systemic Review and Meta-Analysis.  Journal of Clinical Medicine, 2018 Oct; 7(10): 353</a:t>
            </a:r>
          </a:p>
        </p:txBody>
      </p:sp>
    </p:spTree>
    <p:extLst>
      <p:ext uri="{BB962C8B-B14F-4D97-AF65-F5344CB8AC3E}">
        <p14:creationId xmlns:p14="http://schemas.microsoft.com/office/powerpoint/2010/main" val="122563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n-lt"/>
              </a:rPr>
              <a:t>Learning Objectives:</a:t>
            </a:r>
          </a:p>
        </p:txBody>
      </p:sp>
      <p:sp>
        <p:nvSpPr>
          <p:cNvPr id="3" name="Content Placeholder 2"/>
          <p:cNvSpPr>
            <a:spLocks noGrp="1"/>
          </p:cNvSpPr>
          <p:nvPr>
            <p:ph idx="1"/>
          </p:nvPr>
        </p:nvSpPr>
        <p:spPr/>
        <p:txBody>
          <a:bodyPr/>
          <a:lstStyle/>
          <a:p>
            <a:pPr marL="295275" indent="-295275"/>
            <a:r>
              <a:rPr lang="en-US" sz="2800" dirty="0"/>
              <a:t>What is deep extubation?</a:t>
            </a:r>
          </a:p>
          <a:p>
            <a:pPr marL="295275" indent="-295275"/>
            <a:r>
              <a:rPr lang="en-US" sz="2800" dirty="0"/>
              <a:t>Stages of Anesthesia?</a:t>
            </a:r>
          </a:p>
          <a:p>
            <a:pPr marL="295275" indent="-295275"/>
            <a:r>
              <a:rPr lang="en-US" sz="2800" dirty="0"/>
              <a:t>How to execute deep extubation safely</a:t>
            </a:r>
          </a:p>
          <a:p>
            <a:pPr marL="295275" indent="-295275"/>
            <a:r>
              <a:rPr lang="en-US" sz="2800" dirty="0"/>
              <a:t>Risks and benefits of deep extubation</a:t>
            </a:r>
          </a:p>
          <a:p>
            <a:pPr marL="295275" indent="-295275"/>
            <a:r>
              <a:rPr lang="en-US" sz="2800" dirty="0"/>
              <a:t>Appropriate candidates for deep extubation</a:t>
            </a:r>
          </a:p>
          <a:p>
            <a:pPr marL="295275" indent="-295275"/>
            <a:r>
              <a:rPr lang="en-US" sz="2800" dirty="0"/>
              <a:t>Managing airway complications</a:t>
            </a:r>
          </a:p>
          <a:p>
            <a:endParaRPr lang="en-US" dirty="0"/>
          </a:p>
        </p:txBody>
      </p:sp>
    </p:spTree>
    <p:extLst>
      <p:ext uri="{BB962C8B-B14F-4D97-AF65-F5344CB8AC3E}">
        <p14:creationId xmlns:p14="http://schemas.microsoft.com/office/powerpoint/2010/main" val="686028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0D962-E4A6-E84B-AFE1-2ABD1CC51C58}"/>
              </a:ext>
            </a:extLst>
          </p:cNvPr>
          <p:cNvSpPr>
            <a:spLocks noGrp="1"/>
          </p:cNvSpPr>
          <p:nvPr>
            <p:ph type="title"/>
          </p:nvPr>
        </p:nvSpPr>
        <p:spPr>
          <a:xfrm>
            <a:off x="228600" y="365125"/>
            <a:ext cx="8286750" cy="1006475"/>
          </a:xfrm>
        </p:spPr>
        <p:txBody>
          <a:bodyPr/>
          <a:lstStyle/>
          <a:p>
            <a:r>
              <a:rPr lang="en-US" dirty="0"/>
              <a:t>Management of Laryngospasm</a:t>
            </a:r>
          </a:p>
        </p:txBody>
      </p:sp>
      <p:sp>
        <p:nvSpPr>
          <p:cNvPr id="3" name="Content Placeholder 2">
            <a:extLst>
              <a:ext uri="{FF2B5EF4-FFF2-40B4-BE49-F238E27FC236}">
                <a16:creationId xmlns:a16="http://schemas.microsoft.com/office/drawing/2014/main" id="{6BE5A2B4-43DF-9C43-9D6E-E7204F006442}"/>
              </a:ext>
            </a:extLst>
          </p:cNvPr>
          <p:cNvSpPr>
            <a:spLocks noGrp="1"/>
          </p:cNvSpPr>
          <p:nvPr>
            <p:ph idx="1"/>
          </p:nvPr>
        </p:nvSpPr>
        <p:spPr>
          <a:xfrm>
            <a:off x="304800" y="1600200"/>
            <a:ext cx="8210550" cy="4576763"/>
          </a:xfrm>
        </p:spPr>
        <p:txBody>
          <a:bodyPr>
            <a:normAutofit lnSpcReduction="10000"/>
          </a:bodyPr>
          <a:lstStyle/>
          <a:p>
            <a:pPr marL="287338" indent="-287338"/>
            <a:r>
              <a:rPr lang="en-US" sz="3200" dirty="0"/>
              <a:t>Call for help</a:t>
            </a:r>
          </a:p>
          <a:p>
            <a:pPr marL="287338" indent="-287338"/>
            <a:r>
              <a:rPr lang="en-US" sz="3200" dirty="0"/>
              <a:t>Positive pressure ventilation (PPV) with two handed facemask with jaw thrust and high peak inspiratory pressure (may need up to 50 cm H</a:t>
            </a:r>
            <a:r>
              <a:rPr lang="en-US" sz="3200" baseline="-25000" dirty="0"/>
              <a:t>2</a:t>
            </a:r>
            <a:r>
              <a:rPr lang="en-US" sz="3200" dirty="0"/>
              <a:t>O) </a:t>
            </a:r>
          </a:p>
          <a:p>
            <a:pPr marL="287338" indent="-287338"/>
            <a:r>
              <a:rPr lang="en-US" sz="3200" dirty="0"/>
              <a:t>If unable to break laryngospasm with PPV administer 1-2 mg/kg of Propofol (1-2 mg/kg)</a:t>
            </a:r>
          </a:p>
          <a:p>
            <a:pPr marL="287338" indent="-287338"/>
            <a:r>
              <a:rPr lang="en-US" sz="3200" dirty="0"/>
              <a:t>If unable to break laryngospasm with Propofol administer succinylcholine 0.1 mg/kg IV or Rocuronium (0.3-0.5 mg/kg)</a:t>
            </a:r>
          </a:p>
        </p:txBody>
      </p:sp>
    </p:spTree>
    <p:extLst>
      <p:ext uri="{BB962C8B-B14F-4D97-AF65-F5344CB8AC3E}">
        <p14:creationId xmlns:p14="http://schemas.microsoft.com/office/powerpoint/2010/main" val="487057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Conclusions:</a:t>
            </a:r>
          </a:p>
        </p:txBody>
      </p:sp>
      <p:sp>
        <p:nvSpPr>
          <p:cNvPr id="3" name="Content Placeholder 2"/>
          <p:cNvSpPr>
            <a:spLocks noGrp="1"/>
          </p:cNvSpPr>
          <p:nvPr>
            <p:ph idx="1"/>
          </p:nvPr>
        </p:nvSpPr>
        <p:spPr>
          <a:xfrm>
            <a:off x="628650" y="1825625"/>
            <a:ext cx="8058150" cy="4351338"/>
          </a:xfrm>
        </p:spPr>
        <p:txBody>
          <a:bodyPr>
            <a:normAutofit/>
          </a:bodyPr>
          <a:lstStyle/>
          <a:p>
            <a:pPr marL="287338" indent="-287338"/>
            <a:r>
              <a:rPr lang="en-US" sz="3200" dirty="0"/>
              <a:t>Deep extubations can be helpful when performed by an airway expert </a:t>
            </a:r>
          </a:p>
          <a:p>
            <a:pPr marL="287338" indent="-287338"/>
            <a:endParaRPr lang="en-US" sz="3200" dirty="0"/>
          </a:p>
          <a:p>
            <a:pPr marL="287338" indent="-287338"/>
            <a:r>
              <a:rPr lang="en-US" sz="3200" dirty="0"/>
              <a:t>Always prepare for the worst:  Have a plan in place for rescuing a patient with airway obstruction following extubation</a:t>
            </a:r>
          </a:p>
        </p:txBody>
      </p:sp>
    </p:spTree>
    <p:extLst>
      <p:ext uri="{BB962C8B-B14F-4D97-AF65-F5344CB8AC3E}">
        <p14:creationId xmlns:p14="http://schemas.microsoft.com/office/powerpoint/2010/main" val="214631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References:</a:t>
            </a: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1300" dirty="0" err="1"/>
              <a:t>Guedel,A</a:t>
            </a:r>
            <a:r>
              <a:rPr lang="en-US" sz="1300" dirty="0"/>
              <a:t>. Anesthesia: A teaching outline. Stages of Anesthesia. Anesthesia and Analgesia, 1936</a:t>
            </a:r>
          </a:p>
          <a:p>
            <a:pPr marL="514350" indent="-514350">
              <a:buFont typeface="+mj-lt"/>
              <a:buAutoNum type="arabicPeriod"/>
            </a:pPr>
            <a:r>
              <a:rPr lang="en-US" sz="1300" dirty="0" err="1"/>
              <a:t>Stoelting,R</a:t>
            </a:r>
            <a:r>
              <a:rPr lang="en-US" sz="1300" dirty="0"/>
              <a:t>., </a:t>
            </a:r>
            <a:r>
              <a:rPr lang="en-US" sz="1300" dirty="0" err="1"/>
              <a:t>R.Miller</a:t>
            </a:r>
            <a:r>
              <a:rPr lang="en-US" sz="1300" dirty="0"/>
              <a:t>; Basics of Anesthesia; 5</a:t>
            </a:r>
            <a:r>
              <a:rPr lang="en-US" sz="1300" baseline="30000" dirty="0"/>
              <a:t>th</a:t>
            </a:r>
            <a:r>
              <a:rPr lang="en-US" sz="1300" dirty="0"/>
              <a:t> ed. 2007 Chapter 16. </a:t>
            </a:r>
          </a:p>
          <a:p>
            <a:pPr marL="514350" indent="-514350">
              <a:buFont typeface="+mj-lt"/>
              <a:buAutoNum type="arabicPeriod"/>
            </a:pPr>
            <a:r>
              <a:rPr lang="en-US" sz="1300" dirty="0" err="1"/>
              <a:t>P.Davis</a:t>
            </a:r>
            <a:r>
              <a:rPr lang="en-US" sz="1300" dirty="0"/>
              <a:t>; Smith’s Anesthesia for Infants and Children; 9</a:t>
            </a:r>
            <a:r>
              <a:rPr lang="en-US" sz="1300" baseline="30000" dirty="0"/>
              <a:t>th</a:t>
            </a:r>
            <a:r>
              <a:rPr lang="en-US" sz="1300" dirty="0"/>
              <a:t> ed. Chapter 16: Respiratory Disorders</a:t>
            </a:r>
          </a:p>
          <a:p>
            <a:pPr marL="514350" indent="-514350">
              <a:buFont typeface="+mj-lt"/>
              <a:buAutoNum type="arabicPeriod"/>
            </a:pPr>
            <a:r>
              <a:rPr lang="en-US" sz="1300" dirty="0"/>
              <a:t>M. </a:t>
            </a:r>
            <a:r>
              <a:rPr lang="en-US" sz="1300" dirty="0" err="1"/>
              <a:t>Ramez</a:t>
            </a:r>
            <a:r>
              <a:rPr lang="en-US" sz="1300" dirty="0"/>
              <a:t> Salem; Understanding the Mechanics of Laryngospasm Is Crucial for Proper Treatment, editorial. Anesthesiology, August 2012: Vol.117, 441-442</a:t>
            </a:r>
          </a:p>
          <a:p>
            <a:pPr marL="514350" indent="-514350">
              <a:buFont typeface="+mj-lt"/>
              <a:buAutoNum type="arabicPeriod"/>
            </a:pPr>
            <a:r>
              <a:rPr lang="en-US" sz="1300" dirty="0"/>
              <a:t>Fink BR; The etiology and treatment of laryngeal spasm. Anesthesiology, 1956; 17:569–77</a:t>
            </a:r>
          </a:p>
          <a:p>
            <a:pPr marL="514350" indent="-514350">
              <a:buFont typeface="+mj-lt"/>
              <a:buAutoNum type="arabicPeriod"/>
            </a:pPr>
            <a:r>
              <a:rPr lang="en-US" sz="1300" dirty="0" err="1"/>
              <a:t>G.Gavel</a:t>
            </a:r>
            <a:r>
              <a:rPr lang="en-US" sz="1300" dirty="0"/>
              <a:t>; Laryngospasm in Anesthesia. British Journal of Anesthesia, Volume 14, Issue 2, April 2014, Pages 47–51</a:t>
            </a:r>
          </a:p>
          <a:p>
            <a:pPr marL="514350" indent="-514350">
              <a:buFont typeface="+mj-lt"/>
              <a:buAutoNum type="arabicPeriod"/>
            </a:pPr>
            <a:r>
              <a:rPr lang="en-US" sz="1300" dirty="0"/>
              <a:t>Webb RK; The Australian Incident Monitoring Study: an analysis of 2000 incident reports. </a:t>
            </a:r>
            <a:r>
              <a:rPr lang="en-US" sz="1300" dirty="0" err="1"/>
              <a:t>Anaesth</a:t>
            </a:r>
            <a:r>
              <a:rPr lang="en-US" sz="1300" dirty="0"/>
              <a:t> Intensive Care. 1993 Oct;21(5):520-8. </a:t>
            </a:r>
            <a:r>
              <a:rPr lang="en-US" sz="1300" dirty="0" err="1"/>
              <a:t>doi</a:t>
            </a:r>
            <a:r>
              <a:rPr lang="en-US" sz="1300" dirty="0"/>
              <a:t>: 10.1177/0310057X9302100507. PMID: 8273871</a:t>
            </a:r>
          </a:p>
          <a:p>
            <a:pPr marL="514350" indent="-514350">
              <a:buFont typeface="+mj-lt"/>
              <a:buAutoNum type="arabicPeriod"/>
            </a:pPr>
            <a:r>
              <a:rPr lang="en-US" sz="1300" dirty="0"/>
              <a:t>Visvanathan, T., Kluger MT,  Webb RK,  </a:t>
            </a:r>
            <a:r>
              <a:rPr lang="en-US" sz="1300" dirty="0" err="1"/>
              <a:t>Westhorpe</a:t>
            </a:r>
            <a:r>
              <a:rPr lang="en-US" sz="1300" dirty="0"/>
              <a:t> RN Crisis management during </a:t>
            </a:r>
            <a:r>
              <a:rPr lang="en-US" sz="1300" dirty="0" err="1"/>
              <a:t>anaesthesia</a:t>
            </a:r>
            <a:r>
              <a:rPr lang="en-US" sz="1300" dirty="0"/>
              <a:t>: laryngospasm, </a:t>
            </a:r>
            <a:r>
              <a:rPr lang="en-US" sz="1300" i="1" dirty="0" err="1"/>
              <a:t>Qual</a:t>
            </a:r>
            <a:r>
              <a:rPr lang="en-US" sz="1300" i="1" dirty="0"/>
              <a:t> </a:t>
            </a:r>
            <a:r>
              <a:rPr lang="en-US" sz="1300" i="1" dirty="0" err="1"/>
              <a:t>Saf</a:t>
            </a:r>
            <a:r>
              <a:rPr lang="en-US" sz="1300" i="1" dirty="0"/>
              <a:t> Health Care</a:t>
            </a:r>
            <a:r>
              <a:rPr lang="en-US" sz="1300" dirty="0"/>
              <a:t> , 2005, vol. 14 pg. e3</a:t>
            </a:r>
          </a:p>
          <a:p>
            <a:pPr marL="514350" indent="-514350">
              <a:buFont typeface="+mj-lt"/>
              <a:buAutoNum type="arabicPeriod"/>
            </a:pPr>
            <a:r>
              <a:rPr lang="en-US" sz="1300" dirty="0"/>
              <a:t>Chang-</a:t>
            </a:r>
            <a:r>
              <a:rPr lang="en-US" sz="1300" dirty="0" err="1"/>
              <a:t>Hoon</a:t>
            </a:r>
            <a:r>
              <a:rPr lang="en-US" sz="1300" dirty="0"/>
              <a:t> Koo. Deep vs. Awake Extubation and LMA Removal in Terms of Airway Complications in Pediatric Patients Undergoing Anesthesia: A Systemic Review and Meta-Analysis.  Journal of Clinical Medicine, 2018 Oct; 7(10): 353</a:t>
            </a:r>
            <a:br>
              <a:rPr lang="en-US" sz="1300" dirty="0"/>
            </a:br>
            <a:endParaRPr lang="en-US" sz="1300" dirty="0"/>
          </a:p>
        </p:txBody>
      </p:sp>
    </p:spTree>
    <p:extLst>
      <p:ext uri="{BB962C8B-B14F-4D97-AF65-F5344CB8AC3E}">
        <p14:creationId xmlns:p14="http://schemas.microsoft.com/office/powerpoint/2010/main" val="341432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Disclosures</a:t>
            </a:r>
          </a:p>
        </p:txBody>
      </p:sp>
      <p:sp>
        <p:nvSpPr>
          <p:cNvPr id="3" name="Content Placeholder 2"/>
          <p:cNvSpPr>
            <a:spLocks noGrp="1"/>
          </p:cNvSpPr>
          <p:nvPr>
            <p:ph idx="1"/>
          </p:nvPr>
        </p:nvSpPr>
        <p:spPr>
          <a:xfrm>
            <a:off x="628650" y="2666999"/>
            <a:ext cx="7886700" cy="2057401"/>
          </a:xfrm>
        </p:spPr>
        <p:txBody>
          <a:bodyPr/>
          <a:lstStyle/>
          <a:p>
            <a:pPr marL="0" indent="0">
              <a:buNone/>
            </a:pPr>
            <a:r>
              <a:rPr lang="en-US" dirty="0">
                <a:ea typeface="MS PGothic" charset="0"/>
              </a:rPr>
              <a:t>No relevant financial relationships</a:t>
            </a:r>
          </a:p>
          <a:p>
            <a:pPr marL="0" indent="0">
              <a:buNone/>
            </a:pPr>
            <a:endParaRPr lang="en-US" dirty="0"/>
          </a:p>
        </p:txBody>
      </p:sp>
    </p:spTree>
    <p:extLst>
      <p:ext uri="{BB962C8B-B14F-4D97-AF65-F5344CB8AC3E}">
        <p14:creationId xmlns:p14="http://schemas.microsoft.com/office/powerpoint/2010/main" val="52606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058150" cy="1158875"/>
          </a:xfrm>
        </p:spPr>
        <p:txBody>
          <a:bodyPr>
            <a:normAutofit/>
          </a:bodyPr>
          <a:lstStyle/>
          <a:p>
            <a:r>
              <a:rPr lang="en-US" sz="4800" dirty="0"/>
              <a:t>Deep vs Awake Extubation</a:t>
            </a:r>
          </a:p>
        </p:txBody>
      </p:sp>
      <p:sp>
        <p:nvSpPr>
          <p:cNvPr id="3" name="Content Placeholder 2"/>
          <p:cNvSpPr>
            <a:spLocks noGrp="1"/>
          </p:cNvSpPr>
          <p:nvPr>
            <p:ph idx="1"/>
          </p:nvPr>
        </p:nvSpPr>
        <p:spPr>
          <a:xfrm>
            <a:off x="533400" y="1825625"/>
            <a:ext cx="7981950" cy="4351338"/>
          </a:xfrm>
        </p:spPr>
        <p:txBody>
          <a:bodyPr>
            <a:noAutofit/>
          </a:bodyPr>
          <a:lstStyle/>
          <a:p>
            <a:r>
              <a:rPr lang="en-US" sz="3200" i="1" dirty="0"/>
              <a:t>Awake</a:t>
            </a:r>
            <a:r>
              <a:rPr lang="en-US" sz="3200" dirty="0"/>
              <a:t> </a:t>
            </a:r>
            <a:r>
              <a:rPr lang="en-US" sz="3200" i="1" dirty="0"/>
              <a:t>extubation</a:t>
            </a:r>
            <a:r>
              <a:rPr lang="en-US" sz="3200" dirty="0"/>
              <a:t>: Remove LMA or ETT when the patient is awake with airway reflexes intact</a:t>
            </a:r>
          </a:p>
          <a:p>
            <a:pPr marL="0" indent="0" algn="ctr">
              <a:buNone/>
            </a:pPr>
            <a:endParaRPr lang="en-US" sz="900" i="1" dirty="0"/>
          </a:p>
          <a:p>
            <a:pPr marL="0" indent="0" algn="ctr">
              <a:buNone/>
            </a:pPr>
            <a:r>
              <a:rPr lang="en-US" sz="3200" i="1" dirty="0"/>
              <a:t>vs</a:t>
            </a:r>
          </a:p>
          <a:p>
            <a:pPr marL="0" indent="0" algn="ctr">
              <a:buNone/>
            </a:pPr>
            <a:endParaRPr lang="en-US" sz="1400" i="1" dirty="0"/>
          </a:p>
          <a:p>
            <a:r>
              <a:rPr lang="en-US" sz="3200" i="1" dirty="0"/>
              <a:t>Deep</a:t>
            </a:r>
            <a:r>
              <a:rPr lang="en-US" sz="3200" dirty="0"/>
              <a:t> </a:t>
            </a:r>
            <a:r>
              <a:rPr lang="en-US" sz="3200" i="1" dirty="0"/>
              <a:t>extubation</a:t>
            </a:r>
            <a:r>
              <a:rPr lang="en-US" sz="3200" dirty="0"/>
              <a:t>: Removal of LMA or ETT when the patient is still anesthetized and before airway tone and reflexes return                       </a:t>
            </a:r>
          </a:p>
        </p:txBody>
      </p:sp>
    </p:spTree>
    <p:extLst>
      <p:ext uri="{BB962C8B-B14F-4D97-AF65-F5344CB8AC3E}">
        <p14:creationId xmlns:p14="http://schemas.microsoft.com/office/powerpoint/2010/main" val="12465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5"/>
            <a:ext cx="8134350" cy="1082675"/>
          </a:xfrm>
        </p:spPr>
        <p:txBody>
          <a:bodyPr>
            <a:normAutofit/>
          </a:bodyPr>
          <a:lstStyle/>
          <a:p>
            <a:r>
              <a:rPr lang="en-US" sz="4800" dirty="0"/>
              <a:t>Stages of Anesthesia</a:t>
            </a:r>
          </a:p>
        </p:txBody>
      </p:sp>
      <p:sp>
        <p:nvSpPr>
          <p:cNvPr id="3" name="Content Placeholder 2"/>
          <p:cNvSpPr>
            <a:spLocks noGrp="1"/>
          </p:cNvSpPr>
          <p:nvPr>
            <p:ph idx="1"/>
          </p:nvPr>
        </p:nvSpPr>
        <p:spPr>
          <a:xfrm>
            <a:off x="457200" y="1752600"/>
            <a:ext cx="8458200" cy="4724400"/>
          </a:xfrm>
        </p:spPr>
        <p:txBody>
          <a:bodyPr>
            <a:noAutofit/>
          </a:bodyPr>
          <a:lstStyle/>
          <a:p>
            <a:pPr marL="287338" indent="-287338"/>
            <a:r>
              <a:rPr lang="en-US" dirty="0"/>
              <a:t>Stage 1: Disorientation - induction,  ends with loss of consciousness</a:t>
            </a:r>
          </a:p>
          <a:p>
            <a:pPr marL="287338" indent="-287338"/>
            <a:r>
              <a:rPr lang="en-US" dirty="0"/>
              <a:t>Stage 2: Excitement or disinhibition </a:t>
            </a:r>
          </a:p>
          <a:p>
            <a:pPr marL="287338" indent="-287338"/>
            <a:r>
              <a:rPr lang="en-US" dirty="0"/>
              <a:t>Stage 3: Surgical Anesthesia - Safe for intubation and surgery</a:t>
            </a:r>
          </a:p>
          <a:p>
            <a:pPr marL="287338" indent="-287338"/>
            <a:r>
              <a:rPr lang="en-US" dirty="0"/>
              <a:t>Stage 4: Overdose and possible cardiovascular  compromise</a:t>
            </a:r>
          </a:p>
        </p:txBody>
      </p:sp>
    </p:spTree>
    <p:extLst>
      <p:ext uri="{BB962C8B-B14F-4D97-AF65-F5344CB8AC3E}">
        <p14:creationId xmlns:p14="http://schemas.microsoft.com/office/powerpoint/2010/main" val="33186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82675"/>
          </a:xfrm>
        </p:spPr>
        <p:txBody>
          <a:bodyPr>
            <a:normAutofit/>
          </a:bodyPr>
          <a:lstStyle/>
          <a:p>
            <a:r>
              <a:rPr lang="en-US" dirty="0"/>
              <a:t>Pearls of Safe Extubation</a:t>
            </a:r>
          </a:p>
        </p:txBody>
      </p:sp>
      <p:sp>
        <p:nvSpPr>
          <p:cNvPr id="3" name="Content Placeholder 2"/>
          <p:cNvSpPr>
            <a:spLocks noGrp="1"/>
          </p:cNvSpPr>
          <p:nvPr>
            <p:ph idx="1"/>
          </p:nvPr>
        </p:nvSpPr>
        <p:spPr>
          <a:xfrm>
            <a:off x="628650" y="1447800"/>
            <a:ext cx="7886700" cy="5105400"/>
          </a:xfrm>
        </p:spPr>
        <p:txBody>
          <a:bodyPr>
            <a:normAutofit/>
          </a:bodyPr>
          <a:lstStyle/>
          <a:p>
            <a:pPr marL="0" indent="0">
              <a:buNone/>
            </a:pPr>
            <a:r>
              <a:rPr lang="en-US" sz="3900" dirty="0"/>
              <a:t>Avoid extubating during Stage 2:</a:t>
            </a:r>
          </a:p>
          <a:p>
            <a:pPr marL="750888" lvl="2" indent="-293688"/>
            <a:r>
              <a:rPr lang="en-US" sz="2600" dirty="0" err="1"/>
              <a:t>Disconjugate</a:t>
            </a:r>
            <a:r>
              <a:rPr lang="en-US" sz="2600" dirty="0"/>
              <a:t> gaze</a:t>
            </a:r>
          </a:p>
          <a:p>
            <a:pPr marL="750888" lvl="2" indent="-293688"/>
            <a:r>
              <a:rPr lang="en-US" sz="2600" dirty="0"/>
              <a:t>Irregular respiratory pattern or breath holding</a:t>
            </a:r>
          </a:p>
          <a:p>
            <a:pPr marL="750888" lvl="2" indent="-293688"/>
            <a:r>
              <a:rPr lang="en-US" sz="2600" dirty="0"/>
              <a:t>Injected conjunctiva </a:t>
            </a:r>
          </a:p>
          <a:p>
            <a:pPr marL="750888" lvl="2" indent="-293688"/>
            <a:r>
              <a:rPr lang="en-US" sz="2600" dirty="0"/>
              <a:t>Increased salivation </a:t>
            </a:r>
          </a:p>
          <a:p>
            <a:pPr marL="750888" lvl="2" indent="-293688"/>
            <a:r>
              <a:rPr lang="en-US" sz="2600" dirty="0"/>
              <a:t>Increased heart rate</a:t>
            </a:r>
          </a:p>
          <a:p>
            <a:pPr marL="750888" lvl="2" indent="-293688"/>
            <a:r>
              <a:rPr lang="en-US" sz="2600" dirty="0"/>
              <a:t>Localizing to noxious stimulation but not awake enough to follow commands</a:t>
            </a:r>
          </a:p>
          <a:p>
            <a:pPr marL="0" lvl="1" indent="0">
              <a:buNone/>
            </a:pPr>
            <a:r>
              <a:rPr lang="en-US" sz="3500" i="1" dirty="0"/>
              <a:t>Stage 2 is associated with </a:t>
            </a:r>
            <a:r>
              <a:rPr lang="en-US" sz="3500" b="1" i="1" dirty="0"/>
              <a:t>airway irritability.</a:t>
            </a:r>
            <a:r>
              <a:rPr lang="en-US" sz="3500" dirty="0"/>
              <a:t> </a:t>
            </a:r>
            <a:r>
              <a:rPr lang="en-US" sz="3500" i="1" dirty="0"/>
              <a:t>Intubating or extubating during Stage 2 can lead to </a:t>
            </a:r>
            <a:r>
              <a:rPr lang="en-US" sz="3500" b="1" i="1" dirty="0"/>
              <a:t>laryngospasm </a:t>
            </a:r>
          </a:p>
          <a:p>
            <a:pPr marL="293688" lvl="1" indent="-293688"/>
            <a:endParaRPr lang="en-US" sz="1600" dirty="0"/>
          </a:p>
        </p:txBody>
      </p:sp>
      <p:sp>
        <p:nvSpPr>
          <p:cNvPr id="4" name="TextBox 3">
            <a:extLst>
              <a:ext uri="{FF2B5EF4-FFF2-40B4-BE49-F238E27FC236}">
                <a16:creationId xmlns:a16="http://schemas.microsoft.com/office/drawing/2014/main" id="{3658A40A-AC6F-5D4E-8444-7E809252106A}"/>
              </a:ext>
            </a:extLst>
          </p:cNvPr>
          <p:cNvSpPr txBox="1"/>
          <p:nvPr/>
        </p:nvSpPr>
        <p:spPr>
          <a:xfrm>
            <a:off x="8679051" y="2495227"/>
            <a:ext cx="1099981" cy="369332"/>
          </a:xfrm>
          <a:prstGeom prst="rect">
            <a:avLst/>
          </a:prstGeom>
          <a:noFill/>
        </p:spPr>
        <p:txBody>
          <a:bodyPr wrap="none" rtlCol="0">
            <a:spAutoFit/>
          </a:bodyPr>
          <a:lstStyle/>
          <a:p>
            <a:r>
              <a:rPr lang="en-US" dirty="0">
                <a:solidFill>
                  <a:srgbClr val="0070C0"/>
                </a:solidFill>
              </a:rPr>
              <a:t>This slide </a:t>
            </a:r>
          </a:p>
        </p:txBody>
      </p:sp>
    </p:spTree>
    <p:extLst>
      <p:ext uri="{BB962C8B-B14F-4D97-AF65-F5344CB8AC3E}">
        <p14:creationId xmlns:p14="http://schemas.microsoft.com/office/powerpoint/2010/main" val="388876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058150" cy="1082675"/>
          </a:xfrm>
        </p:spPr>
        <p:txBody>
          <a:bodyPr/>
          <a:lstStyle/>
          <a:p>
            <a:r>
              <a:rPr lang="en-US" dirty="0"/>
              <a:t>Criteria for Awake Extubation</a:t>
            </a:r>
          </a:p>
        </p:txBody>
      </p:sp>
      <p:sp>
        <p:nvSpPr>
          <p:cNvPr id="3" name="Content Placeholder 2"/>
          <p:cNvSpPr>
            <a:spLocks noGrp="1"/>
          </p:cNvSpPr>
          <p:nvPr>
            <p:ph idx="1"/>
          </p:nvPr>
        </p:nvSpPr>
        <p:spPr>
          <a:xfrm>
            <a:off x="457200" y="1600200"/>
            <a:ext cx="8305800" cy="4876800"/>
          </a:xfrm>
        </p:spPr>
        <p:txBody>
          <a:bodyPr>
            <a:noAutofit/>
          </a:bodyPr>
          <a:lstStyle/>
          <a:p>
            <a:pPr marL="287338" indent="-287338"/>
            <a:r>
              <a:rPr lang="en-US" sz="2800" dirty="0"/>
              <a:t>Swallowing/coughing indicate return of airway reflexes</a:t>
            </a:r>
          </a:p>
          <a:p>
            <a:pPr marL="287338" indent="-287338"/>
            <a:r>
              <a:rPr lang="en-US" sz="2800" dirty="0"/>
              <a:t>Eye opening</a:t>
            </a:r>
          </a:p>
          <a:p>
            <a:pPr marL="287338" indent="-287338"/>
            <a:r>
              <a:rPr lang="en-US" sz="2800" dirty="0"/>
              <a:t>Eyes are conjugate</a:t>
            </a:r>
          </a:p>
          <a:p>
            <a:pPr marL="287338" indent="-287338"/>
            <a:r>
              <a:rPr lang="en-US" sz="2800" dirty="0"/>
              <a:t>Reaching for ETT</a:t>
            </a:r>
          </a:p>
          <a:p>
            <a:pPr marL="287338" indent="-287338"/>
            <a:r>
              <a:rPr lang="en-US" sz="2800" dirty="0"/>
              <a:t>Head lift for at least 10 seconds</a:t>
            </a:r>
          </a:p>
          <a:p>
            <a:pPr marL="287338" indent="-287338"/>
            <a:r>
              <a:rPr lang="en-US" sz="2800" dirty="0"/>
              <a:t>Regular respiratory pattern with adequate tidal volumes</a:t>
            </a:r>
          </a:p>
          <a:p>
            <a:pPr marL="287338" indent="-287338"/>
            <a:r>
              <a:rPr lang="en-US" sz="2800" dirty="0"/>
              <a:t>Following commands (observed in older kids and adults)</a:t>
            </a:r>
          </a:p>
        </p:txBody>
      </p:sp>
    </p:spTree>
    <p:extLst>
      <p:ext uri="{BB962C8B-B14F-4D97-AF65-F5344CB8AC3E}">
        <p14:creationId xmlns:p14="http://schemas.microsoft.com/office/powerpoint/2010/main" val="82599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7543800" cy="1006475"/>
          </a:xfrm>
        </p:spPr>
        <p:txBody>
          <a:bodyPr/>
          <a:lstStyle/>
          <a:p>
            <a:r>
              <a:rPr lang="en-US" dirty="0"/>
              <a:t>Indications for Deep Extubation </a:t>
            </a:r>
          </a:p>
        </p:txBody>
      </p:sp>
      <p:sp>
        <p:nvSpPr>
          <p:cNvPr id="3" name="Content Placeholder 2"/>
          <p:cNvSpPr>
            <a:spLocks noGrp="1"/>
          </p:cNvSpPr>
          <p:nvPr>
            <p:ph idx="1"/>
          </p:nvPr>
        </p:nvSpPr>
        <p:spPr>
          <a:xfrm>
            <a:off x="381000" y="1524000"/>
            <a:ext cx="8305800" cy="5105400"/>
          </a:xfrm>
        </p:spPr>
        <p:txBody>
          <a:bodyPr>
            <a:normAutofit/>
          </a:bodyPr>
          <a:lstStyle/>
          <a:p>
            <a:pPr marL="287338" indent="-287338"/>
            <a:r>
              <a:rPr lang="en-US" dirty="0"/>
              <a:t>There are no absolute indications for deep </a:t>
            </a:r>
            <a:r>
              <a:rPr lang="en-US" dirty="0" err="1"/>
              <a:t>extubation</a:t>
            </a:r>
            <a:endParaRPr lang="en-US" dirty="0"/>
          </a:p>
          <a:p>
            <a:pPr marL="287338" indent="-287338"/>
            <a:r>
              <a:rPr lang="en-US" dirty="0"/>
              <a:t>Consider deep extubation for: </a:t>
            </a:r>
          </a:p>
          <a:p>
            <a:pPr marL="635000" lvl="1" indent="-342900">
              <a:buFont typeface="System Font Regular"/>
              <a:buChar char="-"/>
            </a:pPr>
            <a:r>
              <a:rPr lang="en-US" dirty="0"/>
              <a:t>Intracranial surgery </a:t>
            </a:r>
          </a:p>
          <a:p>
            <a:pPr marL="635000" lvl="1" indent="-342900">
              <a:buFont typeface="System Font Regular"/>
              <a:buChar char="-"/>
            </a:pPr>
            <a:r>
              <a:rPr lang="en-US" dirty="0"/>
              <a:t>Middle ear surgery</a:t>
            </a:r>
          </a:p>
          <a:p>
            <a:pPr marL="635000" lvl="1" indent="-342900">
              <a:buFont typeface="System Font Regular"/>
              <a:buChar char="-"/>
            </a:pPr>
            <a:r>
              <a:rPr lang="en-US" dirty="0"/>
              <a:t>Thyroidectomy</a:t>
            </a:r>
          </a:p>
          <a:p>
            <a:pPr marL="635000" lvl="1" indent="-342900">
              <a:buFont typeface="System Font Regular"/>
              <a:buChar char="-"/>
            </a:pPr>
            <a:r>
              <a:rPr lang="en-US" dirty="0"/>
              <a:t>Open globe surgery</a:t>
            </a:r>
          </a:p>
        </p:txBody>
      </p:sp>
    </p:spTree>
    <p:extLst>
      <p:ext uri="{BB962C8B-B14F-4D97-AF65-F5344CB8AC3E}">
        <p14:creationId xmlns:p14="http://schemas.microsoft.com/office/powerpoint/2010/main" val="379436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125"/>
            <a:ext cx="7543800" cy="1158875"/>
          </a:xfrm>
        </p:spPr>
        <p:txBody>
          <a:bodyPr>
            <a:noAutofit/>
          </a:bodyPr>
          <a:lstStyle/>
          <a:p>
            <a:r>
              <a:rPr lang="en-US" dirty="0"/>
              <a:t>Contraindications for Deep Extubation</a:t>
            </a:r>
          </a:p>
        </p:txBody>
      </p:sp>
      <p:sp>
        <p:nvSpPr>
          <p:cNvPr id="3" name="Content Placeholder 2"/>
          <p:cNvSpPr>
            <a:spLocks noGrp="1"/>
          </p:cNvSpPr>
          <p:nvPr>
            <p:ph idx="1"/>
          </p:nvPr>
        </p:nvSpPr>
        <p:spPr>
          <a:xfrm>
            <a:off x="381000" y="1676400"/>
            <a:ext cx="8134350" cy="4953000"/>
          </a:xfrm>
        </p:spPr>
        <p:txBody>
          <a:bodyPr>
            <a:noAutofit/>
          </a:bodyPr>
          <a:lstStyle/>
          <a:p>
            <a:pPr marL="293688" indent="-293688"/>
            <a:r>
              <a:rPr lang="en-US" sz="2800" dirty="0"/>
              <a:t>Difficult mask ventilation or difficult intubation</a:t>
            </a:r>
          </a:p>
          <a:p>
            <a:pPr marL="293688" indent="-293688"/>
            <a:r>
              <a:rPr lang="en-US" sz="2800" dirty="0"/>
              <a:t>Nose/airway surgery with residual bleeding/secretions present </a:t>
            </a:r>
          </a:p>
          <a:p>
            <a:pPr marL="293688" indent="-293688"/>
            <a:r>
              <a:rPr lang="en-US" sz="2800" dirty="0"/>
              <a:t>Patients with “full stomach”</a:t>
            </a:r>
          </a:p>
          <a:p>
            <a:pPr marL="293688" indent="-293688"/>
            <a:r>
              <a:rPr lang="en-US" sz="2800" dirty="0"/>
              <a:t>Patients with GERD </a:t>
            </a:r>
          </a:p>
          <a:p>
            <a:pPr marL="293688" indent="-293688"/>
            <a:r>
              <a:rPr lang="en-US" sz="2800" dirty="0"/>
              <a:t>Patients with intestinal obstruction</a:t>
            </a:r>
          </a:p>
          <a:p>
            <a:pPr marL="293688" indent="-293688"/>
            <a:r>
              <a:rPr lang="en-US" sz="2800" dirty="0"/>
              <a:t>Morbid obesity</a:t>
            </a:r>
          </a:p>
          <a:p>
            <a:pPr marL="293688" indent="-293688"/>
            <a:r>
              <a:rPr lang="en-US" sz="2800" dirty="0"/>
              <a:t>Lung disease prone to CO</a:t>
            </a:r>
            <a:r>
              <a:rPr lang="en-US" sz="2800" baseline="-25000" dirty="0"/>
              <a:t>2</a:t>
            </a:r>
            <a:r>
              <a:rPr lang="en-US" sz="2800" dirty="0"/>
              <a:t> retention</a:t>
            </a:r>
          </a:p>
          <a:p>
            <a:pPr marL="293688" indent="-293688"/>
            <a:r>
              <a:rPr lang="en-US" sz="2800" dirty="0"/>
              <a:t>Pulmonary hypertension</a:t>
            </a:r>
          </a:p>
        </p:txBody>
      </p:sp>
    </p:spTree>
    <p:extLst>
      <p:ext uri="{BB962C8B-B14F-4D97-AF65-F5344CB8AC3E}">
        <p14:creationId xmlns:p14="http://schemas.microsoft.com/office/powerpoint/2010/main" val="4137450937"/>
      </p:ext>
    </p:extLst>
  </p:cSld>
  <p:clrMapOvr>
    <a:masterClrMapping/>
  </p:clrMapOvr>
</p:sld>
</file>

<file path=ppt/theme/theme1.xml><?xml version="1.0" encoding="utf-8"?>
<a:theme xmlns:a="http://schemas.openxmlformats.org/drawingml/2006/main" name="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5F839F61-D0BC-E348-983B-C9437D920991}"/>
    </a:ext>
  </a:extLst>
</a:theme>
</file>

<file path=ppt/theme/theme2.xml><?xml version="1.0" encoding="utf-8"?>
<a:theme xmlns:a="http://schemas.openxmlformats.org/drawingml/2006/main" name="1_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2E6B72E7-DBDD-634C-B43C-3EFB7A32A8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SPACIES</Template>
  <TotalTime>30333</TotalTime>
  <Words>1567</Words>
  <Application>Microsoft Macintosh PowerPoint</Application>
  <PresentationFormat>On-screen Show (4:3)</PresentationFormat>
  <Paragraphs>159</Paragraphs>
  <Slides>22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System Font Regular</vt:lpstr>
      <vt:lpstr>Arial</vt:lpstr>
      <vt:lpstr>Calibri</vt:lpstr>
      <vt:lpstr>Calibri Light</vt:lpstr>
      <vt:lpstr>SPACIES</vt:lpstr>
      <vt:lpstr>1_SPACIES</vt:lpstr>
      <vt:lpstr>Awake vs Deep Extubation</vt:lpstr>
      <vt:lpstr>Learning Objectives:</vt:lpstr>
      <vt:lpstr>Disclosures</vt:lpstr>
      <vt:lpstr>Deep vs Awake Extubation</vt:lpstr>
      <vt:lpstr>Stages of Anesthesia</vt:lpstr>
      <vt:lpstr>Pearls of Safe Extubation</vt:lpstr>
      <vt:lpstr>Criteria for Awake Extubation</vt:lpstr>
      <vt:lpstr>Indications for Deep Extubation </vt:lpstr>
      <vt:lpstr>Contraindications for Deep Extubation</vt:lpstr>
      <vt:lpstr>Benefits of Deep Extubation</vt:lpstr>
      <vt:lpstr>Successful Deep Extubation</vt:lpstr>
      <vt:lpstr>Successful Deep Extubation</vt:lpstr>
      <vt:lpstr>Successful Deep Extubation</vt:lpstr>
      <vt:lpstr>Risks of Deep Extubation</vt:lpstr>
      <vt:lpstr>Recognizing Upper Airway Obstruction after Deep Extubation</vt:lpstr>
      <vt:lpstr>Treating Upper Airway Obstruction after Deep Extubation</vt:lpstr>
      <vt:lpstr>Incidence of Laryngospasm</vt:lpstr>
      <vt:lpstr>Morbidity of Laryngospasm</vt:lpstr>
      <vt:lpstr>LMA vs ETT: Which has less complications following deep extubation4</vt:lpstr>
      <vt:lpstr>Management of Laryngospasm</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Infosino, Andrew</dc:creator>
  <cp:lastModifiedBy>Infosino, Andrew</cp:lastModifiedBy>
  <cp:revision>113</cp:revision>
  <dcterms:created xsi:type="dcterms:W3CDTF">2019-04-09T15:21:04Z</dcterms:created>
  <dcterms:modified xsi:type="dcterms:W3CDTF">2020-11-03T04:09:59Z</dcterms:modified>
</cp:coreProperties>
</file>