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35"/>
  </p:notesMasterIdLst>
  <p:sldIdLst>
    <p:sldId id="258" r:id="rId3"/>
    <p:sldId id="259" r:id="rId4"/>
    <p:sldId id="261" r:id="rId5"/>
    <p:sldId id="283" r:id="rId6"/>
    <p:sldId id="287" r:id="rId7"/>
    <p:sldId id="282" r:id="rId8"/>
    <p:sldId id="268" r:id="rId9"/>
    <p:sldId id="308" r:id="rId10"/>
    <p:sldId id="269" r:id="rId11"/>
    <p:sldId id="271" r:id="rId12"/>
    <p:sldId id="270" r:id="rId13"/>
    <p:sldId id="275" r:id="rId14"/>
    <p:sldId id="272" r:id="rId15"/>
    <p:sldId id="273" r:id="rId16"/>
    <p:sldId id="265" r:id="rId17"/>
    <p:sldId id="297" r:id="rId18"/>
    <p:sldId id="298" r:id="rId19"/>
    <p:sldId id="299" r:id="rId20"/>
    <p:sldId id="300" r:id="rId21"/>
    <p:sldId id="301" r:id="rId22"/>
    <p:sldId id="303" r:id="rId23"/>
    <p:sldId id="290" r:id="rId24"/>
    <p:sldId id="304" r:id="rId25"/>
    <p:sldId id="305" r:id="rId26"/>
    <p:sldId id="307" r:id="rId27"/>
    <p:sldId id="306" r:id="rId28"/>
    <p:sldId id="289" r:id="rId29"/>
    <p:sldId id="309" r:id="rId30"/>
    <p:sldId id="302" r:id="rId31"/>
    <p:sldId id="279" r:id="rId32"/>
    <p:sldId id="263" r:id="rId33"/>
    <p:sldId id="26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6A"/>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13"/>
    <p:restoredTop sz="66384"/>
  </p:normalViewPr>
  <p:slideViewPr>
    <p:cSldViewPr>
      <p:cViewPr varScale="1">
        <p:scale>
          <a:sx n="60" d="100"/>
          <a:sy n="60" d="100"/>
        </p:scale>
        <p:origin x="2232" y="176"/>
      </p:cViewPr>
      <p:guideLst>
        <p:guide orient="horz" pos="2160"/>
        <p:guide pos="2880"/>
      </p:guideLst>
    </p:cSldViewPr>
  </p:slideViewPr>
  <p:outlineViewPr>
    <p:cViewPr>
      <p:scale>
        <a:sx n="33" d="100"/>
        <a:sy n="33" d="100"/>
      </p:scale>
      <p:origin x="0" y="-18128"/>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BDEBC-7FA9-E645-8981-376E9C584AFE}" type="datetimeFigureOut">
              <a:rPr lang="en-US" smtClean="0"/>
              <a:t>7/22/20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AA00C7-D087-3740-A231-03767EB44080}" type="slidenum">
              <a:rPr lang="en-US" smtClean="0"/>
              <a:t>‹#›</a:t>
            </a:fld>
            <a:endParaRPr lang="en-US"/>
          </a:p>
        </p:txBody>
      </p:sp>
    </p:spTree>
    <p:extLst>
      <p:ext uri="{BB962C8B-B14F-4D97-AF65-F5344CB8AC3E}">
        <p14:creationId xmlns:p14="http://schemas.microsoft.com/office/powerpoint/2010/main" val="3113357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file:///Users/Saeedah/Desktop/FB%20in%20airway/The%20anaesthetic%20consideration%20of%20tracheobronchial%20foreign%20body%20aspiration%20in%20children.html#r16" TargetMode="External"/><Relationship Id="rId3" Type="http://schemas.openxmlformats.org/officeDocument/2006/relationships/hyperlink" Target="file:///Users/Saeedah/Desktop/FB%20in%20airway/The%20anaesthetic%20consideration%20of%20tracheobronchial%20foreign%20body%20aspiration%20in%20children.html#r7" TargetMode="External"/><Relationship Id="rId7" Type="http://schemas.openxmlformats.org/officeDocument/2006/relationships/hyperlink" Target="file:///Users/Saeedah/Desktop/FB%20in%20airway/The%20anaesthetic%20consideration%20of%20tracheobronchial%20foreign%20body%20aspiration%20in%20children.html#r8"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file:///Users/Saeedah/Desktop/FB%20in%20airway/The%20anaesthetic%20consideration%20of%20tracheobronchial%20foreign%20body%20aspiration%20in%20children.html#r15" TargetMode="External"/><Relationship Id="rId11" Type="http://schemas.openxmlformats.org/officeDocument/2006/relationships/hyperlink" Target="file:///Users/Saeedah/Desktop/FB%20in%20airway/The%20anaesthetic%20consideration%20of%20tracheobronchial%20foreign%20body%20aspiration%20in%20children.html#r20" TargetMode="External"/><Relationship Id="rId5" Type="http://schemas.openxmlformats.org/officeDocument/2006/relationships/hyperlink" Target="file:///Users/Saeedah/Desktop/FB%20in%20airway/The%20anaesthetic%20consideration%20of%20tracheobronchial%20foreign%20body%20aspiration%20in%20children.html#r14" TargetMode="External"/><Relationship Id="rId10" Type="http://schemas.openxmlformats.org/officeDocument/2006/relationships/hyperlink" Target="file:///Users/Saeedah/Desktop/FB%20in%20airway/The%20anaesthetic%20consideration%20of%20tracheobronchial%20foreign%20body%20aspiration%20in%20children.html#r19" TargetMode="External"/><Relationship Id="rId4" Type="http://schemas.openxmlformats.org/officeDocument/2006/relationships/hyperlink" Target="file:///Users/Saeedah/Desktop/FB%20in%20airway/The%20anaesthetic%20consideration%20of%20tracheobronchial%20foreign%20body%20aspiration%20in%20children.html#r11" TargetMode="External"/><Relationship Id="rId9" Type="http://schemas.openxmlformats.org/officeDocument/2006/relationships/hyperlink" Target="file:///Users/Saeedah/Desktop/FB%20in%20airway/The%20anaesthetic%20consideration%20of%20tracheobronchial%20foreign%20body%20aspiration%20in%20children.html#r18"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AA00C7-D087-3740-A231-03767EB44080}" type="slidenum">
              <a:rPr lang="en-US" smtClean="0"/>
              <a:t>4</a:t>
            </a:fld>
            <a:endParaRPr lang="en-US"/>
          </a:p>
        </p:txBody>
      </p:sp>
    </p:spTree>
    <p:extLst>
      <p:ext uri="{BB962C8B-B14F-4D97-AF65-F5344CB8AC3E}">
        <p14:creationId xmlns:p14="http://schemas.microsoft.com/office/powerpoint/2010/main" val="4193299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AA00C7-D087-3740-A231-03767EB44080}" type="slidenum">
              <a:rPr lang="en-US" smtClean="0"/>
              <a:t>18</a:t>
            </a:fld>
            <a:endParaRPr lang="en-US"/>
          </a:p>
        </p:txBody>
      </p:sp>
    </p:spTree>
    <p:extLst>
      <p:ext uri="{BB962C8B-B14F-4D97-AF65-F5344CB8AC3E}">
        <p14:creationId xmlns:p14="http://schemas.microsoft.com/office/powerpoint/2010/main" val="2864775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AA00C7-D087-3740-A231-03767EB44080}" type="slidenum">
              <a:rPr lang="en-US" smtClean="0"/>
              <a:t>19</a:t>
            </a:fld>
            <a:endParaRPr lang="en-US"/>
          </a:p>
        </p:txBody>
      </p:sp>
    </p:spTree>
    <p:extLst>
      <p:ext uri="{BB962C8B-B14F-4D97-AF65-F5344CB8AC3E}">
        <p14:creationId xmlns:p14="http://schemas.microsoft.com/office/powerpoint/2010/main" val="2205738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AA00C7-D087-3740-A231-03767EB44080}" type="slidenum">
              <a:rPr lang="en-US" smtClean="0"/>
              <a:t>20</a:t>
            </a:fld>
            <a:endParaRPr lang="en-US"/>
          </a:p>
        </p:txBody>
      </p:sp>
    </p:spTree>
    <p:extLst>
      <p:ext uri="{BB962C8B-B14F-4D97-AF65-F5344CB8AC3E}">
        <p14:creationId xmlns:p14="http://schemas.microsoft.com/office/powerpoint/2010/main" val="3848468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AA00C7-D087-3740-A231-03767EB44080}" type="slidenum">
              <a:rPr lang="en-US" smtClean="0"/>
              <a:t>21</a:t>
            </a:fld>
            <a:endParaRPr lang="en-US"/>
          </a:p>
        </p:txBody>
      </p:sp>
    </p:spTree>
    <p:extLst>
      <p:ext uri="{BB962C8B-B14F-4D97-AF65-F5344CB8AC3E}">
        <p14:creationId xmlns:p14="http://schemas.microsoft.com/office/powerpoint/2010/main" val="922843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AA00C7-D087-3740-A231-03767EB44080}" type="slidenum">
              <a:rPr lang="en-US" smtClean="0"/>
              <a:t>22</a:t>
            </a:fld>
            <a:endParaRPr lang="en-US"/>
          </a:p>
        </p:txBody>
      </p:sp>
    </p:spTree>
    <p:extLst>
      <p:ext uri="{BB962C8B-B14F-4D97-AF65-F5344CB8AC3E}">
        <p14:creationId xmlns:p14="http://schemas.microsoft.com/office/powerpoint/2010/main" val="907988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AA00C7-D087-3740-A231-03767EB44080}" type="slidenum">
              <a:rPr lang="en-US" smtClean="0"/>
              <a:t>24</a:t>
            </a:fld>
            <a:endParaRPr lang="en-US"/>
          </a:p>
        </p:txBody>
      </p:sp>
    </p:spTree>
    <p:extLst>
      <p:ext uri="{BB962C8B-B14F-4D97-AF65-F5344CB8AC3E}">
        <p14:creationId xmlns:p14="http://schemas.microsoft.com/office/powerpoint/2010/main" val="1610443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AA00C7-D087-3740-A231-03767EB44080}" type="slidenum">
              <a:rPr lang="en-US" smtClean="0"/>
              <a:t>25</a:t>
            </a:fld>
            <a:endParaRPr lang="en-US"/>
          </a:p>
        </p:txBody>
      </p:sp>
    </p:spTree>
    <p:extLst>
      <p:ext uri="{BB962C8B-B14F-4D97-AF65-F5344CB8AC3E}">
        <p14:creationId xmlns:p14="http://schemas.microsoft.com/office/powerpoint/2010/main" val="2499576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AA00C7-D087-3740-A231-03767EB44080}" type="slidenum">
              <a:rPr lang="en-US" smtClean="0"/>
              <a:t>26</a:t>
            </a:fld>
            <a:endParaRPr lang="en-US"/>
          </a:p>
        </p:txBody>
      </p:sp>
    </p:spTree>
    <p:extLst>
      <p:ext uri="{BB962C8B-B14F-4D97-AF65-F5344CB8AC3E}">
        <p14:creationId xmlns:p14="http://schemas.microsoft.com/office/powerpoint/2010/main" val="4177513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5900" indent="-214313" eaLnBrk="1">
              <a:lnSpc>
                <a:spcPct val="93000"/>
              </a:lnSpc>
              <a:spcBef>
                <a:spcPct val="0"/>
              </a:spcBef>
              <a:tabLst>
                <a:tab pos="723900" algn="l"/>
                <a:tab pos="1447800" algn="l"/>
                <a:tab pos="2171700" algn="l"/>
                <a:tab pos="2895600" algn="l"/>
                <a:tab pos="3619500" algn="l"/>
                <a:tab pos="4343400" algn="l"/>
                <a:tab pos="5067300" algn="l"/>
              </a:tabLst>
            </a:pPr>
            <a:r>
              <a:rPr lang="en-US" altLang="en-US" sz="1200" dirty="0">
                <a:latin typeface="Arial" panose="020B0604020202020204" pitchFamily="34" charset="0"/>
                <a:ea typeface="Baekmuk Gulim" charset="0"/>
                <a:cs typeface="Baekmuk Gulim" charset="0"/>
              </a:rPr>
              <a:t>Four hundred and fifty cases of airway foreign body extraction with a breakdown of complications. </a:t>
            </a:r>
            <a:r>
              <a:rPr lang="en-US" altLang="en-US" sz="1200" dirty="0" err="1">
                <a:latin typeface="Arial" panose="020B0604020202020204" pitchFamily="34" charset="0"/>
                <a:ea typeface="Baekmuk Gulim" charset="0"/>
                <a:cs typeface="Baekmuk Gulim" charset="0"/>
              </a:rPr>
              <a:t>Bronch</a:t>
            </a:r>
            <a:r>
              <a:rPr lang="en-US" altLang="en-US" sz="1200" dirty="0">
                <a:latin typeface="Arial" panose="020B0604020202020204" pitchFamily="34" charset="0"/>
                <a:ea typeface="Baekmuk Gulim" charset="0"/>
                <a:cs typeface="Baekmuk Gulim" charset="0"/>
              </a:rPr>
              <a:t> = greater than one bronchoscopy required for foreign body extraction; ICU = intensive care unit admission; LOS = hospital length of stay greater than 24 hours; surgery = time of surgery greater than 1 hour.</a:t>
            </a:r>
          </a:p>
          <a:p>
            <a:pPr marL="215900" indent="-214313" eaLnBrk="1">
              <a:lnSpc>
                <a:spcPct val="93000"/>
              </a:lnSpc>
              <a:spcBef>
                <a:spcPct val="0"/>
              </a:spcBef>
              <a:tabLst>
                <a:tab pos="723900" algn="l"/>
                <a:tab pos="1447800" algn="l"/>
                <a:tab pos="2171700" algn="l"/>
                <a:tab pos="2895600" algn="l"/>
                <a:tab pos="3619500" algn="l"/>
                <a:tab pos="4343400" algn="l"/>
                <a:tab pos="5067300" algn="l"/>
              </a:tabLst>
            </a:pPr>
            <a:endParaRPr lang="en-US" altLang="en-US" sz="1200" dirty="0">
              <a:latin typeface="Arial" panose="020B0604020202020204" pitchFamily="34" charset="0"/>
              <a:ea typeface="Baekmuk Gulim" charset="0"/>
              <a:cs typeface="Baekmuk Gulim" charset="0"/>
            </a:endParaRPr>
          </a:p>
          <a:p>
            <a:pPr marL="215900" indent="-214313" eaLnBrk="1">
              <a:lnSpc>
                <a:spcPct val="93000"/>
              </a:lnSpc>
              <a:spcBef>
                <a:spcPct val="0"/>
              </a:spcBef>
              <a:tabLst>
                <a:tab pos="723900" algn="l"/>
                <a:tab pos="1447800" algn="l"/>
                <a:tab pos="2171700" algn="l"/>
                <a:tab pos="2895600" algn="l"/>
                <a:tab pos="3619500" algn="l"/>
                <a:tab pos="4343400" algn="l"/>
                <a:tab pos="5067300" algn="l"/>
              </a:tabLst>
            </a:pPr>
            <a:r>
              <a:rPr lang="en-US" altLang="en-US" sz="1200" dirty="0">
                <a:latin typeface="Arial" panose="020B0604020202020204" pitchFamily="34" charset="0"/>
                <a:ea typeface="Baekmuk Gulim" charset="0"/>
                <a:cs typeface="Baekmuk Gulim" charset="0"/>
              </a:rPr>
              <a:t>IF THIS IMAGE HAS BEEN PROVIDED BY OR IS OWNED BY A THIRD PARTY, AS INDICATED IN THE CAPTION LINE, THEN FURTHER PERMISSION MAY BE NEEDED BEFORE ANY FURTHER USE. PLEASE CONTACT WILEY'S PERMISSIONS DEPARTMENT ON PERMISSIONS@WILEY.COM OR USE THE RIGHTSLINK SERVICE BY CLICKING ON THE 'REQUEST PERMISSIONS' LINK ACCOMPANYING THIS ARTICLE. WILEY OR AUTHOR OWNED IMAGES MAY BE USED FOR NON-COMMERCIAL PURPOSES, SUBJECT TO PROPER CITATION OF THE ARTICLE, AUTHOR, AND PUBLISHER. </a:t>
            </a:r>
          </a:p>
          <a:p>
            <a:endParaRPr lang="en-US" dirty="0"/>
          </a:p>
        </p:txBody>
      </p:sp>
      <p:sp>
        <p:nvSpPr>
          <p:cNvPr id="4" name="Slide Number Placeholder 3"/>
          <p:cNvSpPr>
            <a:spLocks noGrp="1"/>
          </p:cNvSpPr>
          <p:nvPr>
            <p:ph type="sldNum" sz="quarter" idx="5"/>
          </p:nvPr>
        </p:nvSpPr>
        <p:spPr/>
        <p:txBody>
          <a:bodyPr/>
          <a:lstStyle/>
          <a:p>
            <a:fld id="{E0AA00C7-D087-3740-A231-03767EB44080}" type="slidenum">
              <a:rPr lang="en-US" smtClean="0"/>
              <a:t>27</a:t>
            </a:fld>
            <a:endParaRPr lang="en-US"/>
          </a:p>
        </p:txBody>
      </p:sp>
    </p:spTree>
    <p:extLst>
      <p:ext uri="{BB962C8B-B14F-4D97-AF65-F5344CB8AC3E}">
        <p14:creationId xmlns:p14="http://schemas.microsoft.com/office/powerpoint/2010/main" val="3648463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AA00C7-D087-3740-A231-03767EB44080}" type="slidenum">
              <a:rPr lang="en-US" smtClean="0"/>
              <a:t>28</a:t>
            </a:fld>
            <a:endParaRPr lang="en-US"/>
          </a:p>
        </p:txBody>
      </p:sp>
    </p:spTree>
    <p:extLst>
      <p:ext uri="{BB962C8B-B14F-4D97-AF65-F5344CB8AC3E}">
        <p14:creationId xmlns:p14="http://schemas.microsoft.com/office/powerpoint/2010/main" val="2029393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AA00C7-D087-3740-A231-03767EB44080}" type="slidenum">
              <a:rPr lang="en-US" smtClean="0"/>
              <a:t>9</a:t>
            </a:fld>
            <a:endParaRPr lang="en-US"/>
          </a:p>
        </p:txBody>
      </p:sp>
    </p:spTree>
    <p:extLst>
      <p:ext uri="{BB962C8B-B14F-4D97-AF65-F5344CB8AC3E}">
        <p14:creationId xmlns:p14="http://schemas.microsoft.com/office/powerpoint/2010/main" val="27697390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AA00C7-D087-3740-A231-03767EB44080}" type="slidenum">
              <a:rPr lang="en-US" smtClean="0"/>
              <a:t>29</a:t>
            </a:fld>
            <a:endParaRPr lang="en-US"/>
          </a:p>
        </p:txBody>
      </p:sp>
    </p:spTree>
    <p:extLst>
      <p:ext uri="{BB962C8B-B14F-4D97-AF65-F5344CB8AC3E}">
        <p14:creationId xmlns:p14="http://schemas.microsoft.com/office/powerpoint/2010/main" val="41974374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AA00C7-D087-3740-A231-03767EB44080}" type="slidenum">
              <a:rPr lang="en-US" smtClean="0"/>
              <a:t>30</a:t>
            </a:fld>
            <a:endParaRPr lang="en-US"/>
          </a:p>
        </p:txBody>
      </p:sp>
    </p:spTree>
    <p:extLst>
      <p:ext uri="{BB962C8B-B14F-4D97-AF65-F5344CB8AC3E}">
        <p14:creationId xmlns:p14="http://schemas.microsoft.com/office/powerpoint/2010/main" val="24179669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AA00C7-D087-3740-A231-03767EB44080}" type="slidenum">
              <a:rPr lang="en-US" smtClean="0"/>
              <a:t>31</a:t>
            </a:fld>
            <a:endParaRPr lang="en-US"/>
          </a:p>
        </p:txBody>
      </p:sp>
    </p:spTree>
    <p:extLst>
      <p:ext uri="{BB962C8B-B14F-4D97-AF65-F5344CB8AC3E}">
        <p14:creationId xmlns:p14="http://schemas.microsoft.com/office/powerpoint/2010/main" val="20565611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AA00C7-D087-3740-A231-03767EB44080}" type="slidenum">
              <a:rPr lang="en-US" smtClean="0"/>
              <a:t>32</a:t>
            </a:fld>
            <a:endParaRPr lang="en-US"/>
          </a:p>
        </p:txBody>
      </p:sp>
    </p:spTree>
    <p:extLst>
      <p:ext uri="{BB962C8B-B14F-4D97-AF65-F5344CB8AC3E}">
        <p14:creationId xmlns:p14="http://schemas.microsoft.com/office/powerpoint/2010/main" val="2748084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The </a:t>
            </a:r>
            <a:r>
              <a:rPr lang="en-US" sz="1200" b="1" i="0" u="none" strike="noStrike" kern="1200" dirty="0" err="1">
                <a:solidFill>
                  <a:schemeClr val="tx1"/>
                </a:solidFill>
                <a:effectLst/>
                <a:latin typeface="+mn-lt"/>
                <a:ea typeface="+mn-ea"/>
                <a:cs typeface="+mn-cs"/>
              </a:rPr>
              <a:t>anaesthetic</a:t>
            </a:r>
            <a:r>
              <a:rPr lang="en-US" sz="1200" b="1" i="0" u="none" strike="noStrike" kern="1200" dirty="0">
                <a:solidFill>
                  <a:schemeClr val="tx1"/>
                </a:solidFill>
                <a:effectLst/>
                <a:latin typeface="+mn-lt"/>
                <a:ea typeface="+mn-ea"/>
                <a:cs typeface="+mn-cs"/>
              </a:rPr>
              <a:t> consideration of tracheobronchial foreign body aspiration in children</a:t>
            </a:r>
          </a:p>
          <a:p>
            <a:r>
              <a:rPr lang="en-US" sz="1200" b="0" i="0" u="none" strike="noStrike" kern="1200" dirty="0">
                <a:solidFill>
                  <a:schemeClr val="tx1"/>
                </a:solidFill>
                <a:effectLst/>
                <a:latin typeface="+mn-lt"/>
                <a:ea typeface="+mn-ea"/>
                <a:cs typeface="+mn-cs"/>
              </a:rPr>
              <a:t>Pinar </a:t>
            </a:r>
            <a:r>
              <a:rPr lang="en-US" sz="1200" b="0" i="0" u="none" strike="noStrike" kern="1200" dirty="0" err="1">
                <a:solidFill>
                  <a:schemeClr val="tx1"/>
                </a:solidFill>
                <a:effectLst/>
                <a:latin typeface="+mn-lt"/>
                <a:ea typeface="+mn-ea"/>
                <a:cs typeface="+mn-cs"/>
              </a:rPr>
              <a:t>Kendigelen</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Despite recent preference in some centers for using the fiber-optic bronchoscope, use of the rigid bronchoscope remains the gold standard (</a:t>
            </a:r>
            <a:r>
              <a:rPr lang="en-US" sz="1200" b="0" i="0" kern="1200" dirty="0">
                <a:solidFill>
                  <a:schemeClr val="tx1"/>
                </a:solidFill>
                <a:effectLst/>
                <a:latin typeface="+mn-lt"/>
                <a:ea typeface="+mn-ea"/>
                <a:cs typeface="+mn-cs"/>
                <a:hlinkClick r:id="rId3"/>
              </a:rPr>
              <a:t>7</a:t>
            </a:r>
            <a:r>
              <a:rPr lang="en-US" sz="1200" b="0" i="0" u="none" strike="noStrike"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hlinkClick r:id="rId4"/>
              </a:rPr>
              <a:t>11</a:t>
            </a:r>
            <a:r>
              <a:rPr lang="en-US" sz="1200" b="0" i="0" u="none" strike="noStrike"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hlinkClick r:id="rId5"/>
              </a:rPr>
              <a:t>14</a:t>
            </a:r>
            <a:r>
              <a:rPr lang="en-US" sz="1200" b="0" i="0" u="none" strike="noStrike"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hlinkClick r:id="rId6"/>
              </a:rPr>
              <a:t>15</a:t>
            </a:r>
            <a:r>
              <a:rPr lang="en-US" sz="1200" b="0" i="0" u="none" strike="noStrike" kern="1200" dirty="0">
                <a:solidFill>
                  <a:schemeClr val="tx1"/>
                </a:solidFill>
                <a:effectLst/>
                <a:latin typeface="+mn-lt"/>
                <a:ea typeface="+mn-ea"/>
                <a:cs typeface="+mn-cs"/>
              </a:rPr>
              <a:t>). Although the fiber-optic bronchoscopy has the disadvantages of limited suction and instrumentation, and the lack of ventilatory capability and airway control, it has advantages in being less invasive, and in not requiring general </a:t>
            </a:r>
            <a:r>
              <a:rPr lang="en-US" sz="1200" b="0" i="0" u="none" strike="noStrike" kern="1200" dirty="0" err="1">
                <a:solidFill>
                  <a:schemeClr val="tx1"/>
                </a:solidFill>
                <a:effectLst/>
                <a:latin typeface="+mn-lt"/>
                <a:ea typeface="+mn-ea"/>
                <a:cs typeface="+mn-cs"/>
              </a:rPr>
              <a:t>anaesthesia</a:t>
            </a:r>
            <a:r>
              <a:rPr lang="en-US" sz="1200" b="0" i="0" u="none" strike="noStrike" kern="1200" dirty="0">
                <a:solidFill>
                  <a:schemeClr val="tx1"/>
                </a:solidFill>
                <a:effectLst/>
                <a:latin typeface="+mn-lt"/>
                <a:ea typeface="+mn-ea"/>
                <a:cs typeface="+mn-cs"/>
              </a:rPr>
              <a:t>. The flexible bronchoscope is also preferred for the removal of the foreign materials in distal airways of the upper lobe bronchi (</a:t>
            </a:r>
            <a:r>
              <a:rPr lang="en-US" sz="1200" b="0" i="0" kern="1200" dirty="0">
                <a:solidFill>
                  <a:schemeClr val="tx1"/>
                </a:solidFill>
                <a:effectLst/>
                <a:latin typeface="+mn-lt"/>
                <a:ea typeface="+mn-ea"/>
                <a:cs typeface="+mn-cs"/>
                <a:hlinkClick r:id="rId7"/>
              </a:rPr>
              <a:t>8</a:t>
            </a:r>
            <a:r>
              <a:rPr lang="en-US" sz="1200" b="0" i="0" u="none" strike="noStrike"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hlinkClick r:id="rId8"/>
              </a:rPr>
              <a:t>16</a:t>
            </a:r>
            <a:r>
              <a:rPr lang="en-US" sz="1200" b="0" i="0" u="none" strike="noStrike"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hlinkClick r:id="rId9"/>
              </a:rPr>
              <a:t>18</a:t>
            </a:r>
            <a:r>
              <a:rPr lang="en-US" sz="1200" b="0" i="0" u="none" strike="noStrike" kern="1200" dirty="0">
                <a:solidFill>
                  <a:schemeClr val="tx1"/>
                </a:solidFill>
                <a:effectLst/>
                <a:latin typeface="+mn-lt"/>
                <a:ea typeface="+mn-ea"/>
                <a:cs typeface="+mn-cs"/>
              </a:rPr>
              <a:t>). It appears more useful with the </a:t>
            </a:r>
            <a:r>
              <a:rPr lang="en-US" sz="1200" b="0" i="0" u="none" strike="noStrike" kern="1200" dirty="0" err="1">
                <a:solidFill>
                  <a:schemeClr val="tx1"/>
                </a:solidFill>
                <a:effectLst/>
                <a:latin typeface="+mn-lt"/>
                <a:ea typeface="+mn-ea"/>
                <a:cs typeface="+mn-cs"/>
              </a:rPr>
              <a:t>paediatric</a:t>
            </a:r>
            <a:r>
              <a:rPr lang="en-US" sz="1200" b="0" i="0" u="none" strike="noStrike" kern="1200" dirty="0">
                <a:solidFill>
                  <a:schemeClr val="tx1"/>
                </a:solidFill>
                <a:effectLst/>
                <a:latin typeface="+mn-lt"/>
                <a:ea typeface="+mn-ea"/>
                <a:cs typeface="+mn-cs"/>
              </a:rPr>
              <a:t> patient as a diagnostic device to detect the foreign body, when there is insufficient historical, clinical, or radiologic findings for foreign body aspiration; whereas the rigid bronchoscope is used for its retrieval only (</a:t>
            </a:r>
            <a:r>
              <a:rPr lang="en-US" sz="1200" b="0" i="0" kern="1200" dirty="0">
                <a:solidFill>
                  <a:schemeClr val="tx1"/>
                </a:solidFill>
                <a:effectLst/>
                <a:latin typeface="+mn-lt"/>
                <a:ea typeface="+mn-ea"/>
                <a:cs typeface="+mn-cs"/>
                <a:hlinkClick r:id="rId10"/>
              </a:rPr>
              <a:t>19</a:t>
            </a:r>
            <a:r>
              <a:rPr lang="en-US" sz="1200" b="0" i="0" u="none" strike="noStrike"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hlinkClick r:id="rId11"/>
              </a:rPr>
              <a:t>20</a:t>
            </a:r>
            <a:r>
              <a:rPr lang="en-US" sz="1200" b="0" i="0" u="none" strike="noStrike" kern="1200" dirty="0">
                <a:solidFill>
                  <a:schemeClr val="tx1"/>
                </a:solidFill>
                <a:effectLst/>
                <a:latin typeface="+mn-lt"/>
                <a:ea typeface="+mn-ea"/>
                <a:cs typeface="+mn-cs"/>
              </a:rPr>
              <a:t>). Presence of an optical forceps on the rigid ventilating bronchoscope simplifies the procedure as well as rendering it less hazardous. Skill is required for using the rigid bronchoscope in children who have small airways. An appropriately sized bronchoscope has to be selected to avoid the high incidence of bronchospasm in this age group of patients, as well as to prevent laryngeal </a:t>
            </a:r>
            <a:r>
              <a:rPr lang="en-US" sz="1200" b="0" i="0" u="none" strike="noStrike" kern="1200" dirty="0" err="1">
                <a:solidFill>
                  <a:schemeClr val="tx1"/>
                </a:solidFill>
                <a:effectLst/>
                <a:latin typeface="+mn-lt"/>
                <a:ea typeface="+mn-ea"/>
                <a:cs typeface="+mn-cs"/>
              </a:rPr>
              <a:t>oedema</a:t>
            </a:r>
            <a:r>
              <a:rPr lang="en-US" sz="1200" b="0" i="0" u="none" strike="noStrike" kern="1200" dirty="0">
                <a:solidFill>
                  <a:schemeClr val="tx1"/>
                </a:solidFill>
                <a:effectLst/>
                <a:latin typeface="+mn-lt"/>
                <a:ea typeface="+mn-ea"/>
                <a:cs typeface="+mn-cs"/>
              </a:rPr>
              <a:t> by not extending the time of the intervention </a:t>
            </a:r>
            <a:endParaRPr lang="en-US" dirty="0"/>
          </a:p>
          <a:p>
            <a:endParaRPr lang="en-US" dirty="0"/>
          </a:p>
        </p:txBody>
      </p:sp>
      <p:sp>
        <p:nvSpPr>
          <p:cNvPr id="4" name="Slide Number Placeholder 3"/>
          <p:cNvSpPr>
            <a:spLocks noGrp="1"/>
          </p:cNvSpPr>
          <p:nvPr>
            <p:ph type="sldNum" sz="quarter" idx="5"/>
          </p:nvPr>
        </p:nvSpPr>
        <p:spPr/>
        <p:txBody>
          <a:bodyPr/>
          <a:lstStyle/>
          <a:p>
            <a:fld id="{E0AA00C7-D087-3740-A231-03767EB44080}" type="slidenum">
              <a:rPr lang="en-US" smtClean="0"/>
              <a:t>11</a:t>
            </a:fld>
            <a:endParaRPr lang="en-US"/>
          </a:p>
        </p:txBody>
      </p:sp>
    </p:spTree>
    <p:extLst>
      <p:ext uri="{BB962C8B-B14F-4D97-AF65-F5344CB8AC3E}">
        <p14:creationId xmlns:p14="http://schemas.microsoft.com/office/powerpoint/2010/main" val="3624050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Anesthetic Considerations of Tracheobronchial Foreign Bodies in Children: A Literature Review of 12,979 Cases </a:t>
            </a:r>
            <a:endParaRPr lang="en-US" dirty="0"/>
          </a:p>
          <a:p>
            <a:r>
              <a:rPr lang="en-US" sz="1200" kern="1200" dirty="0">
                <a:solidFill>
                  <a:schemeClr val="tx1"/>
                </a:solidFill>
                <a:effectLst/>
                <a:latin typeface="+mn-lt"/>
                <a:ea typeface="+mn-ea"/>
                <a:cs typeface="+mn-cs"/>
              </a:rPr>
              <a:t>Christina W. </a:t>
            </a:r>
            <a:r>
              <a:rPr lang="en-US" sz="1200" kern="1200" dirty="0" err="1">
                <a:solidFill>
                  <a:schemeClr val="tx1"/>
                </a:solidFill>
                <a:effectLst/>
                <a:latin typeface="+mn-lt"/>
                <a:ea typeface="+mn-ea"/>
                <a:cs typeface="+mn-cs"/>
              </a:rPr>
              <a:t>Fidkowski</a:t>
            </a:r>
            <a:r>
              <a:rPr lang="en-US" sz="1200" kern="1200" dirty="0">
                <a:solidFill>
                  <a:schemeClr val="tx1"/>
                </a:solidFill>
                <a:effectLst/>
                <a:latin typeface="+mn-lt"/>
                <a:ea typeface="+mn-ea"/>
                <a:cs typeface="+mn-cs"/>
              </a:rPr>
              <a:t>, MD,* Hui Zheng, PhD,† and Paul G. Firth, MBChB*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0AA00C7-D087-3740-A231-03767EB44080}" type="slidenum">
              <a:rPr lang="en-US" smtClean="0"/>
              <a:t>12</a:t>
            </a:fld>
            <a:endParaRPr lang="en-US"/>
          </a:p>
        </p:txBody>
      </p:sp>
    </p:spTree>
    <p:extLst>
      <p:ext uri="{BB962C8B-B14F-4D97-AF65-F5344CB8AC3E}">
        <p14:creationId xmlns:p14="http://schemas.microsoft.com/office/powerpoint/2010/main" val="656305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AA00C7-D087-3740-A231-03767EB44080}" type="slidenum">
              <a:rPr lang="en-US" smtClean="0"/>
              <a:t>13</a:t>
            </a:fld>
            <a:endParaRPr lang="en-US"/>
          </a:p>
        </p:txBody>
      </p:sp>
    </p:spTree>
    <p:extLst>
      <p:ext uri="{BB962C8B-B14F-4D97-AF65-F5344CB8AC3E}">
        <p14:creationId xmlns:p14="http://schemas.microsoft.com/office/powerpoint/2010/main" val="4125073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AA00C7-D087-3740-A231-03767EB44080}" type="slidenum">
              <a:rPr lang="en-US" smtClean="0"/>
              <a:t>14</a:t>
            </a:fld>
            <a:endParaRPr lang="en-US"/>
          </a:p>
        </p:txBody>
      </p:sp>
    </p:spTree>
    <p:extLst>
      <p:ext uri="{BB962C8B-B14F-4D97-AF65-F5344CB8AC3E}">
        <p14:creationId xmlns:p14="http://schemas.microsoft.com/office/powerpoint/2010/main" val="1484413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AA00C7-D087-3740-A231-03767EB44080}" type="slidenum">
              <a:rPr lang="en-US" smtClean="0"/>
              <a:t>15</a:t>
            </a:fld>
            <a:endParaRPr lang="en-US"/>
          </a:p>
        </p:txBody>
      </p:sp>
    </p:spTree>
    <p:extLst>
      <p:ext uri="{BB962C8B-B14F-4D97-AF65-F5344CB8AC3E}">
        <p14:creationId xmlns:p14="http://schemas.microsoft.com/office/powerpoint/2010/main" val="3751558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Litman RS, </a:t>
            </a:r>
            <a:r>
              <a:rPr lang="en-US" sz="1200" b="0" i="0" kern="1200" dirty="0" err="1">
                <a:solidFill>
                  <a:schemeClr val="tx1"/>
                </a:solidFill>
                <a:effectLst/>
                <a:latin typeface="+mn-lt"/>
                <a:ea typeface="+mn-ea"/>
                <a:cs typeface="+mn-cs"/>
              </a:rPr>
              <a:t>Ponnuri</a:t>
            </a:r>
            <a:r>
              <a:rPr lang="en-US" sz="1200" b="0" i="0" kern="1200" dirty="0">
                <a:solidFill>
                  <a:schemeClr val="tx1"/>
                </a:solidFill>
                <a:effectLst/>
                <a:latin typeface="+mn-lt"/>
                <a:ea typeface="+mn-ea"/>
                <a:cs typeface="+mn-cs"/>
              </a:rPr>
              <a:t> J, </a:t>
            </a:r>
            <a:r>
              <a:rPr lang="en-US" sz="1200" b="0" i="0" kern="1200" dirty="0" err="1">
                <a:solidFill>
                  <a:schemeClr val="tx1"/>
                </a:solidFill>
                <a:effectLst/>
                <a:latin typeface="+mn-lt"/>
                <a:ea typeface="+mn-ea"/>
                <a:cs typeface="+mn-cs"/>
              </a:rPr>
              <a:t>Trogan</a:t>
            </a:r>
            <a:r>
              <a:rPr lang="en-US" sz="1200" b="0" i="0" kern="1200" dirty="0">
                <a:solidFill>
                  <a:schemeClr val="tx1"/>
                </a:solidFill>
                <a:effectLst/>
                <a:latin typeface="+mn-lt"/>
                <a:ea typeface="+mn-ea"/>
                <a:cs typeface="+mn-cs"/>
              </a:rPr>
              <a:t> I. Anesthesia for tracheal or bronchial foreign body removal in children: an analysis of ninety-four cases. </a:t>
            </a:r>
            <a:r>
              <a:rPr lang="en-US" sz="1200" b="0" i="1" kern="1200" dirty="0" err="1">
                <a:solidFill>
                  <a:schemeClr val="tx1"/>
                </a:solidFill>
                <a:effectLst/>
                <a:latin typeface="+mn-lt"/>
                <a:ea typeface="+mn-ea"/>
                <a:cs typeface="+mn-cs"/>
              </a:rPr>
              <a:t>Anesth</a:t>
            </a:r>
            <a:r>
              <a:rPr lang="en-US" sz="1200" b="0" i="1" kern="1200" dirty="0">
                <a:solidFill>
                  <a:schemeClr val="tx1"/>
                </a:solidFill>
                <a:effectLst/>
                <a:latin typeface="+mn-lt"/>
                <a:ea typeface="+mn-ea"/>
                <a:cs typeface="+mn-cs"/>
              </a:rPr>
              <a:t> </a:t>
            </a:r>
            <a:r>
              <a:rPr lang="en-US" sz="1200" b="0" i="1" kern="1200" dirty="0" err="1">
                <a:solidFill>
                  <a:schemeClr val="tx1"/>
                </a:solidFill>
                <a:effectLst/>
                <a:latin typeface="+mn-lt"/>
                <a:ea typeface="+mn-ea"/>
                <a:cs typeface="+mn-cs"/>
              </a:rPr>
              <a:t>Analg</a:t>
            </a:r>
            <a:r>
              <a:rPr lang="en-US" sz="1200" b="0" i="0" kern="1200" dirty="0">
                <a:solidFill>
                  <a:schemeClr val="tx1"/>
                </a:solidFill>
                <a:effectLst/>
                <a:latin typeface="+mn-lt"/>
                <a:ea typeface="+mn-ea"/>
                <a:cs typeface="+mn-cs"/>
              </a:rPr>
              <a:t>. 2000;91(6):1389-91.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This report is a description of the ventilation techniques used in 94 children undergoing general anesthesia for foreign body removal of the bronchus. No particular technique was found to be associated with a greater incidence of adverse outcomes.</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30000" dirty="0"/>
              <a:t>4</a:t>
            </a:r>
            <a:r>
              <a:rPr lang="en-US" sz="1200" dirty="0"/>
              <a:t>Liu Y, Chen L, Li S. Controlled ventilation or spontaneous respiration in anesthesia for tracheobronchial foreign body removal: a meta-analysis. </a:t>
            </a:r>
            <a:r>
              <a:rPr lang="en-US" sz="1200" i="1" dirty="0" err="1"/>
              <a:t>Paediatr</a:t>
            </a:r>
            <a:r>
              <a:rPr lang="en-US" sz="1200" i="1" dirty="0"/>
              <a:t> </a:t>
            </a:r>
            <a:r>
              <a:rPr lang="en-US" sz="1200" i="1" dirty="0" err="1"/>
              <a:t>Anaesth</a:t>
            </a:r>
            <a:r>
              <a:rPr lang="en-US" sz="1200" dirty="0"/>
              <a:t>. 2014;24(10):1023‐1030. </a:t>
            </a:r>
          </a:p>
          <a:p>
            <a:r>
              <a:rPr lang="en-US" sz="1200" b="1" i="0" kern="1200" dirty="0">
                <a:solidFill>
                  <a:schemeClr val="tx1"/>
                </a:solidFill>
                <a:effectLst/>
                <a:latin typeface="+mn-lt"/>
                <a:ea typeface="+mn-ea"/>
                <a:cs typeface="+mn-cs"/>
              </a:rPr>
              <a:t>Results: </a:t>
            </a:r>
            <a:r>
              <a:rPr lang="en-US" sz="1200" b="0" i="0" kern="1200" dirty="0">
                <a:solidFill>
                  <a:schemeClr val="tx1"/>
                </a:solidFill>
                <a:effectLst/>
                <a:latin typeface="+mn-lt"/>
                <a:ea typeface="+mn-ea"/>
                <a:cs typeface="+mn-cs"/>
              </a:rPr>
              <a:t>From the included studies, 423 subjects received controlled ventilation, whereas 441 subjects received spontaneous respiration. There was no significant difference in the incidence of desaturation between controlled ventilation and spontaneous respiration (odds ratio, 0.70; 95% CI, 0.30-1.63). However, the incidence of laryngospasm was lower when controlled ventilation was performed (OR, 0.27; 95% CI, 0.10-0.76). The operation time (mean difference, -9.07 min; 95% CI, -14.03 to -4.12) was shorter in the controlled ventilation group.</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0AA00C7-D087-3740-A231-03767EB44080}" type="slidenum">
              <a:rPr lang="en-US" smtClean="0"/>
              <a:t>16</a:t>
            </a:fld>
            <a:endParaRPr lang="en-US"/>
          </a:p>
        </p:txBody>
      </p:sp>
    </p:spTree>
    <p:extLst>
      <p:ext uri="{BB962C8B-B14F-4D97-AF65-F5344CB8AC3E}">
        <p14:creationId xmlns:p14="http://schemas.microsoft.com/office/powerpoint/2010/main" val="4006570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AA00C7-D087-3740-A231-03767EB44080}" type="slidenum">
              <a:rPr lang="en-US" smtClean="0"/>
              <a:t>17</a:t>
            </a:fld>
            <a:endParaRPr lang="en-US"/>
          </a:p>
        </p:txBody>
      </p:sp>
    </p:spTree>
    <p:extLst>
      <p:ext uri="{BB962C8B-B14F-4D97-AF65-F5344CB8AC3E}">
        <p14:creationId xmlns:p14="http://schemas.microsoft.com/office/powerpoint/2010/main" val="22561480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1424" y="1122363"/>
            <a:ext cx="4219576" cy="162083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781424" y="3112008"/>
            <a:ext cx="4192076" cy="10345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23812" y="157162"/>
            <a:ext cx="3733800" cy="370890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ctangle 4"/>
          <p:cNvSpPr/>
          <p:nvPr userDrawn="1"/>
        </p:nvSpPr>
        <p:spPr>
          <a:xfrm flipV="1">
            <a:off x="0" y="3048000"/>
            <a:ext cx="9144000" cy="3810000"/>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4572000" y="4953000"/>
            <a:ext cx="3368163" cy="1600200"/>
          </a:xfrm>
          <a:prstGeom prst="rect">
            <a:avLst/>
          </a:prstGeom>
          <a:ln>
            <a:solidFill>
              <a:schemeClr val="tx2">
                <a:lumMod val="50000"/>
              </a:schemeClr>
            </a:solidFill>
          </a:ln>
        </p:spPr>
      </p:pic>
    </p:spTree>
    <p:extLst>
      <p:ext uri="{BB962C8B-B14F-4D97-AF65-F5344CB8AC3E}">
        <p14:creationId xmlns:p14="http://schemas.microsoft.com/office/powerpoint/2010/main" val="2032237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7829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46167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1424" y="1122363"/>
            <a:ext cx="4219576" cy="162083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781424" y="3112008"/>
            <a:ext cx="4192076" cy="10345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23812" y="157162"/>
            <a:ext cx="3733800" cy="370890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ctangle 4"/>
          <p:cNvSpPr/>
          <p:nvPr userDrawn="1"/>
        </p:nvSpPr>
        <p:spPr>
          <a:xfrm flipV="1">
            <a:off x="0" y="3048000"/>
            <a:ext cx="9144000" cy="3810000"/>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4572000" y="4953000"/>
            <a:ext cx="3368163" cy="1600200"/>
          </a:xfrm>
          <a:prstGeom prst="rect">
            <a:avLst/>
          </a:prstGeom>
          <a:ln>
            <a:solidFill>
              <a:schemeClr val="tx2">
                <a:lumMod val="50000"/>
              </a:schemeClr>
            </a:solidFill>
          </a:ln>
        </p:spPr>
      </p:pic>
    </p:spTree>
    <p:extLst>
      <p:ext uri="{BB962C8B-B14F-4D97-AF65-F5344CB8AC3E}">
        <p14:creationId xmlns:p14="http://schemas.microsoft.com/office/powerpoint/2010/main" val="4042955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649781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54632-50C4-6042-BF0D-689D8DA2E976}" type="datetimeFigureOut">
              <a:rPr lang="en-US" smtClean="0"/>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50152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54632-50C4-6042-BF0D-689D8DA2E976}" type="datetimeFigureOut">
              <a:rPr lang="en-US" smtClean="0"/>
              <a:t>7/22/20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038626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54632-50C4-6042-BF0D-689D8DA2E976}" type="datetimeFigureOut">
              <a:rPr lang="en-US" smtClean="0"/>
              <a:t>7/22/20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3A49E-25BD-984C-BD05-59AE97DE79DB}" type="slidenum">
              <a:rPr lang="en-US" smtClean="0"/>
              <a:t>‹#›</a:t>
            </a:fld>
            <a:endParaRPr lang="en-US"/>
          </a:p>
        </p:txBody>
      </p:sp>
      <p:sp>
        <p:nvSpPr>
          <p:cNvPr id="10"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68551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54632-50C4-6042-BF0D-689D8DA2E976}" type="datetimeFigureOut">
              <a:rPr lang="en-US" smtClean="0"/>
              <a:t>7/22/20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3A49E-25BD-984C-BD05-59AE97DE79DB}" type="slidenum">
              <a:rPr lang="en-US" smtClean="0"/>
              <a:t>‹#›</a:t>
            </a:fld>
            <a:endParaRPr lang="en-US"/>
          </a:p>
        </p:txBody>
      </p:sp>
      <p:sp>
        <p:nvSpPr>
          <p:cNvPr id="6"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403392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4632-50C4-6042-BF0D-689D8DA2E976}" type="datetimeFigureOut">
              <a:rPr lang="en-US" smtClean="0"/>
              <a:t>7/22/20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3A49E-25BD-984C-BD05-59AE97DE79DB}" type="slidenum">
              <a:rPr lang="en-US" smtClean="0"/>
              <a:t>‹#›</a:t>
            </a:fld>
            <a:endParaRPr lang="en-US"/>
          </a:p>
        </p:txBody>
      </p:sp>
      <p:sp>
        <p:nvSpPr>
          <p:cNvPr id="5"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722996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7/22/20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8048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3" name="Content Placeholder 2"/>
          <p:cNvSpPr>
            <a:spLocks noGrp="1"/>
          </p:cNvSpPr>
          <p:nvPr>
            <p:ph idx="1" hasCustomPrompt="1"/>
          </p:nvPr>
        </p:nvSpPr>
        <p:spPr/>
        <p:txBody>
          <a:bodyPr/>
          <a:lstStyle>
            <a:lvl1pPr>
              <a:defRPr sz="3600"/>
            </a:lvl1pPr>
            <a:lvl2pPr>
              <a:defRPr sz="3200"/>
            </a:lvl2pPr>
            <a:lvl3pPr>
              <a:defRPr sz="2800"/>
            </a:lvl3pPr>
            <a:lvl4pPr marL="1371600" indent="0">
              <a:buNone/>
              <a:defRPr sz="2400"/>
            </a:lvl4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4" name="Date Placeholder 3"/>
          <p:cNvSpPr>
            <a:spLocks noGrp="1"/>
          </p:cNvSpPr>
          <p:nvPr>
            <p:ph type="dt" sz="half" idx="10"/>
          </p:nvPr>
        </p:nvSpPr>
        <p:spPr/>
        <p:txBody>
          <a:bodyPr/>
          <a:lstStyle/>
          <a:p>
            <a:fld id="{75754632-50C4-6042-BF0D-689D8DA2E976}" type="datetimeFigureOut">
              <a:rPr lang="en-US" smtClean="0"/>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93517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7/22/20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99983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9007253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31194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54632-50C4-6042-BF0D-689D8DA2E976}" type="datetimeFigureOut">
              <a:rPr lang="en-US" smtClean="0"/>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3901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54632-50C4-6042-BF0D-689D8DA2E976}" type="datetimeFigureOut">
              <a:rPr lang="en-US" smtClean="0"/>
              <a:t>7/22/20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06728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54632-50C4-6042-BF0D-689D8DA2E976}" type="datetimeFigureOut">
              <a:rPr lang="en-US" smtClean="0"/>
              <a:t>7/22/20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3A49E-25BD-984C-BD05-59AE97DE79DB}" type="slidenum">
              <a:rPr lang="en-US" smtClean="0"/>
              <a:t>‹#›</a:t>
            </a:fld>
            <a:endParaRPr lang="en-US"/>
          </a:p>
        </p:txBody>
      </p:sp>
      <p:sp>
        <p:nvSpPr>
          <p:cNvPr id="10"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6930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54632-50C4-6042-BF0D-689D8DA2E976}" type="datetimeFigureOut">
              <a:rPr lang="en-US" smtClean="0"/>
              <a:t>7/22/20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3A49E-25BD-984C-BD05-59AE97DE79DB}" type="slidenum">
              <a:rPr lang="en-US" smtClean="0"/>
              <a:t>‹#›</a:t>
            </a:fld>
            <a:endParaRPr lang="en-US"/>
          </a:p>
        </p:txBody>
      </p:sp>
      <p:sp>
        <p:nvSpPr>
          <p:cNvPr id="6"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85160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4632-50C4-6042-BF0D-689D8DA2E976}" type="datetimeFigureOut">
              <a:rPr lang="en-US" smtClean="0"/>
              <a:t>7/22/20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3A49E-25BD-984C-BD05-59AE97DE79DB}" type="slidenum">
              <a:rPr lang="en-US" smtClean="0"/>
              <a:t>‹#›</a:t>
            </a:fld>
            <a:endParaRPr lang="en-US"/>
          </a:p>
        </p:txBody>
      </p:sp>
      <p:sp>
        <p:nvSpPr>
          <p:cNvPr id="5"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06084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7/22/20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0812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7/22/20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rgbClr val="0055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screen">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4103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4632-50C4-6042-BF0D-689D8DA2E976}" type="datetimeFigureOut">
              <a:rPr lang="en-US" smtClean="0"/>
              <a:t>7/22/20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3A49E-25BD-984C-BD05-59AE97DE79DB}" type="slidenum">
              <a:rPr lang="en-US" smtClean="0"/>
              <a:t>‹#›</a:t>
            </a:fld>
            <a:endParaRPr lang="en-US"/>
          </a:p>
        </p:txBody>
      </p:sp>
    </p:spTree>
    <p:extLst>
      <p:ext uri="{BB962C8B-B14F-4D97-AF65-F5344CB8AC3E}">
        <p14:creationId xmlns:p14="http://schemas.microsoft.com/office/powerpoint/2010/main" val="20558634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4632-50C4-6042-BF0D-689D8DA2E976}" type="datetimeFigureOut">
              <a:rPr lang="en-US" smtClean="0"/>
              <a:t>7/22/20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3A49E-25BD-984C-BD05-59AE97DE79DB}" type="slidenum">
              <a:rPr lang="en-US" smtClean="0"/>
              <a:t>‹#›</a:t>
            </a:fld>
            <a:endParaRPr lang="en-US"/>
          </a:p>
        </p:txBody>
      </p:sp>
    </p:spTree>
    <p:extLst>
      <p:ext uri="{BB962C8B-B14F-4D97-AF65-F5344CB8AC3E}">
        <p14:creationId xmlns:p14="http://schemas.microsoft.com/office/powerpoint/2010/main" val="223410752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doi-org.libproxy.uams.edu/10.1002/lary.26814"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doi-org.libproxy.uams.edu/10.1111/j.1460-9592.2005.01714.x" TargetMode="External"/><Relationship Id="rId4" Type="http://schemas.openxmlformats.org/officeDocument/2006/relationships/hyperlink" Target="https://doi-org.libproxy.uams.edu/10.1002/ppul.2270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609600"/>
            <a:ext cx="4648200" cy="3733800"/>
          </a:xfrm>
        </p:spPr>
        <p:txBody>
          <a:bodyPr anchor="ctr">
            <a:normAutofit fontScale="90000"/>
          </a:bodyPr>
          <a:lstStyle/>
          <a:p>
            <a:r>
              <a:rPr lang="en-US" dirty="0">
                <a:latin typeface="+mn-lt"/>
              </a:rPr>
              <a:t>Bronchoscopy for Airway Foreign Body: Anesthetic Management</a:t>
            </a:r>
            <a:endParaRPr lang="en-US" sz="5300" dirty="0">
              <a:latin typeface="+mn-lt"/>
            </a:endParaRPr>
          </a:p>
        </p:txBody>
      </p:sp>
      <p:sp>
        <p:nvSpPr>
          <p:cNvPr id="3" name="Subtitle 2"/>
          <p:cNvSpPr>
            <a:spLocks noGrp="1"/>
          </p:cNvSpPr>
          <p:nvPr>
            <p:ph type="subTitle" idx="1"/>
          </p:nvPr>
        </p:nvSpPr>
        <p:spPr>
          <a:xfrm>
            <a:off x="76200" y="4343400"/>
            <a:ext cx="4343400" cy="2057400"/>
          </a:xfrm>
        </p:spPr>
        <p:txBody>
          <a:bodyPr anchor="ctr">
            <a:normAutofit fontScale="92500" lnSpcReduction="10000"/>
          </a:bodyPr>
          <a:lstStyle/>
          <a:p>
            <a:pPr algn="l"/>
            <a:r>
              <a:rPr lang="en-US" sz="3500" dirty="0" err="1"/>
              <a:t>Saeedah</a:t>
            </a:r>
            <a:r>
              <a:rPr lang="en-US" sz="3500" dirty="0"/>
              <a:t> Asaf, MD</a:t>
            </a:r>
          </a:p>
          <a:p>
            <a:pPr algn="l"/>
            <a:r>
              <a:rPr lang="en-US" sz="2800" dirty="0"/>
              <a:t>Arkansas Children’s Hospital Little Rock, AR </a:t>
            </a:r>
          </a:p>
          <a:p>
            <a:pPr algn="l"/>
            <a:r>
              <a:rPr lang="en-US" sz="2800" dirty="0"/>
              <a:t>The Children’s Hospital  Lahore, Pakistan</a:t>
            </a:r>
          </a:p>
        </p:txBody>
      </p:sp>
      <p:sp>
        <p:nvSpPr>
          <p:cNvPr id="4" name="TextBox 3"/>
          <p:cNvSpPr txBox="1"/>
          <p:nvPr/>
        </p:nvSpPr>
        <p:spPr>
          <a:xfrm>
            <a:off x="-3086100" y="211455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073976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01DC5-3085-E247-BD5A-196E812E0DAF}"/>
              </a:ext>
            </a:extLst>
          </p:cNvPr>
          <p:cNvSpPr>
            <a:spLocks noGrp="1"/>
          </p:cNvSpPr>
          <p:nvPr>
            <p:ph type="title"/>
          </p:nvPr>
        </p:nvSpPr>
        <p:spPr/>
        <p:txBody>
          <a:bodyPr/>
          <a:lstStyle/>
          <a:p>
            <a:r>
              <a:rPr lang="en-US" dirty="0"/>
              <a:t>Additional Testing: CT Scans </a:t>
            </a:r>
          </a:p>
        </p:txBody>
      </p:sp>
      <p:sp>
        <p:nvSpPr>
          <p:cNvPr id="3" name="Content Placeholder 2">
            <a:extLst>
              <a:ext uri="{FF2B5EF4-FFF2-40B4-BE49-F238E27FC236}">
                <a16:creationId xmlns:a16="http://schemas.microsoft.com/office/drawing/2014/main" id="{3FBFBD94-0D9A-4441-9EFC-BF9D33649372}"/>
              </a:ext>
            </a:extLst>
          </p:cNvPr>
          <p:cNvSpPr>
            <a:spLocks noGrp="1"/>
          </p:cNvSpPr>
          <p:nvPr>
            <p:ph idx="1"/>
          </p:nvPr>
        </p:nvSpPr>
        <p:spPr/>
        <p:txBody>
          <a:bodyPr>
            <a:normAutofit lnSpcReduction="10000"/>
          </a:bodyPr>
          <a:lstStyle/>
          <a:p>
            <a:pPr marL="292100" indent="-292100"/>
            <a:r>
              <a:rPr lang="en-US" dirty="0"/>
              <a:t>Excellent correlation and can aid decision making</a:t>
            </a:r>
          </a:p>
          <a:p>
            <a:pPr marL="292100" indent="-292100"/>
            <a:r>
              <a:rPr lang="en-US" dirty="0"/>
              <a:t>Can provide virtual bronchoscopy via 3D CT reconstruction ( 6</a:t>
            </a:r>
            <a:r>
              <a:rPr lang="en-US" baseline="30000" dirty="0"/>
              <a:t>th</a:t>
            </a:r>
            <a:r>
              <a:rPr lang="en-US" dirty="0"/>
              <a:t> bronchial generation)</a:t>
            </a:r>
          </a:p>
          <a:p>
            <a:pPr marL="292100" indent="-292100"/>
            <a:r>
              <a:rPr lang="en-US" dirty="0"/>
              <a:t>Disadvantages</a:t>
            </a:r>
          </a:p>
          <a:p>
            <a:pPr marL="571500" lvl="1" indent="-279400">
              <a:buFont typeface="System Font Regular"/>
              <a:buChar char="-"/>
            </a:pPr>
            <a:r>
              <a:rPr lang="en-US" dirty="0"/>
              <a:t>Radiation exposure</a:t>
            </a:r>
          </a:p>
          <a:p>
            <a:pPr marL="571500" lvl="1" indent="-279400">
              <a:buFont typeface="System Font Regular"/>
              <a:buChar char="-"/>
            </a:pPr>
            <a:r>
              <a:rPr lang="en-US" dirty="0"/>
              <a:t>Cost</a:t>
            </a:r>
          </a:p>
          <a:p>
            <a:pPr marL="571500" lvl="1" indent="-279400">
              <a:buFont typeface="System Font Regular"/>
              <a:buChar char="-"/>
            </a:pPr>
            <a:r>
              <a:rPr lang="en-US" dirty="0"/>
              <a:t>Limited availability</a:t>
            </a:r>
          </a:p>
        </p:txBody>
      </p:sp>
    </p:spTree>
    <p:extLst>
      <p:ext uri="{BB962C8B-B14F-4D97-AF65-F5344CB8AC3E}">
        <p14:creationId xmlns:p14="http://schemas.microsoft.com/office/powerpoint/2010/main" val="4011372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DC6E-1329-0A46-87D5-5B7E620C3B46}"/>
              </a:ext>
            </a:extLst>
          </p:cNvPr>
          <p:cNvSpPr>
            <a:spLocks noGrp="1"/>
          </p:cNvSpPr>
          <p:nvPr>
            <p:ph type="title"/>
          </p:nvPr>
        </p:nvSpPr>
        <p:spPr>
          <a:xfrm>
            <a:off x="304800" y="365125"/>
            <a:ext cx="8210550" cy="1006475"/>
          </a:xfrm>
        </p:spPr>
        <p:txBody>
          <a:bodyPr/>
          <a:lstStyle/>
          <a:p>
            <a:r>
              <a:rPr lang="en-US" dirty="0"/>
              <a:t>Flexible vs Rigid Bronchoscopy</a:t>
            </a:r>
          </a:p>
        </p:txBody>
      </p:sp>
      <p:sp>
        <p:nvSpPr>
          <p:cNvPr id="3" name="Content Placeholder 2">
            <a:extLst>
              <a:ext uri="{FF2B5EF4-FFF2-40B4-BE49-F238E27FC236}">
                <a16:creationId xmlns:a16="http://schemas.microsoft.com/office/drawing/2014/main" id="{00EAB28A-660E-8A40-AFBC-FF92F7EE7F6A}"/>
              </a:ext>
            </a:extLst>
          </p:cNvPr>
          <p:cNvSpPr>
            <a:spLocks noGrp="1"/>
          </p:cNvSpPr>
          <p:nvPr>
            <p:ph idx="1"/>
          </p:nvPr>
        </p:nvSpPr>
        <p:spPr>
          <a:xfrm>
            <a:off x="381000" y="1825625"/>
            <a:ext cx="8134350" cy="4351338"/>
          </a:xfrm>
        </p:spPr>
        <p:txBody>
          <a:bodyPr>
            <a:normAutofit/>
          </a:bodyPr>
          <a:lstStyle/>
          <a:p>
            <a:pPr marL="295275" indent="-295275"/>
            <a:r>
              <a:rPr lang="en-US" dirty="0"/>
              <a:t>Rigid bronchoscopy- most often utilized</a:t>
            </a:r>
          </a:p>
          <a:p>
            <a:pPr marL="571500" lvl="1" indent="-279400">
              <a:buFont typeface="System Font Regular"/>
              <a:buChar char="-"/>
            </a:pPr>
            <a:r>
              <a:rPr lang="en-US" dirty="0"/>
              <a:t>Allows ventilation &amp; airway control through side port</a:t>
            </a:r>
          </a:p>
          <a:p>
            <a:pPr marL="571500" lvl="1" indent="-279400">
              <a:buFont typeface="System Font Regular"/>
              <a:buChar char="-"/>
            </a:pPr>
            <a:r>
              <a:rPr lang="en-US" dirty="0"/>
              <a:t>Graspers through main port for FB removal</a:t>
            </a:r>
          </a:p>
          <a:p>
            <a:pPr marL="295275" indent="-295275"/>
            <a:r>
              <a:rPr lang="en-US" dirty="0"/>
              <a:t>Flexible bronchoscopy</a:t>
            </a:r>
          </a:p>
          <a:p>
            <a:pPr marL="571500" lvl="1" indent="-223838">
              <a:buFont typeface="System Font Regular"/>
              <a:buChar char="-"/>
            </a:pPr>
            <a:r>
              <a:rPr lang="en-US" dirty="0"/>
              <a:t>Diagnostic </a:t>
            </a:r>
          </a:p>
          <a:p>
            <a:pPr marL="571500" lvl="1" indent="-223838">
              <a:buFont typeface="System Font Regular"/>
              <a:buChar char="-"/>
            </a:pPr>
            <a:r>
              <a:rPr lang="en-US" dirty="0"/>
              <a:t>Possibly therapeutic for small FB removal in distal airways</a:t>
            </a:r>
          </a:p>
        </p:txBody>
      </p:sp>
    </p:spTree>
    <p:extLst>
      <p:ext uri="{BB962C8B-B14F-4D97-AF65-F5344CB8AC3E}">
        <p14:creationId xmlns:p14="http://schemas.microsoft.com/office/powerpoint/2010/main" val="3349072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FD362-AAC0-2F44-9667-82A95331FA8F}"/>
              </a:ext>
            </a:extLst>
          </p:cNvPr>
          <p:cNvSpPr>
            <a:spLocks noGrp="1"/>
          </p:cNvSpPr>
          <p:nvPr>
            <p:ph type="title"/>
          </p:nvPr>
        </p:nvSpPr>
        <p:spPr>
          <a:xfrm>
            <a:off x="457200" y="266700"/>
            <a:ext cx="6934200" cy="1866900"/>
          </a:xfrm>
        </p:spPr>
        <p:txBody>
          <a:bodyPr>
            <a:normAutofit/>
          </a:bodyPr>
          <a:lstStyle/>
          <a:p>
            <a:r>
              <a:rPr lang="en-US" sz="4000" dirty="0"/>
              <a:t>Rigid Bronchoscopy: Oxygenation and Ventilation through side port</a:t>
            </a:r>
            <a:r>
              <a:rPr lang="en-US" sz="4000" baseline="30000" dirty="0"/>
              <a:t>1</a:t>
            </a:r>
            <a:r>
              <a:rPr lang="en-US" sz="4000" dirty="0"/>
              <a:t> </a:t>
            </a:r>
          </a:p>
        </p:txBody>
      </p:sp>
      <p:sp>
        <p:nvSpPr>
          <p:cNvPr id="3" name="Content Placeholder 2">
            <a:extLst>
              <a:ext uri="{FF2B5EF4-FFF2-40B4-BE49-F238E27FC236}">
                <a16:creationId xmlns:a16="http://schemas.microsoft.com/office/drawing/2014/main" id="{785E37A3-6BAB-584A-A121-0B232A033DCB}"/>
              </a:ext>
            </a:extLst>
          </p:cNvPr>
          <p:cNvSpPr>
            <a:spLocks noGrp="1"/>
          </p:cNvSpPr>
          <p:nvPr>
            <p:ph idx="1"/>
          </p:nvPr>
        </p:nvSpPr>
        <p:spPr>
          <a:xfrm>
            <a:off x="6324600" y="3352800"/>
            <a:ext cx="2286000" cy="2747963"/>
          </a:xfrm>
        </p:spPr>
        <p:txBody>
          <a:bodyPr>
            <a:normAutofit/>
          </a:bodyPr>
          <a:lstStyle/>
          <a:p>
            <a:pPr marL="0" indent="0">
              <a:buNone/>
            </a:pPr>
            <a:r>
              <a:rPr lang="en-US" sz="2800" dirty="0"/>
              <a:t>Anesthesia circuit is attached to the side port of the rigid bronchoscope </a:t>
            </a:r>
          </a:p>
          <a:p>
            <a:endParaRPr lang="en-US" dirty="0"/>
          </a:p>
        </p:txBody>
      </p:sp>
      <p:pic>
        <p:nvPicPr>
          <p:cNvPr id="4" name="Picture 3">
            <a:extLst>
              <a:ext uri="{FF2B5EF4-FFF2-40B4-BE49-F238E27FC236}">
                <a16:creationId xmlns:a16="http://schemas.microsoft.com/office/drawing/2014/main" id="{DAF4DFF8-937A-7843-9CBC-9758495188F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2637" y="2362200"/>
            <a:ext cx="5452730" cy="4089548"/>
          </a:xfrm>
          <a:prstGeom prst="rect">
            <a:avLst/>
          </a:prstGeom>
        </p:spPr>
      </p:pic>
    </p:spTree>
    <p:extLst>
      <p:ext uri="{BB962C8B-B14F-4D97-AF65-F5344CB8AC3E}">
        <p14:creationId xmlns:p14="http://schemas.microsoft.com/office/powerpoint/2010/main" val="2849374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B7F0B-CB97-084D-9A17-B9DA841DCFB9}"/>
              </a:ext>
            </a:extLst>
          </p:cNvPr>
          <p:cNvSpPr>
            <a:spLocks noGrp="1"/>
          </p:cNvSpPr>
          <p:nvPr>
            <p:ph type="title"/>
          </p:nvPr>
        </p:nvSpPr>
        <p:spPr>
          <a:xfrm>
            <a:off x="533400" y="365125"/>
            <a:ext cx="7981950" cy="1006475"/>
          </a:xfrm>
        </p:spPr>
        <p:txBody>
          <a:bodyPr>
            <a:normAutofit/>
          </a:bodyPr>
          <a:lstStyle/>
          <a:p>
            <a:r>
              <a:rPr lang="en-US" sz="4800" dirty="0"/>
              <a:t>Preoperative Assessment</a:t>
            </a:r>
          </a:p>
        </p:txBody>
      </p:sp>
      <p:sp>
        <p:nvSpPr>
          <p:cNvPr id="3" name="Content Placeholder 2">
            <a:extLst>
              <a:ext uri="{FF2B5EF4-FFF2-40B4-BE49-F238E27FC236}">
                <a16:creationId xmlns:a16="http://schemas.microsoft.com/office/drawing/2014/main" id="{DE2A1B8D-FBE1-F743-88E9-CC0BF2AE69FA}"/>
              </a:ext>
            </a:extLst>
          </p:cNvPr>
          <p:cNvSpPr>
            <a:spLocks noGrp="1"/>
          </p:cNvSpPr>
          <p:nvPr>
            <p:ph idx="1"/>
          </p:nvPr>
        </p:nvSpPr>
        <p:spPr>
          <a:xfrm>
            <a:off x="533400" y="1524000"/>
            <a:ext cx="8305800" cy="5105400"/>
          </a:xfrm>
        </p:spPr>
        <p:txBody>
          <a:bodyPr>
            <a:normAutofit fontScale="85000" lnSpcReduction="10000"/>
          </a:bodyPr>
          <a:lstStyle/>
          <a:p>
            <a:pPr marL="292100" indent="-292100"/>
            <a:r>
              <a:rPr lang="en-US" sz="4200" dirty="0"/>
              <a:t>Degree of distress </a:t>
            </a:r>
            <a:r>
              <a:rPr lang="en-US" sz="4200" dirty="0">
                <a:sym typeface="Wingdings" pitchFamily="2" charset="2"/>
              </a:rPr>
              <a:t></a:t>
            </a:r>
            <a:r>
              <a:rPr lang="en-US" sz="4200" dirty="0"/>
              <a:t> urgency of retrieval</a:t>
            </a:r>
          </a:p>
          <a:p>
            <a:pPr marL="571500" lvl="1" indent="-279400">
              <a:buFont typeface="System Font Regular"/>
              <a:buChar char="-"/>
            </a:pPr>
            <a:r>
              <a:rPr lang="en-US" sz="3300" dirty="0"/>
              <a:t>Oxygen requirement</a:t>
            </a:r>
          </a:p>
          <a:p>
            <a:pPr marL="571500" lvl="1" indent="-279400">
              <a:buFont typeface="System Font Regular"/>
              <a:buChar char="-"/>
            </a:pPr>
            <a:r>
              <a:rPr lang="en-US" sz="3300" dirty="0"/>
              <a:t>SPO</a:t>
            </a:r>
            <a:r>
              <a:rPr lang="en-US" sz="3300" baseline="-25000" dirty="0"/>
              <a:t>2</a:t>
            </a:r>
            <a:r>
              <a:rPr lang="en-US" sz="3300" dirty="0"/>
              <a:t> 94% or less</a:t>
            </a:r>
          </a:p>
          <a:p>
            <a:pPr marL="571500" lvl="1" indent="-279400">
              <a:buFont typeface="System Font Regular"/>
              <a:buChar char="-"/>
            </a:pPr>
            <a:r>
              <a:rPr lang="en-US" sz="3300" dirty="0"/>
              <a:t>Tachypnea and retractions</a:t>
            </a:r>
          </a:p>
          <a:p>
            <a:pPr marL="292100" indent="-292100"/>
            <a:r>
              <a:rPr lang="en-US" sz="4200" dirty="0"/>
              <a:t>NPO status</a:t>
            </a:r>
          </a:p>
          <a:p>
            <a:pPr marL="571500" lvl="1" indent="-279400">
              <a:buFont typeface="System Font Regular"/>
              <a:buChar char="-"/>
            </a:pPr>
            <a:r>
              <a:rPr lang="en-US" sz="3300" dirty="0"/>
              <a:t>No distress: standard ASA guidelines</a:t>
            </a:r>
          </a:p>
          <a:p>
            <a:pPr marL="571500" lvl="1" indent="-279400">
              <a:buFont typeface="System Font Regular"/>
              <a:buChar char="-"/>
            </a:pPr>
            <a:r>
              <a:rPr lang="en-US" sz="3300" dirty="0"/>
              <a:t>Distress: proceed as emergency, OG suction</a:t>
            </a:r>
          </a:p>
          <a:p>
            <a:pPr marL="292100" indent="-292100"/>
            <a:r>
              <a:rPr lang="en-US" sz="4200" dirty="0"/>
              <a:t>Site of obstruction: tracheal vs bronchial</a:t>
            </a:r>
          </a:p>
          <a:p>
            <a:pPr marL="571500" lvl="1" indent="-279400">
              <a:buFont typeface="System Font Regular"/>
              <a:buChar char="-"/>
            </a:pPr>
            <a:r>
              <a:rPr lang="en-US" sz="3300" dirty="0"/>
              <a:t>Unilateral wheeze, decreased breath sounds, CXR findings</a:t>
            </a:r>
          </a:p>
          <a:p>
            <a:pPr marL="571500" lvl="1" indent="-279400">
              <a:buFont typeface="System Font Regular"/>
              <a:buChar char="-"/>
            </a:pPr>
            <a:r>
              <a:rPr lang="en-US" sz="3300" dirty="0"/>
              <a:t>Tracheal: usually emergent case</a:t>
            </a:r>
          </a:p>
          <a:p>
            <a:pPr marL="914400" lvl="2" indent="0">
              <a:buNone/>
            </a:pPr>
            <a:endParaRPr lang="en-US" dirty="0"/>
          </a:p>
          <a:p>
            <a:endParaRPr lang="en-US" dirty="0"/>
          </a:p>
        </p:txBody>
      </p:sp>
    </p:spTree>
    <p:extLst>
      <p:ext uri="{BB962C8B-B14F-4D97-AF65-F5344CB8AC3E}">
        <p14:creationId xmlns:p14="http://schemas.microsoft.com/office/powerpoint/2010/main" val="1447578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9409F-07F8-9241-9B90-E863B3A70710}"/>
              </a:ext>
            </a:extLst>
          </p:cNvPr>
          <p:cNvSpPr>
            <a:spLocks noGrp="1"/>
          </p:cNvSpPr>
          <p:nvPr>
            <p:ph type="title"/>
          </p:nvPr>
        </p:nvSpPr>
        <p:spPr>
          <a:xfrm>
            <a:off x="628650" y="365125"/>
            <a:ext cx="7886700" cy="1082675"/>
          </a:xfrm>
        </p:spPr>
        <p:txBody>
          <a:bodyPr>
            <a:normAutofit/>
          </a:bodyPr>
          <a:lstStyle/>
          <a:p>
            <a:r>
              <a:rPr lang="en-US" sz="4800" dirty="0"/>
              <a:t>Preoperative Assessment</a:t>
            </a:r>
          </a:p>
        </p:txBody>
      </p:sp>
      <p:sp>
        <p:nvSpPr>
          <p:cNvPr id="3" name="Content Placeholder 2">
            <a:extLst>
              <a:ext uri="{FF2B5EF4-FFF2-40B4-BE49-F238E27FC236}">
                <a16:creationId xmlns:a16="http://schemas.microsoft.com/office/drawing/2014/main" id="{987AB5A9-B478-A84D-9BFB-5221A7DC1B8C}"/>
              </a:ext>
            </a:extLst>
          </p:cNvPr>
          <p:cNvSpPr>
            <a:spLocks noGrp="1"/>
          </p:cNvSpPr>
          <p:nvPr>
            <p:ph idx="1"/>
          </p:nvPr>
        </p:nvSpPr>
        <p:spPr/>
        <p:txBody>
          <a:bodyPr/>
          <a:lstStyle/>
          <a:p>
            <a:pPr marL="292100" indent="-292100"/>
            <a:r>
              <a:rPr lang="en-US" sz="4000" dirty="0"/>
              <a:t>Nature of foreign body</a:t>
            </a:r>
          </a:p>
          <a:p>
            <a:pPr marL="571500" lvl="1" indent="-279400">
              <a:buFont typeface="System Font Regular"/>
              <a:buChar char="-"/>
            </a:pPr>
            <a:r>
              <a:rPr lang="en-US" sz="3600" dirty="0"/>
              <a:t>Nuts: inflammation and airway edema</a:t>
            </a:r>
          </a:p>
          <a:p>
            <a:pPr marL="292100" indent="-292100"/>
            <a:r>
              <a:rPr lang="en-US" sz="4000" dirty="0"/>
              <a:t>Time since inhalation</a:t>
            </a:r>
          </a:p>
          <a:p>
            <a:pPr marL="571500" lvl="1" indent="-279400">
              <a:buFont typeface="System Font Regular"/>
              <a:buChar char="-"/>
            </a:pPr>
            <a:r>
              <a:rPr lang="en-US" sz="3600" dirty="0"/>
              <a:t>Recent: coughing, possible dislodgement</a:t>
            </a:r>
          </a:p>
          <a:p>
            <a:pPr marL="571500" lvl="1" indent="-279400">
              <a:buFont typeface="System Font Regular"/>
              <a:buChar char="-"/>
            </a:pPr>
            <a:r>
              <a:rPr lang="en-US" sz="3600" dirty="0"/>
              <a:t>Remote: Airway edema and infection </a:t>
            </a:r>
          </a:p>
          <a:p>
            <a:endParaRPr lang="en-US" dirty="0"/>
          </a:p>
        </p:txBody>
      </p:sp>
    </p:spTree>
    <p:extLst>
      <p:ext uri="{BB962C8B-B14F-4D97-AF65-F5344CB8AC3E}">
        <p14:creationId xmlns:p14="http://schemas.microsoft.com/office/powerpoint/2010/main" val="3944041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6534150" cy="1006475"/>
          </a:xfrm>
        </p:spPr>
        <p:txBody>
          <a:bodyPr>
            <a:normAutofit/>
          </a:bodyPr>
          <a:lstStyle/>
          <a:p>
            <a:r>
              <a:rPr lang="en-US" sz="5400" dirty="0"/>
              <a:t>Induction </a:t>
            </a:r>
            <a:endParaRPr lang="en-US" sz="5400" dirty="0">
              <a:latin typeface="+mn-lt"/>
            </a:endParaRPr>
          </a:p>
        </p:txBody>
      </p:sp>
      <p:sp>
        <p:nvSpPr>
          <p:cNvPr id="3" name="Content Placeholder 2"/>
          <p:cNvSpPr>
            <a:spLocks noGrp="1"/>
          </p:cNvSpPr>
          <p:nvPr>
            <p:ph idx="1"/>
          </p:nvPr>
        </p:nvSpPr>
        <p:spPr>
          <a:xfrm>
            <a:off x="628650" y="1524000"/>
            <a:ext cx="7886700" cy="5181599"/>
          </a:xfrm>
        </p:spPr>
        <p:txBody>
          <a:bodyPr>
            <a:noAutofit/>
          </a:bodyPr>
          <a:lstStyle/>
          <a:p>
            <a:pPr marL="358775" indent="-358775"/>
            <a:r>
              <a:rPr lang="en-US" dirty="0"/>
              <a:t>IV induction is preferable</a:t>
            </a:r>
          </a:p>
          <a:p>
            <a:pPr marL="358775" indent="-358775"/>
            <a:r>
              <a:rPr lang="en-US" dirty="0"/>
              <a:t>Inhalational induction possible if patient is in minimal respiratory distress</a:t>
            </a:r>
          </a:p>
          <a:p>
            <a:pPr marL="358775" indent="-358775"/>
            <a:r>
              <a:rPr lang="en-US" dirty="0"/>
              <a:t>Consider lidocaine to vocal cords prior to instrumenting airway with bronchoscope: Max dose: 4mg/kg</a:t>
            </a:r>
          </a:p>
        </p:txBody>
      </p:sp>
    </p:spTree>
    <p:extLst>
      <p:ext uri="{BB962C8B-B14F-4D97-AF65-F5344CB8AC3E}">
        <p14:creationId xmlns:p14="http://schemas.microsoft.com/office/powerpoint/2010/main" val="1747153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543800" cy="1219200"/>
          </a:xfrm>
        </p:spPr>
        <p:txBody>
          <a:bodyPr>
            <a:normAutofit fontScale="90000"/>
          </a:bodyPr>
          <a:lstStyle/>
          <a:p>
            <a:r>
              <a:rPr lang="en-US" sz="5400" dirty="0"/>
              <a:t>Anesthetic Plan for Rigid Bronchoscopy</a:t>
            </a:r>
            <a:endParaRPr lang="en-US" sz="5400" dirty="0">
              <a:latin typeface="+mn-lt"/>
            </a:endParaRPr>
          </a:p>
        </p:txBody>
      </p:sp>
      <p:sp>
        <p:nvSpPr>
          <p:cNvPr id="3" name="Content Placeholder 2"/>
          <p:cNvSpPr>
            <a:spLocks noGrp="1"/>
          </p:cNvSpPr>
          <p:nvPr>
            <p:ph idx="1"/>
          </p:nvPr>
        </p:nvSpPr>
        <p:spPr>
          <a:xfrm>
            <a:off x="304800" y="1828800"/>
            <a:ext cx="8534400" cy="4876799"/>
          </a:xfrm>
        </p:spPr>
        <p:txBody>
          <a:bodyPr>
            <a:noAutofit/>
          </a:bodyPr>
          <a:lstStyle/>
          <a:p>
            <a:pPr marL="0" indent="0">
              <a:buNone/>
            </a:pPr>
            <a:r>
              <a:rPr lang="en-US" sz="4000" i="1" dirty="0"/>
              <a:t>Spontaneous vs Controlled Ventilation:</a:t>
            </a:r>
          </a:p>
          <a:p>
            <a:pPr marL="357188" indent="-344488">
              <a:buFont typeface="Arial" panose="020B0604020202020204" pitchFamily="34" charset="0"/>
              <a:buChar char="•"/>
            </a:pPr>
            <a:r>
              <a:rPr lang="en-US" dirty="0"/>
              <a:t>Retrospective review of 94 pediatric cases noted no difference in adverse outcomes</a:t>
            </a:r>
            <a:r>
              <a:rPr lang="en-US" baseline="30000" dirty="0"/>
              <a:t>3</a:t>
            </a:r>
            <a:endParaRPr lang="en-US" dirty="0"/>
          </a:p>
          <a:p>
            <a:pPr marL="357188" indent="-344488"/>
            <a:r>
              <a:rPr lang="en-US" dirty="0"/>
              <a:t>Meta-analysis (423 controlled ventilation and 441 spontaneous ventilation)</a:t>
            </a:r>
            <a:r>
              <a:rPr lang="en-US" baseline="30000" dirty="0"/>
              <a:t>4</a:t>
            </a:r>
          </a:p>
          <a:p>
            <a:pPr marL="750888" lvl="1" indent="-339725">
              <a:buFont typeface="System Font Regular"/>
              <a:buChar char="-"/>
            </a:pPr>
            <a:r>
              <a:rPr lang="en-US" dirty="0"/>
              <a:t>No difference in desaturation </a:t>
            </a:r>
          </a:p>
          <a:p>
            <a:pPr marL="750888" lvl="1" indent="-339725">
              <a:buFont typeface="System Font Regular"/>
              <a:buChar char="-"/>
            </a:pPr>
            <a:r>
              <a:rPr lang="en-US" dirty="0"/>
              <a:t>Lower incidence of laryngospasm and shorter operating time with controlled ventilation</a:t>
            </a:r>
          </a:p>
          <a:p>
            <a:pPr marL="292100" lvl="1" indent="-292100"/>
            <a:endParaRPr lang="en-US" sz="3600" dirty="0"/>
          </a:p>
          <a:p>
            <a:pPr marL="0" lvl="1" indent="0">
              <a:buNone/>
            </a:pPr>
            <a:endParaRPr lang="en-US" sz="3600" dirty="0"/>
          </a:p>
        </p:txBody>
      </p:sp>
    </p:spTree>
    <p:extLst>
      <p:ext uri="{BB962C8B-B14F-4D97-AF65-F5344CB8AC3E}">
        <p14:creationId xmlns:p14="http://schemas.microsoft.com/office/powerpoint/2010/main" val="2292720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543800" cy="1219200"/>
          </a:xfrm>
        </p:spPr>
        <p:txBody>
          <a:bodyPr>
            <a:normAutofit fontScale="90000"/>
          </a:bodyPr>
          <a:lstStyle/>
          <a:p>
            <a:r>
              <a:rPr lang="en-US" sz="5400" dirty="0"/>
              <a:t>Rigid Bronchoscopy: Spontaneous Ventilation</a:t>
            </a:r>
            <a:endParaRPr lang="en-US" sz="5400" dirty="0">
              <a:latin typeface="+mn-lt"/>
            </a:endParaRPr>
          </a:p>
        </p:txBody>
      </p:sp>
      <p:sp>
        <p:nvSpPr>
          <p:cNvPr id="3" name="Content Placeholder 2"/>
          <p:cNvSpPr>
            <a:spLocks noGrp="1"/>
          </p:cNvSpPr>
          <p:nvPr>
            <p:ph idx="1"/>
          </p:nvPr>
        </p:nvSpPr>
        <p:spPr>
          <a:xfrm>
            <a:off x="340895" y="1752600"/>
            <a:ext cx="8362950" cy="5105400"/>
          </a:xfrm>
        </p:spPr>
        <p:txBody>
          <a:bodyPr>
            <a:noAutofit/>
          </a:bodyPr>
          <a:lstStyle/>
          <a:p>
            <a:pPr marL="301625" indent="-301625" fontAlgn="base"/>
            <a:r>
              <a:rPr lang="en-US" sz="3800" dirty="0"/>
              <a:t>Advantages: </a:t>
            </a:r>
          </a:p>
          <a:p>
            <a:pPr marL="635000" lvl="1" indent="-285750" fontAlgn="base">
              <a:buFont typeface="System Font Regular"/>
              <a:buChar char="-"/>
            </a:pPr>
            <a:r>
              <a:rPr lang="en-US" sz="3000" dirty="0"/>
              <a:t>Avoids positive pressure ventilation which can theoretically push foreign body deeper into airway</a:t>
            </a:r>
          </a:p>
          <a:p>
            <a:pPr marL="635000" lvl="1" indent="-285750" fontAlgn="base">
              <a:buFont typeface="System Font Regular"/>
              <a:buChar char="-"/>
            </a:pPr>
            <a:r>
              <a:rPr lang="en-US" sz="3000" dirty="0"/>
              <a:t>No muscle relaxant and no reversal</a:t>
            </a:r>
          </a:p>
          <a:p>
            <a:pPr marL="301625" indent="-301625" fontAlgn="base"/>
            <a:r>
              <a:rPr lang="en-US" sz="3800" dirty="0"/>
              <a:t>Disadvantages: </a:t>
            </a:r>
          </a:p>
          <a:p>
            <a:pPr marL="635000" lvl="1" indent="-285750" fontAlgn="base">
              <a:buFont typeface="System Font Regular"/>
              <a:buChar char="-"/>
            </a:pPr>
            <a:r>
              <a:rPr lang="en-US" sz="3000" dirty="0"/>
              <a:t>Difficult to have patient deep enough to avoid coughing and movement and still ventilating adequately</a:t>
            </a:r>
          </a:p>
          <a:p>
            <a:pPr marL="635000" lvl="1" indent="-285750" fontAlgn="base">
              <a:buFont typeface="System Font Regular"/>
              <a:buChar char="-"/>
            </a:pPr>
            <a:r>
              <a:rPr lang="en-US" sz="3000" dirty="0"/>
              <a:t>Longer operative time</a:t>
            </a:r>
          </a:p>
          <a:p>
            <a:pPr marL="0" lvl="1" indent="17463">
              <a:buNone/>
            </a:pPr>
            <a:endParaRPr lang="en-US" sz="3600" dirty="0"/>
          </a:p>
          <a:p>
            <a:pPr marL="292100" lvl="1" indent="-292100"/>
            <a:endParaRPr lang="en-US" sz="3600" dirty="0"/>
          </a:p>
          <a:p>
            <a:pPr marL="292100" lvl="1" indent="-292100"/>
            <a:endParaRPr lang="en-US" sz="3600" dirty="0"/>
          </a:p>
        </p:txBody>
      </p:sp>
    </p:spTree>
    <p:extLst>
      <p:ext uri="{BB962C8B-B14F-4D97-AF65-F5344CB8AC3E}">
        <p14:creationId xmlns:p14="http://schemas.microsoft.com/office/powerpoint/2010/main" val="2477052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543800" cy="1219200"/>
          </a:xfrm>
        </p:spPr>
        <p:txBody>
          <a:bodyPr>
            <a:normAutofit fontScale="90000"/>
          </a:bodyPr>
          <a:lstStyle/>
          <a:p>
            <a:r>
              <a:rPr lang="en-US" sz="5400" dirty="0"/>
              <a:t>Rigid Bronchoscopy: Controlled Ventilation</a:t>
            </a:r>
            <a:endParaRPr lang="en-US" sz="5400" dirty="0">
              <a:latin typeface="+mn-lt"/>
            </a:endParaRPr>
          </a:p>
        </p:txBody>
      </p:sp>
      <p:sp>
        <p:nvSpPr>
          <p:cNvPr id="3" name="Content Placeholder 2"/>
          <p:cNvSpPr>
            <a:spLocks noGrp="1"/>
          </p:cNvSpPr>
          <p:nvPr>
            <p:ph idx="1"/>
          </p:nvPr>
        </p:nvSpPr>
        <p:spPr>
          <a:xfrm>
            <a:off x="400050" y="1905001"/>
            <a:ext cx="8210550" cy="4800599"/>
          </a:xfrm>
        </p:spPr>
        <p:txBody>
          <a:bodyPr>
            <a:noAutofit/>
          </a:bodyPr>
          <a:lstStyle/>
          <a:p>
            <a:pPr marL="301625" indent="-301625" fontAlgn="base"/>
            <a:r>
              <a:rPr lang="en-US" sz="4000" dirty="0"/>
              <a:t>Advantages: </a:t>
            </a:r>
          </a:p>
          <a:p>
            <a:pPr marL="587375" lvl="1" indent="-285750" fontAlgn="base">
              <a:buFont typeface="System Font Regular"/>
              <a:buChar char="-"/>
            </a:pPr>
            <a:r>
              <a:rPr lang="en-US" dirty="0"/>
              <a:t>Ensures immobility and prevents coughing, gagging or movement during the procedure</a:t>
            </a:r>
          </a:p>
          <a:p>
            <a:pPr marL="587375" lvl="1" indent="-285750" fontAlgn="base">
              <a:buFont typeface="System Font Regular"/>
              <a:buChar char="-"/>
            </a:pPr>
            <a:r>
              <a:rPr lang="en-US" dirty="0"/>
              <a:t>Shorter operative time</a:t>
            </a:r>
          </a:p>
          <a:p>
            <a:pPr marL="301625" indent="-301625" fontAlgn="base"/>
            <a:r>
              <a:rPr lang="en-US" sz="4000" dirty="0"/>
              <a:t>Disadvantages: </a:t>
            </a:r>
          </a:p>
          <a:p>
            <a:pPr marL="587375" lvl="1" indent="-285750" fontAlgn="base">
              <a:buFont typeface="System Font Regular"/>
              <a:buChar char="-"/>
            </a:pPr>
            <a:r>
              <a:rPr lang="en-US" dirty="0"/>
              <a:t>Need to monitor and reverse neuromuscular blockade </a:t>
            </a:r>
          </a:p>
          <a:p>
            <a:pPr marL="587375" lvl="1" indent="-285750" fontAlgn="base">
              <a:buFont typeface="System Font Regular"/>
              <a:buChar char="-"/>
            </a:pPr>
            <a:r>
              <a:rPr lang="en-US" dirty="0"/>
              <a:t>Need to carefully monitor positive pressure ventilation to prevent air trapping</a:t>
            </a:r>
          </a:p>
          <a:p>
            <a:pPr marL="457200" lvl="1" indent="0" fontAlgn="base">
              <a:buNone/>
            </a:pPr>
            <a:endParaRPr lang="en-US" sz="2800" dirty="0"/>
          </a:p>
        </p:txBody>
      </p:sp>
    </p:spTree>
    <p:extLst>
      <p:ext uri="{BB962C8B-B14F-4D97-AF65-F5344CB8AC3E}">
        <p14:creationId xmlns:p14="http://schemas.microsoft.com/office/powerpoint/2010/main" val="1518436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543800" cy="1219200"/>
          </a:xfrm>
        </p:spPr>
        <p:txBody>
          <a:bodyPr>
            <a:normAutofit fontScale="90000"/>
          </a:bodyPr>
          <a:lstStyle/>
          <a:p>
            <a:r>
              <a:rPr lang="en-US" sz="5400" dirty="0"/>
              <a:t>Rigid Bronchoscopy: Spontaneous Ventilation</a:t>
            </a:r>
            <a:endParaRPr lang="en-US" sz="5400" dirty="0">
              <a:latin typeface="+mn-lt"/>
            </a:endParaRPr>
          </a:p>
        </p:txBody>
      </p:sp>
      <p:sp>
        <p:nvSpPr>
          <p:cNvPr id="3" name="Content Placeholder 2"/>
          <p:cNvSpPr>
            <a:spLocks noGrp="1"/>
          </p:cNvSpPr>
          <p:nvPr>
            <p:ph idx="1"/>
          </p:nvPr>
        </p:nvSpPr>
        <p:spPr>
          <a:xfrm>
            <a:off x="304800" y="1981200"/>
            <a:ext cx="8210550" cy="4724399"/>
          </a:xfrm>
        </p:spPr>
        <p:txBody>
          <a:bodyPr>
            <a:noAutofit/>
          </a:bodyPr>
          <a:lstStyle/>
          <a:p>
            <a:pPr marL="357188" indent="-339725"/>
            <a:r>
              <a:rPr lang="en-US" sz="4000" dirty="0"/>
              <a:t>Preserve spontaneous ventilation</a:t>
            </a:r>
          </a:p>
          <a:p>
            <a:pPr marL="357188" lvl="1" indent="-339725"/>
            <a:r>
              <a:rPr lang="en-US" sz="4000" dirty="0"/>
              <a:t>Induce with sevoflurane or </a:t>
            </a:r>
            <a:r>
              <a:rPr lang="en-US" sz="4000" dirty="0" err="1"/>
              <a:t>propofol</a:t>
            </a:r>
            <a:endParaRPr lang="en-US" sz="4000" dirty="0"/>
          </a:p>
          <a:p>
            <a:pPr marL="357188" lvl="1" indent="-339725"/>
            <a:r>
              <a:rPr lang="en-US" sz="4000" dirty="0"/>
              <a:t>Maintain anesthesia with TIVA: </a:t>
            </a:r>
          </a:p>
          <a:p>
            <a:pPr marL="696913" lvl="2" indent="-339725">
              <a:buFont typeface="System Font Regular"/>
              <a:buChar char="-"/>
            </a:pPr>
            <a:r>
              <a:rPr lang="en-US" sz="3600" dirty="0"/>
              <a:t>Propofol infusion</a:t>
            </a:r>
          </a:p>
          <a:p>
            <a:pPr marL="696913" lvl="2" indent="-339725">
              <a:buFont typeface="System Font Regular"/>
              <a:buChar char="-"/>
            </a:pPr>
            <a:r>
              <a:rPr lang="en-US" sz="3600" dirty="0"/>
              <a:t>Fentanyl bolus or remifentanil infusion</a:t>
            </a:r>
          </a:p>
          <a:p>
            <a:pPr marL="696913" lvl="2" indent="-339725">
              <a:buFont typeface="System Font Regular"/>
              <a:buChar char="-"/>
            </a:pPr>
            <a:r>
              <a:rPr lang="en-US" sz="3600" dirty="0"/>
              <a:t>+/- dexmedetomidine </a:t>
            </a:r>
          </a:p>
          <a:p>
            <a:pPr marL="357188" lvl="1" indent="-339725"/>
            <a:r>
              <a:rPr lang="en-US" sz="4000" dirty="0"/>
              <a:t>Lidocaine to vocal cords </a:t>
            </a:r>
          </a:p>
        </p:txBody>
      </p:sp>
    </p:spTree>
    <p:extLst>
      <p:ext uri="{BB962C8B-B14F-4D97-AF65-F5344CB8AC3E}">
        <p14:creationId xmlns:p14="http://schemas.microsoft.com/office/powerpoint/2010/main" val="4096370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mn-lt"/>
              </a:rPr>
              <a:t>Disclosures</a:t>
            </a:r>
          </a:p>
        </p:txBody>
      </p:sp>
      <p:sp>
        <p:nvSpPr>
          <p:cNvPr id="3" name="Content Placeholder 2"/>
          <p:cNvSpPr>
            <a:spLocks noGrp="1"/>
          </p:cNvSpPr>
          <p:nvPr>
            <p:ph idx="1"/>
          </p:nvPr>
        </p:nvSpPr>
        <p:spPr>
          <a:xfrm>
            <a:off x="628650" y="2666999"/>
            <a:ext cx="7886700" cy="2057401"/>
          </a:xfrm>
        </p:spPr>
        <p:txBody>
          <a:bodyPr/>
          <a:lstStyle/>
          <a:p>
            <a:pPr marL="0" indent="0">
              <a:buNone/>
            </a:pPr>
            <a:r>
              <a:rPr lang="en-US" dirty="0">
                <a:ea typeface="MS PGothic" charset="0"/>
              </a:rPr>
              <a:t>No relevant financial relationships</a:t>
            </a:r>
          </a:p>
          <a:p>
            <a:pPr marL="0" indent="0">
              <a:buNone/>
            </a:pPr>
            <a:endParaRPr lang="en-US" dirty="0"/>
          </a:p>
        </p:txBody>
      </p:sp>
    </p:spTree>
    <p:extLst>
      <p:ext uri="{BB962C8B-B14F-4D97-AF65-F5344CB8AC3E}">
        <p14:creationId xmlns:p14="http://schemas.microsoft.com/office/powerpoint/2010/main" val="2088564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543800" cy="1219200"/>
          </a:xfrm>
        </p:spPr>
        <p:txBody>
          <a:bodyPr>
            <a:normAutofit fontScale="90000"/>
          </a:bodyPr>
          <a:lstStyle/>
          <a:p>
            <a:r>
              <a:rPr lang="en-US" sz="5400" dirty="0"/>
              <a:t>Rigid Bronchoscopy: Controlled Ventilation</a:t>
            </a:r>
            <a:endParaRPr lang="en-US" sz="5400" dirty="0">
              <a:latin typeface="+mn-lt"/>
            </a:endParaRPr>
          </a:p>
        </p:txBody>
      </p:sp>
      <p:sp>
        <p:nvSpPr>
          <p:cNvPr id="3" name="Content Placeholder 2"/>
          <p:cNvSpPr>
            <a:spLocks noGrp="1"/>
          </p:cNvSpPr>
          <p:nvPr>
            <p:ph idx="1"/>
          </p:nvPr>
        </p:nvSpPr>
        <p:spPr>
          <a:xfrm>
            <a:off x="304800" y="1905000"/>
            <a:ext cx="8210550" cy="4800599"/>
          </a:xfrm>
        </p:spPr>
        <p:txBody>
          <a:bodyPr>
            <a:noAutofit/>
          </a:bodyPr>
          <a:lstStyle/>
          <a:p>
            <a:pPr marL="358775" indent="-358775"/>
            <a:r>
              <a:rPr lang="en-US" dirty="0"/>
              <a:t>Induce with sevoflurane or </a:t>
            </a:r>
            <a:r>
              <a:rPr lang="en-US" dirty="0" err="1"/>
              <a:t>propofol</a:t>
            </a:r>
            <a:endParaRPr lang="en-US" dirty="0"/>
          </a:p>
          <a:p>
            <a:pPr marL="358775" lvl="1" indent="-358775"/>
            <a:r>
              <a:rPr lang="en-US" sz="3600" dirty="0"/>
              <a:t>Neuromuscular blockade with rocuronium and controlled ventilation via side arm of bronchoscope</a:t>
            </a:r>
          </a:p>
          <a:p>
            <a:pPr marL="358775" lvl="1" indent="-358775"/>
            <a:r>
              <a:rPr lang="en-US" sz="3600" dirty="0"/>
              <a:t>Maintain anesthesia with TIVA: </a:t>
            </a:r>
          </a:p>
          <a:p>
            <a:pPr marL="696913" lvl="2" indent="-339725">
              <a:buFont typeface="System Font Regular"/>
              <a:buChar char="-"/>
            </a:pPr>
            <a:r>
              <a:rPr lang="en-US" sz="3200" dirty="0"/>
              <a:t>Propofol infusion</a:t>
            </a:r>
          </a:p>
          <a:p>
            <a:pPr marL="696913" lvl="2" indent="-339725">
              <a:buFont typeface="System Font Regular"/>
              <a:buChar char="-"/>
            </a:pPr>
            <a:r>
              <a:rPr lang="en-US" sz="3200" dirty="0"/>
              <a:t>Fentanyl bolus or remifentanil infusion</a:t>
            </a:r>
          </a:p>
          <a:p>
            <a:pPr marL="696913" lvl="2" indent="-339725">
              <a:buFont typeface="System Font Regular"/>
              <a:buChar char="-"/>
            </a:pPr>
            <a:r>
              <a:rPr lang="en-US" sz="3200" dirty="0"/>
              <a:t>+/- dexmedetomidine </a:t>
            </a:r>
          </a:p>
        </p:txBody>
      </p:sp>
    </p:spTree>
    <p:extLst>
      <p:ext uri="{BB962C8B-B14F-4D97-AF65-F5344CB8AC3E}">
        <p14:creationId xmlns:p14="http://schemas.microsoft.com/office/powerpoint/2010/main" val="3626077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543800" cy="1219200"/>
          </a:xfrm>
        </p:spPr>
        <p:txBody>
          <a:bodyPr>
            <a:normAutofit fontScale="90000"/>
          </a:bodyPr>
          <a:lstStyle/>
          <a:p>
            <a:r>
              <a:rPr lang="en-US" sz="5400" dirty="0"/>
              <a:t>Anesthetic Plan for Rigid Bronchoscopy</a:t>
            </a:r>
            <a:endParaRPr lang="en-US" sz="5400" dirty="0">
              <a:latin typeface="+mn-lt"/>
            </a:endParaRPr>
          </a:p>
        </p:txBody>
      </p:sp>
      <p:sp>
        <p:nvSpPr>
          <p:cNvPr id="3" name="Content Placeholder 2"/>
          <p:cNvSpPr>
            <a:spLocks noGrp="1"/>
          </p:cNvSpPr>
          <p:nvPr>
            <p:ph idx="1"/>
          </p:nvPr>
        </p:nvSpPr>
        <p:spPr>
          <a:xfrm>
            <a:off x="304800" y="1828800"/>
            <a:ext cx="8210550" cy="4876799"/>
          </a:xfrm>
        </p:spPr>
        <p:txBody>
          <a:bodyPr>
            <a:noAutofit/>
          </a:bodyPr>
          <a:lstStyle/>
          <a:p>
            <a:pPr marL="0" indent="0">
              <a:buNone/>
            </a:pPr>
            <a:r>
              <a:rPr lang="en-US" sz="4000" i="1" dirty="0"/>
              <a:t>Spontaneous vs Controlled Ventilation</a:t>
            </a:r>
            <a:r>
              <a:rPr lang="en-US" i="1" dirty="0"/>
              <a:t>.</a:t>
            </a:r>
            <a:endParaRPr lang="en-US" dirty="0"/>
          </a:p>
          <a:p>
            <a:pPr marL="358775" indent="-346075"/>
            <a:r>
              <a:rPr lang="en-US" dirty="0"/>
              <a:t>Personal preference of anesthesiologist and surgeon </a:t>
            </a:r>
          </a:p>
          <a:p>
            <a:pPr marL="358775" indent="-346075"/>
            <a:r>
              <a:rPr lang="en-US" dirty="0"/>
              <a:t>TIVA is optimal approach as minimizes operative team’s exposure to volatile agents</a:t>
            </a:r>
          </a:p>
        </p:txBody>
      </p:sp>
    </p:spTree>
    <p:extLst>
      <p:ext uri="{BB962C8B-B14F-4D97-AF65-F5344CB8AC3E}">
        <p14:creationId xmlns:p14="http://schemas.microsoft.com/office/powerpoint/2010/main" val="4100775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CF2EE-71C3-A449-9D2A-82388C9B2D86}"/>
              </a:ext>
            </a:extLst>
          </p:cNvPr>
          <p:cNvSpPr>
            <a:spLocks noGrp="1"/>
          </p:cNvSpPr>
          <p:nvPr>
            <p:ph type="title"/>
          </p:nvPr>
        </p:nvSpPr>
        <p:spPr>
          <a:xfrm>
            <a:off x="457200" y="617131"/>
            <a:ext cx="8134350" cy="1158875"/>
          </a:xfrm>
        </p:spPr>
        <p:txBody>
          <a:bodyPr>
            <a:normAutofit/>
          </a:bodyPr>
          <a:lstStyle/>
          <a:p>
            <a:r>
              <a:rPr lang="en-US" sz="4800" dirty="0"/>
              <a:t>Rigid </a:t>
            </a:r>
            <a:r>
              <a:rPr lang="en-US" sz="4800" dirty="0" err="1"/>
              <a:t>Bronch</a:t>
            </a:r>
            <a:r>
              <a:rPr lang="en-US" sz="4800" dirty="0"/>
              <a:t>: </a:t>
            </a:r>
            <a:r>
              <a:rPr lang="en-US" sz="4800" dirty="0" err="1"/>
              <a:t>Intraop</a:t>
            </a:r>
            <a:endParaRPr lang="en-US" sz="4800" dirty="0"/>
          </a:p>
        </p:txBody>
      </p:sp>
      <p:sp>
        <p:nvSpPr>
          <p:cNvPr id="3" name="Content Placeholder 2">
            <a:extLst>
              <a:ext uri="{FF2B5EF4-FFF2-40B4-BE49-F238E27FC236}">
                <a16:creationId xmlns:a16="http://schemas.microsoft.com/office/drawing/2014/main" id="{D0BEDF94-BA06-AE41-9775-A65B86AA2B9C}"/>
              </a:ext>
            </a:extLst>
          </p:cNvPr>
          <p:cNvSpPr>
            <a:spLocks noGrp="1"/>
          </p:cNvSpPr>
          <p:nvPr>
            <p:ph idx="1"/>
          </p:nvPr>
        </p:nvSpPr>
        <p:spPr>
          <a:xfrm>
            <a:off x="457200" y="1825625"/>
            <a:ext cx="7772400" cy="4498975"/>
          </a:xfrm>
        </p:spPr>
        <p:txBody>
          <a:bodyPr>
            <a:normAutofit/>
          </a:bodyPr>
          <a:lstStyle/>
          <a:p>
            <a:pPr marL="292100" indent="-292100"/>
            <a:r>
              <a:rPr lang="en-US" sz="4000" dirty="0"/>
              <a:t>Dexamethasone 0.5 mg/kg for airway edema prophylaxis to a maximum of 10 -16 mg</a:t>
            </a:r>
          </a:p>
          <a:p>
            <a:pPr marL="292100" indent="-292100"/>
            <a:r>
              <a:rPr lang="en-US" sz="4000" dirty="0"/>
              <a:t>Albuterol to minimize/treat bronchospasm from foreign body removal and airway manipulation</a:t>
            </a:r>
          </a:p>
          <a:p>
            <a:pPr marL="292100" indent="-292100"/>
            <a:endParaRPr lang="en-US" dirty="0"/>
          </a:p>
        </p:txBody>
      </p:sp>
    </p:spTree>
    <p:extLst>
      <p:ext uri="{BB962C8B-B14F-4D97-AF65-F5344CB8AC3E}">
        <p14:creationId xmlns:p14="http://schemas.microsoft.com/office/powerpoint/2010/main" val="486706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D8EE-10DC-9D48-BFBD-DF160C19DCF1}"/>
              </a:ext>
            </a:extLst>
          </p:cNvPr>
          <p:cNvSpPr>
            <a:spLocks noGrp="1"/>
          </p:cNvSpPr>
          <p:nvPr>
            <p:ph type="title"/>
          </p:nvPr>
        </p:nvSpPr>
        <p:spPr>
          <a:xfrm>
            <a:off x="457200" y="228600"/>
            <a:ext cx="6858000" cy="1828800"/>
          </a:xfrm>
        </p:spPr>
        <p:txBody>
          <a:bodyPr anchor="ctr">
            <a:noAutofit/>
          </a:bodyPr>
          <a:lstStyle/>
          <a:p>
            <a:r>
              <a:rPr lang="en-US" sz="4800" dirty="0"/>
              <a:t>Rigid Bronchoscopy: Challenges</a:t>
            </a:r>
          </a:p>
        </p:txBody>
      </p:sp>
      <p:sp>
        <p:nvSpPr>
          <p:cNvPr id="3" name="Content Placeholder 2">
            <a:extLst>
              <a:ext uri="{FF2B5EF4-FFF2-40B4-BE49-F238E27FC236}">
                <a16:creationId xmlns:a16="http://schemas.microsoft.com/office/drawing/2014/main" id="{2FEF1D60-68BD-6140-B1B9-DA982B0C08B0}"/>
              </a:ext>
            </a:extLst>
          </p:cNvPr>
          <p:cNvSpPr>
            <a:spLocks noGrp="1"/>
          </p:cNvSpPr>
          <p:nvPr>
            <p:ph idx="1"/>
          </p:nvPr>
        </p:nvSpPr>
        <p:spPr>
          <a:xfrm>
            <a:off x="457200" y="2057400"/>
            <a:ext cx="7981950" cy="4800600"/>
          </a:xfrm>
        </p:spPr>
        <p:txBody>
          <a:bodyPr>
            <a:normAutofit fontScale="92500"/>
          </a:bodyPr>
          <a:lstStyle/>
          <a:p>
            <a:pPr marL="349250" indent="-349250">
              <a:lnSpc>
                <a:spcPct val="110000"/>
              </a:lnSpc>
            </a:pPr>
            <a:r>
              <a:rPr lang="en-US" sz="3200" dirty="0"/>
              <a:t>Shared airway</a:t>
            </a:r>
          </a:p>
          <a:p>
            <a:pPr marL="349250" indent="-349250">
              <a:lnSpc>
                <a:spcPct val="110000"/>
              </a:lnSpc>
            </a:pPr>
            <a:r>
              <a:rPr lang="en-US" sz="3200" dirty="0"/>
              <a:t>Must coordinate ventilation with position of bronchoscope (e.g. smaller breaths when bronchoscope is more distal)</a:t>
            </a:r>
          </a:p>
          <a:p>
            <a:pPr marL="349250" indent="-349250">
              <a:lnSpc>
                <a:spcPct val="110000"/>
              </a:lnSpc>
            </a:pPr>
            <a:r>
              <a:rPr lang="en-US" sz="3200" dirty="0"/>
              <a:t>Difficult to monitor ETCO</a:t>
            </a:r>
            <a:r>
              <a:rPr lang="en-US" sz="3200" baseline="-25000" dirty="0"/>
              <a:t>2</a:t>
            </a:r>
            <a:r>
              <a:rPr lang="en-US" sz="3200" dirty="0"/>
              <a:t> when ventilating through side arm of bronchoscope</a:t>
            </a:r>
          </a:p>
          <a:p>
            <a:pPr marL="349250" indent="-349250">
              <a:lnSpc>
                <a:spcPct val="110000"/>
              </a:lnSpc>
            </a:pPr>
            <a:r>
              <a:rPr lang="en-US" sz="3200" dirty="0"/>
              <a:t>Risk of airway injury from rigid bronchoscope from coughing, bucking or movement </a:t>
            </a:r>
          </a:p>
        </p:txBody>
      </p:sp>
    </p:spTree>
    <p:extLst>
      <p:ext uri="{BB962C8B-B14F-4D97-AF65-F5344CB8AC3E}">
        <p14:creationId xmlns:p14="http://schemas.microsoft.com/office/powerpoint/2010/main" val="704878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7176B-444F-5849-8B84-4E96A7784D79}"/>
              </a:ext>
            </a:extLst>
          </p:cNvPr>
          <p:cNvSpPr>
            <a:spLocks noGrp="1"/>
          </p:cNvSpPr>
          <p:nvPr>
            <p:ph type="title"/>
          </p:nvPr>
        </p:nvSpPr>
        <p:spPr>
          <a:xfrm>
            <a:off x="381000" y="365125"/>
            <a:ext cx="7010400" cy="1325563"/>
          </a:xfrm>
        </p:spPr>
        <p:txBody>
          <a:bodyPr>
            <a:normAutofit/>
          </a:bodyPr>
          <a:lstStyle/>
          <a:p>
            <a:r>
              <a:rPr lang="en-US" dirty="0"/>
              <a:t>Bronchoscopy for FB: Common </a:t>
            </a:r>
            <a:r>
              <a:rPr lang="en-US" dirty="0" err="1"/>
              <a:t>Intraop</a:t>
            </a:r>
            <a:r>
              <a:rPr lang="en-US" dirty="0"/>
              <a:t> Problems</a:t>
            </a:r>
          </a:p>
        </p:txBody>
      </p:sp>
      <p:sp>
        <p:nvSpPr>
          <p:cNvPr id="3" name="Content Placeholder 2">
            <a:extLst>
              <a:ext uri="{FF2B5EF4-FFF2-40B4-BE49-F238E27FC236}">
                <a16:creationId xmlns:a16="http://schemas.microsoft.com/office/drawing/2014/main" id="{7C96AC80-9E34-8143-95B6-23EE58DAFD2D}"/>
              </a:ext>
            </a:extLst>
          </p:cNvPr>
          <p:cNvSpPr>
            <a:spLocks noGrp="1"/>
          </p:cNvSpPr>
          <p:nvPr>
            <p:ph idx="1"/>
          </p:nvPr>
        </p:nvSpPr>
        <p:spPr>
          <a:xfrm>
            <a:off x="381000" y="1828800"/>
            <a:ext cx="8305800" cy="4724399"/>
          </a:xfrm>
        </p:spPr>
        <p:txBody>
          <a:bodyPr>
            <a:noAutofit/>
          </a:bodyPr>
          <a:lstStyle/>
          <a:p>
            <a:pPr marL="0" indent="0">
              <a:buNone/>
            </a:pPr>
            <a:r>
              <a:rPr lang="en-US" i="1" dirty="0"/>
              <a:t>Hypoxia/hypercarbia during procedure</a:t>
            </a:r>
          </a:p>
          <a:p>
            <a:pPr marL="349250" lvl="1" indent="-333375">
              <a:buFont typeface="Arial" panose="020B0604020202020204" pitchFamily="34" charset="0"/>
              <a:buChar char="•"/>
            </a:pPr>
            <a:r>
              <a:rPr lang="en-US" sz="2800" dirty="0"/>
              <a:t>Difficult to monitor ETCO</a:t>
            </a:r>
            <a:r>
              <a:rPr lang="en-US" sz="2800" baseline="-25000" dirty="0"/>
              <a:t>2 </a:t>
            </a:r>
            <a:r>
              <a:rPr lang="en-US" sz="2800" dirty="0"/>
              <a:t>when ventilating trough side-arm of rigid bronchoscope </a:t>
            </a:r>
            <a:r>
              <a:rPr lang="en-US" sz="2800" dirty="0">
                <a:sym typeface="Wingdings" pitchFamily="2" charset="2"/>
              </a:rPr>
              <a:t>  Monitor chest rise</a:t>
            </a:r>
            <a:endParaRPr lang="en-US" sz="2800" dirty="0"/>
          </a:p>
          <a:p>
            <a:pPr marL="349250" lvl="1" indent="-333375">
              <a:buFont typeface="Arial" panose="020B0604020202020204" pitchFamily="34" charset="0"/>
              <a:buChar char="•"/>
            </a:pPr>
            <a:r>
              <a:rPr lang="en-US" sz="2800" dirty="0"/>
              <a:t>Significant circuit leak </a:t>
            </a:r>
            <a:r>
              <a:rPr lang="en-US" sz="2800" dirty="0">
                <a:sym typeface="Wingdings" pitchFamily="2" charset="2"/>
              </a:rPr>
              <a:t> Adjust ventilator, increase flows or ventilate by hand</a:t>
            </a:r>
          </a:p>
          <a:p>
            <a:pPr marL="349250" lvl="1" indent="-333375">
              <a:buFont typeface="Arial" panose="020B0604020202020204" pitchFamily="34" charset="0"/>
              <a:buChar char="•"/>
            </a:pPr>
            <a:r>
              <a:rPr lang="en-US" sz="2800" dirty="0"/>
              <a:t>Hypoxia and desaturation when bronchoscope is distal as only ventilating/oxygenating one lung or a fraction of one lung (shunt) </a:t>
            </a:r>
            <a:r>
              <a:rPr lang="en-US" sz="2800" dirty="0">
                <a:sym typeface="Wingdings" pitchFamily="2" charset="2"/>
              </a:rPr>
              <a:t> Communicate with surgeon to withdraw bronchoscope into trachea</a:t>
            </a:r>
          </a:p>
          <a:p>
            <a:pPr marL="0" indent="0">
              <a:buNone/>
            </a:pPr>
            <a:r>
              <a:rPr lang="en-US" i="1" dirty="0"/>
              <a:t>Communication with surgeon is important!</a:t>
            </a:r>
          </a:p>
        </p:txBody>
      </p:sp>
    </p:spTree>
    <p:extLst>
      <p:ext uri="{BB962C8B-B14F-4D97-AF65-F5344CB8AC3E}">
        <p14:creationId xmlns:p14="http://schemas.microsoft.com/office/powerpoint/2010/main" val="3167492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7176B-444F-5849-8B84-4E96A7784D79}"/>
              </a:ext>
            </a:extLst>
          </p:cNvPr>
          <p:cNvSpPr>
            <a:spLocks noGrp="1"/>
          </p:cNvSpPr>
          <p:nvPr>
            <p:ph type="title"/>
          </p:nvPr>
        </p:nvSpPr>
        <p:spPr>
          <a:xfrm>
            <a:off x="381000" y="365125"/>
            <a:ext cx="7010400" cy="1325563"/>
          </a:xfrm>
        </p:spPr>
        <p:txBody>
          <a:bodyPr>
            <a:normAutofit/>
          </a:bodyPr>
          <a:lstStyle/>
          <a:p>
            <a:r>
              <a:rPr lang="en-US" dirty="0"/>
              <a:t>Bronchoscopy for FB: Common </a:t>
            </a:r>
            <a:r>
              <a:rPr lang="en-US" dirty="0" err="1"/>
              <a:t>Intraop</a:t>
            </a:r>
            <a:r>
              <a:rPr lang="en-US" dirty="0"/>
              <a:t> Problems</a:t>
            </a:r>
          </a:p>
        </p:txBody>
      </p:sp>
      <p:sp>
        <p:nvSpPr>
          <p:cNvPr id="3" name="Content Placeholder 2">
            <a:extLst>
              <a:ext uri="{FF2B5EF4-FFF2-40B4-BE49-F238E27FC236}">
                <a16:creationId xmlns:a16="http://schemas.microsoft.com/office/drawing/2014/main" id="{7C96AC80-9E34-8143-95B6-23EE58DAFD2D}"/>
              </a:ext>
            </a:extLst>
          </p:cNvPr>
          <p:cNvSpPr>
            <a:spLocks noGrp="1"/>
          </p:cNvSpPr>
          <p:nvPr>
            <p:ph idx="1"/>
          </p:nvPr>
        </p:nvSpPr>
        <p:spPr>
          <a:xfrm>
            <a:off x="381000" y="1828800"/>
            <a:ext cx="8134350" cy="4724399"/>
          </a:xfrm>
        </p:spPr>
        <p:txBody>
          <a:bodyPr>
            <a:noAutofit/>
          </a:bodyPr>
          <a:lstStyle/>
          <a:p>
            <a:pPr marL="0" indent="0">
              <a:buNone/>
            </a:pPr>
            <a:r>
              <a:rPr lang="en-US" sz="4000" i="1" dirty="0"/>
              <a:t>Complete airway obstruction</a:t>
            </a:r>
          </a:p>
          <a:p>
            <a:pPr marL="349250" indent="-333375">
              <a:buFont typeface="Arial" panose="020B0604020202020204" pitchFamily="34" charset="0"/>
              <a:buChar char="•"/>
            </a:pPr>
            <a:r>
              <a:rPr lang="en-US" sz="3200" dirty="0"/>
              <a:t>Can occur when FB is retrieved into the trachea or lodges in larynx just below the vocal cords during retrieval attempt </a:t>
            </a:r>
            <a:r>
              <a:rPr lang="en-US" sz="3200" dirty="0">
                <a:sym typeface="Wingdings" pitchFamily="2" charset="2"/>
              </a:rPr>
              <a:t> Inability to ventilate or oxygenate</a:t>
            </a:r>
            <a:endParaRPr lang="en-US" sz="3200" dirty="0"/>
          </a:p>
          <a:p>
            <a:pPr marL="349250" indent="-333375">
              <a:buFont typeface="Arial" panose="020B0604020202020204" pitchFamily="34" charset="0"/>
              <a:buChar char="•"/>
            </a:pPr>
            <a:r>
              <a:rPr lang="en-US" sz="3200" dirty="0"/>
              <a:t>Management: Instruct surgeon to push FB back into bronchus to allow oxygenation/ventilation via one lung</a:t>
            </a:r>
          </a:p>
          <a:p>
            <a:pPr marL="58738" indent="-223838">
              <a:buFont typeface="System Font Regular"/>
              <a:buChar char="-"/>
            </a:pPr>
            <a:endParaRPr lang="en-US" sz="2800" dirty="0"/>
          </a:p>
        </p:txBody>
      </p:sp>
    </p:spTree>
    <p:extLst>
      <p:ext uri="{BB962C8B-B14F-4D97-AF65-F5344CB8AC3E}">
        <p14:creationId xmlns:p14="http://schemas.microsoft.com/office/powerpoint/2010/main" val="3407462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7176B-444F-5849-8B84-4E96A7784D79}"/>
              </a:ext>
            </a:extLst>
          </p:cNvPr>
          <p:cNvSpPr>
            <a:spLocks noGrp="1"/>
          </p:cNvSpPr>
          <p:nvPr>
            <p:ph type="title"/>
          </p:nvPr>
        </p:nvSpPr>
        <p:spPr>
          <a:xfrm>
            <a:off x="381000" y="152400"/>
            <a:ext cx="7162800" cy="1463675"/>
          </a:xfrm>
        </p:spPr>
        <p:txBody>
          <a:bodyPr>
            <a:normAutofit/>
          </a:bodyPr>
          <a:lstStyle/>
          <a:p>
            <a:r>
              <a:rPr lang="en-US" sz="4800" dirty="0"/>
              <a:t>Bronchoscopy for FB: Common </a:t>
            </a:r>
            <a:r>
              <a:rPr lang="en-US" sz="4800" dirty="0" err="1"/>
              <a:t>Intraop</a:t>
            </a:r>
            <a:r>
              <a:rPr lang="en-US" sz="4800" dirty="0"/>
              <a:t> Problems</a:t>
            </a:r>
          </a:p>
        </p:txBody>
      </p:sp>
      <p:sp>
        <p:nvSpPr>
          <p:cNvPr id="3" name="Content Placeholder 2">
            <a:extLst>
              <a:ext uri="{FF2B5EF4-FFF2-40B4-BE49-F238E27FC236}">
                <a16:creationId xmlns:a16="http://schemas.microsoft.com/office/drawing/2014/main" id="{7C96AC80-9E34-8143-95B6-23EE58DAFD2D}"/>
              </a:ext>
            </a:extLst>
          </p:cNvPr>
          <p:cNvSpPr>
            <a:spLocks noGrp="1"/>
          </p:cNvSpPr>
          <p:nvPr>
            <p:ph idx="1"/>
          </p:nvPr>
        </p:nvSpPr>
        <p:spPr>
          <a:xfrm>
            <a:off x="381000" y="1676400"/>
            <a:ext cx="8134350" cy="625475"/>
          </a:xfrm>
        </p:spPr>
        <p:txBody>
          <a:bodyPr>
            <a:noAutofit/>
          </a:bodyPr>
          <a:lstStyle/>
          <a:p>
            <a:pPr marL="0" indent="0">
              <a:buNone/>
            </a:pPr>
            <a:r>
              <a:rPr lang="en-US" sz="4000" i="1" dirty="0"/>
              <a:t>FB fragments during retrieval</a:t>
            </a:r>
          </a:p>
        </p:txBody>
      </p:sp>
      <p:sp>
        <p:nvSpPr>
          <p:cNvPr id="4" name="TextBox 3">
            <a:extLst>
              <a:ext uri="{FF2B5EF4-FFF2-40B4-BE49-F238E27FC236}">
                <a16:creationId xmlns:a16="http://schemas.microsoft.com/office/drawing/2014/main" id="{E827948E-66FC-4B42-A1A7-566DFC237727}"/>
              </a:ext>
            </a:extLst>
          </p:cNvPr>
          <p:cNvSpPr txBox="1"/>
          <p:nvPr/>
        </p:nvSpPr>
        <p:spPr>
          <a:xfrm>
            <a:off x="381001" y="2362200"/>
            <a:ext cx="5257799" cy="4247317"/>
          </a:xfrm>
          <a:prstGeom prst="rect">
            <a:avLst/>
          </a:prstGeom>
          <a:noFill/>
        </p:spPr>
        <p:txBody>
          <a:bodyPr wrap="square" rtlCol="0">
            <a:spAutoFit/>
          </a:bodyPr>
          <a:lstStyle/>
          <a:p>
            <a:pPr marL="301625" indent="-301625">
              <a:buFont typeface="Arial" panose="020B0604020202020204" pitchFamily="34" charset="0"/>
              <a:buChar char="•"/>
            </a:pPr>
            <a:r>
              <a:rPr lang="en-US" sz="2800" dirty="0"/>
              <a:t>Most commonly occurs with                                   organic FBs (nuts or beans)</a:t>
            </a:r>
          </a:p>
          <a:p>
            <a:pPr marL="301625" indent="-301625">
              <a:buFont typeface="Arial" panose="020B0604020202020204" pitchFamily="34" charset="0"/>
              <a:buChar char="•"/>
            </a:pPr>
            <a:r>
              <a:rPr lang="en-US" sz="2800" dirty="0"/>
              <a:t>May require multiple retrievals and prolongs case </a:t>
            </a:r>
            <a:r>
              <a:rPr lang="en-US" sz="2800" dirty="0">
                <a:sym typeface="Wingdings" pitchFamily="2" charset="2"/>
              </a:rPr>
              <a:t> consider controlled ventilation</a:t>
            </a:r>
            <a:endParaRPr lang="en-US" sz="2800" dirty="0"/>
          </a:p>
          <a:p>
            <a:pPr marL="301625" indent="-301625">
              <a:buFont typeface="Arial" panose="020B0604020202020204" pitchFamily="34" charset="0"/>
              <a:buChar char="•"/>
            </a:pPr>
            <a:r>
              <a:rPr lang="en-US" sz="2800" dirty="0"/>
              <a:t>May require 2</a:t>
            </a:r>
            <a:r>
              <a:rPr lang="en-US" sz="2800" baseline="30000" dirty="0"/>
              <a:t>nd</a:t>
            </a:r>
            <a:r>
              <a:rPr lang="en-US" sz="2800" dirty="0"/>
              <a:t> or 3</a:t>
            </a:r>
            <a:r>
              <a:rPr lang="en-US" sz="2800" baseline="30000" dirty="0"/>
              <a:t>rd</a:t>
            </a:r>
            <a:r>
              <a:rPr lang="en-US" sz="2800" dirty="0"/>
              <a:t> bronchoscopy to remove all fragments </a:t>
            </a:r>
            <a:r>
              <a:rPr lang="en-US" sz="2800" dirty="0">
                <a:sym typeface="Wingdings" pitchFamily="2" charset="2"/>
              </a:rPr>
              <a:t> consider leaving patient intubated</a:t>
            </a:r>
            <a:endParaRPr lang="en-US" sz="2800" dirty="0"/>
          </a:p>
          <a:p>
            <a:endParaRPr lang="en-US" dirty="0"/>
          </a:p>
        </p:txBody>
      </p:sp>
      <p:pic>
        <p:nvPicPr>
          <p:cNvPr id="6" name="Content Placeholder 4">
            <a:extLst>
              <a:ext uri="{FF2B5EF4-FFF2-40B4-BE49-F238E27FC236}">
                <a16:creationId xmlns:a16="http://schemas.microsoft.com/office/drawing/2014/main" id="{9979671B-4E09-A549-B39B-6F252FE3BB7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7691" t="11941" r="7693" b="23880"/>
          <a:stretch/>
        </p:blipFill>
        <p:spPr>
          <a:xfrm>
            <a:off x="5400675" y="2514600"/>
            <a:ext cx="3114675" cy="3276600"/>
          </a:xfrm>
          <a:prstGeom prst="rect">
            <a:avLst/>
          </a:prstGeom>
        </p:spPr>
      </p:pic>
      <p:sp>
        <p:nvSpPr>
          <p:cNvPr id="7" name="TextBox 6">
            <a:extLst>
              <a:ext uri="{FF2B5EF4-FFF2-40B4-BE49-F238E27FC236}">
                <a16:creationId xmlns:a16="http://schemas.microsoft.com/office/drawing/2014/main" id="{7A78A2A4-79ED-944B-BB2F-7DAE67EB0139}"/>
              </a:ext>
            </a:extLst>
          </p:cNvPr>
          <p:cNvSpPr txBox="1"/>
          <p:nvPr/>
        </p:nvSpPr>
        <p:spPr>
          <a:xfrm>
            <a:off x="4876800" y="6400800"/>
            <a:ext cx="4120102" cy="369332"/>
          </a:xfrm>
          <a:prstGeom prst="rect">
            <a:avLst/>
          </a:prstGeom>
          <a:noFill/>
        </p:spPr>
        <p:txBody>
          <a:bodyPr wrap="none" rtlCol="0">
            <a:spAutoFit/>
          </a:bodyPr>
          <a:lstStyle/>
          <a:p>
            <a:r>
              <a:rPr lang="en-US" dirty="0"/>
              <a:t>Betel nut that fragmented during retrieval</a:t>
            </a:r>
          </a:p>
        </p:txBody>
      </p:sp>
    </p:spTree>
    <p:extLst>
      <p:ext uri="{BB962C8B-B14F-4D97-AF65-F5344CB8AC3E}">
        <p14:creationId xmlns:p14="http://schemas.microsoft.com/office/powerpoint/2010/main" val="4085059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a:extLst>
              <a:ext uri="{FF2B5EF4-FFF2-40B4-BE49-F238E27FC236}">
                <a16:creationId xmlns:a16="http://schemas.microsoft.com/office/drawing/2014/main" id="{A5B96F00-47BA-3F4D-8989-5F49F619A71E}"/>
              </a:ext>
            </a:extLst>
          </p:cNvPr>
          <p:cNvSpPr txBox="1">
            <a:spLocks noChangeArrowheads="1"/>
          </p:cNvSpPr>
          <p:nvPr/>
        </p:nvSpPr>
        <p:spPr bwMode="auto">
          <a:xfrm>
            <a:off x="304801" y="304800"/>
            <a:ext cx="6858000" cy="16732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Lst>
              <a:defRPr sz="1400">
                <a:solidFill>
                  <a:srgbClr val="000000"/>
                </a:solidFill>
                <a:latin typeface="Arial" panose="020B0604020202020204" pitchFamily="34" charset="0"/>
                <a:ea typeface="ＭＳ Ｐゴシック" panose="020B0600070205080204" pitchFamily="34" charset="-128"/>
              </a:defRPr>
            </a:lvl1pPr>
            <a:lvl2pPr>
              <a:tabLst>
                <a:tab pos="723900" algn="l"/>
                <a:tab pos="1447800" algn="l"/>
                <a:tab pos="2171700" algn="l"/>
                <a:tab pos="2895600" algn="l"/>
                <a:tab pos="3619500" algn="l"/>
                <a:tab pos="4343400" algn="l"/>
                <a:tab pos="5067300" algn="l"/>
                <a:tab pos="5791200" algn="l"/>
                <a:tab pos="6515100" algn="l"/>
              </a:tabLst>
              <a:defRPr sz="1400">
                <a:solidFill>
                  <a:srgbClr val="000000"/>
                </a:solidFill>
                <a:latin typeface="Arial" panose="020B0604020202020204" pitchFamily="34" charset="0"/>
                <a:ea typeface="ＭＳ Ｐゴシック" panose="020B0600070205080204" pitchFamily="34" charset="-128"/>
              </a:defRPr>
            </a:lvl2pPr>
            <a:lvl3pPr>
              <a:tabLst>
                <a:tab pos="723900" algn="l"/>
                <a:tab pos="1447800" algn="l"/>
                <a:tab pos="2171700" algn="l"/>
                <a:tab pos="2895600" algn="l"/>
                <a:tab pos="3619500" algn="l"/>
                <a:tab pos="4343400" algn="l"/>
                <a:tab pos="5067300" algn="l"/>
                <a:tab pos="5791200" algn="l"/>
                <a:tab pos="6515100" algn="l"/>
              </a:tabLst>
              <a:defRPr sz="1400">
                <a:solidFill>
                  <a:srgbClr val="000000"/>
                </a:solidFill>
                <a:latin typeface="Arial" panose="020B0604020202020204" pitchFamily="34" charset="0"/>
                <a:ea typeface="ＭＳ Ｐゴシック" panose="020B0600070205080204" pitchFamily="34" charset="-128"/>
              </a:defRPr>
            </a:lvl3pPr>
            <a:lvl4pPr>
              <a:tabLst>
                <a:tab pos="723900" algn="l"/>
                <a:tab pos="1447800" algn="l"/>
                <a:tab pos="2171700" algn="l"/>
                <a:tab pos="2895600" algn="l"/>
                <a:tab pos="3619500" algn="l"/>
                <a:tab pos="4343400" algn="l"/>
                <a:tab pos="5067300" algn="l"/>
                <a:tab pos="5791200" algn="l"/>
                <a:tab pos="6515100" algn="l"/>
              </a:tabLst>
              <a:defRPr sz="1400">
                <a:solidFill>
                  <a:srgbClr val="000000"/>
                </a:solidFill>
                <a:latin typeface="Arial" panose="020B0604020202020204" pitchFamily="34" charset="0"/>
                <a:ea typeface="ＭＳ Ｐゴシック" panose="020B0600070205080204" pitchFamily="34" charset="-128"/>
              </a:defRPr>
            </a:lvl4pPr>
            <a:lvl5pPr>
              <a:tabLst>
                <a:tab pos="723900" algn="l"/>
                <a:tab pos="1447800" algn="l"/>
                <a:tab pos="2171700" algn="l"/>
                <a:tab pos="2895600" algn="l"/>
                <a:tab pos="3619500" algn="l"/>
                <a:tab pos="4343400" algn="l"/>
                <a:tab pos="5067300" algn="l"/>
                <a:tab pos="5791200" algn="l"/>
                <a:tab pos="6515100" algn="l"/>
              </a:tabLst>
              <a:defRPr sz="1400">
                <a:solidFill>
                  <a:srgbClr val="000000"/>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sz="1400">
                <a:solidFill>
                  <a:srgbClr val="000000"/>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sz="1400">
                <a:solidFill>
                  <a:srgbClr val="000000"/>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sz="1400">
                <a:solidFill>
                  <a:srgbClr val="000000"/>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sz="1400">
                <a:solidFill>
                  <a:srgbClr val="000000"/>
                </a:solidFill>
                <a:latin typeface="Arial" panose="020B0604020202020204" pitchFamily="34" charset="0"/>
                <a:ea typeface="ＭＳ Ｐゴシック" panose="020B0600070205080204" pitchFamily="34" charset="-128"/>
              </a:defRPr>
            </a:lvl9pPr>
          </a:lstStyle>
          <a:p>
            <a:r>
              <a:rPr lang="en-US" altLang="en-US" sz="4400" dirty="0">
                <a:latin typeface="+mn-lt"/>
              </a:rPr>
              <a:t>Complications from Airway FB Removal </a:t>
            </a:r>
          </a:p>
        </p:txBody>
      </p:sp>
      <p:sp>
        <p:nvSpPr>
          <p:cNvPr id="9" name="Content Placeholder 8">
            <a:extLst>
              <a:ext uri="{FF2B5EF4-FFF2-40B4-BE49-F238E27FC236}">
                <a16:creationId xmlns:a16="http://schemas.microsoft.com/office/drawing/2014/main" id="{74689E6D-39BF-8B43-B920-F1E8D0F06698}"/>
              </a:ext>
            </a:extLst>
          </p:cNvPr>
          <p:cNvSpPr txBox="1">
            <a:spLocks noGrp="1"/>
          </p:cNvSpPr>
          <p:nvPr>
            <p:ph sz="half" idx="1"/>
          </p:nvPr>
        </p:nvSpPr>
        <p:spPr>
          <a:xfrm>
            <a:off x="304800" y="2011162"/>
            <a:ext cx="4572000" cy="4465838"/>
          </a:xfrm>
          <a:prstGeom prst="rect">
            <a:avLst/>
          </a:prstGeom>
          <a:noFill/>
        </p:spPr>
        <p:txBody>
          <a:bodyPr wrap="square" rtlCol="0">
            <a:spAutoFit/>
          </a:bodyPr>
          <a:lstStyle/>
          <a:p>
            <a:pPr marL="285750" indent="-285750">
              <a:buFont typeface="Arial" panose="020B0604020202020204" pitchFamily="34" charset="0"/>
              <a:buChar char="•"/>
            </a:pPr>
            <a:r>
              <a:rPr lang="en-US" altLang="en-US" sz="3200" dirty="0">
                <a:latin typeface="Arial" panose="020B0604020202020204" pitchFamily="34" charset="0"/>
                <a:ea typeface="Baekmuk Gulim" charset="0"/>
                <a:cs typeface="Baekmuk Gulim" charset="0"/>
              </a:rPr>
              <a:t>Greater than one bronchoscopy required for foreign body extraction</a:t>
            </a:r>
          </a:p>
          <a:p>
            <a:pPr marL="285750" indent="-285750">
              <a:buFont typeface="Arial" panose="020B0604020202020204" pitchFamily="34" charset="0"/>
              <a:buChar char="•"/>
            </a:pPr>
            <a:r>
              <a:rPr lang="en-US" altLang="en-US" sz="3200" dirty="0">
                <a:latin typeface="Arial" panose="020B0604020202020204" pitchFamily="34" charset="0"/>
                <a:ea typeface="Baekmuk Gulim" charset="0"/>
                <a:cs typeface="Baekmuk Gulim" charset="0"/>
              </a:rPr>
              <a:t>ICU admission</a:t>
            </a:r>
          </a:p>
          <a:p>
            <a:pPr marL="285750" indent="-285750">
              <a:buFont typeface="Arial" panose="020B0604020202020204" pitchFamily="34" charset="0"/>
              <a:buChar char="•"/>
            </a:pPr>
            <a:r>
              <a:rPr lang="en-US" altLang="en-US" sz="3200" dirty="0">
                <a:latin typeface="Arial" panose="020B0604020202020204" pitchFamily="34" charset="0"/>
                <a:ea typeface="Baekmuk Gulim" charset="0"/>
                <a:cs typeface="Baekmuk Gulim" charset="0"/>
              </a:rPr>
              <a:t>Hospital length of stay greater than 24 hours</a:t>
            </a:r>
          </a:p>
          <a:p>
            <a:pPr marL="285750" indent="-285750">
              <a:buFont typeface="Arial" panose="020B0604020202020204" pitchFamily="34" charset="0"/>
              <a:buChar char="•"/>
            </a:pPr>
            <a:r>
              <a:rPr lang="en-US" altLang="en-US" sz="3200" dirty="0">
                <a:latin typeface="Arial" panose="020B0604020202020204" pitchFamily="34" charset="0"/>
                <a:ea typeface="Baekmuk Gulim" charset="0"/>
                <a:cs typeface="Baekmuk Gulim" charset="0"/>
              </a:rPr>
              <a:t>Time of surgery greater than 1 hour</a:t>
            </a:r>
          </a:p>
        </p:txBody>
      </p:sp>
      <p:sp>
        <p:nvSpPr>
          <p:cNvPr id="10" name="Text Box 3">
            <a:extLst>
              <a:ext uri="{FF2B5EF4-FFF2-40B4-BE49-F238E27FC236}">
                <a16:creationId xmlns:a16="http://schemas.microsoft.com/office/drawing/2014/main" id="{62DD2176-3C88-5143-8A43-BCC9B1705023}"/>
              </a:ext>
            </a:extLst>
          </p:cNvPr>
          <p:cNvSpPr txBox="1">
            <a:spLocks noChangeArrowheads="1"/>
          </p:cNvSpPr>
          <p:nvPr/>
        </p:nvSpPr>
        <p:spPr bwMode="auto">
          <a:xfrm>
            <a:off x="5257800" y="6248400"/>
            <a:ext cx="3657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000000"/>
                </a:solidFill>
                <a:latin typeface="Arial" panose="020B0604020202020204" pitchFamily="34" charset="0"/>
                <a:ea typeface="ＭＳ Ｐゴシック" panose="020B060007020508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000000"/>
                </a:solidFill>
                <a:latin typeface="Arial" panose="020B0604020202020204" pitchFamily="34" charset="0"/>
                <a:ea typeface="ＭＳ Ｐゴシック" panose="020B060007020508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000000"/>
                </a:solidFill>
                <a:latin typeface="Arial" panose="020B0604020202020204" pitchFamily="34" charset="0"/>
                <a:ea typeface="ＭＳ Ｐゴシック" panose="020B060007020508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000000"/>
                </a:solidFill>
                <a:latin typeface="Arial" panose="020B0604020202020204" pitchFamily="34" charset="0"/>
                <a:ea typeface="ＭＳ Ｐゴシック" panose="020B060007020508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000000"/>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000000"/>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000000"/>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000000"/>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000000"/>
                </a:solidFill>
                <a:latin typeface="Arial" panose="020B0604020202020204" pitchFamily="34" charset="0"/>
                <a:ea typeface="ＭＳ Ｐゴシック" panose="020B0600070205080204" pitchFamily="34" charset="-128"/>
              </a:defRPr>
            </a:lvl9pPr>
          </a:lstStyle>
          <a:p>
            <a:r>
              <a:rPr lang="en-US" sz="800" dirty="0"/>
              <a:t>Sjogren PP, Mills TJ, Pollak AD, </a:t>
            </a:r>
            <a:r>
              <a:rPr lang="en-US" sz="800" dirty="0" err="1"/>
              <a:t>Muntz</a:t>
            </a:r>
            <a:r>
              <a:rPr lang="en-US" sz="800" dirty="0"/>
              <a:t> HR, Meier JD, Grimmer JF. Predictors of complicated airway foreign body extraction. </a:t>
            </a:r>
            <a:r>
              <a:rPr lang="en-US" sz="800" i="1" dirty="0"/>
              <a:t>Laryngoscope</a:t>
            </a:r>
            <a:r>
              <a:rPr lang="en-US" sz="800" dirty="0"/>
              <a:t>. 2018;128(2):490‐495.</a:t>
            </a:r>
          </a:p>
        </p:txBody>
      </p:sp>
      <p:pic>
        <p:nvPicPr>
          <p:cNvPr id="11" name="Picture 4">
            <a:extLst>
              <a:ext uri="{FF2B5EF4-FFF2-40B4-BE49-F238E27FC236}">
                <a16:creationId xmlns:a16="http://schemas.microsoft.com/office/drawing/2014/main" id="{B8095001-6191-9948-B432-91BB033879D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029199" y="1600200"/>
            <a:ext cx="3886201" cy="4495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994098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4E66-7641-0642-8C26-18233A4FFBC5}"/>
              </a:ext>
            </a:extLst>
          </p:cNvPr>
          <p:cNvSpPr>
            <a:spLocks noGrp="1"/>
          </p:cNvSpPr>
          <p:nvPr>
            <p:ph type="title"/>
          </p:nvPr>
        </p:nvSpPr>
        <p:spPr>
          <a:xfrm>
            <a:off x="457200" y="365125"/>
            <a:ext cx="8058150" cy="1460500"/>
          </a:xfrm>
        </p:spPr>
        <p:txBody>
          <a:bodyPr>
            <a:normAutofit/>
          </a:bodyPr>
          <a:lstStyle/>
          <a:p>
            <a:r>
              <a:rPr lang="en-US" sz="4800" dirty="0"/>
              <a:t>Predictors of Complicated Postoperative Course</a:t>
            </a:r>
          </a:p>
        </p:txBody>
      </p:sp>
      <p:sp>
        <p:nvSpPr>
          <p:cNvPr id="3" name="Content Placeholder 2">
            <a:extLst>
              <a:ext uri="{FF2B5EF4-FFF2-40B4-BE49-F238E27FC236}">
                <a16:creationId xmlns:a16="http://schemas.microsoft.com/office/drawing/2014/main" id="{FF88A41F-F7BE-1E47-AB1D-FCC687EF0C84}"/>
              </a:ext>
            </a:extLst>
          </p:cNvPr>
          <p:cNvSpPr>
            <a:spLocks noGrp="1"/>
          </p:cNvSpPr>
          <p:nvPr>
            <p:ph idx="1"/>
          </p:nvPr>
        </p:nvSpPr>
        <p:spPr>
          <a:xfrm>
            <a:off x="457200" y="2285999"/>
            <a:ext cx="8058150" cy="3890963"/>
          </a:xfrm>
        </p:spPr>
        <p:txBody>
          <a:bodyPr>
            <a:normAutofit/>
          </a:bodyPr>
          <a:lstStyle/>
          <a:p>
            <a:pPr marL="295275" indent="-295275"/>
            <a:r>
              <a:rPr lang="en-US" sz="4000" dirty="0"/>
              <a:t>Hyper-</a:t>
            </a:r>
            <a:r>
              <a:rPr lang="en-US" sz="4000" dirty="0" err="1"/>
              <a:t>lucency</a:t>
            </a:r>
            <a:r>
              <a:rPr lang="en-US" sz="4000" dirty="0"/>
              <a:t> on CXR</a:t>
            </a:r>
          </a:p>
          <a:p>
            <a:pPr marL="295275" indent="-295275"/>
            <a:r>
              <a:rPr lang="en-US" sz="4000" dirty="0"/>
              <a:t>Unwitnessed aspiration</a:t>
            </a:r>
          </a:p>
          <a:p>
            <a:pPr marL="295275" indent="-295275"/>
            <a:r>
              <a:rPr lang="en-US" sz="4000" dirty="0"/>
              <a:t>Inability to completely remove all of the fragments of a FB (e.g. peanut)</a:t>
            </a:r>
          </a:p>
        </p:txBody>
      </p:sp>
    </p:spTree>
    <p:extLst>
      <p:ext uri="{BB962C8B-B14F-4D97-AF65-F5344CB8AC3E}">
        <p14:creationId xmlns:p14="http://schemas.microsoft.com/office/powerpoint/2010/main" val="2198937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486DD-6AD2-F242-9601-0295A2C20CD0}"/>
              </a:ext>
            </a:extLst>
          </p:cNvPr>
          <p:cNvSpPr>
            <a:spLocks noGrp="1"/>
          </p:cNvSpPr>
          <p:nvPr>
            <p:ph type="title"/>
          </p:nvPr>
        </p:nvSpPr>
        <p:spPr>
          <a:xfrm>
            <a:off x="495300" y="365125"/>
            <a:ext cx="6896100" cy="1387475"/>
          </a:xfrm>
        </p:spPr>
        <p:txBody>
          <a:bodyPr>
            <a:normAutofit/>
          </a:bodyPr>
          <a:lstStyle/>
          <a:p>
            <a:r>
              <a:rPr lang="en-US" dirty="0"/>
              <a:t>Initial Airway Management After FB removal</a:t>
            </a:r>
          </a:p>
        </p:txBody>
      </p:sp>
      <p:graphicFrame>
        <p:nvGraphicFramePr>
          <p:cNvPr id="4" name="Table 3">
            <a:extLst>
              <a:ext uri="{FF2B5EF4-FFF2-40B4-BE49-F238E27FC236}">
                <a16:creationId xmlns:a16="http://schemas.microsoft.com/office/drawing/2014/main" id="{C65D69A0-15DB-2248-96F9-953E007C67FB}"/>
              </a:ext>
            </a:extLst>
          </p:cNvPr>
          <p:cNvGraphicFramePr>
            <a:graphicFrameLocks noGrp="1"/>
          </p:cNvGraphicFramePr>
          <p:nvPr>
            <p:extLst>
              <p:ext uri="{D42A27DB-BD31-4B8C-83A1-F6EECF244321}">
                <p14:modId xmlns:p14="http://schemas.microsoft.com/office/powerpoint/2010/main" val="1050436917"/>
              </p:ext>
            </p:extLst>
          </p:nvPr>
        </p:nvGraphicFramePr>
        <p:xfrm>
          <a:off x="495300" y="1828800"/>
          <a:ext cx="8153400" cy="4784498"/>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3150768179"/>
                    </a:ext>
                  </a:extLst>
                </a:gridCol>
                <a:gridCol w="1905000">
                  <a:extLst>
                    <a:ext uri="{9D8B030D-6E8A-4147-A177-3AD203B41FA5}">
                      <a16:colId xmlns:a16="http://schemas.microsoft.com/office/drawing/2014/main" val="2408785022"/>
                    </a:ext>
                  </a:extLst>
                </a:gridCol>
                <a:gridCol w="1790700">
                  <a:extLst>
                    <a:ext uri="{9D8B030D-6E8A-4147-A177-3AD203B41FA5}">
                      <a16:colId xmlns:a16="http://schemas.microsoft.com/office/drawing/2014/main" val="2554007275"/>
                    </a:ext>
                  </a:extLst>
                </a:gridCol>
              </a:tblGrid>
              <a:tr h="1009170">
                <a:tc>
                  <a:txBody>
                    <a:bodyPr/>
                    <a:lstStyle/>
                    <a:p>
                      <a:endParaRPr lang="en-US" dirty="0"/>
                    </a:p>
                  </a:txBody>
                  <a:tcPr/>
                </a:tc>
                <a:tc>
                  <a:txBody>
                    <a:bodyPr/>
                    <a:lstStyle/>
                    <a:p>
                      <a:pPr algn="ctr"/>
                      <a:r>
                        <a:rPr lang="en-US" sz="2800" dirty="0"/>
                        <a:t>Face Mask or LMA</a:t>
                      </a:r>
                    </a:p>
                  </a:txBody>
                  <a:tcPr anchor="ctr"/>
                </a:tc>
                <a:tc>
                  <a:txBody>
                    <a:bodyPr/>
                    <a:lstStyle/>
                    <a:p>
                      <a:pPr algn="ctr"/>
                      <a:r>
                        <a:rPr lang="en-US" sz="2800" dirty="0"/>
                        <a:t>ETT</a:t>
                      </a:r>
                    </a:p>
                  </a:txBody>
                  <a:tcPr anchor="ctr"/>
                </a:tc>
                <a:extLst>
                  <a:ext uri="{0D108BD9-81ED-4DB2-BD59-A6C34878D82A}">
                    <a16:rowId xmlns:a16="http://schemas.microsoft.com/office/drawing/2014/main" val="3005478894"/>
                  </a:ext>
                </a:extLst>
              </a:tr>
              <a:tr h="943832">
                <a:tc>
                  <a:txBody>
                    <a:bodyPr/>
                    <a:lstStyle/>
                    <a:p>
                      <a:pPr algn="ctr"/>
                      <a:r>
                        <a:rPr lang="en-US" sz="2800" dirty="0"/>
                        <a:t>Airway Edema</a:t>
                      </a:r>
                    </a:p>
                  </a:txBody>
                  <a:tcPr anchor="ctr"/>
                </a:tc>
                <a:tc>
                  <a:txBody>
                    <a:bodyPr/>
                    <a:lstStyle/>
                    <a:p>
                      <a:pPr algn="ctr"/>
                      <a:r>
                        <a:rPr lang="en-US" sz="3600" dirty="0"/>
                        <a:t>-</a:t>
                      </a:r>
                    </a:p>
                  </a:txBody>
                  <a:tcPr anchor="ctr"/>
                </a:tc>
                <a:tc>
                  <a:txBody>
                    <a:bodyPr/>
                    <a:lstStyle/>
                    <a:p>
                      <a:pPr algn="ctr"/>
                      <a:r>
                        <a:rPr lang="en-US" sz="3600" dirty="0"/>
                        <a:t>+</a:t>
                      </a:r>
                    </a:p>
                  </a:txBody>
                  <a:tcPr anchor="ctr"/>
                </a:tc>
                <a:extLst>
                  <a:ext uri="{0D108BD9-81ED-4DB2-BD59-A6C34878D82A}">
                    <a16:rowId xmlns:a16="http://schemas.microsoft.com/office/drawing/2014/main" val="3220196223"/>
                  </a:ext>
                </a:extLst>
              </a:tr>
              <a:tr h="943832">
                <a:tc>
                  <a:txBody>
                    <a:bodyPr/>
                    <a:lstStyle/>
                    <a:p>
                      <a:pPr algn="ctr"/>
                      <a:r>
                        <a:rPr lang="en-US" sz="2800" dirty="0"/>
                        <a:t>FB Fragments still in Airway</a:t>
                      </a:r>
                    </a:p>
                  </a:txBody>
                  <a:tcPr anchor="ctr"/>
                </a:tc>
                <a:tc>
                  <a:txBody>
                    <a:bodyPr/>
                    <a:lstStyle/>
                    <a:p>
                      <a:pPr algn="ctr"/>
                      <a:r>
                        <a:rPr lang="en-US" sz="3600" dirty="0"/>
                        <a:t>-</a:t>
                      </a:r>
                    </a:p>
                  </a:txBody>
                  <a:tcPr anchor="ctr"/>
                </a:tc>
                <a:tc>
                  <a:txBody>
                    <a:bodyPr/>
                    <a:lstStyle/>
                    <a:p>
                      <a:pPr algn="ctr"/>
                      <a:r>
                        <a:rPr lang="en-US" sz="3600" dirty="0"/>
                        <a:t>+</a:t>
                      </a:r>
                    </a:p>
                  </a:txBody>
                  <a:tcPr anchor="ctr"/>
                </a:tc>
                <a:extLst>
                  <a:ext uri="{0D108BD9-81ED-4DB2-BD59-A6C34878D82A}">
                    <a16:rowId xmlns:a16="http://schemas.microsoft.com/office/drawing/2014/main" val="1316696094"/>
                  </a:ext>
                </a:extLst>
              </a:tr>
              <a:tr h="943832">
                <a:tc>
                  <a:txBody>
                    <a:bodyPr/>
                    <a:lstStyle/>
                    <a:p>
                      <a:pPr algn="ctr"/>
                      <a:r>
                        <a:rPr lang="en-US" sz="2800" dirty="0"/>
                        <a:t>Significant O</a:t>
                      </a:r>
                      <a:r>
                        <a:rPr lang="en-US" sz="2800" baseline="-25000" dirty="0"/>
                        <a:t>2</a:t>
                      </a:r>
                      <a:r>
                        <a:rPr lang="en-US" sz="2800" dirty="0"/>
                        <a:t> Requirement</a:t>
                      </a:r>
                    </a:p>
                  </a:txBody>
                  <a:tcPr anchor="ctr"/>
                </a:tc>
                <a:tc>
                  <a:txBody>
                    <a:bodyPr/>
                    <a:lstStyle/>
                    <a:p>
                      <a:pPr algn="ctr"/>
                      <a:r>
                        <a:rPr lang="en-US" sz="3600" dirty="0"/>
                        <a:t>-</a:t>
                      </a:r>
                    </a:p>
                  </a:txBody>
                  <a:tcPr anchor="ctr"/>
                </a:tc>
                <a:tc>
                  <a:txBody>
                    <a:bodyPr/>
                    <a:lstStyle/>
                    <a:p>
                      <a:pPr algn="ctr"/>
                      <a:r>
                        <a:rPr lang="en-US" sz="3600" dirty="0"/>
                        <a:t>+</a:t>
                      </a:r>
                    </a:p>
                  </a:txBody>
                  <a:tcPr anchor="ctr"/>
                </a:tc>
                <a:extLst>
                  <a:ext uri="{0D108BD9-81ED-4DB2-BD59-A6C34878D82A}">
                    <a16:rowId xmlns:a16="http://schemas.microsoft.com/office/drawing/2014/main" val="826807118"/>
                  </a:ext>
                </a:extLst>
              </a:tr>
              <a:tr h="943832">
                <a:tc>
                  <a:txBody>
                    <a:bodyPr/>
                    <a:lstStyle/>
                    <a:p>
                      <a:pPr algn="ctr"/>
                      <a:r>
                        <a:rPr lang="en-US" sz="2800" dirty="0"/>
                        <a:t>Full Stomach </a:t>
                      </a:r>
                    </a:p>
                  </a:txBody>
                  <a:tcPr anchor="ctr"/>
                </a:tc>
                <a:tc>
                  <a:txBody>
                    <a:bodyPr/>
                    <a:lstStyle/>
                    <a:p>
                      <a:pPr algn="ctr"/>
                      <a:r>
                        <a:rPr lang="en-US" sz="3600" dirty="0"/>
                        <a:t>-</a:t>
                      </a:r>
                    </a:p>
                  </a:txBody>
                  <a:tcPr anchor="ctr"/>
                </a:tc>
                <a:tc>
                  <a:txBody>
                    <a:bodyPr/>
                    <a:lstStyle/>
                    <a:p>
                      <a:pPr algn="ctr"/>
                      <a:r>
                        <a:rPr lang="en-US" sz="3600" dirty="0"/>
                        <a:t>+</a:t>
                      </a:r>
                    </a:p>
                  </a:txBody>
                  <a:tcPr anchor="ctr"/>
                </a:tc>
                <a:extLst>
                  <a:ext uri="{0D108BD9-81ED-4DB2-BD59-A6C34878D82A}">
                    <a16:rowId xmlns:a16="http://schemas.microsoft.com/office/drawing/2014/main" val="3704455197"/>
                  </a:ext>
                </a:extLst>
              </a:tr>
            </a:tbl>
          </a:graphicData>
        </a:graphic>
      </p:graphicFrame>
    </p:spTree>
    <p:extLst>
      <p:ext uri="{BB962C8B-B14F-4D97-AF65-F5344CB8AC3E}">
        <p14:creationId xmlns:p14="http://schemas.microsoft.com/office/powerpoint/2010/main" val="414375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mn-lt"/>
              </a:rPr>
              <a:t>Learning Objectives:</a:t>
            </a:r>
          </a:p>
        </p:txBody>
      </p:sp>
      <p:sp>
        <p:nvSpPr>
          <p:cNvPr id="3" name="Content Placeholder 2"/>
          <p:cNvSpPr>
            <a:spLocks noGrp="1"/>
          </p:cNvSpPr>
          <p:nvPr>
            <p:ph idx="1"/>
          </p:nvPr>
        </p:nvSpPr>
        <p:spPr/>
        <p:txBody>
          <a:bodyPr/>
          <a:lstStyle/>
          <a:p>
            <a:r>
              <a:rPr lang="en-US" sz="4000" dirty="0"/>
              <a:t>Presentation</a:t>
            </a:r>
          </a:p>
          <a:p>
            <a:r>
              <a:rPr lang="en-US" sz="4000" dirty="0"/>
              <a:t>Incidence of foreign body (FB) in the airway </a:t>
            </a:r>
          </a:p>
          <a:p>
            <a:r>
              <a:rPr lang="en-US" sz="4000" dirty="0"/>
              <a:t>Preoperative work up</a:t>
            </a:r>
          </a:p>
          <a:p>
            <a:r>
              <a:rPr lang="en-US" sz="4000" dirty="0"/>
              <a:t>Intraoperative management</a:t>
            </a:r>
          </a:p>
          <a:p>
            <a:r>
              <a:rPr lang="en-US" sz="4000" dirty="0"/>
              <a:t>Postoperative care</a:t>
            </a:r>
          </a:p>
          <a:p>
            <a:endParaRPr lang="en-US" dirty="0"/>
          </a:p>
        </p:txBody>
      </p:sp>
    </p:spTree>
    <p:extLst>
      <p:ext uri="{BB962C8B-B14F-4D97-AF65-F5344CB8AC3E}">
        <p14:creationId xmlns:p14="http://schemas.microsoft.com/office/powerpoint/2010/main" val="1228597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26E83-F6AA-9C40-BD9F-FA23E54BE4E8}"/>
              </a:ext>
            </a:extLst>
          </p:cNvPr>
          <p:cNvSpPr>
            <a:spLocks noGrp="1"/>
          </p:cNvSpPr>
          <p:nvPr>
            <p:ph type="title"/>
          </p:nvPr>
        </p:nvSpPr>
        <p:spPr/>
        <p:txBody>
          <a:bodyPr/>
          <a:lstStyle/>
          <a:p>
            <a:r>
              <a:rPr lang="en-US" dirty="0"/>
              <a:t>Postoperative Disposition</a:t>
            </a:r>
          </a:p>
        </p:txBody>
      </p:sp>
      <p:sp>
        <p:nvSpPr>
          <p:cNvPr id="3" name="Content Placeholder 2">
            <a:extLst>
              <a:ext uri="{FF2B5EF4-FFF2-40B4-BE49-F238E27FC236}">
                <a16:creationId xmlns:a16="http://schemas.microsoft.com/office/drawing/2014/main" id="{D5CC62F1-77DE-DB41-81EB-63C878E70712}"/>
              </a:ext>
            </a:extLst>
          </p:cNvPr>
          <p:cNvSpPr>
            <a:spLocks noGrp="1"/>
          </p:cNvSpPr>
          <p:nvPr>
            <p:ph idx="1"/>
          </p:nvPr>
        </p:nvSpPr>
        <p:spPr/>
        <p:txBody>
          <a:bodyPr>
            <a:normAutofit/>
          </a:bodyPr>
          <a:lstStyle/>
          <a:p>
            <a:pPr marL="292100" indent="-292100"/>
            <a:r>
              <a:rPr lang="en-US" dirty="0"/>
              <a:t>Majority are admitted a minimum of 4 hours for monitoring</a:t>
            </a:r>
          </a:p>
          <a:p>
            <a:pPr marL="292100" indent="-292100"/>
            <a:r>
              <a:rPr lang="en-US" dirty="0"/>
              <a:t>Consider ICU admission </a:t>
            </a:r>
          </a:p>
          <a:p>
            <a:pPr marL="571500" lvl="1" indent="-223838">
              <a:buFont typeface="System Font Regular"/>
              <a:buChar char="-"/>
            </a:pPr>
            <a:r>
              <a:rPr lang="en-US" dirty="0"/>
              <a:t>Prolonged duration of bronchoscopy</a:t>
            </a:r>
          </a:p>
          <a:p>
            <a:pPr marL="571500" lvl="1" indent="-223838">
              <a:buFont typeface="System Font Regular"/>
              <a:buChar char="-"/>
            </a:pPr>
            <a:r>
              <a:rPr lang="en-US" dirty="0"/>
              <a:t>Significant airway edema or bleeding</a:t>
            </a:r>
          </a:p>
          <a:p>
            <a:pPr marL="571500" lvl="1" indent="-223838">
              <a:buFont typeface="System Font Regular"/>
              <a:buChar char="-"/>
            </a:pPr>
            <a:r>
              <a:rPr lang="en-US" dirty="0"/>
              <a:t>Inability to remove all the FB fragments on initial bronchoscopy</a:t>
            </a:r>
          </a:p>
          <a:p>
            <a:pPr marL="457200" lvl="1"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31333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158875"/>
          </a:xfrm>
        </p:spPr>
        <p:txBody>
          <a:bodyPr>
            <a:normAutofit/>
          </a:bodyPr>
          <a:lstStyle/>
          <a:p>
            <a:r>
              <a:rPr lang="en-US" sz="5400" dirty="0">
                <a:latin typeface="+mn-lt"/>
              </a:rPr>
              <a:t>Conclusions:</a:t>
            </a:r>
          </a:p>
        </p:txBody>
      </p:sp>
      <p:sp>
        <p:nvSpPr>
          <p:cNvPr id="3" name="Content Placeholder 2"/>
          <p:cNvSpPr>
            <a:spLocks noGrp="1"/>
          </p:cNvSpPr>
          <p:nvPr>
            <p:ph idx="1"/>
          </p:nvPr>
        </p:nvSpPr>
        <p:spPr/>
        <p:txBody>
          <a:bodyPr>
            <a:normAutofit/>
          </a:bodyPr>
          <a:lstStyle/>
          <a:p>
            <a:pPr marL="292100" indent="-292100"/>
            <a:r>
              <a:rPr lang="en-US" sz="4000" dirty="0"/>
              <a:t>FB in airway – a major source of preventable accidental mortality </a:t>
            </a:r>
            <a:r>
              <a:rPr lang="en-US" sz="4000"/>
              <a:t>&amp; morbidity </a:t>
            </a:r>
            <a:r>
              <a:rPr lang="en-US" sz="4000" dirty="0"/>
              <a:t>in children</a:t>
            </a:r>
          </a:p>
          <a:p>
            <a:pPr marL="292100" indent="-292100"/>
            <a:r>
              <a:rPr lang="en-US" sz="4000" dirty="0"/>
              <a:t>Anticipate complications</a:t>
            </a:r>
          </a:p>
          <a:p>
            <a:pPr marL="292100" indent="-292100"/>
            <a:r>
              <a:rPr lang="en-US" sz="4000" dirty="0"/>
              <a:t>Have a clear, shared airway plan </a:t>
            </a:r>
          </a:p>
          <a:p>
            <a:pPr marL="292100" indent="-292100"/>
            <a:r>
              <a:rPr lang="en-US" sz="4000" dirty="0"/>
              <a:t>Communicate with surgical colleagues!</a:t>
            </a:r>
          </a:p>
          <a:p>
            <a:endParaRPr lang="en-US" sz="3200" dirty="0"/>
          </a:p>
          <a:p>
            <a:endParaRPr lang="en-US" sz="3200" dirty="0"/>
          </a:p>
        </p:txBody>
      </p:sp>
    </p:spTree>
    <p:extLst>
      <p:ext uri="{BB962C8B-B14F-4D97-AF65-F5344CB8AC3E}">
        <p14:creationId xmlns:p14="http://schemas.microsoft.com/office/powerpoint/2010/main" val="2146314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854075"/>
          </a:xfrm>
        </p:spPr>
        <p:txBody>
          <a:bodyPr>
            <a:normAutofit/>
          </a:bodyPr>
          <a:lstStyle/>
          <a:p>
            <a:r>
              <a:rPr lang="en-US" sz="5400" dirty="0">
                <a:latin typeface="+mn-lt"/>
              </a:rPr>
              <a:t>References:</a:t>
            </a:r>
          </a:p>
        </p:txBody>
      </p:sp>
      <p:sp>
        <p:nvSpPr>
          <p:cNvPr id="3" name="Content Placeholder 2"/>
          <p:cNvSpPr>
            <a:spLocks noGrp="1"/>
          </p:cNvSpPr>
          <p:nvPr>
            <p:ph idx="1"/>
          </p:nvPr>
        </p:nvSpPr>
        <p:spPr>
          <a:xfrm>
            <a:off x="628650" y="1371600"/>
            <a:ext cx="7886700" cy="5333999"/>
          </a:xfrm>
        </p:spPr>
        <p:txBody>
          <a:bodyPr>
            <a:normAutofit fontScale="85000" lnSpcReduction="20000"/>
          </a:bodyPr>
          <a:lstStyle/>
          <a:p>
            <a:pPr marL="292100" indent="-292100">
              <a:buFont typeface="+mj-lt"/>
              <a:buAutoNum type="arabicPeriod"/>
            </a:pPr>
            <a:r>
              <a:rPr lang="en-US" sz="1600" dirty="0" err="1"/>
              <a:t>Fidkowski</a:t>
            </a:r>
            <a:r>
              <a:rPr lang="en-US" sz="1600" dirty="0"/>
              <a:t> CW, Zheng H, Firth PG. The Anesthetic Considerations of Tracheobronchial Foreign Bodies in Children. Anesthesia &amp; Analgesia. 2010;111(4):1016–1025. </a:t>
            </a:r>
            <a:r>
              <a:rPr lang="en-US" sz="1600" dirty="0" err="1"/>
              <a:t>doi</a:t>
            </a:r>
            <a:r>
              <a:rPr lang="en-US" sz="1600" dirty="0"/>
              <a:t>: 10.1213/ANE.0b013e3181ef3e9c.</a:t>
            </a:r>
          </a:p>
          <a:p>
            <a:pPr marL="292100" indent="-292100">
              <a:buFont typeface="+mj-lt"/>
              <a:buAutoNum type="arabicPeriod"/>
            </a:pPr>
            <a:r>
              <a:rPr lang="en-US" sz="1600" dirty="0"/>
              <a:t>Sjogren, P.P., Mills, T.J., Pollak, A.D., </a:t>
            </a:r>
            <a:r>
              <a:rPr lang="en-US" sz="1600" dirty="0" err="1"/>
              <a:t>Muntz</a:t>
            </a:r>
            <a:r>
              <a:rPr lang="en-US" sz="1600" dirty="0"/>
              <a:t>, H.R., Meier, J.D. and Grimmer, J.F. (2018), Predictors of complicated airway foreign body extraction. The Laryngoscope, 128: 490-495. doi:</a:t>
            </a:r>
            <a:r>
              <a:rPr lang="en-US" sz="1600" dirty="0">
                <a:hlinkClick r:id="rId3"/>
              </a:rPr>
              <a:t>10.1002/lary.26814</a:t>
            </a:r>
            <a:endParaRPr lang="en-US" sz="1600" dirty="0"/>
          </a:p>
          <a:p>
            <a:pPr marL="292100" indent="-292100">
              <a:buFont typeface="+mj-lt"/>
              <a:buAutoNum type="arabicPeriod"/>
            </a:pPr>
            <a:r>
              <a:rPr lang="en-US" sz="1600" dirty="0" err="1"/>
              <a:t>Litman</a:t>
            </a:r>
            <a:r>
              <a:rPr lang="en-US" sz="1600" dirty="0"/>
              <a:t> RS, </a:t>
            </a:r>
            <a:r>
              <a:rPr lang="en-US" sz="1600" dirty="0" err="1"/>
              <a:t>Ponnuri</a:t>
            </a:r>
            <a:r>
              <a:rPr lang="en-US" sz="1600" dirty="0"/>
              <a:t> J, </a:t>
            </a:r>
            <a:r>
              <a:rPr lang="en-US" sz="1600" dirty="0" err="1"/>
              <a:t>Trogan</a:t>
            </a:r>
            <a:r>
              <a:rPr lang="en-US" sz="1600" dirty="0"/>
              <a:t> I. Anesthesia for tracheal or bronchial foreign body removal in children: an analysis of ninety-four cases. </a:t>
            </a:r>
            <a:r>
              <a:rPr lang="en-US" sz="1600" i="1" dirty="0" err="1"/>
              <a:t>Anesth</a:t>
            </a:r>
            <a:r>
              <a:rPr lang="en-US" sz="1600" i="1" dirty="0"/>
              <a:t> </a:t>
            </a:r>
            <a:r>
              <a:rPr lang="en-US" sz="1600" i="1" dirty="0" err="1"/>
              <a:t>Analg</a:t>
            </a:r>
            <a:r>
              <a:rPr lang="en-US" sz="1600" dirty="0"/>
              <a:t>. 2000;91(6):1389-91.</a:t>
            </a:r>
          </a:p>
          <a:p>
            <a:pPr marL="292100" indent="-292100">
              <a:buFont typeface="+mj-lt"/>
              <a:buAutoNum type="arabicPeriod"/>
            </a:pPr>
            <a:r>
              <a:rPr lang="en-US" sz="1600" b="0" i="0" u="none" strike="noStrike" kern="1200" dirty="0">
                <a:solidFill>
                  <a:schemeClr val="tx1"/>
                </a:solidFill>
                <a:effectLst/>
                <a:latin typeface="+mn-lt"/>
                <a:ea typeface="+mn-ea"/>
                <a:cs typeface="+mn-cs"/>
              </a:rPr>
              <a:t>Liu, Y., Chen, L. and Li, S. (2014), Controlled ventilation or spontaneous respiration in anesthesia for tracheobronchial foreign body removal: a meta‐analysis. </a:t>
            </a:r>
            <a:r>
              <a:rPr lang="en-US" sz="1600" b="0" i="0" u="none" strike="noStrike" kern="1200" dirty="0" err="1">
                <a:solidFill>
                  <a:schemeClr val="tx1"/>
                </a:solidFill>
                <a:effectLst/>
                <a:latin typeface="+mn-lt"/>
                <a:ea typeface="+mn-ea"/>
                <a:cs typeface="+mn-cs"/>
              </a:rPr>
              <a:t>Paediatr</a:t>
            </a:r>
            <a:r>
              <a:rPr lang="en-US" sz="1600" b="0" i="0" u="none" strike="noStrike" kern="1200" dirty="0">
                <a:solidFill>
                  <a:schemeClr val="tx1"/>
                </a:solidFill>
                <a:effectLst/>
                <a:latin typeface="+mn-lt"/>
                <a:ea typeface="+mn-ea"/>
                <a:cs typeface="+mn-cs"/>
              </a:rPr>
              <a:t> </a:t>
            </a:r>
            <a:r>
              <a:rPr lang="en-US" sz="1600" b="0" i="0" u="none" strike="noStrike" kern="1200" dirty="0" err="1">
                <a:solidFill>
                  <a:schemeClr val="tx1"/>
                </a:solidFill>
                <a:effectLst/>
                <a:latin typeface="+mn-lt"/>
                <a:ea typeface="+mn-ea"/>
                <a:cs typeface="+mn-cs"/>
              </a:rPr>
              <a:t>Anaesth</a:t>
            </a:r>
            <a:r>
              <a:rPr lang="en-US" sz="1600" b="0" i="0" u="none" strike="noStrike" kern="1200" dirty="0">
                <a:solidFill>
                  <a:schemeClr val="tx1"/>
                </a:solidFill>
                <a:effectLst/>
                <a:latin typeface="+mn-lt"/>
                <a:ea typeface="+mn-ea"/>
                <a:cs typeface="+mn-cs"/>
              </a:rPr>
              <a:t>, 24: 1023-1030. doi:10.1111/pan.12469</a:t>
            </a:r>
          </a:p>
          <a:p>
            <a:pPr marL="292100" indent="-292100">
              <a:buFont typeface="+mj-lt"/>
              <a:buAutoNum type="arabicPeriod"/>
            </a:pPr>
            <a:r>
              <a:rPr lang="en-US" sz="1600" dirty="0" err="1"/>
              <a:t>Foltran</a:t>
            </a:r>
            <a:r>
              <a:rPr lang="en-US" sz="1600" dirty="0"/>
              <a:t>, F., </a:t>
            </a:r>
            <a:r>
              <a:rPr lang="en-US" sz="1600" dirty="0" err="1"/>
              <a:t>Ballali</a:t>
            </a:r>
            <a:r>
              <a:rPr lang="en-US" sz="1600" dirty="0"/>
              <a:t>, S., Rodriguez, H., (Sebastian) van As, A.B., </a:t>
            </a:r>
            <a:r>
              <a:rPr lang="en-US" sz="1600" dirty="0" err="1"/>
              <a:t>Passali</a:t>
            </a:r>
            <a:r>
              <a:rPr lang="en-US" sz="1600" dirty="0"/>
              <a:t>, D., Gulati, A. and </a:t>
            </a:r>
            <a:r>
              <a:rPr lang="en-US" sz="1600" dirty="0" err="1"/>
              <a:t>Gregori</a:t>
            </a:r>
            <a:r>
              <a:rPr lang="en-US" sz="1600" dirty="0"/>
              <a:t>, D. (2013), Inhaled foreign bodies in children: A global perspective on their epidemiological, clinical, and preventive aspects. </a:t>
            </a:r>
            <a:r>
              <a:rPr lang="en-US" sz="1600" dirty="0" err="1"/>
              <a:t>Pediatr</a:t>
            </a:r>
            <a:r>
              <a:rPr lang="en-US" sz="1600" dirty="0"/>
              <a:t>. </a:t>
            </a:r>
            <a:r>
              <a:rPr lang="en-US" sz="1600" dirty="0" err="1"/>
              <a:t>Pulmonol</a:t>
            </a:r>
            <a:r>
              <a:rPr lang="en-US" sz="1600" dirty="0"/>
              <a:t>., 48: 344-351. doi:</a:t>
            </a:r>
            <a:r>
              <a:rPr lang="en-US" sz="1600" dirty="0">
                <a:hlinkClick r:id="rId4"/>
              </a:rPr>
              <a:t>10.1002/ppul.22701</a:t>
            </a:r>
            <a:endParaRPr lang="en-US" sz="1600" dirty="0"/>
          </a:p>
          <a:p>
            <a:pPr marL="292100" indent="-292100">
              <a:buFont typeface="+mj-lt"/>
              <a:buAutoNum type="arabicPeriod"/>
            </a:pPr>
            <a:r>
              <a:rPr lang="en-US" sz="1600" dirty="0" err="1"/>
              <a:t>Kendigelen</a:t>
            </a:r>
            <a:r>
              <a:rPr lang="en-US" sz="1600" dirty="0"/>
              <a:t>, Pinar .The </a:t>
            </a:r>
            <a:r>
              <a:rPr lang="en-US" sz="1600" dirty="0" err="1"/>
              <a:t>anaesthetic</a:t>
            </a:r>
            <a:r>
              <a:rPr lang="en-US" sz="1600" dirty="0"/>
              <a:t> consideration of tracheobronchial foreign body aspiration in children. </a:t>
            </a:r>
            <a:r>
              <a:rPr lang="en-US" sz="1600" i="1" dirty="0"/>
              <a:t>Journal of thoracic disease</a:t>
            </a:r>
            <a:r>
              <a:rPr lang="en-US" sz="1600" dirty="0"/>
              <a:t> 2016; (2072-1439), 8 (12), p. 3803.</a:t>
            </a:r>
          </a:p>
          <a:p>
            <a:pPr marL="292100" indent="-292100">
              <a:buFont typeface="+mj-lt"/>
              <a:buAutoNum type="arabicPeriod"/>
            </a:pPr>
            <a:r>
              <a:rPr lang="en-US" sz="1600" dirty="0" err="1"/>
              <a:t>Baram</a:t>
            </a:r>
            <a:r>
              <a:rPr lang="en-US" sz="1600" dirty="0"/>
              <a:t>, Aram .Scarf pin-related hijab syndrome: A new name for an unusual type of foreign body aspiration.2017. </a:t>
            </a:r>
            <a:r>
              <a:rPr lang="en-US" sz="1600" i="1" dirty="0"/>
              <a:t>Journal of international medical research</a:t>
            </a:r>
            <a:r>
              <a:rPr lang="en-US" sz="1600" dirty="0"/>
              <a:t> (0300-0605), 45 (6), p. 2078.</a:t>
            </a:r>
          </a:p>
          <a:p>
            <a:pPr marL="292100" indent="-292100">
              <a:buFont typeface="+mj-lt"/>
              <a:buAutoNum type="arabicPeriod"/>
            </a:pPr>
            <a:r>
              <a:rPr lang="en-US" sz="1600" dirty="0"/>
              <a:t>P.S.N. Murthy, V.S. Ingle, </a:t>
            </a:r>
            <a:r>
              <a:rPr lang="en-US" sz="1600" dirty="0" err="1"/>
              <a:t>Edicula</a:t>
            </a:r>
            <a:r>
              <a:rPr lang="en-US" sz="1600" dirty="0"/>
              <a:t> George, S. Ramakrishna, Fahim A. </a:t>
            </a:r>
            <a:r>
              <a:rPr lang="en-US" sz="1600" dirty="0" err="1"/>
              <a:t>Shah.Sharp</a:t>
            </a:r>
            <a:r>
              <a:rPr lang="en-US" sz="1600" dirty="0"/>
              <a:t> foreign bodies in the tracheobronchial tree. 2001.American Journal of Otolaryngology, Volume 22, Issue 2,pages 154-156,ISSN 0196-0709</a:t>
            </a:r>
          </a:p>
          <a:p>
            <a:pPr marL="292100" indent="-292100">
              <a:buFont typeface="+mj-lt"/>
              <a:buAutoNum type="arabicPeriod"/>
            </a:pPr>
            <a:r>
              <a:rPr lang="en-US" sz="1600" dirty="0"/>
              <a:t>Divisi, D. "Foreign bodies aspirated in children: role of bronchoscopy.". </a:t>
            </a:r>
            <a:r>
              <a:rPr lang="en-US" sz="1600" i="1" dirty="0"/>
              <a:t>The Thoracic and cardiovascular surgeon</a:t>
            </a:r>
            <a:r>
              <a:rPr lang="en-US" sz="1600" dirty="0"/>
              <a:t>  2007.(0171-6425), 55 (4), p. 249.</a:t>
            </a:r>
          </a:p>
          <a:p>
            <a:pPr marL="292100" indent="-292100">
              <a:buFont typeface="+mj-lt"/>
              <a:buAutoNum type="arabicPeriod"/>
            </a:pPr>
            <a:r>
              <a:rPr lang="en-US" sz="1600" dirty="0"/>
              <a:t>TOMASKE, M., GERBER, A.C. and WEISS, M. Anesthesia and periinterventional morbidity of rigid bronchoscopy for tracheobronchial foreign body diagnosis and removal. Pediatric Anesthesia, (2006), 16: 123-129. doi:</a:t>
            </a:r>
            <a:r>
              <a:rPr lang="en-US" sz="1600" dirty="0">
                <a:hlinkClick r:id="rId5"/>
              </a:rPr>
              <a:t>10.1111/j.1460-9592.2005.01714.x</a:t>
            </a:r>
            <a:endParaRPr lang="en-US" sz="1600" dirty="0"/>
          </a:p>
          <a:p>
            <a:pPr marL="292100" indent="-292100">
              <a:buFont typeface="+mj-lt"/>
              <a:buAutoNum type="arabicPeriod"/>
            </a:pPr>
            <a:r>
              <a:rPr lang="en-US" sz="1600" dirty="0"/>
              <a:t>https://</a:t>
            </a:r>
            <a:r>
              <a:rPr lang="en-US" sz="1600" dirty="0" err="1"/>
              <a:t>www.cdc.gov</a:t>
            </a:r>
            <a:r>
              <a:rPr lang="en-US" sz="1600" dirty="0"/>
              <a:t>/injury/</a:t>
            </a:r>
            <a:r>
              <a:rPr lang="en-US" sz="1600" dirty="0" err="1"/>
              <a:t>wisqars</a:t>
            </a:r>
            <a:r>
              <a:rPr lang="en-US" sz="1600" dirty="0"/>
              <a:t>/pdf/leading_causes_of_injury_deaths_highlighting_unintentional_injury_2011-a.pdf</a:t>
            </a:r>
          </a:p>
        </p:txBody>
      </p:sp>
    </p:spTree>
    <p:extLst>
      <p:ext uri="{BB962C8B-B14F-4D97-AF65-F5344CB8AC3E}">
        <p14:creationId xmlns:p14="http://schemas.microsoft.com/office/powerpoint/2010/main" val="3414322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7CECC-866E-F142-A4FF-9FD50E575B3B}"/>
              </a:ext>
            </a:extLst>
          </p:cNvPr>
          <p:cNvSpPr>
            <a:spLocks noGrp="1"/>
          </p:cNvSpPr>
          <p:nvPr>
            <p:ph type="title"/>
          </p:nvPr>
        </p:nvSpPr>
        <p:spPr>
          <a:xfrm>
            <a:off x="381000" y="228600"/>
            <a:ext cx="7086600" cy="1676400"/>
          </a:xfrm>
        </p:spPr>
        <p:txBody>
          <a:bodyPr>
            <a:noAutofit/>
          </a:bodyPr>
          <a:lstStyle/>
          <a:p>
            <a:r>
              <a:rPr lang="en-US" sz="3600" dirty="0">
                <a:latin typeface="+mn-lt"/>
              </a:rPr>
              <a:t>15 years old female inhaled scarf pin 6 hours earlier: Persistent Cough</a:t>
            </a:r>
          </a:p>
        </p:txBody>
      </p:sp>
      <p:pic>
        <p:nvPicPr>
          <p:cNvPr id="7" name="Content Placeholder 6">
            <a:extLst>
              <a:ext uri="{FF2B5EF4-FFF2-40B4-BE49-F238E27FC236}">
                <a16:creationId xmlns:a16="http://schemas.microsoft.com/office/drawing/2014/main" id="{1CEE5869-62F9-6745-AF71-622B3BD45E03}"/>
              </a:ext>
            </a:extLst>
          </p:cNvPr>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892128" y="2079619"/>
            <a:ext cx="3489872" cy="4549781"/>
          </a:xfrm>
          <a:prstGeom prst="rect">
            <a:avLst/>
          </a:prstGeom>
        </p:spPr>
      </p:pic>
      <p:pic>
        <p:nvPicPr>
          <p:cNvPr id="6" name="Picture 5">
            <a:extLst>
              <a:ext uri="{FF2B5EF4-FFF2-40B4-BE49-F238E27FC236}">
                <a16:creationId xmlns:a16="http://schemas.microsoft.com/office/drawing/2014/main" id="{243BA6A7-A712-4948-9BD4-D75BD695503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52450" y="2079619"/>
            <a:ext cx="3867150" cy="4549781"/>
          </a:xfrm>
          <a:prstGeom prst="rect">
            <a:avLst/>
          </a:prstGeom>
        </p:spPr>
      </p:pic>
    </p:spTree>
    <p:extLst>
      <p:ext uri="{BB962C8B-B14F-4D97-AF65-F5344CB8AC3E}">
        <p14:creationId xmlns:p14="http://schemas.microsoft.com/office/powerpoint/2010/main" val="44270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6E7DA-8C9A-6140-B53B-6B386A57B8E1}"/>
              </a:ext>
            </a:extLst>
          </p:cNvPr>
          <p:cNvSpPr>
            <a:spLocks noGrp="1"/>
          </p:cNvSpPr>
          <p:nvPr>
            <p:ph type="title"/>
          </p:nvPr>
        </p:nvSpPr>
        <p:spPr>
          <a:xfrm>
            <a:off x="457200" y="365125"/>
            <a:ext cx="8058150" cy="1158875"/>
          </a:xfrm>
        </p:spPr>
        <p:txBody>
          <a:bodyPr>
            <a:normAutofit/>
          </a:bodyPr>
          <a:lstStyle/>
          <a:p>
            <a:r>
              <a:rPr lang="en-US" sz="5400" dirty="0"/>
              <a:t>Immediate Presentation</a:t>
            </a:r>
          </a:p>
        </p:txBody>
      </p:sp>
      <p:sp>
        <p:nvSpPr>
          <p:cNvPr id="3" name="Content Placeholder 2">
            <a:extLst>
              <a:ext uri="{FF2B5EF4-FFF2-40B4-BE49-F238E27FC236}">
                <a16:creationId xmlns:a16="http://schemas.microsoft.com/office/drawing/2014/main" id="{DA8CED8D-BA21-5C41-BA37-CF07892C4C0E}"/>
              </a:ext>
            </a:extLst>
          </p:cNvPr>
          <p:cNvSpPr>
            <a:spLocks noGrp="1"/>
          </p:cNvSpPr>
          <p:nvPr>
            <p:ph idx="1"/>
          </p:nvPr>
        </p:nvSpPr>
        <p:spPr>
          <a:xfrm>
            <a:off x="457200" y="1825625"/>
            <a:ext cx="8058150" cy="4351338"/>
          </a:xfrm>
        </p:spPr>
        <p:txBody>
          <a:bodyPr>
            <a:normAutofit/>
          </a:bodyPr>
          <a:lstStyle/>
          <a:p>
            <a:pPr marL="358775" indent="-358775"/>
            <a:r>
              <a:rPr lang="en-US" sz="3900" dirty="0"/>
              <a:t>Immediate presentation: coughing, dyspnea, wheezing, cyanosis, or stridor </a:t>
            </a:r>
          </a:p>
          <a:p>
            <a:pPr marL="358775" indent="-358775"/>
            <a:r>
              <a:rPr lang="en-US" dirty="0"/>
              <a:t>Witnessed choking- high predictability</a:t>
            </a:r>
          </a:p>
          <a:p>
            <a:endParaRPr lang="en-US" dirty="0"/>
          </a:p>
          <a:p>
            <a:endParaRPr lang="en-US" dirty="0"/>
          </a:p>
        </p:txBody>
      </p:sp>
    </p:spTree>
    <p:extLst>
      <p:ext uri="{BB962C8B-B14F-4D97-AF65-F5344CB8AC3E}">
        <p14:creationId xmlns:p14="http://schemas.microsoft.com/office/powerpoint/2010/main" val="1755332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833F4F-DC7C-5B40-BD7E-7F7C855F4F51}"/>
              </a:ext>
            </a:extLst>
          </p:cNvPr>
          <p:cNvSpPr>
            <a:spLocks noGrp="1"/>
          </p:cNvSpPr>
          <p:nvPr>
            <p:ph type="title"/>
          </p:nvPr>
        </p:nvSpPr>
        <p:spPr>
          <a:xfrm>
            <a:off x="457200" y="228600"/>
            <a:ext cx="7010400" cy="1920875"/>
          </a:xfrm>
        </p:spPr>
        <p:txBody>
          <a:bodyPr>
            <a:normAutofit/>
          </a:bodyPr>
          <a:lstStyle/>
          <a:p>
            <a:r>
              <a:rPr lang="en-US" sz="3200" dirty="0">
                <a:latin typeface="+mn-lt"/>
              </a:rPr>
              <a:t>8 years old male with 1 year history of wheezing: Chest X-Ray shows spring from a pen in the right mainstem bronchus</a:t>
            </a:r>
          </a:p>
        </p:txBody>
      </p:sp>
      <p:pic>
        <p:nvPicPr>
          <p:cNvPr id="7" name="Content Placeholder 6">
            <a:extLst>
              <a:ext uri="{FF2B5EF4-FFF2-40B4-BE49-F238E27FC236}">
                <a16:creationId xmlns:a16="http://schemas.microsoft.com/office/drawing/2014/main" id="{A82BD14D-1ED3-0A42-AA66-5D4D88671855}"/>
              </a:ext>
            </a:extLst>
          </p:cNvPr>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4876800" y="2149475"/>
            <a:ext cx="3569795" cy="4351338"/>
          </a:xfrm>
          <a:prstGeom prst="rect">
            <a:avLst/>
          </a:prstGeom>
        </p:spPr>
      </p:pic>
      <p:pic>
        <p:nvPicPr>
          <p:cNvPr id="8" name="Content Placeholder 7">
            <a:extLst>
              <a:ext uri="{FF2B5EF4-FFF2-40B4-BE49-F238E27FC236}">
                <a16:creationId xmlns:a16="http://schemas.microsoft.com/office/drawing/2014/main" id="{E5C988E3-B718-2C4B-BB5D-06FCA3C736CC}"/>
              </a:ext>
            </a:extLst>
          </p:cNvPr>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90870" y="2124666"/>
            <a:ext cx="3569795" cy="4351338"/>
          </a:xfrm>
          <a:prstGeom prst="rect">
            <a:avLst/>
          </a:prstGeom>
        </p:spPr>
      </p:pic>
    </p:spTree>
    <p:extLst>
      <p:ext uri="{BB962C8B-B14F-4D97-AF65-F5344CB8AC3E}">
        <p14:creationId xmlns:p14="http://schemas.microsoft.com/office/powerpoint/2010/main" val="3027047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6E7DA-8C9A-6140-B53B-6B386A57B8E1}"/>
              </a:ext>
            </a:extLst>
          </p:cNvPr>
          <p:cNvSpPr>
            <a:spLocks noGrp="1"/>
          </p:cNvSpPr>
          <p:nvPr>
            <p:ph type="title"/>
          </p:nvPr>
        </p:nvSpPr>
        <p:spPr>
          <a:xfrm>
            <a:off x="628650" y="365125"/>
            <a:ext cx="7886700" cy="1158875"/>
          </a:xfrm>
        </p:spPr>
        <p:txBody>
          <a:bodyPr>
            <a:normAutofit/>
          </a:bodyPr>
          <a:lstStyle/>
          <a:p>
            <a:r>
              <a:rPr lang="en-US" sz="5400" dirty="0"/>
              <a:t>Delayed Presentation</a:t>
            </a:r>
          </a:p>
        </p:txBody>
      </p:sp>
      <p:sp>
        <p:nvSpPr>
          <p:cNvPr id="3" name="Content Placeholder 2">
            <a:extLst>
              <a:ext uri="{FF2B5EF4-FFF2-40B4-BE49-F238E27FC236}">
                <a16:creationId xmlns:a16="http://schemas.microsoft.com/office/drawing/2014/main" id="{DA8CED8D-BA21-5C41-BA37-CF07892C4C0E}"/>
              </a:ext>
            </a:extLst>
          </p:cNvPr>
          <p:cNvSpPr>
            <a:spLocks noGrp="1"/>
          </p:cNvSpPr>
          <p:nvPr>
            <p:ph idx="1"/>
          </p:nvPr>
        </p:nvSpPr>
        <p:spPr>
          <a:xfrm>
            <a:off x="628650" y="2133599"/>
            <a:ext cx="7886700" cy="4043363"/>
          </a:xfrm>
        </p:spPr>
        <p:txBody>
          <a:bodyPr>
            <a:normAutofit/>
          </a:bodyPr>
          <a:lstStyle/>
          <a:p>
            <a:pPr marL="295275" lvl="1" indent="-274638">
              <a:lnSpc>
                <a:spcPct val="100000"/>
              </a:lnSpc>
              <a:buFont typeface="Arial" panose="020B0604020202020204" pitchFamily="34" charset="0"/>
              <a:buChar char="•"/>
            </a:pPr>
            <a:r>
              <a:rPr lang="en-US" sz="3600" dirty="0"/>
              <a:t>Unilateral decreased breath sounds and rhonchi</a:t>
            </a:r>
          </a:p>
          <a:p>
            <a:pPr marL="295275" lvl="1" indent="-274638">
              <a:lnSpc>
                <a:spcPct val="100000"/>
              </a:lnSpc>
              <a:buFont typeface="Arial" panose="020B0604020202020204" pitchFamily="34" charset="0"/>
              <a:buChar char="•"/>
            </a:pPr>
            <a:r>
              <a:rPr lang="en-US" sz="3600" dirty="0"/>
              <a:t>Recurrent or persistent pneumonia </a:t>
            </a:r>
          </a:p>
          <a:p>
            <a:pPr marL="295275" lvl="1" indent="-274638">
              <a:lnSpc>
                <a:spcPct val="100000"/>
              </a:lnSpc>
              <a:buFont typeface="Arial" panose="020B0604020202020204" pitchFamily="34" charset="0"/>
              <a:buChar char="•"/>
            </a:pPr>
            <a:r>
              <a:rPr lang="en-US" sz="3600" dirty="0"/>
              <a:t>May be misdiagnosed as asthma (persistent cough or wheezing)</a:t>
            </a:r>
          </a:p>
          <a:p>
            <a:endParaRPr lang="en-US" dirty="0"/>
          </a:p>
        </p:txBody>
      </p:sp>
    </p:spTree>
    <p:extLst>
      <p:ext uri="{BB962C8B-B14F-4D97-AF65-F5344CB8AC3E}">
        <p14:creationId xmlns:p14="http://schemas.microsoft.com/office/powerpoint/2010/main" val="1927080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Incidence of FB Inhalation</a:t>
            </a:r>
            <a:endParaRPr lang="en-US" dirty="0">
              <a:latin typeface="+mn-lt"/>
            </a:endParaRPr>
          </a:p>
        </p:txBody>
      </p:sp>
      <p:sp>
        <p:nvSpPr>
          <p:cNvPr id="3" name="Content Placeholder 2"/>
          <p:cNvSpPr>
            <a:spLocks noGrp="1"/>
          </p:cNvSpPr>
          <p:nvPr>
            <p:ph idx="1"/>
          </p:nvPr>
        </p:nvSpPr>
        <p:spPr/>
        <p:txBody>
          <a:bodyPr>
            <a:normAutofit fontScale="92500" lnSpcReduction="10000"/>
          </a:bodyPr>
          <a:lstStyle/>
          <a:p>
            <a:pPr marL="292100" indent="-292100"/>
            <a:r>
              <a:rPr lang="en-US" sz="3500" dirty="0"/>
              <a:t>Leading cause of accidental death under 4 years of age</a:t>
            </a:r>
          </a:p>
          <a:p>
            <a:pPr marL="292100" indent="-292100"/>
            <a:r>
              <a:rPr lang="en-US" sz="3500" dirty="0"/>
              <a:t>Majority are under 3 years of age</a:t>
            </a:r>
          </a:p>
          <a:p>
            <a:pPr marL="292100" indent="-292100"/>
            <a:r>
              <a:rPr lang="en-US" sz="3500" dirty="0"/>
              <a:t>Organic foreign body are the most common (e.g. nuts, seeds)</a:t>
            </a:r>
          </a:p>
          <a:p>
            <a:pPr marL="292100" lvl="1" indent="-292100"/>
            <a:r>
              <a:rPr lang="en-US" sz="3500" dirty="0"/>
              <a:t>Sharp objects (e. g. pins) are the most common in adolescents </a:t>
            </a:r>
          </a:p>
          <a:p>
            <a:pPr marL="292100" lvl="1" indent="-292100"/>
            <a:r>
              <a:rPr lang="en-US" sz="3500" dirty="0"/>
              <a:t>Site: Bronchial tree 88%, Tracheal 12%</a:t>
            </a:r>
          </a:p>
          <a:p>
            <a:pPr marL="292100" indent="-292100"/>
            <a:r>
              <a:rPr lang="en-US" sz="3500" dirty="0"/>
              <a:t>Right side 52%, Left 33%, Bilateral 15%</a:t>
            </a:r>
            <a:endParaRPr lang="en-US" dirty="0"/>
          </a:p>
        </p:txBody>
      </p:sp>
    </p:spTree>
    <p:extLst>
      <p:ext uri="{BB962C8B-B14F-4D97-AF65-F5344CB8AC3E}">
        <p14:creationId xmlns:p14="http://schemas.microsoft.com/office/powerpoint/2010/main" val="3115985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591C2-03B1-0847-BC4A-1C88BA14F38E}"/>
              </a:ext>
            </a:extLst>
          </p:cNvPr>
          <p:cNvSpPr>
            <a:spLocks noGrp="1"/>
          </p:cNvSpPr>
          <p:nvPr>
            <p:ph type="title"/>
          </p:nvPr>
        </p:nvSpPr>
        <p:spPr/>
        <p:txBody>
          <a:bodyPr/>
          <a:lstStyle/>
          <a:p>
            <a:r>
              <a:rPr lang="en-US" dirty="0"/>
              <a:t>Findings on Chest X-ray</a:t>
            </a:r>
          </a:p>
        </p:txBody>
      </p:sp>
      <p:sp>
        <p:nvSpPr>
          <p:cNvPr id="3" name="Content Placeholder 2">
            <a:extLst>
              <a:ext uri="{FF2B5EF4-FFF2-40B4-BE49-F238E27FC236}">
                <a16:creationId xmlns:a16="http://schemas.microsoft.com/office/drawing/2014/main" id="{ED4560E7-8D38-A44E-8BE1-B0228583C33E}"/>
              </a:ext>
            </a:extLst>
          </p:cNvPr>
          <p:cNvSpPr>
            <a:spLocks noGrp="1"/>
          </p:cNvSpPr>
          <p:nvPr>
            <p:ph idx="1"/>
          </p:nvPr>
        </p:nvSpPr>
        <p:spPr/>
        <p:txBody>
          <a:bodyPr>
            <a:normAutofit fontScale="92500" lnSpcReduction="10000"/>
          </a:bodyPr>
          <a:lstStyle/>
          <a:p>
            <a:pPr marL="292100" indent="-292100"/>
            <a:r>
              <a:rPr lang="en-US" dirty="0"/>
              <a:t>Majority of Foreign bodies are radiolucent (89%)</a:t>
            </a:r>
          </a:p>
          <a:p>
            <a:pPr marL="292100" indent="-292100"/>
            <a:r>
              <a:rPr lang="en-US" dirty="0"/>
              <a:t>Normal CXR (17%)</a:t>
            </a:r>
            <a:r>
              <a:rPr lang="en-US" baseline="30000" dirty="0"/>
              <a:t>1</a:t>
            </a:r>
          </a:p>
          <a:p>
            <a:pPr marL="292100" indent="-292100"/>
            <a:r>
              <a:rPr lang="en-US" dirty="0"/>
              <a:t>Other findings:</a:t>
            </a:r>
          </a:p>
          <a:p>
            <a:pPr marL="635000" lvl="1" indent="-276225">
              <a:buFont typeface="System Font Regular"/>
              <a:buChar char="-"/>
            </a:pPr>
            <a:r>
              <a:rPr lang="en-US" dirty="0"/>
              <a:t>Air trapping, atelectasis, localized hyperinflation</a:t>
            </a:r>
          </a:p>
          <a:p>
            <a:pPr marL="635000" lvl="1" indent="-276225">
              <a:buFont typeface="System Font Regular"/>
              <a:buChar char="-"/>
            </a:pPr>
            <a:r>
              <a:rPr lang="en-US" dirty="0"/>
              <a:t>Infiltrate</a:t>
            </a:r>
          </a:p>
          <a:p>
            <a:pPr marL="635000" lvl="1" indent="-276225">
              <a:buFont typeface="System Font Regular"/>
              <a:buChar char="-"/>
            </a:pPr>
            <a:r>
              <a:rPr lang="en-US" dirty="0"/>
              <a:t>Mediastinal shift </a:t>
            </a:r>
          </a:p>
          <a:p>
            <a:pPr marL="635000" lvl="1" indent="-276225">
              <a:buFont typeface="System Font Regular"/>
              <a:buChar char="-"/>
            </a:pPr>
            <a:r>
              <a:rPr lang="en-US" dirty="0"/>
              <a:t>Pneumothorax</a:t>
            </a:r>
          </a:p>
        </p:txBody>
      </p:sp>
    </p:spTree>
    <p:extLst>
      <p:ext uri="{BB962C8B-B14F-4D97-AF65-F5344CB8AC3E}">
        <p14:creationId xmlns:p14="http://schemas.microsoft.com/office/powerpoint/2010/main" val="3546533498"/>
      </p:ext>
    </p:extLst>
  </p:cSld>
  <p:clrMapOvr>
    <a:masterClrMapping/>
  </p:clrMapOvr>
</p:sld>
</file>

<file path=ppt/theme/theme1.xml><?xml version="1.0" encoding="utf-8"?>
<a:theme xmlns:a="http://schemas.openxmlformats.org/drawingml/2006/main" name="SPACI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 GLOBAL PPT template 03-11-2019" id="{A79F18FC-84E4-5A4A-8694-B0D6C91A4E78}" vid="{5F839F61-D0BC-E348-983B-C9437D920991}"/>
    </a:ext>
  </a:extLst>
</a:theme>
</file>

<file path=ppt/theme/theme2.xml><?xml version="1.0" encoding="utf-8"?>
<a:theme xmlns:a="http://schemas.openxmlformats.org/drawingml/2006/main" name="1_SPACI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 GLOBAL PPT template 03-11-2019" id="{A79F18FC-84E4-5A4A-8694-B0D6C91A4E78}" vid="{2E6B72E7-DBDD-634C-B43C-3EFB7A32A8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SPACIES</Template>
  <TotalTime>7193</TotalTime>
  <Words>2253</Words>
  <Application>Microsoft Macintosh PowerPoint</Application>
  <PresentationFormat>On-screen Show (4:3)</PresentationFormat>
  <Paragraphs>223</Paragraphs>
  <Slides>32</Slides>
  <Notes>23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32</vt:i4>
      </vt:variant>
    </vt:vector>
  </HeadingPairs>
  <TitlesOfParts>
    <vt:vector size="42" baseType="lpstr">
      <vt:lpstr>ＭＳ Ｐゴシック</vt:lpstr>
      <vt:lpstr>ＭＳ Ｐゴシック</vt:lpstr>
      <vt:lpstr>Arial</vt:lpstr>
      <vt:lpstr>Baekmuk Gulim</vt:lpstr>
      <vt:lpstr>Calibri</vt:lpstr>
      <vt:lpstr>Calibri Light</vt:lpstr>
      <vt:lpstr>System Font Regular</vt:lpstr>
      <vt:lpstr>Wingdings</vt:lpstr>
      <vt:lpstr>SPACIES</vt:lpstr>
      <vt:lpstr>1_SPACIES</vt:lpstr>
      <vt:lpstr>Bronchoscopy for Airway Foreign Body: Anesthetic Management</vt:lpstr>
      <vt:lpstr>Disclosures</vt:lpstr>
      <vt:lpstr>Learning Objectives:</vt:lpstr>
      <vt:lpstr>15 years old female inhaled scarf pin 6 hours earlier: Persistent Cough</vt:lpstr>
      <vt:lpstr>Immediate Presentation</vt:lpstr>
      <vt:lpstr>8 years old male with 1 year history of wheezing: Chest X-Ray shows spring from a pen in the right mainstem bronchus</vt:lpstr>
      <vt:lpstr>Delayed Presentation</vt:lpstr>
      <vt:lpstr>Incidence of FB Inhalation</vt:lpstr>
      <vt:lpstr>Findings on Chest X-ray</vt:lpstr>
      <vt:lpstr>Additional Testing: CT Scans </vt:lpstr>
      <vt:lpstr>Flexible vs Rigid Bronchoscopy</vt:lpstr>
      <vt:lpstr>Rigid Bronchoscopy: Oxygenation and Ventilation through side port1 </vt:lpstr>
      <vt:lpstr>Preoperative Assessment</vt:lpstr>
      <vt:lpstr>Preoperative Assessment</vt:lpstr>
      <vt:lpstr>Induction </vt:lpstr>
      <vt:lpstr>Anesthetic Plan for Rigid Bronchoscopy</vt:lpstr>
      <vt:lpstr>Rigid Bronchoscopy: Spontaneous Ventilation</vt:lpstr>
      <vt:lpstr>Rigid Bronchoscopy: Controlled Ventilation</vt:lpstr>
      <vt:lpstr>Rigid Bronchoscopy: Spontaneous Ventilation</vt:lpstr>
      <vt:lpstr>Rigid Bronchoscopy: Controlled Ventilation</vt:lpstr>
      <vt:lpstr>Anesthetic Plan for Rigid Bronchoscopy</vt:lpstr>
      <vt:lpstr>Rigid Bronch: Intraop</vt:lpstr>
      <vt:lpstr>Rigid Bronchoscopy: Challenges</vt:lpstr>
      <vt:lpstr>Bronchoscopy for FB: Common Intraop Problems</vt:lpstr>
      <vt:lpstr>Bronchoscopy for FB: Common Intraop Problems</vt:lpstr>
      <vt:lpstr>Bronchoscopy for FB: Common Intraop Problems</vt:lpstr>
      <vt:lpstr>PowerPoint Presentation</vt:lpstr>
      <vt:lpstr>Predictors of Complicated Postoperative Course</vt:lpstr>
      <vt:lpstr>Initial Airway Management After FB removal</vt:lpstr>
      <vt:lpstr>Postoperative Disposition</vt:lpstr>
      <vt:lpstr>Conclusions:</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ANESTHESIA FOR ROREIGNBODY IN AIRWAY</dc:title>
  <dc:creator>Kashif Nazir (N)</dc:creator>
  <cp:lastModifiedBy>Infosino, Andrew</cp:lastModifiedBy>
  <cp:revision>68</cp:revision>
  <dcterms:created xsi:type="dcterms:W3CDTF">2019-03-18T12:19:19Z</dcterms:created>
  <dcterms:modified xsi:type="dcterms:W3CDTF">2020-07-22T17:35:23Z</dcterms:modified>
</cp:coreProperties>
</file>