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8" r:id="rId3"/>
    <p:sldId id="259" r:id="rId4"/>
    <p:sldId id="261" r:id="rId5"/>
    <p:sldId id="268" r:id="rId6"/>
    <p:sldId id="269" r:id="rId7"/>
    <p:sldId id="270" r:id="rId8"/>
    <p:sldId id="274" r:id="rId9"/>
    <p:sldId id="272" r:id="rId10"/>
    <p:sldId id="262" r:id="rId11"/>
    <p:sldId id="271" r:id="rId12"/>
    <p:sldId id="275" r:id="rId13"/>
    <p:sldId id="276" r:id="rId14"/>
    <p:sldId id="277" r:id="rId15"/>
    <p:sldId id="284" r:id="rId16"/>
    <p:sldId id="278" r:id="rId17"/>
    <p:sldId id="283" r:id="rId18"/>
    <p:sldId id="282" r:id="rId19"/>
    <p:sldId id="288" r:id="rId20"/>
    <p:sldId id="286" r:id="rId21"/>
    <p:sldId id="289" r:id="rId22"/>
    <p:sldId id="290" r:id="rId23"/>
    <p:sldId id="287" r:id="rId24"/>
    <p:sldId id="285" r:id="rId25"/>
    <p:sldId id="267" r:id="rId26"/>
    <p:sldId id="279" r:id="rId27"/>
    <p:sldId id="281" r:id="rId28"/>
    <p:sldId id="263" r:id="rId29"/>
    <p:sldId id="26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6A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0"/>
    <p:restoredTop sz="94652"/>
  </p:normalViewPr>
  <p:slideViewPr>
    <p:cSldViewPr>
      <p:cViewPr varScale="1">
        <p:scale>
          <a:sx n="101" d="100"/>
          <a:sy n="101" d="100"/>
        </p:scale>
        <p:origin x="118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75CAAC-0978-A44A-97FD-BCBC5711A3C3}" type="doc">
      <dgm:prSet loTypeId="urn:microsoft.com/office/officeart/2005/8/layout/process5" loCatId="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9B1AC615-E5CC-8743-8480-F889D1490405}">
      <dgm:prSet phldrT="[Text]" custT="1"/>
      <dgm:spPr/>
      <dgm:t>
        <a:bodyPr/>
        <a:lstStyle/>
        <a:p>
          <a:r>
            <a:rPr lang="en-US" sz="2400" dirty="0"/>
            <a:t>Low insulin levels</a:t>
          </a:r>
        </a:p>
      </dgm:t>
    </dgm:pt>
    <dgm:pt modelId="{0F4A37EB-572B-384C-8D38-3DE79E6A46AC}" type="parTrans" cxnId="{14E80CCE-41D2-0B4A-AD15-9227ED8CEDD8}">
      <dgm:prSet/>
      <dgm:spPr/>
      <dgm:t>
        <a:bodyPr/>
        <a:lstStyle/>
        <a:p>
          <a:endParaRPr lang="en-US"/>
        </a:p>
      </dgm:t>
    </dgm:pt>
    <dgm:pt modelId="{F65D4B35-92B5-5344-B4EA-993C46043E1A}" type="sibTrans" cxnId="{14E80CCE-41D2-0B4A-AD15-9227ED8CEDD8}">
      <dgm:prSet/>
      <dgm:spPr/>
      <dgm:t>
        <a:bodyPr/>
        <a:lstStyle/>
        <a:p>
          <a:endParaRPr lang="en-US"/>
        </a:p>
      </dgm:t>
    </dgm:pt>
    <dgm:pt modelId="{F57AD166-1B32-2D40-8948-BE435F72402E}">
      <dgm:prSet phldrT="[Text]" custT="1"/>
      <dgm:spPr/>
      <dgm:t>
        <a:bodyPr/>
        <a:lstStyle/>
        <a:p>
          <a:r>
            <a:rPr lang="en-US" sz="2400" dirty="0" err="1"/>
            <a:t>Glycogenolysis</a:t>
          </a:r>
          <a:r>
            <a:rPr lang="en-US" sz="2400" dirty="0"/>
            <a:t>, Proteolysis</a:t>
          </a:r>
        </a:p>
      </dgm:t>
    </dgm:pt>
    <dgm:pt modelId="{6AA189F2-9D2D-1740-99A4-E5226E2F93EF}" type="parTrans" cxnId="{1115AADB-71EA-3346-8D28-501E0156258D}">
      <dgm:prSet/>
      <dgm:spPr/>
      <dgm:t>
        <a:bodyPr/>
        <a:lstStyle/>
        <a:p>
          <a:endParaRPr lang="en-US"/>
        </a:p>
      </dgm:t>
    </dgm:pt>
    <dgm:pt modelId="{A981C613-DE4C-1548-9839-208647FC637B}" type="sibTrans" cxnId="{1115AADB-71EA-3346-8D28-501E0156258D}">
      <dgm:prSet/>
      <dgm:spPr/>
      <dgm:t>
        <a:bodyPr/>
        <a:lstStyle/>
        <a:p>
          <a:endParaRPr lang="en-US"/>
        </a:p>
      </dgm:t>
    </dgm:pt>
    <dgm:pt modelId="{54BB91C8-FA8C-DD47-8941-EFB11470FE91}">
      <dgm:prSet phldrT="[Text]" custT="1"/>
      <dgm:spPr/>
      <dgm:t>
        <a:bodyPr/>
        <a:lstStyle/>
        <a:p>
          <a:r>
            <a:rPr lang="en-US" sz="2400" dirty="0"/>
            <a:t>Tissue uptake of glucose is inhibited </a:t>
          </a:r>
          <a:r>
            <a:rPr lang="en-US" sz="2400" dirty="0">
              <a:sym typeface="Wingdings"/>
            </a:rPr>
            <a:t></a:t>
          </a:r>
          <a:r>
            <a:rPr lang="en-US" sz="2400" dirty="0"/>
            <a:t> Hyperglycemia</a:t>
          </a:r>
        </a:p>
      </dgm:t>
    </dgm:pt>
    <dgm:pt modelId="{1FA11F86-9B77-4849-82D5-C66488B6DBB8}" type="parTrans" cxnId="{D68D4C91-F2CB-3340-B319-3D0FC919F307}">
      <dgm:prSet/>
      <dgm:spPr/>
      <dgm:t>
        <a:bodyPr/>
        <a:lstStyle/>
        <a:p>
          <a:endParaRPr lang="en-US"/>
        </a:p>
      </dgm:t>
    </dgm:pt>
    <dgm:pt modelId="{5EBAAAFD-CC00-594E-8721-CBCAFD962B60}" type="sibTrans" cxnId="{D68D4C91-F2CB-3340-B319-3D0FC919F307}">
      <dgm:prSet/>
      <dgm:spPr/>
      <dgm:t>
        <a:bodyPr/>
        <a:lstStyle/>
        <a:p>
          <a:endParaRPr lang="en-US"/>
        </a:p>
      </dgm:t>
    </dgm:pt>
    <dgm:pt modelId="{208EB5CA-0D3D-9F4C-B8C7-9725F86DC02D}">
      <dgm:prSet phldrT="[Text]" custT="1"/>
      <dgm:spPr/>
      <dgm:t>
        <a:bodyPr/>
        <a:lstStyle/>
        <a:p>
          <a:r>
            <a:rPr lang="en-US" sz="2400" dirty="0"/>
            <a:t>Lower insulin levels </a:t>
          </a:r>
          <a:r>
            <a:rPr lang="en-US" sz="2400" dirty="0">
              <a:sym typeface="Wingdings"/>
            </a:rPr>
            <a:t> Lipolysis</a:t>
          </a:r>
          <a:endParaRPr lang="en-US" sz="2400" dirty="0"/>
        </a:p>
      </dgm:t>
    </dgm:pt>
    <dgm:pt modelId="{05FB95CA-D1EA-694A-A977-6CB0BC8EA142}" type="parTrans" cxnId="{E27447ED-482A-CF43-9F01-9E3CBD2318FB}">
      <dgm:prSet/>
      <dgm:spPr/>
      <dgm:t>
        <a:bodyPr/>
        <a:lstStyle/>
        <a:p>
          <a:endParaRPr lang="en-US"/>
        </a:p>
      </dgm:t>
    </dgm:pt>
    <dgm:pt modelId="{6B7234C0-DCCA-D446-BA5E-845D9153E097}" type="sibTrans" cxnId="{E27447ED-482A-CF43-9F01-9E3CBD2318FB}">
      <dgm:prSet/>
      <dgm:spPr/>
      <dgm:t>
        <a:bodyPr/>
        <a:lstStyle/>
        <a:p>
          <a:endParaRPr lang="en-US"/>
        </a:p>
      </dgm:t>
    </dgm:pt>
    <dgm:pt modelId="{123E6AF0-9D15-B647-94E8-1BF273099545}">
      <dgm:prSet phldrT="[Text]" custT="1"/>
      <dgm:spPr/>
      <dgm:t>
        <a:bodyPr/>
        <a:lstStyle/>
        <a:p>
          <a:r>
            <a:rPr lang="en-US" sz="2400" dirty="0"/>
            <a:t>Urinary ketones, </a:t>
          </a:r>
          <a:r>
            <a:rPr lang="en-US" sz="2400" dirty="0" err="1"/>
            <a:t>Ketonemia</a:t>
          </a:r>
          <a:r>
            <a:rPr lang="en-US" sz="2400" dirty="0"/>
            <a:t> </a:t>
          </a:r>
          <a:r>
            <a:rPr lang="en-US" sz="2400" dirty="0">
              <a:sym typeface="Wingdings"/>
            </a:rPr>
            <a:t> Acidosis</a:t>
          </a:r>
          <a:endParaRPr lang="en-US" sz="2400" dirty="0"/>
        </a:p>
      </dgm:t>
    </dgm:pt>
    <dgm:pt modelId="{15F62D2D-65FF-F541-9C97-E37836611065}" type="parTrans" cxnId="{FE688316-89C3-A04C-A82C-F7F8E6B4FFEE}">
      <dgm:prSet/>
      <dgm:spPr/>
      <dgm:t>
        <a:bodyPr/>
        <a:lstStyle/>
        <a:p>
          <a:endParaRPr lang="en-US"/>
        </a:p>
      </dgm:t>
    </dgm:pt>
    <dgm:pt modelId="{6D826ABD-28B0-614B-A344-A59D3EF44453}" type="sibTrans" cxnId="{FE688316-89C3-A04C-A82C-F7F8E6B4FFEE}">
      <dgm:prSet/>
      <dgm:spPr/>
      <dgm:t>
        <a:bodyPr/>
        <a:lstStyle/>
        <a:p>
          <a:endParaRPr lang="en-US"/>
        </a:p>
      </dgm:t>
    </dgm:pt>
    <dgm:pt modelId="{14258CC9-BB10-B14D-8361-6B90C54264C9}" type="pres">
      <dgm:prSet presAssocID="{9E75CAAC-0978-A44A-97FD-BCBC5711A3C3}" presName="diagram" presStyleCnt="0">
        <dgm:presLayoutVars>
          <dgm:dir/>
          <dgm:resizeHandles val="exact"/>
        </dgm:presLayoutVars>
      </dgm:prSet>
      <dgm:spPr/>
    </dgm:pt>
    <dgm:pt modelId="{4F5F71BE-9305-6E44-96FF-088E1FEB5F15}" type="pres">
      <dgm:prSet presAssocID="{9B1AC615-E5CC-8743-8480-F889D1490405}" presName="node" presStyleLbl="node1" presStyleIdx="0" presStyleCnt="5">
        <dgm:presLayoutVars>
          <dgm:bulletEnabled val="1"/>
        </dgm:presLayoutVars>
      </dgm:prSet>
      <dgm:spPr/>
    </dgm:pt>
    <dgm:pt modelId="{6CE5F9C1-2674-094B-BBDE-7F227D47E47B}" type="pres">
      <dgm:prSet presAssocID="{F65D4B35-92B5-5344-B4EA-993C46043E1A}" presName="sibTrans" presStyleLbl="sibTrans2D1" presStyleIdx="0" presStyleCnt="4"/>
      <dgm:spPr/>
    </dgm:pt>
    <dgm:pt modelId="{4155FA50-074F-CD44-A65B-EC587E3B0E32}" type="pres">
      <dgm:prSet presAssocID="{F65D4B35-92B5-5344-B4EA-993C46043E1A}" presName="connectorText" presStyleLbl="sibTrans2D1" presStyleIdx="0" presStyleCnt="4"/>
      <dgm:spPr/>
    </dgm:pt>
    <dgm:pt modelId="{D8CDDFAF-E248-7D4F-BE4B-E74F4A71C6BB}" type="pres">
      <dgm:prSet presAssocID="{F57AD166-1B32-2D40-8948-BE435F72402E}" presName="node" presStyleLbl="node1" presStyleIdx="1" presStyleCnt="5" custScaleX="129218">
        <dgm:presLayoutVars>
          <dgm:bulletEnabled val="1"/>
        </dgm:presLayoutVars>
      </dgm:prSet>
      <dgm:spPr/>
    </dgm:pt>
    <dgm:pt modelId="{353855FB-371A-924D-BB87-B968FF34C272}" type="pres">
      <dgm:prSet presAssocID="{A981C613-DE4C-1548-9839-208647FC637B}" presName="sibTrans" presStyleLbl="sibTrans2D1" presStyleIdx="1" presStyleCnt="4"/>
      <dgm:spPr/>
    </dgm:pt>
    <dgm:pt modelId="{317706F7-1C7D-964E-8EEA-2E85C02BAF53}" type="pres">
      <dgm:prSet presAssocID="{A981C613-DE4C-1548-9839-208647FC637B}" presName="connectorText" presStyleLbl="sibTrans2D1" presStyleIdx="1" presStyleCnt="4"/>
      <dgm:spPr/>
    </dgm:pt>
    <dgm:pt modelId="{74B68BC2-4D03-9E43-B83C-6CC09B0285D4}" type="pres">
      <dgm:prSet presAssocID="{54BB91C8-FA8C-DD47-8941-EFB11470FE91}" presName="node" presStyleLbl="node1" presStyleIdx="2" presStyleCnt="5" custScaleX="148397">
        <dgm:presLayoutVars>
          <dgm:bulletEnabled val="1"/>
        </dgm:presLayoutVars>
      </dgm:prSet>
      <dgm:spPr/>
    </dgm:pt>
    <dgm:pt modelId="{64671319-A483-0F48-9C77-8E82CAF1EC51}" type="pres">
      <dgm:prSet presAssocID="{5EBAAAFD-CC00-594E-8721-CBCAFD962B60}" presName="sibTrans" presStyleLbl="sibTrans2D1" presStyleIdx="2" presStyleCnt="4"/>
      <dgm:spPr/>
    </dgm:pt>
    <dgm:pt modelId="{77EE8081-6D9B-7447-8511-5C11258583FC}" type="pres">
      <dgm:prSet presAssocID="{5EBAAAFD-CC00-594E-8721-CBCAFD962B60}" presName="connectorText" presStyleLbl="sibTrans2D1" presStyleIdx="2" presStyleCnt="4"/>
      <dgm:spPr/>
    </dgm:pt>
    <dgm:pt modelId="{9F2A6F74-FA7D-194D-82D5-0122ECB0DE95}" type="pres">
      <dgm:prSet presAssocID="{208EB5CA-0D3D-9F4C-B8C7-9725F86DC02D}" presName="node" presStyleLbl="node1" presStyleIdx="3" presStyleCnt="5" custScaleX="133592">
        <dgm:presLayoutVars>
          <dgm:bulletEnabled val="1"/>
        </dgm:presLayoutVars>
      </dgm:prSet>
      <dgm:spPr/>
    </dgm:pt>
    <dgm:pt modelId="{D2A0ED1D-A046-7746-A2C6-6B7A92D03703}" type="pres">
      <dgm:prSet presAssocID="{6B7234C0-DCCA-D446-BA5E-845D9153E097}" presName="sibTrans" presStyleLbl="sibTrans2D1" presStyleIdx="3" presStyleCnt="4"/>
      <dgm:spPr/>
    </dgm:pt>
    <dgm:pt modelId="{13FD67FF-D9A4-C44A-B41F-EB8BFE4495D5}" type="pres">
      <dgm:prSet presAssocID="{6B7234C0-DCCA-D446-BA5E-845D9153E097}" presName="connectorText" presStyleLbl="sibTrans2D1" presStyleIdx="3" presStyleCnt="4"/>
      <dgm:spPr/>
    </dgm:pt>
    <dgm:pt modelId="{319AD8FF-91B8-1742-9FC7-E71B7297477C}" type="pres">
      <dgm:prSet presAssocID="{123E6AF0-9D15-B647-94E8-1BF273099545}" presName="node" presStyleLbl="node1" presStyleIdx="4" presStyleCnt="5" custScaleX="255500">
        <dgm:presLayoutVars>
          <dgm:bulletEnabled val="1"/>
        </dgm:presLayoutVars>
      </dgm:prSet>
      <dgm:spPr/>
    </dgm:pt>
  </dgm:ptLst>
  <dgm:cxnLst>
    <dgm:cxn modelId="{FE688316-89C3-A04C-A82C-F7F8E6B4FFEE}" srcId="{9E75CAAC-0978-A44A-97FD-BCBC5711A3C3}" destId="{123E6AF0-9D15-B647-94E8-1BF273099545}" srcOrd="4" destOrd="0" parTransId="{15F62D2D-65FF-F541-9C97-E37836611065}" sibTransId="{6D826ABD-28B0-614B-A344-A59D3EF44453}"/>
    <dgm:cxn modelId="{1D5CCA30-D421-0B49-B44C-FE9136F70BCC}" type="presOf" srcId="{F57AD166-1B32-2D40-8948-BE435F72402E}" destId="{D8CDDFAF-E248-7D4F-BE4B-E74F4A71C6BB}" srcOrd="0" destOrd="0" presId="urn:microsoft.com/office/officeart/2005/8/layout/process5"/>
    <dgm:cxn modelId="{66AAE636-F7AA-D543-BE6E-B284FA82C48B}" type="presOf" srcId="{208EB5CA-0D3D-9F4C-B8C7-9725F86DC02D}" destId="{9F2A6F74-FA7D-194D-82D5-0122ECB0DE95}" srcOrd="0" destOrd="0" presId="urn:microsoft.com/office/officeart/2005/8/layout/process5"/>
    <dgm:cxn modelId="{2B8FEB38-0C86-9448-82A8-4822040F46CB}" type="presOf" srcId="{A981C613-DE4C-1548-9839-208647FC637B}" destId="{317706F7-1C7D-964E-8EEA-2E85C02BAF53}" srcOrd="1" destOrd="0" presId="urn:microsoft.com/office/officeart/2005/8/layout/process5"/>
    <dgm:cxn modelId="{D51B323D-160E-E64D-ADFA-60669333FF78}" type="presOf" srcId="{9E75CAAC-0978-A44A-97FD-BCBC5711A3C3}" destId="{14258CC9-BB10-B14D-8361-6B90C54264C9}" srcOrd="0" destOrd="0" presId="urn:microsoft.com/office/officeart/2005/8/layout/process5"/>
    <dgm:cxn modelId="{4D84F53F-2320-7B4A-B25D-EBBC75FDF618}" type="presOf" srcId="{9B1AC615-E5CC-8743-8480-F889D1490405}" destId="{4F5F71BE-9305-6E44-96FF-088E1FEB5F15}" srcOrd="0" destOrd="0" presId="urn:microsoft.com/office/officeart/2005/8/layout/process5"/>
    <dgm:cxn modelId="{66E77452-7901-B844-B8B4-B03579E24CCB}" type="presOf" srcId="{123E6AF0-9D15-B647-94E8-1BF273099545}" destId="{319AD8FF-91B8-1742-9FC7-E71B7297477C}" srcOrd="0" destOrd="0" presId="urn:microsoft.com/office/officeart/2005/8/layout/process5"/>
    <dgm:cxn modelId="{0BFAC754-E7F7-A940-A501-C8BB1D481126}" type="presOf" srcId="{6B7234C0-DCCA-D446-BA5E-845D9153E097}" destId="{D2A0ED1D-A046-7746-A2C6-6B7A92D03703}" srcOrd="0" destOrd="0" presId="urn:microsoft.com/office/officeart/2005/8/layout/process5"/>
    <dgm:cxn modelId="{5709F86E-0804-3243-8992-71ECB72B2E59}" type="presOf" srcId="{5EBAAAFD-CC00-594E-8721-CBCAFD962B60}" destId="{64671319-A483-0F48-9C77-8E82CAF1EC51}" srcOrd="0" destOrd="0" presId="urn:microsoft.com/office/officeart/2005/8/layout/process5"/>
    <dgm:cxn modelId="{FCE4C179-392E-E240-BE84-6A23200F2EE3}" type="presOf" srcId="{54BB91C8-FA8C-DD47-8941-EFB11470FE91}" destId="{74B68BC2-4D03-9E43-B83C-6CC09B0285D4}" srcOrd="0" destOrd="0" presId="urn:microsoft.com/office/officeart/2005/8/layout/process5"/>
    <dgm:cxn modelId="{D68D4C91-F2CB-3340-B319-3D0FC919F307}" srcId="{9E75CAAC-0978-A44A-97FD-BCBC5711A3C3}" destId="{54BB91C8-FA8C-DD47-8941-EFB11470FE91}" srcOrd="2" destOrd="0" parTransId="{1FA11F86-9B77-4849-82D5-C66488B6DBB8}" sibTransId="{5EBAAAFD-CC00-594E-8721-CBCAFD962B60}"/>
    <dgm:cxn modelId="{AC6FAC96-5914-0743-9C72-E9AEF1032B4F}" type="presOf" srcId="{F65D4B35-92B5-5344-B4EA-993C46043E1A}" destId="{4155FA50-074F-CD44-A65B-EC587E3B0E32}" srcOrd="1" destOrd="0" presId="urn:microsoft.com/office/officeart/2005/8/layout/process5"/>
    <dgm:cxn modelId="{D734E7CA-96DC-9848-B296-EBB8A3A46141}" type="presOf" srcId="{6B7234C0-DCCA-D446-BA5E-845D9153E097}" destId="{13FD67FF-D9A4-C44A-B41F-EB8BFE4495D5}" srcOrd="1" destOrd="0" presId="urn:microsoft.com/office/officeart/2005/8/layout/process5"/>
    <dgm:cxn modelId="{14E80CCE-41D2-0B4A-AD15-9227ED8CEDD8}" srcId="{9E75CAAC-0978-A44A-97FD-BCBC5711A3C3}" destId="{9B1AC615-E5CC-8743-8480-F889D1490405}" srcOrd="0" destOrd="0" parTransId="{0F4A37EB-572B-384C-8D38-3DE79E6A46AC}" sibTransId="{F65D4B35-92B5-5344-B4EA-993C46043E1A}"/>
    <dgm:cxn modelId="{1115AADB-71EA-3346-8D28-501E0156258D}" srcId="{9E75CAAC-0978-A44A-97FD-BCBC5711A3C3}" destId="{F57AD166-1B32-2D40-8948-BE435F72402E}" srcOrd="1" destOrd="0" parTransId="{6AA189F2-9D2D-1740-99A4-E5226E2F93EF}" sibTransId="{A981C613-DE4C-1548-9839-208647FC637B}"/>
    <dgm:cxn modelId="{E27447ED-482A-CF43-9F01-9E3CBD2318FB}" srcId="{9E75CAAC-0978-A44A-97FD-BCBC5711A3C3}" destId="{208EB5CA-0D3D-9F4C-B8C7-9725F86DC02D}" srcOrd="3" destOrd="0" parTransId="{05FB95CA-D1EA-694A-A977-6CB0BC8EA142}" sibTransId="{6B7234C0-DCCA-D446-BA5E-845D9153E097}"/>
    <dgm:cxn modelId="{D8A788ED-DCE1-FC47-B365-FEBA3579C17F}" type="presOf" srcId="{A981C613-DE4C-1548-9839-208647FC637B}" destId="{353855FB-371A-924D-BB87-B968FF34C272}" srcOrd="0" destOrd="0" presId="urn:microsoft.com/office/officeart/2005/8/layout/process5"/>
    <dgm:cxn modelId="{793778F5-1F70-534B-8352-67FC004AD5B5}" type="presOf" srcId="{5EBAAAFD-CC00-594E-8721-CBCAFD962B60}" destId="{77EE8081-6D9B-7447-8511-5C11258583FC}" srcOrd="1" destOrd="0" presId="urn:microsoft.com/office/officeart/2005/8/layout/process5"/>
    <dgm:cxn modelId="{84A53FFC-2EFD-204B-A97E-AD6EDD162156}" type="presOf" srcId="{F65D4B35-92B5-5344-B4EA-993C46043E1A}" destId="{6CE5F9C1-2674-094B-BBDE-7F227D47E47B}" srcOrd="0" destOrd="0" presId="urn:microsoft.com/office/officeart/2005/8/layout/process5"/>
    <dgm:cxn modelId="{B966AC01-F8F4-B04D-BFDF-BBEAF98B877A}" type="presParOf" srcId="{14258CC9-BB10-B14D-8361-6B90C54264C9}" destId="{4F5F71BE-9305-6E44-96FF-088E1FEB5F15}" srcOrd="0" destOrd="0" presId="urn:microsoft.com/office/officeart/2005/8/layout/process5"/>
    <dgm:cxn modelId="{F66D1F64-855B-A447-B106-AD584C937228}" type="presParOf" srcId="{14258CC9-BB10-B14D-8361-6B90C54264C9}" destId="{6CE5F9C1-2674-094B-BBDE-7F227D47E47B}" srcOrd="1" destOrd="0" presId="urn:microsoft.com/office/officeart/2005/8/layout/process5"/>
    <dgm:cxn modelId="{46DE3F47-FD91-CE46-927A-635BF852864F}" type="presParOf" srcId="{6CE5F9C1-2674-094B-BBDE-7F227D47E47B}" destId="{4155FA50-074F-CD44-A65B-EC587E3B0E32}" srcOrd="0" destOrd="0" presId="urn:microsoft.com/office/officeart/2005/8/layout/process5"/>
    <dgm:cxn modelId="{D4BF8F90-D4D1-A245-987F-723A76C11C93}" type="presParOf" srcId="{14258CC9-BB10-B14D-8361-6B90C54264C9}" destId="{D8CDDFAF-E248-7D4F-BE4B-E74F4A71C6BB}" srcOrd="2" destOrd="0" presId="urn:microsoft.com/office/officeart/2005/8/layout/process5"/>
    <dgm:cxn modelId="{D092A9E4-0CFB-9E47-995E-4BA4B31EC4DA}" type="presParOf" srcId="{14258CC9-BB10-B14D-8361-6B90C54264C9}" destId="{353855FB-371A-924D-BB87-B968FF34C272}" srcOrd="3" destOrd="0" presId="urn:microsoft.com/office/officeart/2005/8/layout/process5"/>
    <dgm:cxn modelId="{C32F553E-1D4A-D145-B76B-0F99DCD4E96B}" type="presParOf" srcId="{353855FB-371A-924D-BB87-B968FF34C272}" destId="{317706F7-1C7D-964E-8EEA-2E85C02BAF53}" srcOrd="0" destOrd="0" presId="urn:microsoft.com/office/officeart/2005/8/layout/process5"/>
    <dgm:cxn modelId="{2EAA5409-858F-344F-BF36-C5C6475C3106}" type="presParOf" srcId="{14258CC9-BB10-B14D-8361-6B90C54264C9}" destId="{74B68BC2-4D03-9E43-B83C-6CC09B0285D4}" srcOrd="4" destOrd="0" presId="urn:microsoft.com/office/officeart/2005/8/layout/process5"/>
    <dgm:cxn modelId="{1B91DAB7-3C11-9F4A-BE55-BD0E0B6FC386}" type="presParOf" srcId="{14258CC9-BB10-B14D-8361-6B90C54264C9}" destId="{64671319-A483-0F48-9C77-8E82CAF1EC51}" srcOrd="5" destOrd="0" presId="urn:microsoft.com/office/officeart/2005/8/layout/process5"/>
    <dgm:cxn modelId="{504B7BCD-C28F-344E-8862-27CE87F0DC89}" type="presParOf" srcId="{64671319-A483-0F48-9C77-8E82CAF1EC51}" destId="{77EE8081-6D9B-7447-8511-5C11258583FC}" srcOrd="0" destOrd="0" presId="urn:microsoft.com/office/officeart/2005/8/layout/process5"/>
    <dgm:cxn modelId="{DDF16FC7-1C55-DC4B-91B8-A75A2650B227}" type="presParOf" srcId="{14258CC9-BB10-B14D-8361-6B90C54264C9}" destId="{9F2A6F74-FA7D-194D-82D5-0122ECB0DE95}" srcOrd="6" destOrd="0" presId="urn:microsoft.com/office/officeart/2005/8/layout/process5"/>
    <dgm:cxn modelId="{826229D1-4A87-124F-B6CC-518095A48C72}" type="presParOf" srcId="{14258CC9-BB10-B14D-8361-6B90C54264C9}" destId="{D2A0ED1D-A046-7746-A2C6-6B7A92D03703}" srcOrd="7" destOrd="0" presId="urn:microsoft.com/office/officeart/2005/8/layout/process5"/>
    <dgm:cxn modelId="{86DE2409-B2CE-B54C-BB49-F2E0B39D1512}" type="presParOf" srcId="{D2A0ED1D-A046-7746-A2C6-6B7A92D03703}" destId="{13FD67FF-D9A4-C44A-B41F-EB8BFE4495D5}" srcOrd="0" destOrd="0" presId="urn:microsoft.com/office/officeart/2005/8/layout/process5"/>
    <dgm:cxn modelId="{E6819C93-4820-6B42-AEF7-3D09E23E19F9}" type="presParOf" srcId="{14258CC9-BB10-B14D-8361-6B90C54264C9}" destId="{319AD8FF-91B8-1742-9FC7-E71B7297477C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419E6D-8985-CD4C-A565-395FF36F23B1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29CA24-B4EF-2B4B-85AC-CE076C6F98DF}">
      <dgm:prSet phldrT="[Text]" custT="1"/>
      <dgm:spPr/>
      <dgm:t>
        <a:bodyPr/>
        <a:lstStyle/>
        <a:p>
          <a:r>
            <a:rPr lang="en-US" sz="1600" dirty="0"/>
            <a:t>Cystic Fibrosis (20% develop DM later in life)</a:t>
          </a:r>
        </a:p>
      </dgm:t>
    </dgm:pt>
    <dgm:pt modelId="{E9F53566-FF62-A246-829D-E58541A09487}" type="parTrans" cxnId="{3930728B-2566-624D-8497-358E446D7956}">
      <dgm:prSet/>
      <dgm:spPr/>
      <dgm:t>
        <a:bodyPr/>
        <a:lstStyle/>
        <a:p>
          <a:endParaRPr lang="en-US"/>
        </a:p>
      </dgm:t>
    </dgm:pt>
    <dgm:pt modelId="{D65AF25D-B4F5-134D-BB94-C707AEFF1A10}" type="sibTrans" cxnId="{3930728B-2566-624D-8497-358E446D7956}">
      <dgm:prSet/>
      <dgm:spPr/>
      <dgm:t>
        <a:bodyPr/>
        <a:lstStyle/>
        <a:p>
          <a:endParaRPr lang="en-US"/>
        </a:p>
      </dgm:t>
    </dgm:pt>
    <dgm:pt modelId="{C2C04181-953B-0743-A594-D04010991F6F}">
      <dgm:prSet phldrT="[Text]" custT="1"/>
      <dgm:spPr/>
      <dgm:t>
        <a:bodyPr/>
        <a:lstStyle/>
        <a:p>
          <a:r>
            <a:rPr lang="en-US" sz="1600" dirty="0"/>
            <a:t>Pancreatitis</a:t>
          </a:r>
        </a:p>
      </dgm:t>
    </dgm:pt>
    <dgm:pt modelId="{F54D54C5-2A41-7A42-A36A-19A9F888FCBB}" type="parTrans" cxnId="{AEC5468B-4F40-9B4A-AB25-94880BFC73A8}">
      <dgm:prSet/>
      <dgm:spPr/>
      <dgm:t>
        <a:bodyPr/>
        <a:lstStyle/>
        <a:p>
          <a:endParaRPr lang="en-US"/>
        </a:p>
      </dgm:t>
    </dgm:pt>
    <dgm:pt modelId="{D14A7745-40A9-0F4F-B316-2D4C7BFF51CC}" type="sibTrans" cxnId="{AEC5468B-4F40-9B4A-AB25-94880BFC73A8}">
      <dgm:prSet/>
      <dgm:spPr/>
      <dgm:t>
        <a:bodyPr/>
        <a:lstStyle/>
        <a:p>
          <a:endParaRPr lang="en-US"/>
        </a:p>
      </dgm:t>
    </dgm:pt>
    <dgm:pt modelId="{F1D0B8ED-DFB3-BA43-B94E-7F324F923C82}">
      <dgm:prSet phldrT="[Text]" custT="1"/>
      <dgm:spPr/>
      <dgm:t>
        <a:bodyPr/>
        <a:lstStyle/>
        <a:p>
          <a:r>
            <a:rPr lang="en-US" sz="1600" dirty="0"/>
            <a:t>Turner, Down, </a:t>
          </a:r>
          <a:r>
            <a:rPr lang="en-US" sz="1600" dirty="0" err="1"/>
            <a:t>Klinefelter</a:t>
          </a:r>
          <a:r>
            <a:rPr lang="en-US" sz="1600" dirty="0"/>
            <a:t>, </a:t>
          </a:r>
          <a:r>
            <a:rPr lang="en-US" sz="1600" dirty="0" err="1"/>
            <a:t>Prader</a:t>
          </a:r>
          <a:r>
            <a:rPr lang="en-US" sz="1600" dirty="0"/>
            <a:t>-Willi, Wolfram</a:t>
          </a:r>
        </a:p>
      </dgm:t>
    </dgm:pt>
    <dgm:pt modelId="{848EFD7E-8A19-6347-B69F-00A4634ECBB7}" type="parTrans" cxnId="{41422573-3A8D-B64D-9BFF-13B0B9879E62}">
      <dgm:prSet/>
      <dgm:spPr/>
      <dgm:t>
        <a:bodyPr/>
        <a:lstStyle/>
        <a:p>
          <a:endParaRPr lang="en-US"/>
        </a:p>
      </dgm:t>
    </dgm:pt>
    <dgm:pt modelId="{A50BE29E-184D-BE4B-A29A-CDFB96734FD2}" type="sibTrans" cxnId="{41422573-3A8D-B64D-9BFF-13B0B9879E62}">
      <dgm:prSet/>
      <dgm:spPr/>
      <dgm:t>
        <a:bodyPr/>
        <a:lstStyle/>
        <a:p>
          <a:endParaRPr lang="en-US"/>
        </a:p>
      </dgm:t>
    </dgm:pt>
    <dgm:pt modelId="{DAEB0041-9BFD-0544-84DD-E4AC07AACA75}">
      <dgm:prSet phldrT="[Text]" custT="1"/>
      <dgm:spPr/>
      <dgm:t>
        <a:bodyPr/>
        <a:lstStyle/>
        <a:p>
          <a:r>
            <a:rPr lang="en-US" sz="1600" dirty="0"/>
            <a:t>Exogenous steroids,</a:t>
          </a:r>
        </a:p>
        <a:p>
          <a:r>
            <a:rPr lang="en-US" sz="1600" dirty="0"/>
            <a:t>Cushing syndrome</a:t>
          </a:r>
        </a:p>
      </dgm:t>
    </dgm:pt>
    <dgm:pt modelId="{43C672C0-653F-0A4F-AB7D-0967811AAE22}" type="parTrans" cxnId="{613982FF-9ECE-6A45-947C-B5ACF0ED9320}">
      <dgm:prSet/>
      <dgm:spPr/>
      <dgm:t>
        <a:bodyPr/>
        <a:lstStyle/>
        <a:p>
          <a:endParaRPr lang="en-US"/>
        </a:p>
      </dgm:t>
    </dgm:pt>
    <dgm:pt modelId="{D4D86750-3F79-744D-BFB9-C4620E93116A}" type="sibTrans" cxnId="{613982FF-9ECE-6A45-947C-B5ACF0ED9320}">
      <dgm:prSet/>
      <dgm:spPr/>
      <dgm:t>
        <a:bodyPr/>
        <a:lstStyle/>
        <a:p>
          <a:endParaRPr lang="en-US"/>
        </a:p>
      </dgm:t>
    </dgm:pt>
    <dgm:pt modelId="{F205798F-39DE-1744-B05F-45F62A7A180F}">
      <dgm:prSet phldrT="[Text]" custT="1"/>
      <dgm:spPr/>
      <dgm:t>
        <a:bodyPr/>
        <a:lstStyle/>
        <a:p>
          <a:r>
            <a:rPr lang="en-US" sz="1600" dirty="0"/>
            <a:t>Neoplasia</a:t>
          </a:r>
        </a:p>
      </dgm:t>
    </dgm:pt>
    <dgm:pt modelId="{66C5AA7A-BF5E-2C40-A266-EDB4B88237C5}" type="parTrans" cxnId="{D0BCF91B-48F7-E14E-828F-7AED609EB28B}">
      <dgm:prSet/>
      <dgm:spPr/>
      <dgm:t>
        <a:bodyPr/>
        <a:lstStyle/>
        <a:p>
          <a:endParaRPr lang="en-US"/>
        </a:p>
      </dgm:t>
    </dgm:pt>
    <dgm:pt modelId="{DD1D0B64-98DC-0548-A871-1BA7E40E4340}" type="sibTrans" cxnId="{D0BCF91B-48F7-E14E-828F-7AED609EB28B}">
      <dgm:prSet/>
      <dgm:spPr/>
      <dgm:t>
        <a:bodyPr/>
        <a:lstStyle/>
        <a:p>
          <a:endParaRPr lang="en-US"/>
        </a:p>
      </dgm:t>
    </dgm:pt>
    <dgm:pt modelId="{CE8D71F8-1427-0B4B-916C-425206254465}" type="pres">
      <dgm:prSet presAssocID="{BC419E6D-8985-CD4C-A565-395FF36F23B1}" presName="cycle" presStyleCnt="0">
        <dgm:presLayoutVars>
          <dgm:dir/>
          <dgm:resizeHandles val="exact"/>
        </dgm:presLayoutVars>
      </dgm:prSet>
      <dgm:spPr/>
    </dgm:pt>
    <dgm:pt modelId="{EC2F7316-23CA-AF42-B3A7-6D520023A370}" type="pres">
      <dgm:prSet presAssocID="{A529CA24-B4EF-2B4B-85AC-CE076C6F98DF}" presName="node" presStyleLbl="node1" presStyleIdx="0" presStyleCnt="5" custScaleX="160006">
        <dgm:presLayoutVars>
          <dgm:bulletEnabled val="1"/>
        </dgm:presLayoutVars>
      </dgm:prSet>
      <dgm:spPr/>
    </dgm:pt>
    <dgm:pt modelId="{0680769E-C791-F043-8280-036D1921474F}" type="pres">
      <dgm:prSet presAssocID="{A529CA24-B4EF-2B4B-85AC-CE076C6F98DF}" presName="spNode" presStyleCnt="0"/>
      <dgm:spPr/>
    </dgm:pt>
    <dgm:pt modelId="{53D41822-C268-0746-8A4E-1FAEB3CC5AFC}" type="pres">
      <dgm:prSet presAssocID="{D65AF25D-B4F5-134D-BB94-C707AEFF1A10}" presName="sibTrans" presStyleLbl="sibTrans1D1" presStyleIdx="0" presStyleCnt="5"/>
      <dgm:spPr/>
    </dgm:pt>
    <dgm:pt modelId="{619F6FE0-7089-524C-86DA-836716FA7B5D}" type="pres">
      <dgm:prSet presAssocID="{C2C04181-953B-0743-A594-D04010991F6F}" presName="node" presStyleLbl="node1" presStyleIdx="1" presStyleCnt="5">
        <dgm:presLayoutVars>
          <dgm:bulletEnabled val="1"/>
        </dgm:presLayoutVars>
      </dgm:prSet>
      <dgm:spPr/>
    </dgm:pt>
    <dgm:pt modelId="{40C5F916-388C-DE4B-987C-92C63C47F653}" type="pres">
      <dgm:prSet presAssocID="{C2C04181-953B-0743-A594-D04010991F6F}" presName="spNode" presStyleCnt="0"/>
      <dgm:spPr/>
    </dgm:pt>
    <dgm:pt modelId="{6CDB751F-9645-394F-80D8-47537D3C8789}" type="pres">
      <dgm:prSet presAssocID="{D14A7745-40A9-0F4F-B316-2D4C7BFF51CC}" presName="sibTrans" presStyleLbl="sibTrans1D1" presStyleIdx="1" presStyleCnt="5"/>
      <dgm:spPr/>
    </dgm:pt>
    <dgm:pt modelId="{9C012D27-A9B2-AD49-A9FF-D77872822C72}" type="pres">
      <dgm:prSet presAssocID="{F1D0B8ED-DFB3-BA43-B94E-7F324F923C82}" presName="node" presStyleLbl="node1" presStyleIdx="2" presStyleCnt="5" custScaleX="135365">
        <dgm:presLayoutVars>
          <dgm:bulletEnabled val="1"/>
        </dgm:presLayoutVars>
      </dgm:prSet>
      <dgm:spPr/>
    </dgm:pt>
    <dgm:pt modelId="{7F71D154-B219-0E48-89A8-F313292C5C16}" type="pres">
      <dgm:prSet presAssocID="{F1D0B8ED-DFB3-BA43-B94E-7F324F923C82}" presName="spNode" presStyleCnt="0"/>
      <dgm:spPr/>
    </dgm:pt>
    <dgm:pt modelId="{FD256FFB-A184-8E4B-9541-7D2EE3BCFA7D}" type="pres">
      <dgm:prSet presAssocID="{A50BE29E-184D-BE4B-A29A-CDFB96734FD2}" presName="sibTrans" presStyleLbl="sibTrans1D1" presStyleIdx="2" presStyleCnt="5"/>
      <dgm:spPr/>
    </dgm:pt>
    <dgm:pt modelId="{BAEF5BEC-DBA3-3346-A8A7-71C68EEB17C1}" type="pres">
      <dgm:prSet presAssocID="{DAEB0041-9BFD-0544-84DD-E4AC07AACA75}" presName="node" presStyleLbl="node1" presStyleIdx="3" presStyleCnt="5" custScaleX="146032">
        <dgm:presLayoutVars>
          <dgm:bulletEnabled val="1"/>
        </dgm:presLayoutVars>
      </dgm:prSet>
      <dgm:spPr/>
    </dgm:pt>
    <dgm:pt modelId="{63EEB7CA-A3BD-7146-B2D7-48152DA1CBC9}" type="pres">
      <dgm:prSet presAssocID="{DAEB0041-9BFD-0544-84DD-E4AC07AACA75}" presName="spNode" presStyleCnt="0"/>
      <dgm:spPr/>
    </dgm:pt>
    <dgm:pt modelId="{5C81A8E3-326C-B545-926A-7A2C8D2088EC}" type="pres">
      <dgm:prSet presAssocID="{D4D86750-3F79-744D-BFB9-C4620E93116A}" presName="sibTrans" presStyleLbl="sibTrans1D1" presStyleIdx="3" presStyleCnt="5"/>
      <dgm:spPr/>
    </dgm:pt>
    <dgm:pt modelId="{6176A7A8-AB93-8049-9AB8-93443091FEEA}" type="pres">
      <dgm:prSet presAssocID="{F205798F-39DE-1744-B05F-45F62A7A180F}" presName="node" presStyleLbl="node1" presStyleIdx="4" presStyleCnt="5">
        <dgm:presLayoutVars>
          <dgm:bulletEnabled val="1"/>
        </dgm:presLayoutVars>
      </dgm:prSet>
      <dgm:spPr/>
    </dgm:pt>
    <dgm:pt modelId="{1B1F90F9-8CCE-0041-804B-C22A9A7EAA63}" type="pres">
      <dgm:prSet presAssocID="{F205798F-39DE-1744-B05F-45F62A7A180F}" presName="spNode" presStyleCnt="0"/>
      <dgm:spPr/>
    </dgm:pt>
    <dgm:pt modelId="{DB014DBA-1696-1940-8A28-0778DD2A96F9}" type="pres">
      <dgm:prSet presAssocID="{DD1D0B64-98DC-0548-A871-1BA7E40E4340}" presName="sibTrans" presStyleLbl="sibTrans1D1" presStyleIdx="4" presStyleCnt="5"/>
      <dgm:spPr/>
    </dgm:pt>
  </dgm:ptLst>
  <dgm:cxnLst>
    <dgm:cxn modelId="{D0BCF91B-48F7-E14E-828F-7AED609EB28B}" srcId="{BC419E6D-8985-CD4C-A565-395FF36F23B1}" destId="{F205798F-39DE-1744-B05F-45F62A7A180F}" srcOrd="4" destOrd="0" parTransId="{66C5AA7A-BF5E-2C40-A266-EDB4B88237C5}" sibTransId="{DD1D0B64-98DC-0548-A871-1BA7E40E4340}"/>
    <dgm:cxn modelId="{B48F5922-D2DB-D247-A077-F603D14591C1}" type="presOf" srcId="{A529CA24-B4EF-2B4B-85AC-CE076C6F98DF}" destId="{EC2F7316-23CA-AF42-B3A7-6D520023A370}" srcOrd="0" destOrd="0" presId="urn:microsoft.com/office/officeart/2005/8/layout/cycle6"/>
    <dgm:cxn modelId="{F36DA438-F833-C34E-87D2-F47F20F1EEFE}" type="presOf" srcId="{DAEB0041-9BFD-0544-84DD-E4AC07AACA75}" destId="{BAEF5BEC-DBA3-3346-A8A7-71C68EEB17C1}" srcOrd="0" destOrd="0" presId="urn:microsoft.com/office/officeart/2005/8/layout/cycle6"/>
    <dgm:cxn modelId="{DF5C3658-094E-3E4A-B9A4-0D10C16713CA}" type="presOf" srcId="{F205798F-39DE-1744-B05F-45F62A7A180F}" destId="{6176A7A8-AB93-8049-9AB8-93443091FEEA}" srcOrd="0" destOrd="0" presId="urn:microsoft.com/office/officeart/2005/8/layout/cycle6"/>
    <dgm:cxn modelId="{A8404564-478A-4847-81A6-4A99A9C6CC1E}" type="presOf" srcId="{D4D86750-3F79-744D-BFB9-C4620E93116A}" destId="{5C81A8E3-326C-B545-926A-7A2C8D2088EC}" srcOrd="0" destOrd="0" presId="urn:microsoft.com/office/officeart/2005/8/layout/cycle6"/>
    <dgm:cxn modelId="{C0864F67-5D91-EE4D-9261-EB2921CE32F0}" type="presOf" srcId="{A50BE29E-184D-BE4B-A29A-CDFB96734FD2}" destId="{FD256FFB-A184-8E4B-9541-7D2EE3BCFA7D}" srcOrd="0" destOrd="0" presId="urn:microsoft.com/office/officeart/2005/8/layout/cycle6"/>
    <dgm:cxn modelId="{41422573-3A8D-B64D-9BFF-13B0B9879E62}" srcId="{BC419E6D-8985-CD4C-A565-395FF36F23B1}" destId="{F1D0B8ED-DFB3-BA43-B94E-7F324F923C82}" srcOrd="2" destOrd="0" parTransId="{848EFD7E-8A19-6347-B69F-00A4634ECBB7}" sibTransId="{A50BE29E-184D-BE4B-A29A-CDFB96734FD2}"/>
    <dgm:cxn modelId="{AEC5468B-4F40-9B4A-AB25-94880BFC73A8}" srcId="{BC419E6D-8985-CD4C-A565-395FF36F23B1}" destId="{C2C04181-953B-0743-A594-D04010991F6F}" srcOrd="1" destOrd="0" parTransId="{F54D54C5-2A41-7A42-A36A-19A9F888FCBB}" sibTransId="{D14A7745-40A9-0F4F-B316-2D4C7BFF51CC}"/>
    <dgm:cxn modelId="{3930728B-2566-624D-8497-358E446D7956}" srcId="{BC419E6D-8985-CD4C-A565-395FF36F23B1}" destId="{A529CA24-B4EF-2B4B-85AC-CE076C6F98DF}" srcOrd="0" destOrd="0" parTransId="{E9F53566-FF62-A246-829D-E58541A09487}" sibTransId="{D65AF25D-B4F5-134D-BB94-C707AEFF1A10}"/>
    <dgm:cxn modelId="{1E59F094-BF21-B647-80BF-B942CE311F84}" type="presOf" srcId="{F1D0B8ED-DFB3-BA43-B94E-7F324F923C82}" destId="{9C012D27-A9B2-AD49-A9FF-D77872822C72}" srcOrd="0" destOrd="0" presId="urn:microsoft.com/office/officeart/2005/8/layout/cycle6"/>
    <dgm:cxn modelId="{5CF7A89B-F029-874D-AF58-64A2CC259D5F}" type="presOf" srcId="{D65AF25D-B4F5-134D-BB94-C707AEFF1A10}" destId="{53D41822-C268-0746-8A4E-1FAEB3CC5AFC}" srcOrd="0" destOrd="0" presId="urn:microsoft.com/office/officeart/2005/8/layout/cycle6"/>
    <dgm:cxn modelId="{0E96BE9C-8D19-4146-9968-FB001B05DAD3}" type="presOf" srcId="{DD1D0B64-98DC-0548-A871-1BA7E40E4340}" destId="{DB014DBA-1696-1940-8A28-0778DD2A96F9}" srcOrd="0" destOrd="0" presId="urn:microsoft.com/office/officeart/2005/8/layout/cycle6"/>
    <dgm:cxn modelId="{86DEE3B3-41B4-7446-99BA-BABCBE5B4752}" type="presOf" srcId="{BC419E6D-8985-CD4C-A565-395FF36F23B1}" destId="{CE8D71F8-1427-0B4B-916C-425206254465}" srcOrd="0" destOrd="0" presId="urn:microsoft.com/office/officeart/2005/8/layout/cycle6"/>
    <dgm:cxn modelId="{A80943CF-659E-914C-9AEC-5F512C911BBE}" type="presOf" srcId="{D14A7745-40A9-0F4F-B316-2D4C7BFF51CC}" destId="{6CDB751F-9645-394F-80D8-47537D3C8789}" srcOrd="0" destOrd="0" presId="urn:microsoft.com/office/officeart/2005/8/layout/cycle6"/>
    <dgm:cxn modelId="{18A2EDD0-760A-754C-96FA-64C6DEAD3AAA}" type="presOf" srcId="{C2C04181-953B-0743-A594-D04010991F6F}" destId="{619F6FE0-7089-524C-86DA-836716FA7B5D}" srcOrd="0" destOrd="0" presId="urn:microsoft.com/office/officeart/2005/8/layout/cycle6"/>
    <dgm:cxn modelId="{613982FF-9ECE-6A45-947C-B5ACF0ED9320}" srcId="{BC419E6D-8985-CD4C-A565-395FF36F23B1}" destId="{DAEB0041-9BFD-0544-84DD-E4AC07AACA75}" srcOrd="3" destOrd="0" parTransId="{43C672C0-653F-0A4F-AB7D-0967811AAE22}" sibTransId="{D4D86750-3F79-744D-BFB9-C4620E93116A}"/>
    <dgm:cxn modelId="{1A631FB5-ADBF-1240-BBCE-7B7418639146}" type="presParOf" srcId="{CE8D71F8-1427-0B4B-916C-425206254465}" destId="{EC2F7316-23CA-AF42-B3A7-6D520023A370}" srcOrd="0" destOrd="0" presId="urn:microsoft.com/office/officeart/2005/8/layout/cycle6"/>
    <dgm:cxn modelId="{C83E135D-CE6E-6D4D-8A96-217E54A848DE}" type="presParOf" srcId="{CE8D71F8-1427-0B4B-916C-425206254465}" destId="{0680769E-C791-F043-8280-036D1921474F}" srcOrd="1" destOrd="0" presId="urn:microsoft.com/office/officeart/2005/8/layout/cycle6"/>
    <dgm:cxn modelId="{23767C55-2B58-A347-AB7A-84A891325972}" type="presParOf" srcId="{CE8D71F8-1427-0B4B-916C-425206254465}" destId="{53D41822-C268-0746-8A4E-1FAEB3CC5AFC}" srcOrd="2" destOrd="0" presId="urn:microsoft.com/office/officeart/2005/8/layout/cycle6"/>
    <dgm:cxn modelId="{602704FA-FBBB-6644-A5FD-39B1146B4E6E}" type="presParOf" srcId="{CE8D71F8-1427-0B4B-916C-425206254465}" destId="{619F6FE0-7089-524C-86DA-836716FA7B5D}" srcOrd="3" destOrd="0" presId="urn:microsoft.com/office/officeart/2005/8/layout/cycle6"/>
    <dgm:cxn modelId="{BD3755C8-CC23-9B45-B39C-EB0B05C3D2C7}" type="presParOf" srcId="{CE8D71F8-1427-0B4B-916C-425206254465}" destId="{40C5F916-388C-DE4B-987C-92C63C47F653}" srcOrd="4" destOrd="0" presId="urn:microsoft.com/office/officeart/2005/8/layout/cycle6"/>
    <dgm:cxn modelId="{AAE1FC95-B297-AD42-ADFC-A90BBF3FE173}" type="presParOf" srcId="{CE8D71F8-1427-0B4B-916C-425206254465}" destId="{6CDB751F-9645-394F-80D8-47537D3C8789}" srcOrd="5" destOrd="0" presId="urn:microsoft.com/office/officeart/2005/8/layout/cycle6"/>
    <dgm:cxn modelId="{93B948AD-24E3-D245-91FC-FDEBB79E049C}" type="presParOf" srcId="{CE8D71F8-1427-0B4B-916C-425206254465}" destId="{9C012D27-A9B2-AD49-A9FF-D77872822C72}" srcOrd="6" destOrd="0" presId="urn:microsoft.com/office/officeart/2005/8/layout/cycle6"/>
    <dgm:cxn modelId="{22F4A970-C596-3741-98C5-748D6898CD5D}" type="presParOf" srcId="{CE8D71F8-1427-0B4B-916C-425206254465}" destId="{7F71D154-B219-0E48-89A8-F313292C5C16}" srcOrd="7" destOrd="0" presId="urn:microsoft.com/office/officeart/2005/8/layout/cycle6"/>
    <dgm:cxn modelId="{DA4822D3-6A64-254C-B6BD-C70D43CE79F7}" type="presParOf" srcId="{CE8D71F8-1427-0B4B-916C-425206254465}" destId="{FD256FFB-A184-8E4B-9541-7D2EE3BCFA7D}" srcOrd="8" destOrd="0" presId="urn:microsoft.com/office/officeart/2005/8/layout/cycle6"/>
    <dgm:cxn modelId="{5AED992B-F429-524E-BE2D-21EF671381D0}" type="presParOf" srcId="{CE8D71F8-1427-0B4B-916C-425206254465}" destId="{BAEF5BEC-DBA3-3346-A8A7-71C68EEB17C1}" srcOrd="9" destOrd="0" presId="urn:microsoft.com/office/officeart/2005/8/layout/cycle6"/>
    <dgm:cxn modelId="{3B7053BB-06B1-8041-8C89-B38802FD4080}" type="presParOf" srcId="{CE8D71F8-1427-0B4B-916C-425206254465}" destId="{63EEB7CA-A3BD-7146-B2D7-48152DA1CBC9}" srcOrd="10" destOrd="0" presId="urn:microsoft.com/office/officeart/2005/8/layout/cycle6"/>
    <dgm:cxn modelId="{5769BCF7-760D-AC48-80E1-907146C9649B}" type="presParOf" srcId="{CE8D71F8-1427-0B4B-916C-425206254465}" destId="{5C81A8E3-326C-B545-926A-7A2C8D2088EC}" srcOrd="11" destOrd="0" presId="urn:microsoft.com/office/officeart/2005/8/layout/cycle6"/>
    <dgm:cxn modelId="{8CCA6354-086E-544A-931E-5A62B0DEDEDC}" type="presParOf" srcId="{CE8D71F8-1427-0B4B-916C-425206254465}" destId="{6176A7A8-AB93-8049-9AB8-93443091FEEA}" srcOrd="12" destOrd="0" presId="urn:microsoft.com/office/officeart/2005/8/layout/cycle6"/>
    <dgm:cxn modelId="{EAB0BF21-E07B-394D-BD03-9012271DA843}" type="presParOf" srcId="{CE8D71F8-1427-0B4B-916C-425206254465}" destId="{1B1F90F9-8CCE-0041-804B-C22A9A7EAA63}" srcOrd="13" destOrd="0" presId="urn:microsoft.com/office/officeart/2005/8/layout/cycle6"/>
    <dgm:cxn modelId="{CA902F64-6056-4F48-BFD2-571341789C23}" type="presParOf" srcId="{CE8D71F8-1427-0B4B-916C-425206254465}" destId="{DB014DBA-1696-1940-8A28-0778DD2A96F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34235F-529C-6747-A2DE-B6C3EFAF9669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6394FF-4589-3444-90F9-235ECDBE5F63}">
      <dgm:prSet phldrT="[Text]" custT="1"/>
      <dgm:spPr/>
      <dgm:t>
        <a:bodyPr/>
        <a:lstStyle/>
        <a:p>
          <a:r>
            <a:rPr lang="en-US" sz="1400" dirty="0"/>
            <a:t>Minor (&lt;30 minutes, 1 missed meal)</a:t>
          </a:r>
        </a:p>
        <a:p>
          <a:r>
            <a:rPr lang="en-US" sz="1400" dirty="0"/>
            <a:t>Glucose monitoring every 30-60 minutes</a:t>
          </a:r>
        </a:p>
        <a:p>
          <a:endParaRPr lang="en-US" sz="1400" dirty="0"/>
        </a:p>
      </dgm:t>
    </dgm:pt>
    <dgm:pt modelId="{379E0030-9655-B143-9FB3-28655AC79399}" type="parTrans" cxnId="{F6F702FC-11EE-3544-91B3-FBC3A17F7DB7}">
      <dgm:prSet/>
      <dgm:spPr/>
      <dgm:t>
        <a:bodyPr/>
        <a:lstStyle/>
        <a:p>
          <a:endParaRPr lang="en-US"/>
        </a:p>
      </dgm:t>
    </dgm:pt>
    <dgm:pt modelId="{3866E358-C5F3-B34E-B9A3-22730AE403C7}" type="sibTrans" cxnId="{F6F702FC-11EE-3544-91B3-FBC3A17F7DB7}">
      <dgm:prSet/>
      <dgm:spPr/>
      <dgm:t>
        <a:bodyPr/>
        <a:lstStyle/>
        <a:p>
          <a:endParaRPr lang="en-US"/>
        </a:p>
      </dgm:t>
    </dgm:pt>
    <dgm:pt modelId="{3308FF15-8487-834F-9980-D198AA64CE00}">
      <dgm:prSet phldrT="[Text]" custT="1"/>
      <dgm:spPr/>
      <dgm:t>
        <a:bodyPr/>
        <a:lstStyle/>
        <a:p>
          <a:r>
            <a:rPr lang="en-US" sz="1400" dirty="0"/>
            <a:t>Morning surgery</a:t>
          </a:r>
        </a:p>
      </dgm:t>
    </dgm:pt>
    <dgm:pt modelId="{E9951796-A08B-2147-8500-312DDDDC8760}" type="parTrans" cxnId="{173549E4-36AE-4742-A28D-F0014136C9E5}">
      <dgm:prSet/>
      <dgm:spPr/>
      <dgm:t>
        <a:bodyPr/>
        <a:lstStyle/>
        <a:p>
          <a:endParaRPr lang="en-US"/>
        </a:p>
      </dgm:t>
    </dgm:pt>
    <dgm:pt modelId="{34114182-879B-9D4D-9228-2F70D0711590}" type="sibTrans" cxnId="{173549E4-36AE-4742-A28D-F0014136C9E5}">
      <dgm:prSet/>
      <dgm:spPr/>
      <dgm:t>
        <a:bodyPr/>
        <a:lstStyle/>
        <a:p>
          <a:endParaRPr lang="en-US"/>
        </a:p>
      </dgm:t>
    </dgm:pt>
    <dgm:pt modelId="{DBAA2A42-EDA5-B347-864D-BAE461CFA030}">
      <dgm:prSet phldrT="[Text]" custT="1"/>
      <dgm:spPr/>
      <dgm:t>
        <a:bodyPr/>
        <a:lstStyle/>
        <a:p>
          <a:r>
            <a:rPr lang="en-US" sz="1600" b="1" dirty="0"/>
            <a:t>Basal bolus regime</a:t>
          </a:r>
        </a:p>
        <a:p>
          <a:r>
            <a:rPr lang="en-US" sz="1400" dirty="0"/>
            <a:t>Usually long-acting insulin</a:t>
          </a:r>
        </a:p>
        <a:p>
          <a:r>
            <a:rPr lang="en-US" sz="1400" dirty="0"/>
            <a:t>Omit rapid-acting morning insulin</a:t>
          </a:r>
        </a:p>
        <a:p>
          <a:r>
            <a:rPr lang="en-US" sz="1400" b="1" dirty="0"/>
            <a:t>Pre-mixed insulin regimes</a:t>
          </a:r>
        </a:p>
        <a:p>
          <a:r>
            <a:rPr lang="en-US" sz="1400" b="0" dirty="0"/>
            <a:t>Delay morning dose until after surgery</a:t>
          </a:r>
        </a:p>
      </dgm:t>
    </dgm:pt>
    <dgm:pt modelId="{5248BEFE-9C20-2144-8B37-89C756E8C37C}" type="parTrans" cxnId="{B772FA07-7250-C049-AC4F-AC8844DE33E0}">
      <dgm:prSet/>
      <dgm:spPr/>
      <dgm:t>
        <a:bodyPr/>
        <a:lstStyle/>
        <a:p>
          <a:endParaRPr lang="en-US"/>
        </a:p>
      </dgm:t>
    </dgm:pt>
    <dgm:pt modelId="{EBE1F9CA-CA5B-4145-81AE-45108CB239B9}" type="sibTrans" cxnId="{B772FA07-7250-C049-AC4F-AC8844DE33E0}">
      <dgm:prSet/>
      <dgm:spPr/>
      <dgm:t>
        <a:bodyPr/>
        <a:lstStyle/>
        <a:p>
          <a:endParaRPr lang="en-US"/>
        </a:p>
      </dgm:t>
    </dgm:pt>
    <dgm:pt modelId="{0BAE7995-3553-C244-86CE-B2E6EE4DECA3}">
      <dgm:prSet phldrT="[Text]" custT="1"/>
      <dgm:spPr/>
      <dgm:t>
        <a:bodyPr/>
        <a:lstStyle/>
        <a:p>
          <a:r>
            <a:rPr lang="en-US" sz="1600" b="1" dirty="0"/>
            <a:t>Insulin Pump</a:t>
          </a:r>
          <a:endParaRPr lang="en-US" sz="1600" b="0" dirty="0"/>
        </a:p>
        <a:p>
          <a:r>
            <a:rPr lang="en-US" sz="1400" b="0" dirty="0"/>
            <a:t>Continue usual basal rate</a:t>
          </a:r>
        </a:p>
        <a:p>
          <a:r>
            <a:rPr lang="en-US" sz="1400" b="0" dirty="0"/>
            <a:t>Omit morning bolus</a:t>
          </a:r>
          <a:endParaRPr lang="en-US" sz="1400" b="1" dirty="0"/>
        </a:p>
      </dgm:t>
    </dgm:pt>
    <dgm:pt modelId="{40F70B03-40B6-734B-868C-2B6CD37430E1}" type="parTrans" cxnId="{BC5D3E0E-B1A6-B044-84FF-C5B875C20175}">
      <dgm:prSet/>
      <dgm:spPr/>
      <dgm:t>
        <a:bodyPr/>
        <a:lstStyle/>
        <a:p>
          <a:endParaRPr lang="en-US"/>
        </a:p>
      </dgm:t>
    </dgm:pt>
    <dgm:pt modelId="{D60215A7-306F-1742-A530-F7BBFC857992}" type="sibTrans" cxnId="{BC5D3E0E-B1A6-B044-84FF-C5B875C20175}">
      <dgm:prSet/>
      <dgm:spPr/>
      <dgm:t>
        <a:bodyPr/>
        <a:lstStyle/>
        <a:p>
          <a:endParaRPr lang="en-US"/>
        </a:p>
      </dgm:t>
    </dgm:pt>
    <dgm:pt modelId="{5AC775D2-9B9F-D441-9BDA-22DAD12380FD}">
      <dgm:prSet phldrT="[Text]" custT="1"/>
      <dgm:spPr/>
      <dgm:t>
        <a:bodyPr/>
        <a:lstStyle/>
        <a:p>
          <a:r>
            <a:rPr lang="en-US" sz="1400" dirty="0"/>
            <a:t>Afternoon surgery</a:t>
          </a:r>
        </a:p>
      </dgm:t>
    </dgm:pt>
    <dgm:pt modelId="{A0295AB2-BCA1-EF46-AC2B-FD05CCB35EC5}" type="parTrans" cxnId="{9C9308C3-D218-C44E-8E8E-62A1D92DE2EE}">
      <dgm:prSet/>
      <dgm:spPr/>
      <dgm:t>
        <a:bodyPr/>
        <a:lstStyle/>
        <a:p>
          <a:endParaRPr lang="en-US"/>
        </a:p>
      </dgm:t>
    </dgm:pt>
    <dgm:pt modelId="{5BE5D27D-BADC-F345-86BC-E1AE282A1677}" type="sibTrans" cxnId="{9C9308C3-D218-C44E-8E8E-62A1D92DE2EE}">
      <dgm:prSet/>
      <dgm:spPr/>
      <dgm:t>
        <a:bodyPr/>
        <a:lstStyle/>
        <a:p>
          <a:endParaRPr lang="en-US"/>
        </a:p>
      </dgm:t>
    </dgm:pt>
    <dgm:pt modelId="{444CC77E-9A71-A548-B9C6-14C3CBC3EAFC}">
      <dgm:prSet phldrT="[Text]" custT="1"/>
      <dgm:spPr/>
      <dgm:t>
        <a:bodyPr/>
        <a:lstStyle/>
        <a:p>
          <a:r>
            <a:rPr lang="en-US" sz="1600" b="1" dirty="0"/>
            <a:t>Basal bolus regime</a:t>
          </a:r>
        </a:p>
        <a:p>
          <a:r>
            <a:rPr lang="en-US" sz="1400" b="0" dirty="0"/>
            <a:t>Usual long-acting</a:t>
          </a:r>
        </a:p>
        <a:p>
          <a:r>
            <a:rPr lang="en-US" sz="1400" b="0" dirty="0"/>
            <a:t>Normal rapid-acting morning insulin bolus (depending on carbohydrate content breakfast)</a:t>
          </a:r>
        </a:p>
        <a:p>
          <a:r>
            <a:rPr lang="en-US" sz="1600" b="1" dirty="0"/>
            <a:t>Pre-mixed insulin regimes</a:t>
          </a:r>
        </a:p>
        <a:p>
          <a:r>
            <a:rPr lang="en-US" sz="1400" b="0" dirty="0"/>
            <a:t>Give ½ rapid-acting component of morning insulin dose only</a:t>
          </a:r>
        </a:p>
        <a:p>
          <a:endParaRPr lang="en-US" sz="1400" b="0" dirty="0"/>
        </a:p>
      </dgm:t>
    </dgm:pt>
    <dgm:pt modelId="{8463D64D-F5E3-2C4D-9997-3F7170A99381}" type="parTrans" cxnId="{55BEE0E4-B9A5-EA42-90B6-F4D8C96B4230}">
      <dgm:prSet/>
      <dgm:spPr/>
      <dgm:t>
        <a:bodyPr/>
        <a:lstStyle/>
        <a:p>
          <a:endParaRPr lang="en-US"/>
        </a:p>
      </dgm:t>
    </dgm:pt>
    <dgm:pt modelId="{2EAB0AD1-4E84-444D-9714-FA42749D9A80}" type="sibTrans" cxnId="{55BEE0E4-B9A5-EA42-90B6-F4D8C96B4230}">
      <dgm:prSet/>
      <dgm:spPr/>
      <dgm:t>
        <a:bodyPr/>
        <a:lstStyle/>
        <a:p>
          <a:endParaRPr lang="en-US"/>
        </a:p>
      </dgm:t>
    </dgm:pt>
    <dgm:pt modelId="{B85FCF54-A63F-6046-A4BB-968673343C18}" type="pres">
      <dgm:prSet presAssocID="{7934235F-529C-6747-A2DE-B6C3EFAF966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9A2E67-0373-D147-835F-1B11F9890E95}" type="pres">
      <dgm:prSet presAssocID="{246394FF-4589-3444-90F9-235ECDBE5F63}" presName="hierRoot1" presStyleCnt="0"/>
      <dgm:spPr/>
    </dgm:pt>
    <dgm:pt modelId="{C17C4B43-85EA-0249-B039-BD33A90627C5}" type="pres">
      <dgm:prSet presAssocID="{246394FF-4589-3444-90F9-235ECDBE5F63}" presName="composite" presStyleCnt="0"/>
      <dgm:spPr/>
    </dgm:pt>
    <dgm:pt modelId="{59A8F478-5B67-5449-A498-EA23554B9011}" type="pres">
      <dgm:prSet presAssocID="{246394FF-4589-3444-90F9-235ECDBE5F63}" presName="background" presStyleLbl="node0" presStyleIdx="0" presStyleCnt="1"/>
      <dgm:spPr/>
    </dgm:pt>
    <dgm:pt modelId="{EC9707EF-C069-BE4B-9A1F-57E443B65E99}" type="pres">
      <dgm:prSet presAssocID="{246394FF-4589-3444-90F9-235ECDBE5F63}" presName="text" presStyleLbl="fgAcc0" presStyleIdx="0" presStyleCnt="1" custScaleX="365668">
        <dgm:presLayoutVars>
          <dgm:chPref val="3"/>
        </dgm:presLayoutVars>
      </dgm:prSet>
      <dgm:spPr/>
    </dgm:pt>
    <dgm:pt modelId="{140120A6-B268-8445-B798-4D7D98DC0D7F}" type="pres">
      <dgm:prSet presAssocID="{246394FF-4589-3444-90F9-235ECDBE5F63}" presName="hierChild2" presStyleCnt="0"/>
      <dgm:spPr/>
    </dgm:pt>
    <dgm:pt modelId="{F3EE7BB1-6DE9-E641-998D-FB0561225513}" type="pres">
      <dgm:prSet presAssocID="{E9951796-A08B-2147-8500-312DDDDC8760}" presName="Name10" presStyleLbl="parChTrans1D2" presStyleIdx="0" presStyleCnt="2"/>
      <dgm:spPr/>
    </dgm:pt>
    <dgm:pt modelId="{D2B2694E-F103-A34C-A40C-1AA207819373}" type="pres">
      <dgm:prSet presAssocID="{3308FF15-8487-834F-9980-D198AA64CE00}" presName="hierRoot2" presStyleCnt="0"/>
      <dgm:spPr/>
    </dgm:pt>
    <dgm:pt modelId="{998844CA-8CF3-AC41-A893-6150243E81AE}" type="pres">
      <dgm:prSet presAssocID="{3308FF15-8487-834F-9980-D198AA64CE00}" presName="composite2" presStyleCnt="0"/>
      <dgm:spPr/>
    </dgm:pt>
    <dgm:pt modelId="{8CB924D6-D777-FF41-8B8D-5F96CEC62473}" type="pres">
      <dgm:prSet presAssocID="{3308FF15-8487-834F-9980-D198AA64CE00}" presName="background2" presStyleLbl="node2" presStyleIdx="0" presStyleCnt="2"/>
      <dgm:spPr/>
    </dgm:pt>
    <dgm:pt modelId="{1A0AF4C5-B496-C94C-94F1-97991B3530FC}" type="pres">
      <dgm:prSet presAssocID="{3308FF15-8487-834F-9980-D198AA64CE00}" presName="text2" presStyleLbl="fgAcc2" presStyleIdx="0" presStyleCnt="2" custScaleX="170517">
        <dgm:presLayoutVars>
          <dgm:chPref val="3"/>
        </dgm:presLayoutVars>
      </dgm:prSet>
      <dgm:spPr/>
    </dgm:pt>
    <dgm:pt modelId="{A6647AE0-2F20-2D48-9C95-D0F9E93F3C24}" type="pres">
      <dgm:prSet presAssocID="{3308FF15-8487-834F-9980-D198AA64CE00}" presName="hierChild3" presStyleCnt="0"/>
      <dgm:spPr/>
    </dgm:pt>
    <dgm:pt modelId="{7E60A999-2B15-F943-96A5-660DAB786CF3}" type="pres">
      <dgm:prSet presAssocID="{5248BEFE-9C20-2144-8B37-89C756E8C37C}" presName="Name17" presStyleLbl="parChTrans1D3" presStyleIdx="0" presStyleCnt="3"/>
      <dgm:spPr/>
    </dgm:pt>
    <dgm:pt modelId="{A55C2B18-DA14-A143-BEFF-40B08F1BADEC}" type="pres">
      <dgm:prSet presAssocID="{DBAA2A42-EDA5-B347-864D-BAE461CFA030}" presName="hierRoot3" presStyleCnt="0"/>
      <dgm:spPr/>
    </dgm:pt>
    <dgm:pt modelId="{728534F4-C477-B64E-973C-06ED37B536B6}" type="pres">
      <dgm:prSet presAssocID="{DBAA2A42-EDA5-B347-864D-BAE461CFA030}" presName="composite3" presStyleCnt="0"/>
      <dgm:spPr/>
    </dgm:pt>
    <dgm:pt modelId="{A757AFF3-6A5C-8C49-B439-76BB2551F23B}" type="pres">
      <dgm:prSet presAssocID="{DBAA2A42-EDA5-B347-864D-BAE461CFA030}" presName="background3" presStyleLbl="node3" presStyleIdx="0" presStyleCnt="3"/>
      <dgm:spPr/>
    </dgm:pt>
    <dgm:pt modelId="{F7DA7810-277E-1942-AD35-CBCCA3CDBB3B}" type="pres">
      <dgm:prSet presAssocID="{DBAA2A42-EDA5-B347-864D-BAE461CFA030}" presName="text3" presStyleLbl="fgAcc3" presStyleIdx="0" presStyleCnt="3" custScaleX="185988" custScaleY="261912">
        <dgm:presLayoutVars>
          <dgm:chPref val="3"/>
        </dgm:presLayoutVars>
      </dgm:prSet>
      <dgm:spPr/>
    </dgm:pt>
    <dgm:pt modelId="{B150CA74-5214-824C-9BDA-2E99C799389F}" type="pres">
      <dgm:prSet presAssocID="{DBAA2A42-EDA5-B347-864D-BAE461CFA030}" presName="hierChild4" presStyleCnt="0"/>
      <dgm:spPr/>
    </dgm:pt>
    <dgm:pt modelId="{FB79939C-DBAC-5B4F-BF88-7A245969D947}" type="pres">
      <dgm:prSet presAssocID="{40F70B03-40B6-734B-868C-2B6CD37430E1}" presName="Name17" presStyleLbl="parChTrans1D3" presStyleIdx="1" presStyleCnt="3"/>
      <dgm:spPr/>
    </dgm:pt>
    <dgm:pt modelId="{1E1209BE-0DBF-3A45-822F-CE11236C842D}" type="pres">
      <dgm:prSet presAssocID="{0BAE7995-3553-C244-86CE-B2E6EE4DECA3}" presName="hierRoot3" presStyleCnt="0"/>
      <dgm:spPr/>
    </dgm:pt>
    <dgm:pt modelId="{B2E41888-593E-F14B-AEB7-A7390643A4CA}" type="pres">
      <dgm:prSet presAssocID="{0BAE7995-3553-C244-86CE-B2E6EE4DECA3}" presName="composite3" presStyleCnt="0"/>
      <dgm:spPr/>
    </dgm:pt>
    <dgm:pt modelId="{34603E1F-59D8-5141-9E20-1D705DEBF45E}" type="pres">
      <dgm:prSet presAssocID="{0BAE7995-3553-C244-86CE-B2E6EE4DECA3}" presName="background3" presStyleLbl="node3" presStyleIdx="1" presStyleCnt="3"/>
      <dgm:spPr/>
    </dgm:pt>
    <dgm:pt modelId="{4B02BF4E-0833-7540-8DFD-B9DB80742A9E}" type="pres">
      <dgm:prSet presAssocID="{0BAE7995-3553-C244-86CE-B2E6EE4DECA3}" presName="text3" presStyleLbl="fgAcc3" presStyleIdx="1" presStyleCnt="3" custScaleX="133814" custScaleY="153542">
        <dgm:presLayoutVars>
          <dgm:chPref val="3"/>
        </dgm:presLayoutVars>
      </dgm:prSet>
      <dgm:spPr/>
    </dgm:pt>
    <dgm:pt modelId="{BC0F2B51-5B15-2545-8098-C9A1174DAF5F}" type="pres">
      <dgm:prSet presAssocID="{0BAE7995-3553-C244-86CE-B2E6EE4DECA3}" presName="hierChild4" presStyleCnt="0"/>
      <dgm:spPr/>
    </dgm:pt>
    <dgm:pt modelId="{EB8827A5-A26A-694F-BD21-1F5E12965FDD}" type="pres">
      <dgm:prSet presAssocID="{A0295AB2-BCA1-EF46-AC2B-FD05CCB35EC5}" presName="Name10" presStyleLbl="parChTrans1D2" presStyleIdx="1" presStyleCnt="2"/>
      <dgm:spPr/>
    </dgm:pt>
    <dgm:pt modelId="{FCD9E022-4FB1-9C43-8ADA-25551E79835C}" type="pres">
      <dgm:prSet presAssocID="{5AC775D2-9B9F-D441-9BDA-22DAD12380FD}" presName="hierRoot2" presStyleCnt="0"/>
      <dgm:spPr/>
    </dgm:pt>
    <dgm:pt modelId="{ADF0112D-DD45-9A47-8E7D-753C3A296025}" type="pres">
      <dgm:prSet presAssocID="{5AC775D2-9B9F-D441-9BDA-22DAD12380FD}" presName="composite2" presStyleCnt="0"/>
      <dgm:spPr/>
    </dgm:pt>
    <dgm:pt modelId="{67F1B646-559A-5142-819F-ADA164D11A7E}" type="pres">
      <dgm:prSet presAssocID="{5AC775D2-9B9F-D441-9BDA-22DAD12380FD}" presName="background2" presStyleLbl="node2" presStyleIdx="1" presStyleCnt="2"/>
      <dgm:spPr/>
    </dgm:pt>
    <dgm:pt modelId="{5E8ED159-7100-BB4E-AD2F-7BF78AACDFFE}" type="pres">
      <dgm:prSet presAssocID="{5AC775D2-9B9F-D441-9BDA-22DAD12380FD}" presName="text2" presStyleLbl="fgAcc2" presStyleIdx="1" presStyleCnt="2" custScaleX="195313">
        <dgm:presLayoutVars>
          <dgm:chPref val="3"/>
        </dgm:presLayoutVars>
      </dgm:prSet>
      <dgm:spPr/>
    </dgm:pt>
    <dgm:pt modelId="{5829F02E-58EA-9D4D-860C-D24B9ACA2EAD}" type="pres">
      <dgm:prSet presAssocID="{5AC775D2-9B9F-D441-9BDA-22DAD12380FD}" presName="hierChild3" presStyleCnt="0"/>
      <dgm:spPr/>
    </dgm:pt>
    <dgm:pt modelId="{0B8FBA8B-774F-B24E-A8D9-85967BC2ECCB}" type="pres">
      <dgm:prSet presAssocID="{8463D64D-F5E3-2C4D-9997-3F7170A99381}" presName="Name17" presStyleLbl="parChTrans1D3" presStyleIdx="2" presStyleCnt="3"/>
      <dgm:spPr/>
    </dgm:pt>
    <dgm:pt modelId="{2D61C6C3-6307-BF45-889E-98A31251A025}" type="pres">
      <dgm:prSet presAssocID="{444CC77E-9A71-A548-B9C6-14C3CBC3EAFC}" presName="hierRoot3" presStyleCnt="0"/>
      <dgm:spPr/>
    </dgm:pt>
    <dgm:pt modelId="{F4F2833A-2CF0-E743-8EA3-CD752FD92FCC}" type="pres">
      <dgm:prSet presAssocID="{444CC77E-9A71-A548-B9C6-14C3CBC3EAFC}" presName="composite3" presStyleCnt="0"/>
      <dgm:spPr/>
    </dgm:pt>
    <dgm:pt modelId="{034897BE-0954-3F4A-8EBC-58D654F0A297}" type="pres">
      <dgm:prSet presAssocID="{444CC77E-9A71-A548-B9C6-14C3CBC3EAFC}" presName="background3" presStyleLbl="node3" presStyleIdx="2" presStyleCnt="3"/>
      <dgm:spPr/>
    </dgm:pt>
    <dgm:pt modelId="{D1E60AAD-2219-DA4E-A5B6-34809F6824DC}" type="pres">
      <dgm:prSet presAssocID="{444CC77E-9A71-A548-B9C6-14C3CBC3EAFC}" presName="text3" presStyleLbl="fgAcc3" presStyleIdx="2" presStyleCnt="3" custScaleX="305378" custScaleY="269337">
        <dgm:presLayoutVars>
          <dgm:chPref val="3"/>
        </dgm:presLayoutVars>
      </dgm:prSet>
      <dgm:spPr/>
    </dgm:pt>
    <dgm:pt modelId="{087DAAF2-520E-0149-BAF0-9F42709025C6}" type="pres">
      <dgm:prSet presAssocID="{444CC77E-9A71-A548-B9C6-14C3CBC3EAFC}" presName="hierChild4" presStyleCnt="0"/>
      <dgm:spPr/>
    </dgm:pt>
  </dgm:ptLst>
  <dgm:cxnLst>
    <dgm:cxn modelId="{B772FA07-7250-C049-AC4F-AC8844DE33E0}" srcId="{3308FF15-8487-834F-9980-D198AA64CE00}" destId="{DBAA2A42-EDA5-B347-864D-BAE461CFA030}" srcOrd="0" destOrd="0" parTransId="{5248BEFE-9C20-2144-8B37-89C756E8C37C}" sibTransId="{EBE1F9CA-CA5B-4145-81AE-45108CB239B9}"/>
    <dgm:cxn modelId="{BC5D3E0E-B1A6-B044-84FF-C5B875C20175}" srcId="{3308FF15-8487-834F-9980-D198AA64CE00}" destId="{0BAE7995-3553-C244-86CE-B2E6EE4DECA3}" srcOrd="1" destOrd="0" parTransId="{40F70B03-40B6-734B-868C-2B6CD37430E1}" sibTransId="{D60215A7-306F-1742-A530-F7BBFC857992}"/>
    <dgm:cxn modelId="{7FABC930-7A48-534A-BA68-A2F83B3A18FF}" type="presOf" srcId="{DBAA2A42-EDA5-B347-864D-BAE461CFA030}" destId="{F7DA7810-277E-1942-AD35-CBCCA3CDBB3B}" srcOrd="0" destOrd="0" presId="urn:microsoft.com/office/officeart/2005/8/layout/hierarchy1"/>
    <dgm:cxn modelId="{D5CC173A-FEA5-3947-838B-57F0F2079EC2}" type="presOf" srcId="{0BAE7995-3553-C244-86CE-B2E6EE4DECA3}" destId="{4B02BF4E-0833-7540-8DFD-B9DB80742A9E}" srcOrd="0" destOrd="0" presId="urn:microsoft.com/office/officeart/2005/8/layout/hierarchy1"/>
    <dgm:cxn modelId="{087AEE3A-BAF5-B944-90B0-B923E24CD756}" type="presOf" srcId="{3308FF15-8487-834F-9980-D198AA64CE00}" destId="{1A0AF4C5-B496-C94C-94F1-97991B3530FC}" srcOrd="0" destOrd="0" presId="urn:microsoft.com/office/officeart/2005/8/layout/hierarchy1"/>
    <dgm:cxn modelId="{C25D3F3C-99B2-304A-B48F-AF5A6E2BC63B}" type="presOf" srcId="{40F70B03-40B6-734B-868C-2B6CD37430E1}" destId="{FB79939C-DBAC-5B4F-BF88-7A245969D947}" srcOrd="0" destOrd="0" presId="urn:microsoft.com/office/officeart/2005/8/layout/hierarchy1"/>
    <dgm:cxn modelId="{41277E45-A124-B444-A77E-F81DA4E2A9C1}" type="presOf" srcId="{E9951796-A08B-2147-8500-312DDDDC8760}" destId="{F3EE7BB1-6DE9-E641-998D-FB0561225513}" srcOrd="0" destOrd="0" presId="urn:microsoft.com/office/officeart/2005/8/layout/hierarchy1"/>
    <dgm:cxn modelId="{6367BB52-A21B-334A-AC20-C05F5C942DAA}" type="presOf" srcId="{246394FF-4589-3444-90F9-235ECDBE5F63}" destId="{EC9707EF-C069-BE4B-9A1F-57E443B65E99}" srcOrd="0" destOrd="0" presId="urn:microsoft.com/office/officeart/2005/8/layout/hierarchy1"/>
    <dgm:cxn modelId="{6D2F855E-2601-F748-95C0-BFDBC68892B2}" type="presOf" srcId="{7934235F-529C-6747-A2DE-B6C3EFAF9669}" destId="{B85FCF54-A63F-6046-A4BB-968673343C18}" srcOrd="0" destOrd="0" presId="urn:microsoft.com/office/officeart/2005/8/layout/hierarchy1"/>
    <dgm:cxn modelId="{BFCD63A5-92BD-0A45-8446-620F9DD9E4B8}" type="presOf" srcId="{8463D64D-F5E3-2C4D-9997-3F7170A99381}" destId="{0B8FBA8B-774F-B24E-A8D9-85967BC2ECCB}" srcOrd="0" destOrd="0" presId="urn:microsoft.com/office/officeart/2005/8/layout/hierarchy1"/>
    <dgm:cxn modelId="{562E1DA8-28E0-7D4E-8D6C-19A1154B9A02}" type="presOf" srcId="{A0295AB2-BCA1-EF46-AC2B-FD05CCB35EC5}" destId="{EB8827A5-A26A-694F-BD21-1F5E12965FDD}" srcOrd="0" destOrd="0" presId="urn:microsoft.com/office/officeart/2005/8/layout/hierarchy1"/>
    <dgm:cxn modelId="{29DE6DB2-5E3C-0349-8648-BC856FB840EC}" type="presOf" srcId="{444CC77E-9A71-A548-B9C6-14C3CBC3EAFC}" destId="{D1E60AAD-2219-DA4E-A5B6-34809F6824DC}" srcOrd="0" destOrd="0" presId="urn:microsoft.com/office/officeart/2005/8/layout/hierarchy1"/>
    <dgm:cxn modelId="{55DE4ABC-6E36-674C-834C-5EC8516C8E72}" type="presOf" srcId="{5AC775D2-9B9F-D441-9BDA-22DAD12380FD}" destId="{5E8ED159-7100-BB4E-AD2F-7BF78AACDFFE}" srcOrd="0" destOrd="0" presId="urn:microsoft.com/office/officeart/2005/8/layout/hierarchy1"/>
    <dgm:cxn modelId="{9C9308C3-D218-C44E-8E8E-62A1D92DE2EE}" srcId="{246394FF-4589-3444-90F9-235ECDBE5F63}" destId="{5AC775D2-9B9F-D441-9BDA-22DAD12380FD}" srcOrd="1" destOrd="0" parTransId="{A0295AB2-BCA1-EF46-AC2B-FD05CCB35EC5}" sibTransId="{5BE5D27D-BADC-F345-86BC-E1AE282A1677}"/>
    <dgm:cxn modelId="{C01791CC-E1E4-BF4F-AFAC-AE6E7744C3B3}" type="presOf" srcId="{5248BEFE-9C20-2144-8B37-89C756E8C37C}" destId="{7E60A999-2B15-F943-96A5-660DAB786CF3}" srcOrd="0" destOrd="0" presId="urn:microsoft.com/office/officeart/2005/8/layout/hierarchy1"/>
    <dgm:cxn modelId="{173549E4-36AE-4742-A28D-F0014136C9E5}" srcId="{246394FF-4589-3444-90F9-235ECDBE5F63}" destId="{3308FF15-8487-834F-9980-D198AA64CE00}" srcOrd="0" destOrd="0" parTransId="{E9951796-A08B-2147-8500-312DDDDC8760}" sibTransId="{34114182-879B-9D4D-9228-2F70D0711590}"/>
    <dgm:cxn modelId="{55BEE0E4-B9A5-EA42-90B6-F4D8C96B4230}" srcId="{5AC775D2-9B9F-D441-9BDA-22DAD12380FD}" destId="{444CC77E-9A71-A548-B9C6-14C3CBC3EAFC}" srcOrd="0" destOrd="0" parTransId="{8463D64D-F5E3-2C4D-9997-3F7170A99381}" sibTransId="{2EAB0AD1-4E84-444D-9714-FA42749D9A80}"/>
    <dgm:cxn modelId="{F6F702FC-11EE-3544-91B3-FBC3A17F7DB7}" srcId="{7934235F-529C-6747-A2DE-B6C3EFAF9669}" destId="{246394FF-4589-3444-90F9-235ECDBE5F63}" srcOrd="0" destOrd="0" parTransId="{379E0030-9655-B143-9FB3-28655AC79399}" sibTransId="{3866E358-C5F3-B34E-B9A3-22730AE403C7}"/>
    <dgm:cxn modelId="{0F3158C2-7D71-AF4E-B519-9CC095F53E81}" type="presParOf" srcId="{B85FCF54-A63F-6046-A4BB-968673343C18}" destId="{759A2E67-0373-D147-835F-1B11F9890E95}" srcOrd="0" destOrd="0" presId="urn:microsoft.com/office/officeart/2005/8/layout/hierarchy1"/>
    <dgm:cxn modelId="{C3620B41-5295-DF4F-A26E-1C3F1CB336EA}" type="presParOf" srcId="{759A2E67-0373-D147-835F-1B11F9890E95}" destId="{C17C4B43-85EA-0249-B039-BD33A90627C5}" srcOrd="0" destOrd="0" presId="urn:microsoft.com/office/officeart/2005/8/layout/hierarchy1"/>
    <dgm:cxn modelId="{28FC6FB4-3171-E142-9DCA-A41A2243202D}" type="presParOf" srcId="{C17C4B43-85EA-0249-B039-BD33A90627C5}" destId="{59A8F478-5B67-5449-A498-EA23554B9011}" srcOrd="0" destOrd="0" presId="urn:microsoft.com/office/officeart/2005/8/layout/hierarchy1"/>
    <dgm:cxn modelId="{392659EA-7617-8C40-949E-3351CF9E8EA8}" type="presParOf" srcId="{C17C4B43-85EA-0249-B039-BD33A90627C5}" destId="{EC9707EF-C069-BE4B-9A1F-57E443B65E99}" srcOrd="1" destOrd="0" presId="urn:microsoft.com/office/officeart/2005/8/layout/hierarchy1"/>
    <dgm:cxn modelId="{F9DF9EF2-FAD4-9145-B584-2E308501CFD1}" type="presParOf" srcId="{759A2E67-0373-D147-835F-1B11F9890E95}" destId="{140120A6-B268-8445-B798-4D7D98DC0D7F}" srcOrd="1" destOrd="0" presId="urn:microsoft.com/office/officeart/2005/8/layout/hierarchy1"/>
    <dgm:cxn modelId="{CC23B3CC-21F0-A54B-8598-0C9087BE2202}" type="presParOf" srcId="{140120A6-B268-8445-B798-4D7D98DC0D7F}" destId="{F3EE7BB1-6DE9-E641-998D-FB0561225513}" srcOrd="0" destOrd="0" presId="urn:microsoft.com/office/officeart/2005/8/layout/hierarchy1"/>
    <dgm:cxn modelId="{B15E0426-51A8-4449-823A-2A18CDB1872B}" type="presParOf" srcId="{140120A6-B268-8445-B798-4D7D98DC0D7F}" destId="{D2B2694E-F103-A34C-A40C-1AA207819373}" srcOrd="1" destOrd="0" presId="urn:microsoft.com/office/officeart/2005/8/layout/hierarchy1"/>
    <dgm:cxn modelId="{C59797A9-6673-BD47-9536-93C806785761}" type="presParOf" srcId="{D2B2694E-F103-A34C-A40C-1AA207819373}" destId="{998844CA-8CF3-AC41-A893-6150243E81AE}" srcOrd="0" destOrd="0" presId="urn:microsoft.com/office/officeart/2005/8/layout/hierarchy1"/>
    <dgm:cxn modelId="{CED2CB61-B9A3-1349-8385-6E8486FF3423}" type="presParOf" srcId="{998844CA-8CF3-AC41-A893-6150243E81AE}" destId="{8CB924D6-D777-FF41-8B8D-5F96CEC62473}" srcOrd="0" destOrd="0" presId="urn:microsoft.com/office/officeart/2005/8/layout/hierarchy1"/>
    <dgm:cxn modelId="{4C14710E-BF4E-3140-9CCE-C9182DD8BEEE}" type="presParOf" srcId="{998844CA-8CF3-AC41-A893-6150243E81AE}" destId="{1A0AF4C5-B496-C94C-94F1-97991B3530FC}" srcOrd="1" destOrd="0" presId="urn:microsoft.com/office/officeart/2005/8/layout/hierarchy1"/>
    <dgm:cxn modelId="{4998BF9D-571D-CF4B-A085-BF71698F6859}" type="presParOf" srcId="{D2B2694E-F103-A34C-A40C-1AA207819373}" destId="{A6647AE0-2F20-2D48-9C95-D0F9E93F3C24}" srcOrd="1" destOrd="0" presId="urn:microsoft.com/office/officeart/2005/8/layout/hierarchy1"/>
    <dgm:cxn modelId="{B2DE6D82-75C2-A44D-9EF3-D38B3F91DEF2}" type="presParOf" srcId="{A6647AE0-2F20-2D48-9C95-D0F9E93F3C24}" destId="{7E60A999-2B15-F943-96A5-660DAB786CF3}" srcOrd="0" destOrd="0" presId="urn:microsoft.com/office/officeart/2005/8/layout/hierarchy1"/>
    <dgm:cxn modelId="{9CDB9625-41EE-594B-B5B7-6ABE4122B51A}" type="presParOf" srcId="{A6647AE0-2F20-2D48-9C95-D0F9E93F3C24}" destId="{A55C2B18-DA14-A143-BEFF-40B08F1BADEC}" srcOrd="1" destOrd="0" presId="urn:microsoft.com/office/officeart/2005/8/layout/hierarchy1"/>
    <dgm:cxn modelId="{E4A8F9DC-2C75-B942-895E-662C38241233}" type="presParOf" srcId="{A55C2B18-DA14-A143-BEFF-40B08F1BADEC}" destId="{728534F4-C477-B64E-973C-06ED37B536B6}" srcOrd="0" destOrd="0" presId="urn:microsoft.com/office/officeart/2005/8/layout/hierarchy1"/>
    <dgm:cxn modelId="{BEBD709D-24BB-BB45-AFCA-C8317411D6C6}" type="presParOf" srcId="{728534F4-C477-B64E-973C-06ED37B536B6}" destId="{A757AFF3-6A5C-8C49-B439-76BB2551F23B}" srcOrd="0" destOrd="0" presId="urn:microsoft.com/office/officeart/2005/8/layout/hierarchy1"/>
    <dgm:cxn modelId="{7098F285-83C6-5340-AE5D-61ACD1982F54}" type="presParOf" srcId="{728534F4-C477-B64E-973C-06ED37B536B6}" destId="{F7DA7810-277E-1942-AD35-CBCCA3CDBB3B}" srcOrd="1" destOrd="0" presId="urn:microsoft.com/office/officeart/2005/8/layout/hierarchy1"/>
    <dgm:cxn modelId="{51F2ACE6-2A50-934C-AD07-8D6FBD84008F}" type="presParOf" srcId="{A55C2B18-DA14-A143-BEFF-40B08F1BADEC}" destId="{B150CA74-5214-824C-9BDA-2E99C799389F}" srcOrd="1" destOrd="0" presId="urn:microsoft.com/office/officeart/2005/8/layout/hierarchy1"/>
    <dgm:cxn modelId="{50618DA1-39C1-644C-B2AC-ABA48FD85966}" type="presParOf" srcId="{A6647AE0-2F20-2D48-9C95-D0F9E93F3C24}" destId="{FB79939C-DBAC-5B4F-BF88-7A245969D947}" srcOrd="2" destOrd="0" presId="urn:microsoft.com/office/officeart/2005/8/layout/hierarchy1"/>
    <dgm:cxn modelId="{6196ACD6-922A-314F-9BE0-B49BEEAD47C0}" type="presParOf" srcId="{A6647AE0-2F20-2D48-9C95-D0F9E93F3C24}" destId="{1E1209BE-0DBF-3A45-822F-CE11236C842D}" srcOrd="3" destOrd="0" presId="urn:microsoft.com/office/officeart/2005/8/layout/hierarchy1"/>
    <dgm:cxn modelId="{FB9631F1-F1DC-4641-BC25-E4665CCE4FCC}" type="presParOf" srcId="{1E1209BE-0DBF-3A45-822F-CE11236C842D}" destId="{B2E41888-593E-F14B-AEB7-A7390643A4CA}" srcOrd="0" destOrd="0" presId="urn:microsoft.com/office/officeart/2005/8/layout/hierarchy1"/>
    <dgm:cxn modelId="{AC126909-0D85-A444-BEB6-40F66E4A46F5}" type="presParOf" srcId="{B2E41888-593E-F14B-AEB7-A7390643A4CA}" destId="{34603E1F-59D8-5141-9E20-1D705DEBF45E}" srcOrd="0" destOrd="0" presId="urn:microsoft.com/office/officeart/2005/8/layout/hierarchy1"/>
    <dgm:cxn modelId="{71AF5FAD-DACD-C046-9E9C-A20E97C9F11C}" type="presParOf" srcId="{B2E41888-593E-F14B-AEB7-A7390643A4CA}" destId="{4B02BF4E-0833-7540-8DFD-B9DB80742A9E}" srcOrd="1" destOrd="0" presId="urn:microsoft.com/office/officeart/2005/8/layout/hierarchy1"/>
    <dgm:cxn modelId="{D8163903-23A6-6547-84FB-9606007CEA84}" type="presParOf" srcId="{1E1209BE-0DBF-3A45-822F-CE11236C842D}" destId="{BC0F2B51-5B15-2545-8098-C9A1174DAF5F}" srcOrd="1" destOrd="0" presId="urn:microsoft.com/office/officeart/2005/8/layout/hierarchy1"/>
    <dgm:cxn modelId="{69942AEA-02BD-1148-B188-888FD5CB0425}" type="presParOf" srcId="{140120A6-B268-8445-B798-4D7D98DC0D7F}" destId="{EB8827A5-A26A-694F-BD21-1F5E12965FDD}" srcOrd="2" destOrd="0" presId="urn:microsoft.com/office/officeart/2005/8/layout/hierarchy1"/>
    <dgm:cxn modelId="{8D96F83E-0345-DE47-A745-12EAE2086EF8}" type="presParOf" srcId="{140120A6-B268-8445-B798-4D7D98DC0D7F}" destId="{FCD9E022-4FB1-9C43-8ADA-25551E79835C}" srcOrd="3" destOrd="0" presId="urn:microsoft.com/office/officeart/2005/8/layout/hierarchy1"/>
    <dgm:cxn modelId="{6AC747C7-1D8B-4842-A839-9F581848C827}" type="presParOf" srcId="{FCD9E022-4FB1-9C43-8ADA-25551E79835C}" destId="{ADF0112D-DD45-9A47-8E7D-753C3A296025}" srcOrd="0" destOrd="0" presId="urn:microsoft.com/office/officeart/2005/8/layout/hierarchy1"/>
    <dgm:cxn modelId="{A2D0FD51-9353-4F49-A4A8-1A7DFDE475EC}" type="presParOf" srcId="{ADF0112D-DD45-9A47-8E7D-753C3A296025}" destId="{67F1B646-559A-5142-819F-ADA164D11A7E}" srcOrd="0" destOrd="0" presId="urn:microsoft.com/office/officeart/2005/8/layout/hierarchy1"/>
    <dgm:cxn modelId="{6E52D369-7BF3-C042-9396-CF0E6F74E4AE}" type="presParOf" srcId="{ADF0112D-DD45-9A47-8E7D-753C3A296025}" destId="{5E8ED159-7100-BB4E-AD2F-7BF78AACDFFE}" srcOrd="1" destOrd="0" presId="urn:microsoft.com/office/officeart/2005/8/layout/hierarchy1"/>
    <dgm:cxn modelId="{22FDF490-E23B-E548-ADB9-BD97C0C8183C}" type="presParOf" srcId="{FCD9E022-4FB1-9C43-8ADA-25551E79835C}" destId="{5829F02E-58EA-9D4D-860C-D24B9ACA2EAD}" srcOrd="1" destOrd="0" presId="urn:microsoft.com/office/officeart/2005/8/layout/hierarchy1"/>
    <dgm:cxn modelId="{362A413F-2EDB-BD49-AC7B-312D7D772E15}" type="presParOf" srcId="{5829F02E-58EA-9D4D-860C-D24B9ACA2EAD}" destId="{0B8FBA8B-774F-B24E-A8D9-85967BC2ECCB}" srcOrd="0" destOrd="0" presId="urn:microsoft.com/office/officeart/2005/8/layout/hierarchy1"/>
    <dgm:cxn modelId="{82706C04-3394-F94F-9ECD-AC67960F3214}" type="presParOf" srcId="{5829F02E-58EA-9D4D-860C-D24B9ACA2EAD}" destId="{2D61C6C3-6307-BF45-889E-98A31251A025}" srcOrd="1" destOrd="0" presId="urn:microsoft.com/office/officeart/2005/8/layout/hierarchy1"/>
    <dgm:cxn modelId="{36B39FED-27A0-FE47-9AC9-6B3C1039DCB4}" type="presParOf" srcId="{2D61C6C3-6307-BF45-889E-98A31251A025}" destId="{F4F2833A-2CF0-E743-8EA3-CD752FD92FCC}" srcOrd="0" destOrd="0" presId="urn:microsoft.com/office/officeart/2005/8/layout/hierarchy1"/>
    <dgm:cxn modelId="{C0D7ACD0-F6B7-5148-9668-993783209E91}" type="presParOf" srcId="{F4F2833A-2CF0-E743-8EA3-CD752FD92FCC}" destId="{034897BE-0954-3F4A-8EBC-58D654F0A297}" srcOrd="0" destOrd="0" presId="urn:microsoft.com/office/officeart/2005/8/layout/hierarchy1"/>
    <dgm:cxn modelId="{97F52709-8E9D-5941-B6D9-62B2A88AE568}" type="presParOf" srcId="{F4F2833A-2CF0-E743-8EA3-CD752FD92FCC}" destId="{D1E60AAD-2219-DA4E-A5B6-34809F6824DC}" srcOrd="1" destOrd="0" presId="urn:microsoft.com/office/officeart/2005/8/layout/hierarchy1"/>
    <dgm:cxn modelId="{B647C9F2-3840-F442-8023-E411988B00C1}" type="presParOf" srcId="{2D61C6C3-6307-BF45-889E-98A31251A025}" destId="{087DAAF2-520E-0149-BAF0-9F42709025C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34235F-529C-6747-A2DE-B6C3EFAF9669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6394FF-4589-3444-90F9-235ECDBE5F63}">
      <dgm:prSet phldrT="[Text]" custT="1"/>
      <dgm:spPr/>
      <dgm:t>
        <a:bodyPr/>
        <a:lstStyle/>
        <a:p>
          <a:r>
            <a:rPr lang="en-US" sz="1400" dirty="0"/>
            <a:t>Major (&gt;30 minutes, 1 missed meal)</a:t>
          </a:r>
        </a:p>
        <a:p>
          <a:r>
            <a:rPr lang="en-US" sz="1400" dirty="0"/>
            <a:t>Glucose monitoring every 30-60 minutes</a:t>
          </a:r>
        </a:p>
        <a:p>
          <a:endParaRPr lang="en-US" sz="1400" dirty="0"/>
        </a:p>
      </dgm:t>
    </dgm:pt>
    <dgm:pt modelId="{379E0030-9655-B143-9FB3-28655AC79399}" type="parTrans" cxnId="{F6F702FC-11EE-3544-91B3-FBC3A17F7DB7}">
      <dgm:prSet/>
      <dgm:spPr/>
      <dgm:t>
        <a:bodyPr/>
        <a:lstStyle/>
        <a:p>
          <a:endParaRPr lang="en-US"/>
        </a:p>
      </dgm:t>
    </dgm:pt>
    <dgm:pt modelId="{3866E358-C5F3-B34E-B9A3-22730AE403C7}" type="sibTrans" cxnId="{F6F702FC-11EE-3544-91B3-FBC3A17F7DB7}">
      <dgm:prSet/>
      <dgm:spPr/>
      <dgm:t>
        <a:bodyPr/>
        <a:lstStyle/>
        <a:p>
          <a:endParaRPr lang="en-US"/>
        </a:p>
      </dgm:t>
    </dgm:pt>
    <dgm:pt modelId="{3308FF15-8487-834F-9980-D198AA64CE00}">
      <dgm:prSet phldrT="[Text]" custT="1"/>
      <dgm:spPr/>
      <dgm:t>
        <a:bodyPr/>
        <a:lstStyle/>
        <a:p>
          <a:r>
            <a:rPr lang="en-US" sz="1400" dirty="0"/>
            <a:t>Morning surgery</a:t>
          </a:r>
        </a:p>
        <a:p>
          <a:r>
            <a:rPr lang="en-US" sz="1400" dirty="0"/>
            <a:t>Admit evening prior to surgery</a:t>
          </a:r>
        </a:p>
      </dgm:t>
    </dgm:pt>
    <dgm:pt modelId="{E9951796-A08B-2147-8500-312DDDDC8760}" type="parTrans" cxnId="{173549E4-36AE-4742-A28D-F0014136C9E5}">
      <dgm:prSet/>
      <dgm:spPr/>
      <dgm:t>
        <a:bodyPr/>
        <a:lstStyle/>
        <a:p>
          <a:endParaRPr lang="en-US"/>
        </a:p>
      </dgm:t>
    </dgm:pt>
    <dgm:pt modelId="{34114182-879B-9D4D-9228-2F70D0711590}" type="sibTrans" cxnId="{173549E4-36AE-4742-A28D-F0014136C9E5}">
      <dgm:prSet/>
      <dgm:spPr/>
      <dgm:t>
        <a:bodyPr/>
        <a:lstStyle/>
        <a:p>
          <a:endParaRPr lang="en-US"/>
        </a:p>
      </dgm:t>
    </dgm:pt>
    <dgm:pt modelId="{DBAA2A42-EDA5-B347-864D-BAE461CFA030}">
      <dgm:prSet phldrT="[Text]" custT="1"/>
      <dgm:spPr/>
      <dgm:t>
        <a:bodyPr/>
        <a:lstStyle/>
        <a:p>
          <a:r>
            <a:rPr lang="en-US" sz="1400" b="1" dirty="0"/>
            <a:t>Basal bolus regime</a:t>
          </a:r>
        </a:p>
        <a:p>
          <a:r>
            <a:rPr lang="en-US" sz="1400" dirty="0"/>
            <a:t>-Usually long-acting insulin</a:t>
          </a:r>
        </a:p>
        <a:p>
          <a:r>
            <a:rPr lang="en-US" sz="1400" dirty="0"/>
            <a:t>-Omit rapid-acting morning insulin</a:t>
          </a:r>
        </a:p>
        <a:p>
          <a:r>
            <a:rPr lang="en-US" sz="1400" dirty="0"/>
            <a:t>-IV fluids and IV sliding scale</a:t>
          </a:r>
        </a:p>
        <a:p>
          <a:r>
            <a:rPr lang="en-US" sz="1400" b="1" dirty="0"/>
            <a:t>Pre-mixed insulin regimes</a:t>
          </a:r>
        </a:p>
        <a:p>
          <a:r>
            <a:rPr lang="en-US" sz="1400" b="0" dirty="0"/>
            <a:t>-Omit morning insulin dose</a:t>
          </a:r>
        </a:p>
        <a:p>
          <a:r>
            <a:rPr lang="en-US" sz="1400" b="0" dirty="0"/>
            <a:t>-IV fluids and IV sliding scale</a:t>
          </a:r>
        </a:p>
      </dgm:t>
    </dgm:pt>
    <dgm:pt modelId="{5248BEFE-9C20-2144-8B37-89C756E8C37C}" type="parTrans" cxnId="{B772FA07-7250-C049-AC4F-AC8844DE33E0}">
      <dgm:prSet/>
      <dgm:spPr/>
      <dgm:t>
        <a:bodyPr/>
        <a:lstStyle/>
        <a:p>
          <a:endParaRPr lang="en-US"/>
        </a:p>
      </dgm:t>
    </dgm:pt>
    <dgm:pt modelId="{EBE1F9CA-CA5B-4145-81AE-45108CB239B9}" type="sibTrans" cxnId="{B772FA07-7250-C049-AC4F-AC8844DE33E0}">
      <dgm:prSet/>
      <dgm:spPr/>
      <dgm:t>
        <a:bodyPr/>
        <a:lstStyle/>
        <a:p>
          <a:endParaRPr lang="en-US"/>
        </a:p>
      </dgm:t>
    </dgm:pt>
    <dgm:pt modelId="{0BAE7995-3553-C244-86CE-B2E6EE4DECA3}">
      <dgm:prSet phldrT="[Text]" custT="1"/>
      <dgm:spPr/>
      <dgm:t>
        <a:bodyPr/>
        <a:lstStyle/>
        <a:p>
          <a:r>
            <a:rPr lang="en-US" sz="1400" b="1" dirty="0"/>
            <a:t>Insulin Pump</a:t>
          </a:r>
          <a:endParaRPr lang="en-US" sz="1400" b="0" dirty="0"/>
        </a:p>
        <a:p>
          <a:r>
            <a:rPr lang="en-US" sz="1400" b="0" dirty="0"/>
            <a:t>-Continue usual basal rate on pump until 3-6 hours before surgery</a:t>
          </a:r>
        </a:p>
        <a:p>
          <a:r>
            <a:rPr lang="en-US" sz="1400" b="0" dirty="0"/>
            <a:t>-Switch to IV fluids and IV sliding scale</a:t>
          </a:r>
        </a:p>
        <a:p>
          <a:r>
            <a:rPr lang="en-US" sz="1400" b="0" dirty="0"/>
            <a:t>-Omit morning bolus</a:t>
          </a:r>
          <a:endParaRPr lang="en-US" sz="1400" b="1" dirty="0"/>
        </a:p>
      </dgm:t>
    </dgm:pt>
    <dgm:pt modelId="{40F70B03-40B6-734B-868C-2B6CD37430E1}" type="parTrans" cxnId="{BC5D3E0E-B1A6-B044-84FF-C5B875C20175}">
      <dgm:prSet/>
      <dgm:spPr/>
      <dgm:t>
        <a:bodyPr/>
        <a:lstStyle/>
        <a:p>
          <a:endParaRPr lang="en-US"/>
        </a:p>
      </dgm:t>
    </dgm:pt>
    <dgm:pt modelId="{D60215A7-306F-1742-A530-F7BBFC857992}" type="sibTrans" cxnId="{BC5D3E0E-B1A6-B044-84FF-C5B875C20175}">
      <dgm:prSet/>
      <dgm:spPr/>
      <dgm:t>
        <a:bodyPr/>
        <a:lstStyle/>
        <a:p>
          <a:endParaRPr lang="en-US"/>
        </a:p>
      </dgm:t>
    </dgm:pt>
    <dgm:pt modelId="{5AC775D2-9B9F-D441-9BDA-22DAD12380FD}">
      <dgm:prSet phldrT="[Text]" custT="1"/>
      <dgm:spPr/>
      <dgm:t>
        <a:bodyPr/>
        <a:lstStyle/>
        <a:p>
          <a:r>
            <a:rPr lang="en-US" sz="1400" dirty="0"/>
            <a:t>Afternoon surgery</a:t>
          </a:r>
        </a:p>
        <a:p>
          <a:r>
            <a:rPr lang="en-US" sz="1400" dirty="0"/>
            <a:t>Admit on morning of surgery</a:t>
          </a:r>
        </a:p>
      </dgm:t>
    </dgm:pt>
    <dgm:pt modelId="{A0295AB2-BCA1-EF46-AC2B-FD05CCB35EC5}" type="parTrans" cxnId="{9C9308C3-D218-C44E-8E8E-62A1D92DE2EE}">
      <dgm:prSet/>
      <dgm:spPr/>
      <dgm:t>
        <a:bodyPr/>
        <a:lstStyle/>
        <a:p>
          <a:endParaRPr lang="en-US"/>
        </a:p>
      </dgm:t>
    </dgm:pt>
    <dgm:pt modelId="{5BE5D27D-BADC-F345-86BC-E1AE282A1677}" type="sibTrans" cxnId="{9C9308C3-D218-C44E-8E8E-62A1D92DE2EE}">
      <dgm:prSet/>
      <dgm:spPr/>
      <dgm:t>
        <a:bodyPr/>
        <a:lstStyle/>
        <a:p>
          <a:endParaRPr lang="en-US"/>
        </a:p>
      </dgm:t>
    </dgm:pt>
    <dgm:pt modelId="{444CC77E-9A71-A548-B9C6-14C3CBC3EAFC}">
      <dgm:prSet phldrT="[Text]" custT="1"/>
      <dgm:spPr/>
      <dgm:t>
        <a:bodyPr/>
        <a:lstStyle/>
        <a:p>
          <a:r>
            <a:rPr lang="en-US" sz="1400" b="1" dirty="0"/>
            <a:t>Basal bolus regime</a:t>
          </a:r>
        </a:p>
        <a:p>
          <a:r>
            <a:rPr lang="en-US" sz="1400" b="0" dirty="0"/>
            <a:t>-Usual long-acting insulin</a:t>
          </a:r>
        </a:p>
        <a:p>
          <a:r>
            <a:rPr lang="en-US" sz="1400" b="0" dirty="0"/>
            <a:t>-Normal rapid-acting morning insulin bolus (depending on carbohydrate content breakfast)</a:t>
          </a:r>
        </a:p>
        <a:p>
          <a:r>
            <a:rPr lang="en-US" sz="1400" b="0" dirty="0"/>
            <a:t>-IV fluids and IV sliding scale</a:t>
          </a:r>
        </a:p>
        <a:p>
          <a:r>
            <a:rPr lang="en-US" sz="1400" b="1" dirty="0"/>
            <a:t>Pre-mixed insulin regimes</a:t>
          </a:r>
        </a:p>
        <a:p>
          <a:r>
            <a:rPr lang="en-US" sz="1400" b="0" dirty="0"/>
            <a:t>-Give ½ rapid-acting component of morning insulin dose only</a:t>
          </a:r>
        </a:p>
        <a:p>
          <a:r>
            <a:rPr lang="en-US" sz="1400" b="0" dirty="0"/>
            <a:t>-IV fluids and IV sliding scale on admission to hospital</a:t>
          </a:r>
        </a:p>
        <a:p>
          <a:endParaRPr lang="en-US" sz="1400" b="0" dirty="0"/>
        </a:p>
      </dgm:t>
    </dgm:pt>
    <dgm:pt modelId="{8463D64D-F5E3-2C4D-9997-3F7170A99381}" type="parTrans" cxnId="{55BEE0E4-B9A5-EA42-90B6-F4D8C96B4230}">
      <dgm:prSet/>
      <dgm:spPr/>
      <dgm:t>
        <a:bodyPr/>
        <a:lstStyle/>
        <a:p>
          <a:endParaRPr lang="en-US"/>
        </a:p>
      </dgm:t>
    </dgm:pt>
    <dgm:pt modelId="{2EAB0AD1-4E84-444D-9714-FA42749D9A80}" type="sibTrans" cxnId="{55BEE0E4-B9A5-EA42-90B6-F4D8C96B4230}">
      <dgm:prSet/>
      <dgm:spPr/>
      <dgm:t>
        <a:bodyPr/>
        <a:lstStyle/>
        <a:p>
          <a:endParaRPr lang="en-US"/>
        </a:p>
      </dgm:t>
    </dgm:pt>
    <dgm:pt modelId="{B85FCF54-A63F-6046-A4BB-968673343C18}" type="pres">
      <dgm:prSet presAssocID="{7934235F-529C-6747-A2DE-B6C3EFAF966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9A2E67-0373-D147-835F-1B11F9890E95}" type="pres">
      <dgm:prSet presAssocID="{246394FF-4589-3444-90F9-235ECDBE5F63}" presName="hierRoot1" presStyleCnt="0"/>
      <dgm:spPr/>
    </dgm:pt>
    <dgm:pt modelId="{C17C4B43-85EA-0249-B039-BD33A90627C5}" type="pres">
      <dgm:prSet presAssocID="{246394FF-4589-3444-90F9-235ECDBE5F63}" presName="composite" presStyleCnt="0"/>
      <dgm:spPr/>
    </dgm:pt>
    <dgm:pt modelId="{59A8F478-5B67-5449-A498-EA23554B9011}" type="pres">
      <dgm:prSet presAssocID="{246394FF-4589-3444-90F9-235ECDBE5F63}" presName="background" presStyleLbl="node0" presStyleIdx="0" presStyleCnt="1"/>
      <dgm:spPr/>
    </dgm:pt>
    <dgm:pt modelId="{EC9707EF-C069-BE4B-9A1F-57E443B65E99}" type="pres">
      <dgm:prSet presAssocID="{246394FF-4589-3444-90F9-235ECDBE5F63}" presName="text" presStyleLbl="fgAcc0" presStyleIdx="0" presStyleCnt="1" custScaleX="477217" custScaleY="151411">
        <dgm:presLayoutVars>
          <dgm:chPref val="3"/>
        </dgm:presLayoutVars>
      </dgm:prSet>
      <dgm:spPr/>
    </dgm:pt>
    <dgm:pt modelId="{140120A6-B268-8445-B798-4D7D98DC0D7F}" type="pres">
      <dgm:prSet presAssocID="{246394FF-4589-3444-90F9-235ECDBE5F63}" presName="hierChild2" presStyleCnt="0"/>
      <dgm:spPr/>
    </dgm:pt>
    <dgm:pt modelId="{F3EE7BB1-6DE9-E641-998D-FB0561225513}" type="pres">
      <dgm:prSet presAssocID="{E9951796-A08B-2147-8500-312DDDDC8760}" presName="Name10" presStyleLbl="parChTrans1D2" presStyleIdx="0" presStyleCnt="2"/>
      <dgm:spPr/>
    </dgm:pt>
    <dgm:pt modelId="{D2B2694E-F103-A34C-A40C-1AA207819373}" type="pres">
      <dgm:prSet presAssocID="{3308FF15-8487-834F-9980-D198AA64CE00}" presName="hierRoot2" presStyleCnt="0"/>
      <dgm:spPr/>
    </dgm:pt>
    <dgm:pt modelId="{998844CA-8CF3-AC41-A893-6150243E81AE}" type="pres">
      <dgm:prSet presAssocID="{3308FF15-8487-834F-9980-D198AA64CE00}" presName="composite2" presStyleCnt="0"/>
      <dgm:spPr/>
    </dgm:pt>
    <dgm:pt modelId="{8CB924D6-D777-FF41-8B8D-5F96CEC62473}" type="pres">
      <dgm:prSet presAssocID="{3308FF15-8487-834F-9980-D198AA64CE00}" presName="background2" presStyleLbl="node2" presStyleIdx="0" presStyleCnt="2"/>
      <dgm:spPr/>
    </dgm:pt>
    <dgm:pt modelId="{1A0AF4C5-B496-C94C-94F1-97991B3530FC}" type="pres">
      <dgm:prSet presAssocID="{3308FF15-8487-834F-9980-D198AA64CE00}" presName="text2" presStyleLbl="fgAcc2" presStyleIdx="0" presStyleCnt="2" custScaleX="274616">
        <dgm:presLayoutVars>
          <dgm:chPref val="3"/>
        </dgm:presLayoutVars>
      </dgm:prSet>
      <dgm:spPr/>
    </dgm:pt>
    <dgm:pt modelId="{A6647AE0-2F20-2D48-9C95-D0F9E93F3C24}" type="pres">
      <dgm:prSet presAssocID="{3308FF15-8487-834F-9980-D198AA64CE00}" presName="hierChild3" presStyleCnt="0"/>
      <dgm:spPr/>
    </dgm:pt>
    <dgm:pt modelId="{7E60A999-2B15-F943-96A5-660DAB786CF3}" type="pres">
      <dgm:prSet presAssocID="{5248BEFE-9C20-2144-8B37-89C756E8C37C}" presName="Name17" presStyleLbl="parChTrans1D3" presStyleIdx="0" presStyleCnt="3"/>
      <dgm:spPr/>
    </dgm:pt>
    <dgm:pt modelId="{A55C2B18-DA14-A143-BEFF-40B08F1BADEC}" type="pres">
      <dgm:prSet presAssocID="{DBAA2A42-EDA5-B347-864D-BAE461CFA030}" presName="hierRoot3" presStyleCnt="0"/>
      <dgm:spPr/>
    </dgm:pt>
    <dgm:pt modelId="{728534F4-C477-B64E-973C-06ED37B536B6}" type="pres">
      <dgm:prSet presAssocID="{DBAA2A42-EDA5-B347-864D-BAE461CFA030}" presName="composite3" presStyleCnt="0"/>
      <dgm:spPr/>
    </dgm:pt>
    <dgm:pt modelId="{A757AFF3-6A5C-8C49-B439-76BB2551F23B}" type="pres">
      <dgm:prSet presAssocID="{DBAA2A42-EDA5-B347-864D-BAE461CFA030}" presName="background3" presStyleLbl="node3" presStyleIdx="0" presStyleCnt="3"/>
      <dgm:spPr/>
    </dgm:pt>
    <dgm:pt modelId="{F7DA7810-277E-1942-AD35-CBCCA3CDBB3B}" type="pres">
      <dgm:prSet presAssocID="{DBAA2A42-EDA5-B347-864D-BAE461CFA030}" presName="text3" presStyleLbl="fgAcc3" presStyleIdx="0" presStyleCnt="3" custScaleX="296747" custScaleY="399531">
        <dgm:presLayoutVars>
          <dgm:chPref val="3"/>
        </dgm:presLayoutVars>
      </dgm:prSet>
      <dgm:spPr/>
    </dgm:pt>
    <dgm:pt modelId="{B150CA74-5214-824C-9BDA-2E99C799389F}" type="pres">
      <dgm:prSet presAssocID="{DBAA2A42-EDA5-B347-864D-BAE461CFA030}" presName="hierChild4" presStyleCnt="0"/>
      <dgm:spPr/>
    </dgm:pt>
    <dgm:pt modelId="{FB79939C-DBAC-5B4F-BF88-7A245969D947}" type="pres">
      <dgm:prSet presAssocID="{40F70B03-40B6-734B-868C-2B6CD37430E1}" presName="Name17" presStyleLbl="parChTrans1D3" presStyleIdx="1" presStyleCnt="3"/>
      <dgm:spPr/>
    </dgm:pt>
    <dgm:pt modelId="{1E1209BE-0DBF-3A45-822F-CE11236C842D}" type="pres">
      <dgm:prSet presAssocID="{0BAE7995-3553-C244-86CE-B2E6EE4DECA3}" presName="hierRoot3" presStyleCnt="0"/>
      <dgm:spPr/>
    </dgm:pt>
    <dgm:pt modelId="{B2E41888-593E-F14B-AEB7-A7390643A4CA}" type="pres">
      <dgm:prSet presAssocID="{0BAE7995-3553-C244-86CE-B2E6EE4DECA3}" presName="composite3" presStyleCnt="0"/>
      <dgm:spPr/>
    </dgm:pt>
    <dgm:pt modelId="{34603E1F-59D8-5141-9E20-1D705DEBF45E}" type="pres">
      <dgm:prSet presAssocID="{0BAE7995-3553-C244-86CE-B2E6EE4DECA3}" presName="background3" presStyleLbl="node3" presStyleIdx="1" presStyleCnt="3"/>
      <dgm:spPr/>
    </dgm:pt>
    <dgm:pt modelId="{4B02BF4E-0833-7540-8DFD-B9DB80742A9E}" type="pres">
      <dgm:prSet presAssocID="{0BAE7995-3553-C244-86CE-B2E6EE4DECA3}" presName="text3" presStyleLbl="fgAcc3" presStyleIdx="1" presStyleCnt="3" custScaleX="190278" custScaleY="355649">
        <dgm:presLayoutVars>
          <dgm:chPref val="3"/>
        </dgm:presLayoutVars>
      </dgm:prSet>
      <dgm:spPr/>
    </dgm:pt>
    <dgm:pt modelId="{BC0F2B51-5B15-2545-8098-C9A1174DAF5F}" type="pres">
      <dgm:prSet presAssocID="{0BAE7995-3553-C244-86CE-B2E6EE4DECA3}" presName="hierChild4" presStyleCnt="0"/>
      <dgm:spPr/>
    </dgm:pt>
    <dgm:pt modelId="{EB8827A5-A26A-694F-BD21-1F5E12965FDD}" type="pres">
      <dgm:prSet presAssocID="{A0295AB2-BCA1-EF46-AC2B-FD05CCB35EC5}" presName="Name10" presStyleLbl="parChTrans1D2" presStyleIdx="1" presStyleCnt="2"/>
      <dgm:spPr/>
    </dgm:pt>
    <dgm:pt modelId="{FCD9E022-4FB1-9C43-8ADA-25551E79835C}" type="pres">
      <dgm:prSet presAssocID="{5AC775D2-9B9F-D441-9BDA-22DAD12380FD}" presName="hierRoot2" presStyleCnt="0"/>
      <dgm:spPr/>
    </dgm:pt>
    <dgm:pt modelId="{ADF0112D-DD45-9A47-8E7D-753C3A296025}" type="pres">
      <dgm:prSet presAssocID="{5AC775D2-9B9F-D441-9BDA-22DAD12380FD}" presName="composite2" presStyleCnt="0"/>
      <dgm:spPr/>
    </dgm:pt>
    <dgm:pt modelId="{67F1B646-559A-5142-819F-ADA164D11A7E}" type="pres">
      <dgm:prSet presAssocID="{5AC775D2-9B9F-D441-9BDA-22DAD12380FD}" presName="background2" presStyleLbl="node2" presStyleIdx="1" presStyleCnt="2"/>
      <dgm:spPr/>
    </dgm:pt>
    <dgm:pt modelId="{5E8ED159-7100-BB4E-AD2F-7BF78AACDFFE}" type="pres">
      <dgm:prSet presAssocID="{5AC775D2-9B9F-D441-9BDA-22DAD12380FD}" presName="text2" presStyleLbl="fgAcc2" presStyleIdx="1" presStyleCnt="2" custScaleX="297224">
        <dgm:presLayoutVars>
          <dgm:chPref val="3"/>
        </dgm:presLayoutVars>
      </dgm:prSet>
      <dgm:spPr/>
    </dgm:pt>
    <dgm:pt modelId="{5829F02E-58EA-9D4D-860C-D24B9ACA2EAD}" type="pres">
      <dgm:prSet presAssocID="{5AC775D2-9B9F-D441-9BDA-22DAD12380FD}" presName="hierChild3" presStyleCnt="0"/>
      <dgm:spPr/>
    </dgm:pt>
    <dgm:pt modelId="{0B8FBA8B-774F-B24E-A8D9-85967BC2ECCB}" type="pres">
      <dgm:prSet presAssocID="{8463D64D-F5E3-2C4D-9997-3F7170A99381}" presName="Name17" presStyleLbl="parChTrans1D3" presStyleIdx="2" presStyleCnt="3"/>
      <dgm:spPr/>
    </dgm:pt>
    <dgm:pt modelId="{2D61C6C3-6307-BF45-889E-98A31251A025}" type="pres">
      <dgm:prSet presAssocID="{444CC77E-9A71-A548-B9C6-14C3CBC3EAFC}" presName="hierRoot3" presStyleCnt="0"/>
      <dgm:spPr/>
    </dgm:pt>
    <dgm:pt modelId="{F4F2833A-2CF0-E743-8EA3-CD752FD92FCC}" type="pres">
      <dgm:prSet presAssocID="{444CC77E-9A71-A548-B9C6-14C3CBC3EAFC}" presName="composite3" presStyleCnt="0"/>
      <dgm:spPr/>
    </dgm:pt>
    <dgm:pt modelId="{034897BE-0954-3F4A-8EBC-58D654F0A297}" type="pres">
      <dgm:prSet presAssocID="{444CC77E-9A71-A548-B9C6-14C3CBC3EAFC}" presName="background3" presStyleLbl="node3" presStyleIdx="2" presStyleCnt="3"/>
      <dgm:spPr/>
    </dgm:pt>
    <dgm:pt modelId="{D1E60AAD-2219-DA4E-A5B6-34809F6824DC}" type="pres">
      <dgm:prSet presAssocID="{444CC77E-9A71-A548-B9C6-14C3CBC3EAFC}" presName="text3" presStyleLbl="fgAcc3" presStyleIdx="2" presStyleCnt="3" custScaleX="350595" custScaleY="490810">
        <dgm:presLayoutVars>
          <dgm:chPref val="3"/>
        </dgm:presLayoutVars>
      </dgm:prSet>
      <dgm:spPr/>
    </dgm:pt>
    <dgm:pt modelId="{087DAAF2-520E-0149-BAF0-9F42709025C6}" type="pres">
      <dgm:prSet presAssocID="{444CC77E-9A71-A548-B9C6-14C3CBC3EAFC}" presName="hierChild4" presStyleCnt="0"/>
      <dgm:spPr/>
    </dgm:pt>
  </dgm:ptLst>
  <dgm:cxnLst>
    <dgm:cxn modelId="{B772FA07-7250-C049-AC4F-AC8844DE33E0}" srcId="{3308FF15-8487-834F-9980-D198AA64CE00}" destId="{DBAA2A42-EDA5-B347-864D-BAE461CFA030}" srcOrd="0" destOrd="0" parTransId="{5248BEFE-9C20-2144-8B37-89C756E8C37C}" sibTransId="{EBE1F9CA-CA5B-4145-81AE-45108CB239B9}"/>
    <dgm:cxn modelId="{B513CF08-2FD9-0B4E-81EF-BBCF64834EA0}" type="presOf" srcId="{5AC775D2-9B9F-D441-9BDA-22DAD12380FD}" destId="{5E8ED159-7100-BB4E-AD2F-7BF78AACDFFE}" srcOrd="0" destOrd="0" presId="urn:microsoft.com/office/officeart/2005/8/layout/hierarchy1"/>
    <dgm:cxn modelId="{16561D0A-E485-4E48-AE4A-4F1E35613ED5}" type="presOf" srcId="{E9951796-A08B-2147-8500-312DDDDC8760}" destId="{F3EE7BB1-6DE9-E641-998D-FB0561225513}" srcOrd="0" destOrd="0" presId="urn:microsoft.com/office/officeart/2005/8/layout/hierarchy1"/>
    <dgm:cxn modelId="{BC5D3E0E-B1A6-B044-84FF-C5B875C20175}" srcId="{3308FF15-8487-834F-9980-D198AA64CE00}" destId="{0BAE7995-3553-C244-86CE-B2E6EE4DECA3}" srcOrd="1" destOrd="0" parTransId="{40F70B03-40B6-734B-868C-2B6CD37430E1}" sibTransId="{D60215A7-306F-1742-A530-F7BBFC857992}"/>
    <dgm:cxn modelId="{CB8C5C2F-092D-B146-990B-CC806A3C13D1}" type="presOf" srcId="{5248BEFE-9C20-2144-8B37-89C756E8C37C}" destId="{7E60A999-2B15-F943-96A5-660DAB786CF3}" srcOrd="0" destOrd="0" presId="urn:microsoft.com/office/officeart/2005/8/layout/hierarchy1"/>
    <dgm:cxn modelId="{519A2C48-6F78-914D-B642-DEC9BE5F5D00}" type="presOf" srcId="{7934235F-529C-6747-A2DE-B6C3EFAF9669}" destId="{B85FCF54-A63F-6046-A4BB-968673343C18}" srcOrd="0" destOrd="0" presId="urn:microsoft.com/office/officeart/2005/8/layout/hierarchy1"/>
    <dgm:cxn modelId="{18FF8691-08C8-A84F-9F67-7B5B675EB2A1}" type="presOf" srcId="{8463D64D-F5E3-2C4D-9997-3F7170A99381}" destId="{0B8FBA8B-774F-B24E-A8D9-85967BC2ECCB}" srcOrd="0" destOrd="0" presId="urn:microsoft.com/office/officeart/2005/8/layout/hierarchy1"/>
    <dgm:cxn modelId="{F124CF95-63EB-8E40-B27A-3A1673B64951}" type="presOf" srcId="{3308FF15-8487-834F-9980-D198AA64CE00}" destId="{1A0AF4C5-B496-C94C-94F1-97991B3530FC}" srcOrd="0" destOrd="0" presId="urn:microsoft.com/office/officeart/2005/8/layout/hierarchy1"/>
    <dgm:cxn modelId="{783720B5-410A-614B-B264-E3C5DE7604D5}" type="presOf" srcId="{DBAA2A42-EDA5-B347-864D-BAE461CFA030}" destId="{F7DA7810-277E-1942-AD35-CBCCA3CDBB3B}" srcOrd="0" destOrd="0" presId="urn:microsoft.com/office/officeart/2005/8/layout/hierarchy1"/>
    <dgm:cxn modelId="{38F877B6-60E1-5B49-A960-286E8B08481E}" type="presOf" srcId="{246394FF-4589-3444-90F9-235ECDBE5F63}" destId="{EC9707EF-C069-BE4B-9A1F-57E443B65E99}" srcOrd="0" destOrd="0" presId="urn:microsoft.com/office/officeart/2005/8/layout/hierarchy1"/>
    <dgm:cxn modelId="{9C9308C3-D218-C44E-8E8E-62A1D92DE2EE}" srcId="{246394FF-4589-3444-90F9-235ECDBE5F63}" destId="{5AC775D2-9B9F-D441-9BDA-22DAD12380FD}" srcOrd="1" destOrd="0" parTransId="{A0295AB2-BCA1-EF46-AC2B-FD05CCB35EC5}" sibTransId="{5BE5D27D-BADC-F345-86BC-E1AE282A1677}"/>
    <dgm:cxn modelId="{173549E4-36AE-4742-A28D-F0014136C9E5}" srcId="{246394FF-4589-3444-90F9-235ECDBE5F63}" destId="{3308FF15-8487-834F-9980-D198AA64CE00}" srcOrd="0" destOrd="0" parTransId="{E9951796-A08B-2147-8500-312DDDDC8760}" sibTransId="{34114182-879B-9D4D-9228-2F70D0711590}"/>
    <dgm:cxn modelId="{55BEE0E4-B9A5-EA42-90B6-F4D8C96B4230}" srcId="{5AC775D2-9B9F-D441-9BDA-22DAD12380FD}" destId="{444CC77E-9A71-A548-B9C6-14C3CBC3EAFC}" srcOrd="0" destOrd="0" parTransId="{8463D64D-F5E3-2C4D-9997-3F7170A99381}" sibTransId="{2EAB0AD1-4E84-444D-9714-FA42749D9A80}"/>
    <dgm:cxn modelId="{5C07FDF3-C05C-0440-8F19-C86517596A9B}" type="presOf" srcId="{444CC77E-9A71-A548-B9C6-14C3CBC3EAFC}" destId="{D1E60AAD-2219-DA4E-A5B6-34809F6824DC}" srcOrd="0" destOrd="0" presId="urn:microsoft.com/office/officeart/2005/8/layout/hierarchy1"/>
    <dgm:cxn modelId="{99D495F4-4855-5E4A-AB1C-FE2F7361C0A5}" type="presOf" srcId="{0BAE7995-3553-C244-86CE-B2E6EE4DECA3}" destId="{4B02BF4E-0833-7540-8DFD-B9DB80742A9E}" srcOrd="0" destOrd="0" presId="urn:microsoft.com/office/officeart/2005/8/layout/hierarchy1"/>
    <dgm:cxn modelId="{988273FA-6779-0B4B-BC01-DFF73F8D1D74}" type="presOf" srcId="{A0295AB2-BCA1-EF46-AC2B-FD05CCB35EC5}" destId="{EB8827A5-A26A-694F-BD21-1F5E12965FDD}" srcOrd="0" destOrd="0" presId="urn:microsoft.com/office/officeart/2005/8/layout/hierarchy1"/>
    <dgm:cxn modelId="{F6F702FC-11EE-3544-91B3-FBC3A17F7DB7}" srcId="{7934235F-529C-6747-A2DE-B6C3EFAF9669}" destId="{246394FF-4589-3444-90F9-235ECDBE5F63}" srcOrd="0" destOrd="0" parTransId="{379E0030-9655-B143-9FB3-28655AC79399}" sibTransId="{3866E358-C5F3-B34E-B9A3-22730AE403C7}"/>
    <dgm:cxn modelId="{26AE8AFD-5FF6-BE49-9228-93F9BCC6D51E}" type="presOf" srcId="{40F70B03-40B6-734B-868C-2B6CD37430E1}" destId="{FB79939C-DBAC-5B4F-BF88-7A245969D947}" srcOrd="0" destOrd="0" presId="urn:microsoft.com/office/officeart/2005/8/layout/hierarchy1"/>
    <dgm:cxn modelId="{1989723B-A650-7147-9BD7-51EABF42415C}" type="presParOf" srcId="{B85FCF54-A63F-6046-A4BB-968673343C18}" destId="{759A2E67-0373-D147-835F-1B11F9890E95}" srcOrd="0" destOrd="0" presId="urn:microsoft.com/office/officeart/2005/8/layout/hierarchy1"/>
    <dgm:cxn modelId="{9D37A3B4-557B-E546-982C-267230D18D86}" type="presParOf" srcId="{759A2E67-0373-D147-835F-1B11F9890E95}" destId="{C17C4B43-85EA-0249-B039-BD33A90627C5}" srcOrd="0" destOrd="0" presId="urn:microsoft.com/office/officeart/2005/8/layout/hierarchy1"/>
    <dgm:cxn modelId="{D1C87007-E054-054D-899D-E7AB0FE950AC}" type="presParOf" srcId="{C17C4B43-85EA-0249-B039-BD33A90627C5}" destId="{59A8F478-5B67-5449-A498-EA23554B9011}" srcOrd="0" destOrd="0" presId="urn:microsoft.com/office/officeart/2005/8/layout/hierarchy1"/>
    <dgm:cxn modelId="{F4968804-63A6-5A41-9134-D5C34A6315C6}" type="presParOf" srcId="{C17C4B43-85EA-0249-B039-BD33A90627C5}" destId="{EC9707EF-C069-BE4B-9A1F-57E443B65E99}" srcOrd="1" destOrd="0" presId="urn:microsoft.com/office/officeart/2005/8/layout/hierarchy1"/>
    <dgm:cxn modelId="{541A2B7C-8DDD-C74A-9087-6A06A8E73A5F}" type="presParOf" srcId="{759A2E67-0373-D147-835F-1B11F9890E95}" destId="{140120A6-B268-8445-B798-4D7D98DC0D7F}" srcOrd="1" destOrd="0" presId="urn:microsoft.com/office/officeart/2005/8/layout/hierarchy1"/>
    <dgm:cxn modelId="{750A6BC2-19F0-5944-9B4E-0604AA948CE3}" type="presParOf" srcId="{140120A6-B268-8445-B798-4D7D98DC0D7F}" destId="{F3EE7BB1-6DE9-E641-998D-FB0561225513}" srcOrd="0" destOrd="0" presId="urn:microsoft.com/office/officeart/2005/8/layout/hierarchy1"/>
    <dgm:cxn modelId="{69EB37B7-B30C-C448-BAC3-22080CAA2AB7}" type="presParOf" srcId="{140120A6-B268-8445-B798-4D7D98DC0D7F}" destId="{D2B2694E-F103-A34C-A40C-1AA207819373}" srcOrd="1" destOrd="0" presId="urn:microsoft.com/office/officeart/2005/8/layout/hierarchy1"/>
    <dgm:cxn modelId="{33C0C070-C093-EC45-8DED-BE7BC6E23446}" type="presParOf" srcId="{D2B2694E-F103-A34C-A40C-1AA207819373}" destId="{998844CA-8CF3-AC41-A893-6150243E81AE}" srcOrd="0" destOrd="0" presId="urn:microsoft.com/office/officeart/2005/8/layout/hierarchy1"/>
    <dgm:cxn modelId="{8B1316BF-F3F4-EA45-AEBF-ADC521CDBA08}" type="presParOf" srcId="{998844CA-8CF3-AC41-A893-6150243E81AE}" destId="{8CB924D6-D777-FF41-8B8D-5F96CEC62473}" srcOrd="0" destOrd="0" presId="urn:microsoft.com/office/officeart/2005/8/layout/hierarchy1"/>
    <dgm:cxn modelId="{54E812D8-2528-3C41-BE4A-F21452EEA5F6}" type="presParOf" srcId="{998844CA-8CF3-AC41-A893-6150243E81AE}" destId="{1A0AF4C5-B496-C94C-94F1-97991B3530FC}" srcOrd="1" destOrd="0" presId="urn:microsoft.com/office/officeart/2005/8/layout/hierarchy1"/>
    <dgm:cxn modelId="{5D86B5D9-D203-D440-8422-6D6D84D6C429}" type="presParOf" srcId="{D2B2694E-F103-A34C-A40C-1AA207819373}" destId="{A6647AE0-2F20-2D48-9C95-D0F9E93F3C24}" srcOrd="1" destOrd="0" presId="urn:microsoft.com/office/officeart/2005/8/layout/hierarchy1"/>
    <dgm:cxn modelId="{FB9A1B38-ADA0-6541-A824-FD76558E9E0B}" type="presParOf" srcId="{A6647AE0-2F20-2D48-9C95-D0F9E93F3C24}" destId="{7E60A999-2B15-F943-96A5-660DAB786CF3}" srcOrd="0" destOrd="0" presId="urn:microsoft.com/office/officeart/2005/8/layout/hierarchy1"/>
    <dgm:cxn modelId="{3CF69D17-064C-7A48-B622-FE78BB7337F4}" type="presParOf" srcId="{A6647AE0-2F20-2D48-9C95-D0F9E93F3C24}" destId="{A55C2B18-DA14-A143-BEFF-40B08F1BADEC}" srcOrd="1" destOrd="0" presId="urn:microsoft.com/office/officeart/2005/8/layout/hierarchy1"/>
    <dgm:cxn modelId="{746D9C1B-37D3-5248-8CA8-8F86F37C2B43}" type="presParOf" srcId="{A55C2B18-DA14-A143-BEFF-40B08F1BADEC}" destId="{728534F4-C477-B64E-973C-06ED37B536B6}" srcOrd="0" destOrd="0" presId="urn:microsoft.com/office/officeart/2005/8/layout/hierarchy1"/>
    <dgm:cxn modelId="{22D231EB-B22D-484E-A55F-E57E013422F7}" type="presParOf" srcId="{728534F4-C477-B64E-973C-06ED37B536B6}" destId="{A757AFF3-6A5C-8C49-B439-76BB2551F23B}" srcOrd="0" destOrd="0" presId="urn:microsoft.com/office/officeart/2005/8/layout/hierarchy1"/>
    <dgm:cxn modelId="{F8CDC66F-22AA-4848-B332-7F4506DDD04F}" type="presParOf" srcId="{728534F4-C477-B64E-973C-06ED37B536B6}" destId="{F7DA7810-277E-1942-AD35-CBCCA3CDBB3B}" srcOrd="1" destOrd="0" presId="urn:microsoft.com/office/officeart/2005/8/layout/hierarchy1"/>
    <dgm:cxn modelId="{30C1E971-DC2D-2845-81EC-D2164EB29461}" type="presParOf" srcId="{A55C2B18-DA14-A143-BEFF-40B08F1BADEC}" destId="{B150CA74-5214-824C-9BDA-2E99C799389F}" srcOrd="1" destOrd="0" presId="urn:microsoft.com/office/officeart/2005/8/layout/hierarchy1"/>
    <dgm:cxn modelId="{DA4B8730-C04F-5641-AF2F-9C31D631AF73}" type="presParOf" srcId="{A6647AE0-2F20-2D48-9C95-D0F9E93F3C24}" destId="{FB79939C-DBAC-5B4F-BF88-7A245969D947}" srcOrd="2" destOrd="0" presId="urn:microsoft.com/office/officeart/2005/8/layout/hierarchy1"/>
    <dgm:cxn modelId="{5AF268F6-B563-774A-A473-432E251A1246}" type="presParOf" srcId="{A6647AE0-2F20-2D48-9C95-D0F9E93F3C24}" destId="{1E1209BE-0DBF-3A45-822F-CE11236C842D}" srcOrd="3" destOrd="0" presId="urn:microsoft.com/office/officeart/2005/8/layout/hierarchy1"/>
    <dgm:cxn modelId="{31365F00-5C5D-C843-ABB6-4690EE6F2D6D}" type="presParOf" srcId="{1E1209BE-0DBF-3A45-822F-CE11236C842D}" destId="{B2E41888-593E-F14B-AEB7-A7390643A4CA}" srcOrd="0" destOrd="0" presId="urn:microsoft.com/office/officeart/2005/8/layout/hierarchy1"/>
    <dgm:cxn modelId="{89A236A2-0DC5-4D40-9EBA-5315CA41A704}" type="presParOf" srcId="{B2E41888-593E-F14B-AEB7-A7390643A4CA}" destId="{34603E1F-59D8-5141-9E20-1D705DEBF45E}" srcOrd="0" destOrd="0" presId="urn:microsoft.com/office/officeart/2005/8/layout/hierarchy1"/>
    <dgm:cxn modelId="{6589A144-9E37-C147-B294-02BA2E9CDF61}" type="presParOf" srcId="{B2E41888-593E-F14B-AEB7-A7390643A4CA}" destId="{4B02BF4E-0833-7540-8DFD-B9DB80742A9E}" srcOrd="1" destOrd="0" presId="urn:microsoft.com/office/officeart/2005/8/layout/hierarchy1"/>
    <dgm:cxn modelId="{82AE44AE-8E03-F840-8754-A5A97167BBD1}" type="presParOf" srcId="{1E1209BE-0DBF-3A45-822F-CE11236C842D}" destId="{BC0F2B51-5B15-2545-8098-C9A1174DAF5F}" srcOrd="1" destOrd="0" presId="urn:microsoft.com/office/officeart/2005/8/layout/hierarchy1"/>
    <dgm:cxn modelId="{D4E05DEC-ED93-1945-B6F1-D2409D28B791}" type="presParOf" srcId="{140120A6-B268-8445-B798-4D7D98DC0D7F}" destId="{EB8827A5-A26A-694F-BD21-1F5E12965FDD}" srcOrd="2" destOrd="0" presId="urn:microsoft.com/office/officeart/2005/8/layout/hierarchy1"/>
    <dgm:cxn modelId="{808B7BB8-F9F9-9749-B344-340582577BB1}" type="presParOf" srcId="{140120A6-B268-8445-B798-4D7D98DC0D7F}" destId="{FCD9E022-4FB1-9C43-8ADA-25551E79835C}" srcOrd="3" destOrd="0" presId="urn:microsoft.com/office/officeart/2005/8/layout/hierarchy1"/>
    <dgm:cxn modelId="{E4A684CA-D9F4-EB4D-B43D-508B2B65D055}" type="presParOf" srcId="{FCD9E022-4FB1-9C43-8ADA-25551E79835C}" destId="{ADF0112D-DD45-9A47-8E7D-753C3A296025}" srcOrd="0" destOrd="0" presId="urn:microsoft.com/office/officeart/2005/8/layout/hierarchy1"/>
    <dgm:cxn modelId="{777EF940-C812-1140-BD07-7FC96EFF74D9}" type="presParOf" srcId="{ADF0112D-DD45-9A47-8E7D-753C3A296025}" destId="{67F1B646-559A-5142-819F-ADA164D11A7E}" srcOrd="0" destOrd="0" presId="urn:microsoft.com/office/officeart/2005/8/layout/hierarchy1"/>
    <dgm:cxn modelId="{E091B33B-0773-C547-82F9-75E887566F10}" type="presParOf" srcId="{ADF0112D-DD45-9A47-8E7D-753C3A296025}" destId="{5E8ED159-7100-BB4E-AD2F-7BF78AACDFFE}" srcOrd="1" destOrd="0" presId="urn:microsoft.com/office/officeart/2005/8/layout/hierarchy1"/>
    <dgm:cxn modelId="{1192560F-6412-1A4C-9DCC-333333063EA8}" type="presParOf" srcId="{FCD9E022-4FB1-9C43-8ADA-25551E79835C}" destId="{5829F02E-58EA-9D4D-860C-D24B9ACA2EAD}" srcOrd="1" destOrd="0" presId="urn:microsoft.com/office/officeart/2005/8/layout/hierarchy1"/>
    <dgm:cxn modelId="{DFAE4EEA-B755-0A4F-8CDE-CA2D1ECA6580}" type="presParOf" srcId="{5829F02E-58EA-9D4D-860C-D24B9ACA2EAD}" destId="{0B8FBA8B-774F-B24E-A8D9-85967BC2ECCB}" srcOrd="0" destOrd="0" presId="urn:microsoft.com/office/officeart/2005/8/layout/hierarchy1"/>
    <dgm:cxn modelId="{12C00EAC-7079-5C4A-B76D-82B65092D859}" type="presParOf" srcId="{5829F02E-58EA-9D4D-860C-D24B9ACA2EAD}" destId="{2D61C6C3-6307-BF45-889E-98A31251A025}" srcOrd="1" destOrd="0" presId="urn:microsoft.com/office/officeart/2005/8/layout/hierarchy1"/>
    <dgm:cxn modelId="{597B0A8B-ED01-3840-A308-40CDFB29B43B}" type="presParOf" srcId="{2D61C6C3-6307-BF45-889E-98A31251A025}" destId="{F4F2833A-2CF0-E743-8EA3-CD752FD92FCC}" srcOrd="0" destOrd="0" presId="urn:microsoft.com/office/officeart/2005/8/layout/hierarchy1"/>
    <dgm:cxn modelId="{41D2267B-F332-F54E-A21A-20E911819AB5}" type="presParOf" srcId="{F4F2833A-2CF0-E743-8EA3-CD752FD92FCC}" destId="{034897BE-0954-3F4A-8EBC-58D654F0A297}" srcOrd="0" destOrd="0" presId="urn:microsoft.com/office/officeart/2005/8/layout/hierarchy1"/>
    <dgm:cxn modelId="{3A1A044F-3E52-534A-A7A2-B06DE80B1074}" type="presParOf" srcId="{F4F2833A-2CF0-E743-8EA3-CD752FD92FCC}" destId="{D1E60AAD-2219-DA4E-A5B6-34809F6824DC}" srcOrd="1" destOrd="0" presId="urn:microsoft.com/office/officeart/2005/8/layout/hierarchy1"/>
    <dgm:cxn modelId="{CCEABFA4-B9DF-E346-8028-7EDDBC1542DA}" type="presParOf" srcId="{2D61C6C3-6307-BF45-889E-98A31251A025}" destId="{087DAAF2-520E-0149-BAF0-9F42709025C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573D17-93C7-5643-9E33-17B923CAD2CA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C8E1FA-0C90-FC4A-B787-79C29DAA7523}">
      <dgm:prSet phldrT="[Text]" custT="1"/>
      <dgm:spPr/>
      <dgm:t>
        <a:bodyPr/>
        <a:lstStyle/>
        <a:p>
          <a:r>
            <a:rPr lang="en-US" sz="2800" dirty="0"/>
            <a:t>Type 2 DM</a:t>
          </a:r>
        </a:p>
      </dgm:t>
    </dgm:pt>
    <dgm:pt modelId="{EE7D790A-DEAD-B945-8854-17BD4934D3C8}" type="parTrans" cxnId="{219F3977-99FC-DE46-8010-AEA3BC6D7D92}">
      <dgm:prSet/>
      <dgm:spPr/>
      <dgm:t>
        <a:bodyPr/>
        <a:lstStyle/>
        <a:p>
          <a:endParaRPr lang="en-US"/>
        </a:p>
      </dgm:t>
    </dgm:pt>
    <dgm:pt modelId="{8CFCB76B-4ABD-DE4C-979C-39FA221D1AA3}" type="sibTrans" cxnId="{219F3977-99FC-DE46-8010-AEA3BC6D7D92}">
      <dgm:prSet/>
      <dgm:spPr/>
      <dgm:t>
        <a:bodyPr/>
        <a:lstStyle/>
        <a:p>
          <a:endParaRPr lang="en-US"/>
        </a:p>
      </dgm:t>
    </dgm:pt>
    <dgm:pt modelId="{CED7D467-15BB-9748-A036-0401057E61D1}">
      <dgm:prSet phldrT="[Text]"/>
      <dgm:spPr/>
      <dgm:t>
        <a:bodyPr/>
        <a:lstStyle/>
        <a:p>
          <a:r>
            <a:rPr lang="en-US" dirty="0"/>
            <a:t>- Oral Hypoglycemics</a:t>
          </a:r>
        </a:p>
        <a:p>
          <a:r>
            <a:rPr lang="en-US" dirty="0"/>
            <a:t>- Stop metformin 24 hours prior to surgery</a:t>
          </a:r>
        </a:p>
        <a:p>
          <a:r>
            <a:rPr lang="en-US" dirty="0"/>
            <a:t>- Stop other oral hypoglycemics on day of surgery (e.g. sulfonylureas)</a:t>
          </a:r>
        </a:p>
      </dgm:t>
    </dgm:pt>
    <dgm:pt modelId="{5901940B-805E-2240-891D-AEED68A82F1D}" type="parTrans" cxnId="{0E303C2B-BAB1-D545-AC85-6A611E5274E6}">
      <dgm:prSet/>
      <dgm:spPr/>
      <dgm:t>
        <a:bodyPr/>
        <a:lstStyle/>
        <a:p>
          <a:endParaRPr lang="en-US"/>
        </a:p>
      </dgm:t>
    </dgm:pt>
    <dgm:pt modelId="{B379B9D6-C207-5E40-8CC3-0FBEA382EF3B}" type="sibTrans" cxnId="{0E303C2B-BAB1-D545-AC85-6A611E5274E6}">
      <dgm:prSet/>
      <dgm:spPr/>
      <dgm:t>
        <a:bodyPr/>
        <a:lstStyle/>
        <a:p>
          <a:endParaRPr lang="en-US"/>
        </a:p>
      </dgm:t>
    </dgm:pt>
    <dgm:pt modelId="{28724009-0D1A-974C-AEF6-98BCCB4D5653}">
      <dgm:prSet phldrT="[Text]" custT="1"/>
      <dgm:spPr/>
      <dgm:t>
        <a:bodyPr/>
        <a:lstStyle/>
        <a:p>
          <a:r>
            <a:rPr lang="en-US" sz="1800" dirty="0"/>
            <a:t>If patient is on insulin, it depends on regimen</a:t>
          </a:r>
        </a:p>
      </dgm:t>
    </dgm:pt>
    <dgm:pt modelId="{5C9DD52A-EE36-974F-BA9D-0502269401FA}" type="parTrans" cxnId="{3B6BF404-6AF8-0B41-BBC1-3B515E950DB4}">
      <dgm:prSet/>
      <dgm:spPr/>
      <dgm:t>
        <a:bodyPr/>
        <a:lstStyle/>
        <a:p>
          <a:endParaRPr lang="en-US"/>
        </a:p>
      </dgm:t>
    </dgm:pt>
    <dgm:pt modelId="{C0FA26B8-5D21-BB4A-BD37-4D99B3E2154F}" type="sibTrans" cxnId="{3B6BF404-6AF8-0B41-BBC1-3B515E950DB4}">
      <dgm:prSet/>
      <dgm:spPr/>
      <dgm:t>
        <a:bodyPr/>
        <a:lstStyle/>
        <a:p>
          <a:endParaRPr lang="en-US"/>
        </a:p>
      </dgm:t>
    </dgm:pt>
    <dgm:pt modelId="{0FAA7F76-165A-F440-AAA6-2D61B4B6A40D}" type="pres">
      <dgm:prSet presAssocID="{39573D17-93C7-5643-9E33-17B923CAD2CA}" presName="rootnode" presStyleCnt="0">
        <dgm:presLayoutVars>
          <dgm:chMax/>
          <dgm:chPref/>
          <dgm:dir/>
          <dgm:animLvl val="lvl"/>
        </dgm:presLayoutVars>
      </dgm:prSet>
      <dgm:spPr/>
    </dgm:pt>
    <dgm:pt modelId="{7C1795E0-638E-524E-9B5B-33569F0798ED}" type="pres">
      <dgm:prSet presAssocID="{ACC8E1FA-0C90-FC4A-B787-79C29DAA7523}" presName="composite" presStyleCnt="0"/>
      <dgm:spPr/>
    </dgm:pt>
    <dgm:pt modelId="{4E822E6D-62BE-D34F-87B7-713F222942D2}" type="pres">
      <dgm:prSet presAssocID="{ACC8E1FA-0C90-FC4A-B787-79C29DAA7523}" presName="bentUpArrow1" presStyleLbl="alignImgPlace1" presStyleIdx="0" presStyleCnt="2"/>
      <dgm:spPr/>
    </dgm:pt>
    <dgm:pt modelId="{E65B6FA4-67BA-1F4A-8BCA-59EB88F91FF4}" type="pres">
      <dgm:prSet presAssocID="{ACC8E1FA-0C90-FC4A-B787-79C29DAA7523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C81BBC37-4A1A-E24F-852A-48A2CBE344C4}" type="pres">
      <dgm:prSet presAssocID="{ACC8E1FA-0C90-FC4A-B787-79C29DAA7523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9AE96A35-0E86-2F4D-9439-90831E43F60A}" type="pres">
      <dgm:prSet presAssocID="{8CFCB76B-4ABD-DE4C-979C-39FA221D1AA3}" presName="sibTrans" presStyleCnt="0"/>
      <dgm:spPr/>
    </dgm:pt>
    <dgm:pt modelId="{F063556D-B5FE-E847-A7BD-329AFC7AA407}" type="pres">
      <dgm:prSet presAssocID="{CED7D467-15BB-9748-A036-0401057E61D1}" presName="composite" presStyleCnt="0"/>
      <dgm:spPr/>
    </dgm:pt>
    <dgm:pt modelId="{FF9143F7-1E47-F34A-ACF9-3F6F0A3CD9A8}" type="pres">
      <dgm:prSet presAssocID="{CED7D467-15BB-9748-A036-0401057E61D1}" presName="bentUpArrow1" presStyleLbl="alignImgPlace1" presStyleIdx="1" presStyleCnt="2" custScaleX="179308"/>
      <dgm:spPr/>
    </dgm:pt>
    <dgm:pt modelId="{428D01FE-E4C0-344D-83ED-4AE6774DFCF6}" type="pres">
      <dgm:prSet presAssocID="{CED7D467-15BB-9748-A036-0401057E61D1}" presName="ParentText" presStyleLbl="node1" presStyleIdx="1" presStyleCnt="3" custScaleX="190844" custLinFactNeighborX="-1665" custLinFactNeighborY="-399">
        <dgm:presLayoutVars>
          <dgm:chMax val="1"/>
          <dgm:chPref val="1"/>
          <dgm:bulletEnabled val="1"/>
        </dgm:presLayoutVars>
      </dgm:prSet>
      <dgm:spPr/>
    </dgm:pt>
    <dgm:pt modelId="{040477B7-52C0-A444-8336-5D1556BF639B}" type="pres">
      <dgm:prSet presAssocID="{CED7D467-15BB-9748-A036-0401057E61D1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7AC7E2AC-5493-3E4D-9CE0-B9A240D29272}" type="pres">
      <dgm:prSet presAssocID="{B379B9D6-C207-5E40-8CC3-0FBEA382EF3B}" presName="sibTrans" presStyleCnt="0"/>
      <dgm:spPr/>
    </dgm:pt>
    <dgm:pt modelId="{0573F375-FF4F-DE4A-A4C2-83A775526FD0}" type="pres">
      <dgm:prSet presAssocID="{28724009-0D1A-974C-AEF6-98BCCB4D5653}" presName="composite" presStyleCnt="0"/>
      <dgm:spPr/>
    </dgm:pt>
    <dgm:pt modelId="{DA590F73-2165-214D-9B16-F7DDE6B0A2A4}" type="pres">
      <dgm:prSet presAssocID="{28724009-0D1A-974C-AEF6-98BCCB4D5653}" presName="ParentText" presStyleLbl="node1" presStyleIdx="2" presStyleCnt="3" custLinFactNeighborX="70689" custLinFactNeighborY="-7522">
        <dgm:presLayoutVars>
          <dgm:chMax val="1"/>
          <dgm:chPref val="1"/>
          <dgm:bulletEnabled val="1"/>
        </dgm:presLayoutVars>
      </dgm:prSet>
      <dgm:spPr/>
    </dgm:pt>
  </dgm:ptLst>
  <dgm:cxnLst>
    <dgm:cxn modelId="{3B6BF404-6AF8-0B41-BBC1-3B515E950DB4}" srcId="{39573D17-93C7-5643-9E33-17B923CAD2CA}" destId="{28724009-0D1A-974C-AEF6-98BCCB4D5653}" srcOrd="2" destOrd="0" parTransId="{5C9DD52A-EE36-974F-BA9D-0502269401FA}" sibTransId="{C0FA26B8-5D21-BB4A-BD37-4D99B3E2154F}"/>
    <dgm:cxn modelId="{83745F0D-3E1A-4A45-B9A3-7E61E3ADD7F2}" type="presOf" srcId="{28724009-0D1A-974C-AEF6-98BCCB4D5653}" destId="{DA590F73-2165-214D-9B16-F7DDE6B0A2A4}" srcOrd="0" destOrd="0" presId="urn:microsoft.com/office/officeart/2005/8/layout/StepDownProcess"/>
    <dgm:cxn modelId="{0E303C2B-BAB1-D545-AC85-6A611E5274E6}" srcId="{39573D17-93C7-5643-9E33-17B923CAD2CA}" destId="{CED7D467-15BB-9748-A036-0401057E61D1}" srcOrd="1" destOrd="0" parTransId="{5901940B-805E-2240-891D-AEED68A82F1D}" sibTransId="{B379B9D6-C207-5E40-8CC3-0FBEA382EF3B}"/>
    <dgm:cxn modelId="{7C4E0D31-0F5B-3243-BC49-8B97EC1DE64D}" type="presOf" srcId="{CED7D467-15BB-9748-A036-0401057E61D1}" destId="{428D01FE-E4C0-344D-83ED-4AE6774DFCF6}" srcOrd="0" destOrd="0" presId="urn:microsoft.com/office/officeart/2005/8/layout/StepDownProcess"/>
    <dgm:cxn modelId="{219F3977-99FC-DE46-8010-AEA3BC6D7D92}" srcId="{39573D17-93C7-5643-9E33-17B923CAD2CA}" destId="{ACC8E1FA-0C90-FC4A-B787-79C29DAA7523}" srcOrd="0" destOrd="0" parTransId="{EE7D790A-DEAD-B945-8854-17BD4934D3C8}" sibTransId="{8CFCB76B-4ABD-DE4C-979C-39FA221D1AA3}"/>
    <dgm:cxn modelId="{E3CCD185-23AB-1A4C-A583-182C8E20ED76}" type="presOf" srcId="{39573D17-93C7-5643-9E33-17B923CAD2CA}" destId="{0FAA7F76-165A-F440-AAA6-2D61B4B6A40D}" srcOrd="0" destOrd="0" presId="urn:microsoft.com/office/officeart/2005/8/layout/StepDownProcess"/>
    <dgm:cxn modelId="{B0053C9A-3326-8643-AD9D-C17CD78DE031}" type="presOf" srcId="{ACC8E1FA-0C90-FC4A-B787-79C29DAA7523}" destId="{E65B6FA4-67BA-1F4A-8BCA-59EB88F91FF4}" srcOrd="0" destOrd="0" presId="urn:microsoft.com/office/officeart/2005/8/layout/StepDownProcess"/>
    <dgm:cxn modelId="{752A3DD1-37C5-0147-ABE0-2A51968962BC}" type="presParOf" srcId="{0FAA7F76-165A-F440-AAA6-2D61B4B6A40D}" destId="{7C1795E0-638E-524E-9B5B-33569F0798ED}" srcOrd="0" destOrd="0" presId="urn:microsoft.com/office/officeart/2005/8/layout/StepDownProcess"/>
    <dgm:cxn modelId="{F4B8EC6C-36E2-2748-84C9-685132C14977}" type="presParOf" srcId="{7C1795E0-638E-524E-9B5B-33569F0798ED}" destId="{4E822E6D-62BE-D34F-87B7-713F222942D2}" srcOrd="0" destOrd="0" presId="urn:microsoft.com/office/officeart/2005/8/layout/StepDownProcess"/>
    <dgm:cxn modelId="{759F4B8C-B3B7-914B-8C3B-4E1CCB736A8F}" type="presParOf" srcId="{7C1795E0-638E-524E-9B5B-33569F0798ED}" destId="{E65B6FA4-67BA-1F4A-8BCA-59EB88F91FF4}" srcOrd="1" destOrd="0" presId="urn:microsoft.com/office/officeart/2005/8/layout/StepDownProcess"/>
    <dgm:cxn modelId="{899F53BC-2E13-6C41-8A23-FB306457E3C0}" type="presParOf" srcId="{7C1795E0-638E-524E-9B5B-33569F0798ED}" destId="{C81BBC37-4A1A-E24F-852A-48A2CBE344C4}" srcOrd="2" destOrd="0" presId="urn:microsoft.com/office/officeart/2005/8/layout/StepDownProcess"/>
    <dgm:cxn modelId="{C3128C06-AFA1-744A-8BFC-6336D530729A}" type="presParOf" srcId="{0FAA7F76-165A-F440-AAA6-2D61B4B6A40D}" destId="{9AE96A35-0E86-2F4D-9439-90831E43F60A}" srcOrd="1" destOrd="0" presId="urn:microsoft.com/office/officeart/2005/8/layout/StepDownProcess"/>
    <dgm:cxn modelId="{5855B261-8DCA-DE49-A28B-1F711E96BC1A}" type="presParOf" srcId="{0FAA7F76-165A-F440-AAA6-2D61B4B6A40D}" destId="{F063556D-B5FE-E847-A7BD-329AFC7AA407}" srcOrd="2" destOrd="0" presId="urn:microsoft.com/office/officeart/2005/8/layout/StepDownProcess"/>
    <dgm:cxn modelId="{445BF993-21C4-0F4C-85D7-6AA00B4D6E86}" type="presParOf" srcId="{F063556D-B5FE-E847-A7BD-329AFC7AA407}" destId="{FF9143F7-1E47-F34A-ACF9-3F6F0A3CD9A8}" srcOrd="0" destOrd="0" presId="urn:microsoft.com/office/officeart/2005/8/layout/StepDownProcess"/>
    <dgm:cxn modelId="{F10E3837-BB82-6B40-B3AA-82C27BD3F201}" type="presParOf" srcId="{F063556D-B5FE-E847-A7BD-329AFC7AA407}" destId="{428D01FE-E4C0-344D-83ED-4AE6774DFCF6}" srcOrd="1" destOrd="0" presId="urn:microsoft.com/office/officeart/2005/8/layout/StepDownProcess"/>
    <dgm:cxn modelId="{BEC78FDE-1957-2743-9693-1BE7074A459C}" type="presParOf" srcId="{F063556D-B5FE-E847-A7BD-329AFC7AA407}" destId="{040477B7-52C0-A444-8336-5D1556BF639B}" srcOrd="2" destOrd="0" presId="urn:microsoft.com/office/officeart/2005/8/layout/StepDownProcess"/>
    <dgm:cxn modelId="{D83D1B61-2B30-3D4A-9F04-B8630EFB58AE}" type="presParOf" srcId="{0FAA7F76-165A-F440-AAA6-2D61B4B6A40D}" destId="{7AC7E2AC-5493-3E4D-9CE0-B9A240D29272}" srcOrd="3" destOrd="0" presId="urn:microsoft.com/office/officeart/2005/8/layout/StepDownProcess"/>
    <dgm:cxn modelId="{FFC6BDEB-C3B2-5642-9623-EF9A88E94D2C}" type="presParOf" srcId="{0FAA7F76-165A-F440-AAA6-2D61B4B6A40D}" destId="{0573F375-FF4F-DE4A-A4C2-83A775526FD0}" srcOrd="4" destOrd="0" presId="urn:microsoft.com/office/officeart/2005/8/layout/StepDownProcess"/>
    <dgm:cxn modelId="{9932ED04-7B0D-D044-82A7-95661D1074C5}" type="presParOf" srcId="{0573F375-FF4F-DE4A-A4C2-83A775526FD0}" destId="{DA590F73-2165-214D-9B16-F7DDE6B0A2A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CDB229-D220-6449-A449-4E280834D196}" type="doc">
      <dgm:prSet loTypeId="urn:microsoft.com/office/officeart/2005/8/layout/hierarchy4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981BCAB-D21F-9E40-91C5-215DD550C52A}">
      <dgm:prSet phldrT="[Text]" custT="1"/>
      <dgm:spPr/>
      <dgm:t>
        <a:bodyPr/>
        <a:lstStyle/>
        <a:p>
          <a:r>
            <a:rPr lang="en-US" sz="2400" dirty="0"/>
            <a:t>Low insulin + Excess </a:t>
          </a:r>
          <a:r>
            <a:rPr lang="en-US" sz="2400" dirty="0" err="1"/>
            <a:t>counterregulatory</a:t>
          </a:r>
          <a:r>
            <a:rPr lang="en-US" sz="2400" dirty="0"/>
            <a:t> hormones = DKA</a:t>
          </a:r>
        </a:p>
        <a:p>
          <a:endParaRPr lang="en-US" sz="2400" dirty="0"/>
        </a:p>
        <a:p>
          <a:r>
            <a:rPr lang="en-US" sz="2400" dirty="0"/>
            <a:t>(cortisol, </a:t>
          </a:r>
          <a:r>
            <a:rPr lang="en-US" sz="2400" dirty="0" err="1"/>
            <a:t>catecholamines</a:t>
          </a:r>
          <a:r>
            <a:rPr lang="en-US" sz="2400" dirty="0"/>
            <a:t>, glucagon and growth hormone)</a:t>
          </a:r>
        </a:p>
      </dgm:t>
    </dgm:pt>
    <dgm:pt modelId="{6B5264B8-5C09-B742-AD71-85E157CF9C2B}" type="parTrans" cxnId="{B534CC71-047F-064B-BAE1-A17AB7C1D542}">
      <dgm:prSet/>
      <dgm:spPr/>
      <dgm:t>
        <a:bodyPr/>
        <a:lstStyle/>
        <a:p>
          <a:endParaRPr lang="en-US"/>
        </a:p>
      </dgm:t>
    </dgm:pt>
    <dgm:pt modelId="{CAEE7619-442F-5640-A473-BAA96A6903F0}" type="sibTrans" cxnId="{B534CC71-047F-064B-BAE1-A17AB7C1D542}">
      <dgm:prSet/>
      <dgm:spPr/>
      <dgm:t>
        <a:bodyPr/>
        <a:lstStyle/>
        <a:p>
          <a:endParaRPr lang="en-US"/>
        </a:p>
      </dgm:t>
    </dgm:pt>
    <dgm:pt modelId="{CBD05E33-E247-974C-AEFF-DEE11CFBC08A}">
      <dgm:prSet phldrT="[Text]" custT="1"/>
      <dgm:spPr/>
      <dgm:t>
        <a:bodyPr/>
        <a:lstStyle/>
        <a:p>
          <a:r>
            <a:rPr lang="en-US" sz="2400" dirty="0"/>
            <a:t>Hyperglycemia </a:t>
          </a:r>
          <a:r>
            <a:rPr lang="en-US" sz="2400" dirty="0">
              <a:sym typeface="Wingdings"/>
            </a:rPr>
            <a:t> Osmotic diuresis</a:t>
          </a:r>
          <a:endParaRPr lang="en-US" sz="2400" dirty="0"/>
        </a:p>
      </dgm:t>
    </dgm:pt>
    <dgm:pt modelId="{811A6F46-B27A-934E-B0A8-25CA9F711719}" type="parTrans" cxnId="{98349F54-266A-D24C-90F3-DFDEB7FF24C4}">
      <dgm:prSet/>
      <dgm:spPr/>
      <dgm:t>
        <a:bodyPr/>
        <a:lstStyle/>
        <a:p>
          <a:endParaRPr lang="en-US"/>
        </a:p>
      </dgm:t>
    </dgm:pt>
    <dgm:pt modelId="{1E1135D3-1A9D-6549-B8F8-EE889AFDA0BC}" type="sibTrans" cxnId="{98349F54-266A-D24C-90F3-DFDEB7FF24C4}">
      <dgm:prSet/>
      <dgm:spPr/>
      <dgm:t>
        <a:bodyPr/>
        <a:lstStyle/>
        <a:p>
          <a:endParaRPr lang="en-US"/>
        </a:p>
      </dgm:t>
    </dgm:pt>
    <dgm:pt modelId="{C99F5693-5C2C-7A41-A352-E2A2B3318571}">
      <dgm:prSet phldrT="[Text]" custT="1"/>
      <dgm:spPr/>
      <dgm:t>
        <a:bodyPr/>
        <a:lstStyle/>
        <a:p>
          <a:r>
            <a:rPr lang="en-US" sz="2400" dirty="0"/>
            <a:t>Metabolic acidosis</a:t>
          </a:r>
        </a:p>
      </dgm:t>
    </dgm:pt>
    <dgm:pt modelId="{3FFCC71D-AFAD-8547-83CF-298F3E5C408D}" type="parTrans" cxnId="{946E19BF-3229-E743-87AD-87F23005302A}">
      <dgm:prSet/>
      <dgm:spPr/>
      <dgm:t>
        <a:bodyPr/>
        <a:lstStyle/>
        <a:p>
          <a:endParaRPr lang="en-US"/>
        </a:p>
      </dgm:t>
    </dgm:pt>
    <dgm:pt modelId="{CE42D739-8192-0646-9634-16F24D455DE2}" type="sibTrans" cxnId="{946E19BF-3229-E743-87AD-87F23005302A}">
      <dgm:prSet/>
      <dgm:spPr/>
      <dgm:t>
        <a:bodyPr/>
        <a:lstStyle/>
        <a:p>
          <a:endParaRPr lang="en-US"/>
        </a:p>
      </dgm:t>
    </dgm:pt>
    <dgm:pt modelId="{0AC5DE0E-22CC-A447-A3AE-A83456995609}">
      <dgm:prSet phldrT="[Text]" custT="1"/>
      <dgm:spPr/>
      <dgm:t>
        <a:bodyPr/>
        <a:lstStyle/>
        <a:p>
          <a:r>
            <a:rPr lang="en-US" sz="2400" dirty="0"/>
            <a:t>Lipolysis </a:t>
          </a:r>
          <a:r>
            <a:rPr lang="en-US" sz="2400" dirty="0">
              <a:sym typeface="Wingdings"/>
            </a:rPr>
            <a:t> Ketone production</a:t>
          </a:r>
          <a:endParaRPr lang="en-US" sz="2400" dirty="0"/>
        </a:p>
      </dgm:t>
    </dgm:pt>
    <dgm:pt modelId="{B50A4332-C1FE-2B42-8CF3-90512A0EAD9F}" type="parTrans" cxnId="{FE48C283-0854-AE4E-A462-30C0EDFC2D7A}">
      <dgm:prSet/>
      <dgm:spPr/>
      <dgm:t>
        <a:bodyPr/>
        <a:lstStyle/>
        <a:p>
          <a:endParaRPr lang="en-US"/>
        </a:p>
      </dgm:t>
    </dgm:pt>
    <dgm:pt modelId="{FA4615D4-5215-654C-8694-253986AFE8CC}" type="sibTrans" cxnId="{FE48C283-0854-AE4E-A462-30C0EDFC2D7A}">
      <dgm:prSet/>
      <dgm:spPr/>
      <dgm:t>
        <a:bodyPr/>
        <a:lstStyle/>
        <a:p>
          <a:endParaRPr lang="en-US"/>
        </a:p>
      </dgm:t>
    </dgm:pt>
    <dgm:pt modelId="{11B0D655-FCE7-8242-9AE2-792D4CF2FE17}">
      <dgm:prSet phldrT="[Text]" custT="1"/>
      <dgm:spPr/>
      <dgm:t>
        <a:bodyPr/>
        <a:lstStyle/>
        <a:p>
          <a:r>
            <a:rPr lang="en-US" sz="2400" dirty="0"/>
            <a:t>Weight loss from catabolic state</a:t>
          </a:r>
        </a:p>
      </dgm:t>
    </dgm:pt>
    <dgm:pt modelId="{81D84E94-30A5-6D48-A2C1-77528149739D}" type="parTrans" cxnId="{A43D8B6C-279D-1247-8F26-5EE0EE026785}">
      <dgm:prSet/>
      <dgm:spPr/>
      <dgm:t>
        <a:bodyPr/>
        <a:lstStyle/>
        <a:p>
          <a:endParaRPr lang="en-US"/>
        </a:p>
      </dgm:t>
    </dgm:pt>
    <dgm:pt modelId="{A91E3982-7BA5-7A4E-9E28-10B22163808E}" type="sibTrans" cxnId="{A43D8B6C-279D-1247-8F26-5EE0EE026785}">
      <dgm:prSet/>
      <dgm:spPr/>
      <dgm:t>
        <a:bodyPr/>
        <a:lstStyle/>
        <a:p>
          <a:endParaRPr lang="en-US"/>
        </a:p>
      </dgm:t>
    </dgm:pt>
    <dgm:pt modelId="{FFDEFB57-73BD-3D49-B723-FA63A9F3A15B}">
      <dgm:prSet phldrT="[Text]" custT="1"/>
      <dgm:spPr/>
      <dgm:t>
        <a:bodyPr/>
        <a:lstStyle/>
        <a:p>
          <a:r>
            <a:rPr lang="en-US" sz="2400" dirty="0"/>
            <a:t>Dehydration</a:t>
          </a:r>
        </a:p>
      </dgm:t>
    </dgm:pt>
    <dgm:pt modelId="{094387C6-B4A1-7348-9F0A-1CFE26807586}" type="parTrans" cxnId="{85220576-A135-C84B-B07B-8B2F0CB73E34}">
      <dgm:prSet/>
      <dgm:spPr/>
      <dgm:t>
        <a:bodyPr/>
        <a:lstStyle/>
        <a:p>
          <a:endParaRPr lang="en-US"/>
        </a:p>
      </dgm:t>
    </dgm:pt>
    <dgm:pt modelId="{0560CE1A-E90F-BF4A-A56B-AE633D704B46}" type="sibTrans" cxnId="{85220576-A135-C84B-B07B-8B2F0CB73E34}">
      <dgm:prSet/>
      <dgm:spPr/>
      <dgm:t>
        <a:bodyPr/>
        <a:lstStyle/>
        <a:p>
          <a:endParaRPr lang="en-US"/>
        </a:p>
      </dgm:t>
    </dgm:pt>
    <dgm:pt modelId="{1A99B1F7-53CD-6540-8A70-FB04B8C4C997}" type="pres">
      <dgm:prSet presAssocID="{32CDB229-D220-6449-A449-4E280834D19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8A8907D-85AA-D243-914D-B5F704058737}" type="pres">
      <dgm:prSet presAssocID="{E981BCAB-D21F-9E40-91C5-215DD550C52A}" presName="vertOne" presStyleCnt="0"/>
      <dgm:spPr/>
    </dgm:pt>
    <dgm:pt modelId="{C7C4A406-6441-9242-BCA4-932D633F066A}" type="pres">
      <dgm:prSet presAssocID="{E981BCAB-D21F-9E40-91C5-215DD550C52A}" presName="txOne" presStyleLbl="node0" presStyleIdx="0" presStyleCnt="1">
        <dgm:presLayoutVars>
          <dgm:chPref val="3"/>
        </dgm:presLayoutVars>
      </dgm:prSet>
      <dgm:spPr/>
    </dgm:pt>
    <dgm:pt modelId="{CC4AF1D1-7CC8-774D-8599-7B72D4F8A62E}" type="pres">
      <dgm:prSet presAssocID="{E981BCAB-D21F-9E40-91C5-215DD550C52A}" presName="parTransOne" presStyleCnt="0"/>
      <dgm:spPr/>
    </dgm:pt>
    <dgm:pt modelId="{A3B890A4-2FF1-3141-BA58-051727CC5549}" type="pres">
      <dgm:prSet presAssocID="{E981BCAB-D21F-9E40-91C5-215DD550C52A}" presName="horzOne" presStyleCnt="0"/>
      <dgm:spPr/>
    </dgm:pt>
    <dgm:pt modelId="{0C4759EF-F8F0-1443-935E-E53B6E54C1C9}" type="pres">
      <dgm:prSet presAssocID="{CBD05E33-E247-974C-AEFF-DEE11CFBC08A}" presName="vertTwo" presStyleCnt="0"/>
      <dgm:spPr/>
    </dgm:pt>
    <dgm:pt modelId="{9A18C50D-1CC5-C744-B5B0-A682FB8BEC7F}" type="pres">
      <dgm:prSet presAssocID="{CBD05E33-E247-974C-AEFF-DEE11CFBC08A}" presName="txTwo" presStyleLbl="node2" presStyleIdx="0" presStyleCnt="2">
        <dgm:presLayoutVars>
          <dgm:chPref val="3"/>
        </dgm:presLayoutVars>
      </dgm:prSet>
      <dgm:spPr/>
    </dgm:pt>
    <dgm:pt modelId="{30F42CCD-F5C7-834D-B05B-EB6A2540D557}" type="pres">
      <dgm:prSet presAssocID="{CBD05E33-E247-974C-AEFF-DEE11CFBC08A}" presName="parTransTwo" presStyleCnt="0"/>
      <dgm:spPr/>
    </dgm:pt>
    <dgm:pt modelId="{3046CD71-CED8-3E44-BC0F-BBBAFAE54FE3}" type="pres">
      <dgm:prSet presAssocID="{CBD05E33-E247-974C-AEFF-DEE11CFBC08A}" presName="horzTwo" presStyleCnt="0"/>
      <dgm:spPr/>
    </dgm:pt>
    <dgm:pt modelId="{9C06A149-6D6B-524C-970B-8D07A1C66DD6}" type="pres">
      <dgm:prSet presAssocID="{C99F5693-5C2C-7A41-A352-E2A2B3318571}" presName="vertThree" presStyleCnt="0"/>
      <dgm:spPr/>
    </dgm:pt>
    <dgm:pt modelId="{585B0C73-13AD-BA4C-8AAB-1B1283C3E127}" type="pres">
      <dgm:prSet presAssocID="{C99F5693-5C2C-7A41-A352-E2A2B3318571}" presName="txThree" presStyleLbl="node3" presStyleIdx="0" presStyleCnt="3">
        <dgm:presLayoutVars>
          <dgm:chPref val="3"/>
        </dgm:presLayoutVars>
      </dgm:prSet>
      <dgm:spPr/>
    </dgm:pt>
    <dgm:pt modelId="{127C716A-0378-2D41-8166-86656F093D4E}" type="pres">
      <dgm:prSet presAssocID="{C99F5693-5C2C-7A41-A352-E2A2B3318571}" presName="horzThree" presStyleCnt="0"/>
      <dgm:spPr/>
    </dgm:pt>
    <dgm:pt modelId="{4D70EBC6-9A0B-F543-BAB4-28023961C670}" type="pres">
      <dgm:prSet presAssocID="{CE42D739-8192-0646-9634-16F24D455DE2}" presName="sibSpaceThree" presStyleCnt="0"/>
      <dgm:spPr/>
    </dgm:pt>
    <dgm:pt modelId="{C6E190DA-6609-D343-8964-5C764B91D6F7}" type="pres">
      <dgm:prSet presAssocID="{0AC5DE0E-22CC-A447-A3AE-A83456995609}" presName="vertThree" presStyleCnt="0"/>
      <dgm:spPr/>
    </dgm:pt>
    <dgm:pt modelId="{E17D9B81-6B4E-1A4D-84D5-37AC4C930313}" type="pres">
      <dgm:prSet presAssocID="{0AC5DE0E-22CC-A447-A3AE-A83456995609}" presName="txThree" presStyleLbl="node3" presStyleIdx="1" presStyleCnt="3">
        <dgm:presLayoutVars>
          <dgm:chPref val="3"/>
        </dgm:presLayoutVars>
      </dgm:prSet>
      <dgm:spPr/>
    </dgm:pt>
    <dgm:pt modelId="{F1EA78E7-9507-1D40-8AF7-D2B525B61A8A}" type="pres">
      <dgm:prSet presAssocID="{0AC5DE0E-22CC-A447-A3AE-A83456995609}" presName="horzThree" presStyleCnt="0"/>
      <dgm:spPr/>
    </dgm:pt>
    <dgm:pt modelId="{C28F5740-B5E6-A140-B084-4833707212B1}" type="pres">
      <dgm:prSet presAssocID="{1E1135D3-1A9D-6549-B8F8-EE889AFDA0BC}" presName="sibSpaceTwo" presStyleCnt="0"/>
      <dgm:spPr/>
    </dgm:pt>
    <dgm:pt modelId="{C024FA5B-3DA9-F249-AE3A-0A9BB8405533}" type="pres">
      <dgm:prSet presAssocID="{11B0D655-FCE7-8242-9AE2-792D4CF2FE17}" presName="vertTwo" presStyleCnt="0"/>
      <dgm:spPr/>
    </dgm:pt>
    <dgm:pt modelId="{FF17E9A0-3317-C04C-B8F3-AD2F0002F5A9}" type="pres">
      <dgm:prSet presAssocID="{11B0D655-FCE7-8242-9AE2-792D4CF2FE17}" presName="txTwo" presStyleLbl="node2" presStyleIdx="1" presStyleCnt="2">
        <dgm:presLayoutVars>
          <dgm:chPref val="3"/>
        </dgm:presLayoutVars>
      </dgm:prSet>
      <dgm:spPr/>
    </dgm:pt>
    <dgm:pt modelId="{0966C40C-CCF3-E349-91D5-457049DF8F7A}" type="pres">
      <dgm:prSet presAssocID="{11B0D655-FCE7-8242-9AE2-792D4CF2FE17}" presName="parTransTwo" presStyleCnt="0"/>
      <dgm:spPr/>
    </dgm:pt>
    <dgm:pt modelId="{A20E6999-EB40-F44F-918D-F3FDB2D435F6}" type="pres">
      <dgm:prSet presAssocID="{11B0D655-FCE7-8242-9AE2-792D4CF2FE17}" presName="horzTwo" presStyleCnt="0"/>
      <dgm:spPr/>
    </dgm:pt>
    <dgm:pt modelId="{846FEEFA-19B5-774E-878A-8FDF467B3747}" type="pres">
      <dgm:prSet presAssocID="{FFDEFB57-73BD-3D49-B723-FA63A9F3A15B}" presName="vertThree" presStyleCnt="0"/>
      <dgm:spPr/>
    </dgm:pt>
    <dgm:pt modelId="{F099276F-4D27-B84C-8310-AE6891B0348F}" type="pres">
      <dgm:prSet presAssocID="{FFDEFB57-73BD-3D49-B723-FA63A9F3A15B}" presName="txThree" presStyleLbl="node3" presStyleIdx="2" presStyleCnt="3">
        <dgm:presLayoutVars>
          <dgm:chPref val="3"/>
        </dgm:presLayoutVars>
      </dgm:prSet>
      <dgm:spPr/>
    </dgm:pt>
    <dgm:pt modelId="{85D7DC72-FB46-9646-BE17-2BF9D8DA11D2}" type="pres">
      <dgm:prSet presAssocID="{FFDEFB57-73BD-3D49-B723-FA63A9F3A15B}" presName="horzThree" presStyleCnt="0"/>
      <dgm:spPr/>
    </dgm:pt>
  </dgm:ptLst>
  <dgm:cxnLst>
    <dgm:cxn modelId="{64CA040D-0113-6343-BA7C-0A745CCD5D97}" type="presOf" srcId="{32CDB229-D220-6449-A449-4E280834D196}" destId="{1A99B1F7-53CD-6540-8A70-FB04B8C4C997}" srcOrd="0" destOrd="0" presId="urn:microsoft.com/office/officeart/2005/8/layout/hierarchy4"/>
    <dgm:cxn modelId="{279B1043-83E8-4843-8C00-CC27241C16CE}" type="presOf" srcId="{FFDEFB57-73BD-3D49-B723-FA63A9F3A15B}" destId="{F099276F-4D27-B84C-8310-AE6891B0348F}" srcOrd="0" destOrd="0" presId="urn:microsoft.com/office/officeart/2005/8/layout/hierarchy4"/>
    <dgm:cxn modelId="{C2CE5445-41CA-F642-85FC-53F43A1B68AD}" type="presOf" srcId="{C99F5693-5C2C-7A41-A352-E2A2B3318571}" destId="{585B0C73-13AD-BA4C-8AAB-1B1283C3E127}" srcOrd="0" destOrd="0" presId="urn:microsoft.com/office/officeart/2005/8/layout/hierarchy4"/>
    <dgm:cxn modelId="{98349F54-266A-D24C-90F3-DFDEB7FF24C4}" srcId="{E981BCAB-D21F-9E40-91C5-215DD550C52A}" destId="{CBD05E33-E247-974C-AEFF-DEE11CFBC08A}" srcOrd="0" destOrd="0" parTransId="{811A6F46-B27A-934E-B0A8-25CA9F711719}" sibTransId="{1E1135D3-1A9D-6549-B8F8-EE889AFDA0BC}"/>
    <dgm:cxn modelId="{A43D8B6C-279D-1247-8F26-5EE0EE026785}" srcId="{E981BCAB-D21F-9E40-91C5-215DD550C52A}" destId="{11B0D655-FCE7-8242-9AE2-792D4CF2FE17}" srcOrd="1" destOrd="0" parTransId="{81D84E94-30A5-6D48-A2C1-77528149739D}" sibTransId="{A91E3982-7BA5-7A4E-9E28-10B22163808E}"/>
    <dgm:cxn modelId="{B534CC71-047F-064B-BAE1-A17AB7C1D542}" srcId="{32CDB229-D220-6449-A449-4E280834D196}" destId="{E981BCAB-D21F-9E40-91C5-215DD550C52A}" srcOrd="0" destOrd="0" parTransId="{6B5264B8-5C09-B742-AD71-85E157CF9C2B}" sibTransId="{CAEE7619-442F-5640-A473-BAA96A6903F0}"/>
    <dgm:cxn modelId="{85220576-A135-C84B-B07B-8B2F0CB73E34}" srcId="{11B0D655-FCE7-8242-9AE2-792D4CF2FE17}" destId="{FFDEFB57-73BD-3D49-B723-FA63A9F3A15B}" srcOrd="0" destOrd="0" parTransId="{094387C6-B4A1-7348-9F0A-1CFE26807586}" sibTransId="{0560CE1A-E90F-BF4A-A56B-AE633D704B46}"/>
    <dgm:cxn modelId="{FE48C283-0854-AE4E-A462-30C0EDFC2D7A}" srcId="{CBD05E33-E247-974C-AEFF-DEE11CFBC08A}" destId="{0AC5DE0E-22CC-A447-A3AE-A83456995609}" srcOrd="1" destOrd="0" parTransId="{B50A4332-C1FE-2B42-8CF3-90512A0EAD9F}" sibTransId="{FA4615D4-5215-654C-8694-253986AFE8CC}"/>
    <dgm:cxn modelId="{9BBCE98E-8676-C54F-B630-3554827F6845}" type="presOf" srcId="{E981BCAB-D21F-9E40-91C5-215DD550C52A}" destId="{C7C4A406-6441-9242-BCA4-932D633F066A}" srcOrd="0" destOrd="0" presId="urn:microsoft.com/office/officeart/2005/8/layout/hierarchy4"/>
    <dgm:cxn modelId="{89E89E92-69C3-854D-B176-2C26A4B7ED7E}" type="presOf" srcId="{CBD05E33-E247-974C-AEFF-DEE11CFBC08A}" destId="{9A18C50D-1CC5-C744-B5B0-A682FB8BEC7F}" srcOrd="0" destOrd="0" presId="urn:microsoft.com/office/officeart/2005/8/layout/hierarchy4"/>
    <dgm:cxn modelId="{73F5569A-473E-064E-AAF5-86EAD11ECD92}" type="presOf" srcId="{11B0D655-FCE7-8242-9AE2-792D4CF2FE17}" destId="{FF17E9A0-3317-C04C-B8F3-AD2F0002F5A9}" srcOrd="0" destOrd="0" presId="urn:microsoft.com/office/officeart/2005/8/layout/hierarchy4"/>
    <dgm:cxn modelId="{E432FC9C-4135-0A43-903C-02773681F26B}" type="presOf" srcId="{0AC5DE0E-22CC-A447-A3AE-A83456995609}" destId="{E17D9B81-6B4E-1A4D-84D5-37AC4C930313}" srcOrd="0" destOrd="0" presId="urn:microsoft.com/office/officeart/2005/8/layout/hierarchy4"/>
    <dgm:cxn modelId="{946E19BF-3229-E743-87AD-87F23005302A}" srcId="{CBD05E33-E247-974C-AEFF-DEE11CFBC08A}" destId="{C99F5693-5C2C-7A41-A352-E2A2B3318571}" srcOrd="0" destOrd="0" parTransId="{3FFCC71D-AFAD-8547-83CF-298F3E5C408D}" sibTransId="{CE42D739-8192-0646-9634-16F24D455DE2}"/>
    <dgm:cxn modelId="{3BF9EFE7-7D80-FC4A-AADB-E215C896E0DB}" type="presParOf" srcId="{1A99B1F7-53CD-6540-8A70-FB04B8C4C997}" destId="{18A8907D-85AA-D243-914D-B5F704058737}" srcOrd="0" destOrd="0" presId="urn:microsoft.com/office/officeart/2005/8/layout/hierarchy4"/>
    <dgm:cxn modelId="{E4D09122-5C24-2348-AF86-401C6A73D3BA}" type="presParOf" srcId="{18A8907D-85AA-D243-914D-B5F704058737}" destId="{C7C4A406-6441-9242-BCA4-932D633F066A}" srcOrd="0" destOrd="0" presId="urn:microsoft.com/office/officeart/2005/8/layout/hierarchy4"/>
    <dgm:cxn modelId="{9A810CAF-C403-D54F-B6D2-93656AE590F4}" type="presParOf" srcId="{18A8907D-85AA-D243-914D-B5F704058737}" destId="{CC4AF1D1-7CC8-774D-8599-7B72D4F8A62E}" srcOrd="1" destOrd="0" presId="urn:microsoft.com/office/officeart/2005/8/layout/hierarchy4"/>
    <dgm:cxn modelId="{B17A53B4-96AE-C046-83F3-48F496F9D7F4}" type="presParOf" srcId="{18A8907D-85AA-D243-914D-B5F704058737}" destId="{A3B890A4-2FF1-3141-BA58-051727CC5549}" srcOrd="2" destOrd="0" presId="urn:microsoft.com/office/officeart/2005/8/layout/hierarchy4"/>
    <dgm:cxn modelId="{F88C550A-E05B-AD42-83AB-E16B9B25E08E}" type="presParOf" srcId="{A3B890A4-2FF1-3141-BA58-051727CC5549}" destId="{0C4759EF-F8F0-1443-935E-E53B6E54C1C9}" srcOrd="0" destOrd="0" presId="urn:microsoft.com/office/officeart/2005/8/layout/hierarchy4"/>
    <dgm:cxn modelId="{0429AD7A-0E83-5B48-AAC6-CD2CB5161DD9}" type="presParOf" srcId="{0C4759EF-F8F0-1443-935E-E53B6E54C1C9}" destId="{9A18C50D-1CC5-C744-B5B0-A682FB8BEC7F}" srcOrd="0" destOrd="0" presId="urn:microsoft.com/office/officeart/2005/8/layout/hierarchy4"/>
    <dgm:cxn modelId="{AB17F408-FB68-2A46-8426-5C9A964898B7}" type="presParOf" srcId="{0C4759EF-F8F0-1443-935E-E53B6E54C1C9}" destId="{30F42CCD-F5C7-834D-B05B-EB6A2540D557}" srcOrd="1" destOrd="0" presId="urn:microsoft.com/office/officeart/2005/8/layout/hierarchy4"/>
    <dgm:cxn modelId="{870785E4-D366-104C-BE0B-72E8473AEF23}" type="presParOf" srcId="{0C4759EF-F8F0-1443-935E-E53B6E54C1C9}" destId="{3046CD71-CED8-3E44-BC0F-BBBAFAE54FE3}" srcOrd="2" destOrd="0" presId="urn:microsoft.com/office/officeart/2005/8/layout/hierarchy4"/>
    <dgm:cxn modelId="{3FD762B8-393E-5F43-A08A-599498CE2C61}" type="presParOf" srcId="{3046CD71-CED8-3E44-BC0F-BBBAFAE54FE3}" destId="{9C06A149-6D6B-524C-970B-8D07A1C66DD6}" srcOrd="0" destOrd="0" presId="urn:microsoft.com/office/officeart/2005/8/layout/hierarchy4"/>
    <dgm:cxn modelId="{CA778D36-808E-4F40-A643-E13F8F71C09A}" type="presParOf" srcId="{9C06A149-6D6B-524C-970B-8D07A1C66DD6}" destId="{585B0C73-13AD-BA4C-8AAB-1B1283C3E127}" srcOrd="0" destOrd="0" presId="urn:microsoft.com/office/officeart/2005/8/layout/hierarchy4"/>
    <dgm:cxn modelId="{1023BE53-EB9F-AF40-A4FE-B74C7A34BDFA}" type="presParOf" srcId="{9C06A149-6D6B-524C-970B-8D07A1C66DD6}" destId="{127C716A-0378-2D41-8166-86656F093D4E}" srcOrd="1" destOrd="0" presId="urn:microsoft.com/office/officeart/2005/8/layout/hierarchy4"/>
    <dgm:cxn modelId="{D2D51098-177F-FE46-AA1F-62510DFA466D}" type="presParOf" srcId="{3046CD71-CED8-3E44-BC0F-BBBAFAE54FE3}" destId="{4D70EBC6-9A0B-F543-BAB4-28023961C670}" srcOrd="1" destOrd="0" presId="urn:microsoft.com/office/officeart/2005/8/layout/hierarchy4"/>
    <dgm:cxn modelId="{6C27299A-33EF-0944-9D8B-1FEDB33CD614}" type="presParOf" srcId="{3046CD71-CED8-3E44-BC0F-BBBAFAE54FE3}" destId="{C6E190DA-6609-D343-8964-5C764B91D6F7}" srcOrd="2" destOrd="0" presId="urn:microsoft.com/office/officeart/2005/8/layout/hierarchy4"/>
    <dgm:cxn modelId="{5A909288-7B02-9145-BD33-F3FB4B2BE23A}" type="presParOf" srcId="{C6E190DA-6609-D343-8964-5C764B91D6F7}" destId="{E17D9B81-6B4E-1A4D-84D5-37AC4C930313}" srcOrd="0" destOrd="0" presId="urn:microsoft.com/office/officeart/2005/8/layout/hierarchy4"/>
    <dgm:cxn modelId="{DD1F119D-26FF-534B-B8BF-47FE7999B97D}" type="presParOf" srcId="{C6E190DA-6609-D343-8964-5C764B91D6F7}" destId="{F1EA78E7-9507-1D40-8AF7-D2B525B61A8A}" srcOrd="1" destOrd="0" presId="urn:microsoft.com/office/officeart/2005/8/layout/hierarchy4"/>
    <dgm:cxn modelId="{50B7371B-98AC-D64F-A0D8-B83FFC4BFB1E}" type="presParOf" srcId="{A3B890A4-2FF1-3141-BA58-051727CC5549}" destId="{C28F5740-B5E6-A140-B084-4833707212B1}" srcOrd="1" destOrd="0" presId="urn:microsoft.com/office/officeart/2005/8/layout/hierarchy4"/>
    <dgm:cxn modelId="{EFA3433A-0E0A-8A4B-A9CC-CD252DE71757}" type="presParOf" srcId="{A3B890A4-2FF1-3141-BA58-051727CC5549}" destId="{C024FA5B-3DA9-F249-AE3A-0A9BB8405533}" srcOrd="2" destOrd="0" presId="urn:microsoft.com/office/officeart/2005/8/layout/hierarchy4"/>
    <dgm:cxn modelId="{41545C72-3011-2A48-8507-15AE6E660EC3}" type="presParOf" srcId="{C024FA5B-3DA9-F249-AE3A-0A9BB8405533}" destId="{FF17E9A0-3317-C04C-B8F3-AD2F0002F5A9}" srcOrd="0" destOrd="0" presId="urn:microsoft.com/office/officeart/2005/8/layout/hierarchy4"/>
    <dgm:cxn modelId="{F6DAB0DD-4225-1049-82E1-BA7167A3E8B3}" type="presParOf" srcId="{C024FA5B-3DA9-F249-AE3A-0A9BB8405533}" destId="{0966C40C-CCF3-E349-91D5-457049DF8F7A}" srcOrd="1" destOrd="0" presId="urn:microsoft.com/office/officeart/2005/8/layout/hierarchy4"/>
    <dgm:cxn modelId="{947BFD2C-FEB1-8240-9207-B56A9503814B}" type="presParOf" srcId="{C024FA5B-3DA9-F249-AE3A-0A9BB8405533}" destId="{A20E6999-EB40-F44F-918D-F3FDB2D435F6}" srcOrd="2" destOrd="0" presId="urn:microsoft.com/office/officeart/2005/8/layout/hierarchy4"/>
    <dgm:cxn modelId="{F8600F8C-127B-8D48-9DFB-43F72880D92C}" type="presParOf" srcId="{A20E6999-EB40-F44F-918D-F3FDB2D435F6}" destId="{846FEEFA-19B5-774E-878A-8FDF467B3747}" srcOrd="0" destOrd="0" presId="urn:microsoft.com/office/officeart/2005/8/layout/hierarchy4"/>
    <dgm:cxn modelId="{DA42B502-9742-D143-AC73-8DB2BA2D55FC}" type="presParOf" srcId="{846FEEFA-19B5-774E-878A-8FDF467B3747}" destId="{F099276F-4D27-B84C-8310-AE6891B0348F}" srcOrd="0" destOrd="0" presId="urn:microsoft.com/office/officeart/2005/8/layout/hierarchy4"/>
    <dgm:cxn modelId="{3EA038E5-0E88-B34B-B5A0-5123A1D9C953}" type="presParOf" srcId="{846FEEFA-19B5-774E-878A-8FDF467B3747}" destId="{85D7DC72-FB46-9646-BE17-2BF9D8DA11D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F71BE-9305-6E44-96FF-088E1FEB5F15}">
      <dsp:nvSpPr>
        <dsp:cNvPr id="0" name=""/>
        <dsp:cNvSpPr/>
      </dsp:nvSpPr>
      <dsp:spPr>
        <a:xfrm>
          <a:off x="1975918" y="1170"/>
          <a:ext cx="2011560" cy="12069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Low insulin levels</a:t>
          </a:r>
        </a:p>
      </dsp:txBody>
      <dsp:txXfrm>
        <a:off x="2011268" y="36520"/>
        <a:ext cx="1940860" cy="1136236"/>
      </dsp:txXfrm>
    </dsp:sp>
    <dsp:sp modelId="{6CE5F9C1-2674-094B-BBDE-7F227D47E47B}">
      <dsp:nvSpPr>
        <dsp:cNvPr id="0" name=""/>
        <dsp:cNvSpPr/>
      </dsp:nvSpPr>
      <dsp:spPr>
        <a:xfrm>
          <a:off x="4164496" y="355205"/>
          <a:ext cx="426450" cy="4988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4164496" y="454978"/>
        <a:ext cx="298515" cy="299321"/>
      </dsp:txXfrm>
    </dsp:sp>
    <dsp:sp modelId="{D8CDDFAF-E248-7D4F-BE4B-E74F4A71C6BB}">
      <dsp:nvSpPr>
        <dsp:cNvPr id="0" name=""/>
        <dsp:cNvSpPr/>
      </dsp:nvSpPr>
      <dsp:spPr>
        <a:xfrm>
          <a:off x="4792103" y="1170"/>
          <a:ext cx="2599298" cy="12069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0000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1000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Glycogenolysis</a:t>
          </a:r>
          <a:r>
            <a:rPr lang="en-US" sz="2400" kern="1200" dirty="0"/>
            <a:t>, Proteolysis</a:t>
          </a:r>
        </a:p>
      </dsp:txBody>
      <dsp:txXfrm>
        <a:off x="4827453" y="36520"/>
        <a:ext cx="2528598" cy="1136236"/>
      </dsp:txXfrm>
    </dsp:sp>
    <dsp:sp modelId="{353855FB-371A-924D-BB87-B968FF34C272}">
      <dsp:nvSpPr>
        <dsp:cNvPr id="0" name=""/>
        <dsp:cNvSpPr/>
      </dsp:nvSpPr>
      <dsp:spPr>
        <a:xfrm rot="5728658">
          <a:off x="5782257" y="1348916"/>
          <a:ext cx="428407" cy="4988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769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90000"/>
                <a:hueOff val="0"/>
                <a:satOff val="0"/>
                <a:lumOff val="769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90000"/>
                <a:hueOff val="0"/>
                <a:satOff val="0"/>
                <a:lumOff val="769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-5400000">
        <a:off x="5852934" y="1384439"/>
        <a:ext cx="299321" cy="299885"/>
      </dsp:txXfrm>
    </dsp:sp>
    <dsp:sp modelId="{74B68BC2-4D03-9E43-B83C-6CC09B0285D4}">
      <dsp:nvSpPr>
        <dsp:cNvPr id="0" name=""/>
        <dsp:cNvSpPr/>
      </dsp:nvSpPr>
      <dsp:spPr>
        <a:xfrm>
          <a:off x="4406306" y="2012731"/>
          <a:ext cx="2985096" cy="12069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2000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Tissue uptake of glucose is inhibited </a:t>
          </a:r>
          <a:r>
            <a:rPr lang="en-US" sz="2400" kern="1200" dirty="0">
              <a:sym typeface="Wingdings"/>
            </a:rPr>
            <a:t></a:t>
          </a:r>
          <a:r>
            <a:rPr lang="en-US" sz="2400" kern="1200" dirty="0"/>
            <a:t> Hyperglycemia</a:t>
          </a:r>
        </a:p>
      </dsp:txBody>
      <dsp:txXfrm>
        <a:off x="4441656" y="2048081"/>
        <a:ext cx="2914396" cy="1136236"/>
      </dsp:txXfrm>
    </dsp:sp>
    <dsp:sp modelId="{64671319-A483-0F48-9C77-8E82CAF1EC51}">
      <dsp:nvSpPr>
        <dsp:cNvPr id="0" name=""/>
        <dsp:cNvSpPr/>
      </dsp:nvSpPr>
      <dsp:spPr>
        <a:xfrm rot="10800000">
          <a:off x="3802838" y="2366766"/>
          <a:ext cx="426450" cy="4988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153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90000"/>
                <a:hueOff val="0"/>
                <a:satOff val="0"/>
                <a:lumOff val="153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90000"/>
                <a:hueOff val="0"/>
                <a:satOff val="0"/>
                <a:lumOff val="153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3930773" y="2466539"/>
        <a:ext cx="298515" cy="299321"/>
      </dsp:txXfrm>
    </dsp:sp>
    <dsp:sp modelId="{9F2A6F74-FA7D-194D-82D5-0122ECB0DE95}">
      <dsp:nvSpPr>
        <dsp:cNvPr id="0" name=""/>
        <dsp:cNvSpPr/>
      </dsp:nvSpPr>
      <dsp:spPr>
        <a:xfrm>
          <a:off x="914397" y="2012731"/>
          <a:ext cx="2687284" cy="12069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0000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3000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Lower insulin levels </a:t>
          </a:r>
          <a:r>
            <a:rPr lang="en-US" sz="2400" kern="1200" dirty="0">
              <a:sym typeface="Wingdings"/>
            </a:rPr>
            <a:t> Lipolysis</a:t>
          </a:r>
          <a:endParaRPr lang="en-US" sz="2400" kern="1200" dirty="0"/>
        </a:p>
      </dsp:txBody>
      <dsp:txXfrm>
        <a:off x="949747" y="2048081"/>
        <a:ext cx="2616584" cy="1136236"/>
      </dsp:txXfrm>
    </dsp:sp>
    <dsp:sp modelId="{D2A0ED1D-A046-7746-A2C6-6B7A92D03703}">
      <dsp:nvSpPr>
        <dsp:cNvPr id="0" name=""/>
        <dsp:cNvSpPr/>
      </dsp:nvSpPr>
      <dsp:spPr>
        <a:xfrm rot="3518161">
          <a:off x="2614032" y="3360477"/>
          <a:ext cx="499428" cy="4988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230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90000"/>
                <a:hueOff val="0"/>
                <a:satOff val="0"/>
                <a:lumOff val="230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90000"/>
                <a:hueOff val="0"/>
                <a:satOff val="0"/>
                <a:lumOff val="230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 rot="-5400000">
        <a:off x="2675138" y="3371131"/>
        <a:ext cx="299321" cy="349768"/>
      </dsp:txXfrm>
    </dsp:sp>
    <dsp:sp modelId="{319AD8FF-91B8-1742-9FC7-E71B7297477C}">
      <dsp:nvSpPr>
        <dsp:cNvPr id="0" name=""/>
        <dsp:cNvSpPr/>
      </dsp:nvSpPr>
      <dsp:spPr>
        <a:xfrm>
          <a:off x="914397" y="4024292"/>
          <a:ext cx="5139538" cy="12069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Urinary ketones, </a:t>
          </a:r>
          <a:r>
            <a:rPr lang="en-US" sz="2400" kern="1200" dirty="0" err="1"/>
            <a:t>Ketonemia</a:t>
          </a:r>
          <a:r>
            <a:rPr lang="en-US" sz="2400" kern="1200" dirty="0"/>
            <a:t> </a:t>
          </a:r>
          <a:r>
            <a:rPr lang="en-US" sz="2400" kern="1200" dirty="0">
              <a:sym typeface="Wingdings"/>
            </a:rPr>
            <a:t> Acidosis</a:t>
          </a:r>
          <a:endParaRPr lang="en-US" sz="2400" kern="1200" dirty="0"/>
        </a:p>
      </dsp:txBody>
      <dsp:txXfrm>
        <a:off x="949747" y="4059642"/>
        <a:ext cx="5068838" cy="11362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F7316-23CA-AF42-B3A7-6D520023A370}">
      <dsp:nvSpPr>
        <dsp:cNvPr id="0" name=""/>
        <dsp:cNvSpPr/>
      </dsp:nvSpPr>
      <dsp:spPr>
        <a:xfrm>
          <a:off x="2800351" y="2645"/>
          <a:ext cx="2285996" cy="9286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Cystic Fibrosis (20% develop DM later in life)</a:t>
          </a:r>
        </a:p>
      </dsp:txBody>
      <dsp:txXfrm>
        <a:off x="2845684" y="47978"/>
        <a:ext cx="2195330" cy="837985"/>
      </dsp:txXfrm>
    </dsp:sp>
    <dsp:sp modelId="{53D41822-C268-0746-8A4E-1FAEB3CC5AFC}">
      <dsp:nvSpPr>
        <dsp:cNvPr id="0" name=""/>
        <dsp:cNvSpPr/>
      </dsp:nvSpPr>
      <dsp:spPr>
        <a:xfrm>
          <a:off x="2088211" y="466971"/>
          <a:ext cx="3710277" cy="3710277"/>
        </a:xfrm>
        <a:custGeom>
          <a:avLst/>
          <a:gdLst/>
          <a:ahLst/>
          <a:cxnLst/>
          <a:rect l="0" t="0" r="0" b="0"/>
          <a:pathLst>
            <a:path>
              <a:moveTo>
                <a:pt x="3002692" y="397517"/>
              </a:moveTo>
              <a:arcTo wR="1855138" hR="1855138" stAng="18492756" swAng="105603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F6FE0-7089-524C-86DA-836716FA7B5D}">
      <dsp:nvSpPr>
        <dsp:cNvPr id="0" name=""/>
        <dsp:cNvSpPr/>
      </dsp:nvSpPr>
      <dsp:spPr>
        <a:xfrm>
          <a:off x="4993344" y="1284515"/>
          <a:ext cx="1428694" cy="9286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Pancreatitis</a:t>
          </a:r>
        </a:p>
      </dsp:txBody>
      <dsp:txXfrm>
        <a:off x="5038677" y="1329848"/>
        <a:ext cx="1338028" cy="837985"/>
      </dsp:txXfrm>
    </dsp:sp>
    <dsp:sp modelId="{6CDB751F-9645-394F-80D8-47537D3C8789}">
      <dsp:nvSpPr>
        <dsp:cNvPr id="0" name=""/>
        <dsp:cNvSpPr/>
      </dsp:nvSpPr>
      <dsp:spPr>
        <a:xfrm>
          <a:off x="2088211" y="466971"/>
          <a:ext cx="3710277" cy="3710277"/>
        </a:xfrm>
        <a:custGeom>
          <a:avLst/>
          <a:gdLst/>
          <a:ahLst/>
          <a:cxnLst/>
          <a:rect l="0" t="0" r="0" b="0"/>
          <a:pathLst>
            <a:path>
              <a:moveTo>
                <a:pt x="3707735" y="1758052"/>
              </a:moveTo>
              <a:arcTo wR="1855138" hR="1855138" stAng="21420007" swAng="219604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12D27-A9B2-AD49-A9FF-D77872822C72}">
      <dsp:nvSpPr>
        <dsp:cNvPr id="0" name=""/>
        <dsp:cNvSpPr/>
      </dsp:nvSpPr>
      <dsp:spPr>
        <a:xfrm>
          <a:off x="4066797" y="3358623"/>
          <a:ext cx="1933951" cy="9286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Turner, Down, </a:t>
          </a:r>
          <a:r>
            <a:rPr lang="en-US" sz="1600" kern="1200" dirty="0" err="1"/>
            <a:t>Klinefelter</a:t>
          </a:r>
          <a:r>
            <a:rPr lang="en-US" sz="1600" kern="1200" dirty="0"/>
            <a:t>, </a:t>
          </a:r>
          <a:r>
            <a:rPr lang="en-US" sz="1600" kern="1200" dirty="0" err="1"/>
            <a:t>Prader</a:t>
          </a:r>
          <a:r>
            <a:rPr lang="en-US" sz="1600" kern="1200" dirty="0"/>
            <a:t>-Willi, Wolfram</a:t>
          </a:r>
        </a:p>
      </dsp:txBody>
      <dsp:txXfrm>
        <a:off x="4112130" y="3403956"/>
        <a:ext cx="1843285" cy="837985"/>
      </dsp:txXfrm>
    </dsp:sp>
    <dsp:sp modelId="{FD256FFB-A184-8E4B-9541-7D2EE3BCFA7D}">
      <dsp:nvSpPr>
        <dsp:cNvPr id="0" name=""/>
        <dsp:cNvSpPr/>
      </dsp:nvSpPr>
      <dsp:spPr>
        <a:xfrm>
          <a:off x="2088211" y="466971"/>
          <a:ext cx="3710277" cy="3710277"/>
        </a:xfrm>
        <a:custGeom>
          <a:avLst/>
          <a:gdLst/>
          <a:ahLst/>
          <a:cxnLst/>
          <a:rect l="0" t="0" r="0" b="0"/>
          <a:pathLst>
            <a:path>
              <a:moveTo>
                <a:pt x="1976882" y="3706278"/>
              </a:moveTo>
              <a:arcTo wR="1855138" hR="1855138" stAng="5174235" swAng="3101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EF5BEC-DBA3-3346-A8A7-71C68EEB17C1}">
      <dsp:nvSpPr>
        <dsp:cNvPr id="0" name=""/>
        <dsp:cNvSpPr/>
      </dsp:nvSpPr>
      <dsp:spPr>
        <a:xfrm>
          <a:off x="1809751" y="3358623"/>
          <a:ext cx="2086350" cy="9286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Exogenous steroids,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Cushing syndrome</a:t>
          </a:r>
        </a:p>
      </dsp:txBody>
      <dsp:txXfrm>
        <a:off x="1855084" y="3403956"/>
        <a:ext cx="1995684" cy="837985"/>
      </dsp:txXfrm>
    </dsp:sp>
    <dsp:sp modelId="{5C81A8E3-326C-B545-926A-7A2C8D2088EC}">
      <dsp:nvSpPr>
        <dsp:cNvPr id="0" name=""/>
        <dsp:cNvSpPr/>
      </dsp:nvSpPr>
      <dsp:spPr>
        <a:xfrm>
          <a:off x="2088211" y="466971"/>
          <a:ext cx="3710277" cy="3710277"/>
        </a:xfrm>
        <a:custGeom>
          <a:avLst/>
          <a:gdLst/>
          <a:ahLst/>
          <a:cxnLst/>
          <a:rect l="0" t="0" r="0" b="0"/>
          <a:pathLst>
            <a:path>
              <a:moveTo>
                <a:pt x="309970" y="2881781"/>
              </a:moveTo>
              <a:arcTo wR="1855138" hR="1855138" stAng="8783945" swAng="219604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6A7A8-AB93-8049-9AB8-93443091FEEA}">
      <dsp:nvSpPr>
        <dsp:cNvPr id="0" name=""/>
        <dsp:cNvSpPr/>
      </dsp:nvSpPr>
      <dsp:spPr>
        <a:xfrm>
          <a:off x="1464661" y="1284515"/>
          <a:ext cx="1428694" cy="9286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Neoplasia</a:t>
          </a:r>
        </a:p>
      </dsp:txBody>
      <dsp:txXfrm>
        <a:off x="1509994" y="1329848"/>
        <a:ext cx="1338028" cy="837985"/>
      </dsp:txXfrm>
    </dsp:sp>
    <dsp:sp modelId="{DB014DBA-1696-1940-8A28-0778DD2A96F9}">
      <dsp:nvSpPr>
        <dsp:cNvPr id="0" name=""/>
        <dsp:cNvSpPr/>
      </dsp:nvSpPr>
      <dsp:spPr>
        <a:xfrm>
          <a:off x="2088211" y="466971"/>
          <a:ext cx="3710277" cy="3710277"/>
        </a:xfrm>
        <a:custGeom>
          <a:avLst/>
          <a:gdLst/>
          <a:ahLst/>
          <a:cxnLst/>
          <a:rect l="0" t="0" r="0" b="0"/>
          <a:pathLst>
            <a:path>
              <a:moveTo>
                <a:pt x="320550" y="812748"/>
              </a:moveTo>
              <a:arcTo wR="1855138" hR="1855138" stAng="12851211" swAng="105603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FBA8B-774F-B24E-A8D9-85967BC2ECCB}">
      <dsp:nvSpPr>
        <dsp:cNvPr id="0" name=""/>
        <dsp:cNvSpPr/>
      </dsp:nvSpPr>
      <dsp:spPr>
        <a:xfrm>
          <a:off x="6187412" y="2072982"/>
          <a:ext cx="91440" cy="350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489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827A5-A26A-694F-BD21-1F5E12965FDD}">
      <dsp:nvSpPr>
        <dsp:cNvPr id="0" name=""/>
        <dsp:cNvSpPr/>
      </dsp:nvSpPr>
      <dsp:spPr>
        <a:xfrm>
          <a:off x="4223437" y="957239"/>
          <a:ext cx="2009694" cy="350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848"/>
              </a:lnTo>
              <a:lnTo>
                <a:pt x="2009694" y="238848"/>
              </a:lnTo>
              <a:lnTo>
                <a:pt x="2009694" y="350489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9939C-DBAC-5B4F-BF88-7A245969D947}">
      <dsp:nvSpPr>
        <dsp:cNvPr id="0" name=""/>
        <dsp:cNvSpPr/>
      </dsp:nvSpPr>
      <dsp:spPr>
        <a:xfrm>
          <a:off x="2064331" y="2072982"/>
          <a:ext cx="1254594" cy="350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848"/>
              </a:lnTo>
              <a:lnTo>
                <a:pt x="1254594" y="238848"/>
              </a:lnTo>
              <a:lnTo>
                <a:pt x="1254594" y="350489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60A999-2B15-F943-96A5-660DAB786CF3}">
      <dsp:nvSpPr>
        <dsp:cNvPr id="0" name=""/>
        <dsp:cNvSpPr/>
      </dsp:nvSpPr>
      <dsp:spPr>
        <a:xfrm>
          <a:off x="1124117" y="2072982"/>
          <a:ext cx="940213" cy="350489"/>
        </a:xfrm>
        <a:custGeom>
          <a:avLst/>
          <a:gdLst/>
          <a:ahLst/>
          <a:cxnLst/>
          <a:rect l="0" t="0" r="0" b="0"/>
          <a:pathLst>
            <a:path>
              <a:moveTo>
                <a:pt x="940213" y="0"/>
              </a:moveTo>
              <a:lnTo>
                <a:pt x="940213" y="238848"/>
              </a:lnTo>
              <a:lnTo>
                <a:pt x="0" y="238848"/>
              </a:lnTo>
              <a:lnTo>
                <a:pt x="0" y="350489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E7BB1-6DE9-E641-998D-FB0561225513}">
      <dsp:nvSpPr>
        <dsp:cNvPr id="0" name=""/>
        <dsp:cNvSpPr/>
      </dsp:nvSpPr>
      <dsp:spPr>
        <a:xfrm>
          <a:off x="2064331" y="957239"/>
          <a:ext cx="2159105" cy="350489"/>
        </a:xfrm>
        <a:custGeom>
          <a:avLst/>
          <a:gdLst/>
          <a:ahLst/>
          <a:cxnLst/>
          <a:rect l="0" t="0" r="0" b="0"/>
          <a:pathLst>
            <a:path>
              <a:moveTo>
                <a:pt x="2159105" y="0"/>
              </a:moveTo>
              <a:lnTo>
                <a:pt x="2159105" y="238848"/>
              </a:lnTo>
              <a:lnTo>
                <a:pt x="0" y="238848"/>
              </a:lnTo>
              <a:lnTo>
                <a:pt x="0" y="350489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8F478-5B67-5449-A498-EA23554B9011}">
      <dsp:nvSpPr>
        <dsp:cNvPr id="0" name=""/>
        <dsp:cNvSpPr/>
      </dsp:nvSpPr>
      <dsp:spPr>
        <a:xfrm>
          <a:off x="2020063" y="191986"/>
          <a:ext cx="4406748" cy="765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9707EF-C069-BE4B-9A1F-57E443B65E99}">
      <dsp:nvSpPr>
        <dsp:cNvPr id="0" name=""/>
        <dsp:cNvSpPr/>
      </dsp:nvSpPr>
      <dsp:spPr>
        <a:xfrm>
          <a:off x="2153965" y="319193"/>
          <a:ext cx="4406748" cy="765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Minor (&lt;30 minutes, 1 missed meal)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Glucose monitoring every 30-60 minutes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176378" y="341606"/>
        <a:ext cx="4361922" cy="720426"/>
      </dsp:txXfrm>
    </dsp:sp>
    <dsp:sp modelId="{8CB924D6-D777-FF41-8B8D-5F96CEC62473}">
      <dsp:nvSpPr>
        <dsp:cNvPr id="0" name=""/>
        <dsp:cNvSpPr/>
      </dsp:nvSpPr>
      <dsp:spPr>
        <a:xfrm>
          <a:off x="1036861" y="1307729"/>
          <a:ext cx="2054939" cy="765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0AF4C5-B496-C94C-94F1-97991B3530FC}">
      <dsp:nvSpPr>
        <dsp:cNvPr id="0" name=""/>
        <dsp:cNvSpPr/>
      </dsp:nvSpPr>
      <dsp:spPr>
        <a:xfrm>
          <a:off x="1170764" y="1434936"/>
          <a:ext cx="2054939" cy="765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Morning surgery</a:t>
          </a:r>
        </a:p>
      </dsp:txBody>
      <dsp:txXfrm>
        <a:off x="1193177" y="1457349"/>
        <a:ext cx="2010113" cy="720426"/>
      </dsp:txXfrm>
    </dsp:sp>
    <dsp:sp modelId="{A757AFF3-6A5C-8C49-B439-76BB2551F23B}">
      <dsp:nvSpPr>
        <dsp:cNvPr id="0" name=""/>
        <dsp:cNvSpPr/>
      </dsp:nvSpPr>
      <dsp:spPr>
        <a:xfrm>
          <a:off x="3425" y="2423471"/>
          <a:ext cx="2241383" cy="20042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DA7810-277E-1942-AD35-CBCCA3CDBB3B}">
      <dsp:nvSpPr>
        <dsp:cNvPr id="0" name=""/>
        <dsp:cNvSpPr/>
      </dsp:nvSpPr>
      <dsp:spPr>
        <a:xfrm>
          <a:off x="137328" y="2550679"/>
          <a:ext cx="2241383" cy="20042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Basal bolus regime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Usually long-acting insulin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Omit rapid-acting morning insulin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Pre-mixed insulin regimes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Delay morning dose until after surgery</a:t>
          </a:r>
        </a:p>
      </dsp:txBody>
      <dsp:txXfrm>
        <a:off x="196032" y="2609383"/>
        <a:ext cx="2123975" cy="1886881"/>
      </dsp:txXfrm>
    </dsp:sp>
    <dsp:sp modelId="{34603E1F-59D8-5141-9E20-1D705DEBF45E}">
      <dsp:nvSpPr>
        <dsp:cNvPr id="0" name=""/>
        <dsp:cNvSpPr/>
      </dsp:nvSpPr>
      <dsp:spPr>
        <a:xfrm>
          <a:off x="2512614" y="2423471"/>
          <a:ext cx="1612622" cy="11749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02BF4E-0833-7540-8DFD-B9DB80742A9E}">
      <dsp:nvSpPr>
        <dsp:cNvPr id="0" name=""/>
        <dsp:cNvSpPr/>
      </dsp:nvSpPr>
      <dsp:spPr>
        <a:xfrm>
          <a:off x="2646516" y="2550679"/>
          <a:ext cx="1612622" cy="1174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Insulin Pump</a:t>
          </a:r>
          <a:endParaRPr lang="en-US" sz="1600" b="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Continue usual basal rate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Omit morning bolus</a:t>
          </a:r>
          <a:endParaRPr lang="en-US" sz="1400" b="1" kern="1200" dirty="0"/>
        </a:p>
      </dsp:txBody>
      <dsp:txXfrm>
        <a:off x="2680930" y="2585093"/>
        <a:ext cx="1543794" cy="1106156"/>
      </dsp:txXfrm>
    </dsp:sp>
    <dsp:sp modelId="{67F1B646-559A-5142-819F-ADA164D11A7E}">
      <dsp:nvSpPr>
        <dsp:cNvPr id="0" name=""/>
        <dsp:cNvSpPr/>
      </dsp:nvSpPr>
      <dsp:spPr>
        <a:xfrm>
          <a:off x="5056251" y="1307729"/>
          <a:ext cx="2353761" cy="765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8ED159-7100-BB4E-AD2F-7BF78AACDFFE}">
      <dsp:nvSpPr>
        <dsp:cNvPr id="0" name=""/>
        <dsp:cNvSpPr/>
      </dsp:nvSpPr>
      <dsp:spPr>
        <a:xfrm>
          <a:off x="5190153" y="1434936"/>
          <a:ext cx="2353761" cy="765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Afternoon surgery</a:t>
          </a:r>
        </a:p>
      </dsp:txBody>
      <dsp:txXfrm>
        <a:off x="5212566" y="1457349"/>
        <a:ext cx="2308935" cy="720426"/>
      </dsp:txXfrm>
    </dsp:sp>
    <dsp:sp modelId="{034897BE-0954-3F4A-8EBC-58D654F0A297}">
      <dsp:nvSpPr>
        <dsp:cNvPr id="0" name=""/>
        <dsp:cNvSpPr/>
      </dsp:nvSpPr>
      <dsp:spPr>
        <a:xfrm>
          <a:off x="4393042" y="2423471"/>
          <a:ext cx="3680179" cy="20611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E60AAD-2219-DA4E-A5B6-34809F6824DC}">
      <dsp:nvSpPr>
        <dsp:cNvPr id="0" name=""/>
        <dsp:cNvSpPr/>
      </dsp:nvSpPr>
      <dsp:spPr>
        <a:xfrm>
          <a:off x="4526944" y="2550679"/>
          <a:ext cx="3680179" cy="2061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Basal bolus regime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Usual long-acting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Normal rapid-acting morning insulin bolus (depending on carbohydrate content breakfast)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Pre-mixed insulin regimes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Give ½ rapid-acting component of morning insulin dose only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0" kern="1200" dirty="0"/>
        </a:p>
      </dsp:txBody>
      <dsp:txXfrm>
        <a:off x="4587312" y="2611047"/>
        <a:ext cx="3559443" cy="19403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FBA8B-774F-B24E-A8D9-85967BC2ECCB}">
      <dsp:nvSpPr>
        <dsp:cNvPr id="0" name=""/>
        <dsp:cNvSpPr/>
      </dsp:nvSpPr>
      <dsp:spPr>
        <a:xfrm>
          <a:off x="6767609" y="1896918"/>
          <a:ext cx="91440" cy="2803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035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827A5-A26A-694F-BD21-1F5E12965FDD}">
      <dsp:nvSpPr>
        <dsp:cNvPr id="0" name=""/>
        <dsp:cNvSpPr/>
      </dsp:nvSpPr>
      <dsp:spPr>
        <a:xfrm>
          <a:off x="4688566" y="1004449"/>
          <a:ext cx="2124763" cy="280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052"/>
              </a:lnTo>
              <a:lnTo>
                <a:pt x="2124763" y="191052"/>
              </a:lnTo>
              <a:lnTo>
                <a:pt x="2124763" y="28035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9939C-DBAC-5B4F-BF88-7A245969D947}">
      <dsp:nvSpPr>
        <dsp:cNvPr id="0" name=""/>
        <dsp:cNvSpPr/>
      </dsp:nvSpPr>
      <dsp:spPr>
        <a:xfrm>
          <a:off x="2454837" y="1896918"/>
          <a:ext cx="1537371" cy="280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052"/>
              </a:lnTo>
              <a:lnTo>
                <a:pt x="1537371" y="191052"/>
              </a:lnTo>
              <a:lnTo>
                <a:pt x="1537371" y="28035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60A999-2B15-F943-96A5-660DAB786CF3}">
      <dsp:nvSpPr>
        <dsp:cNvPr id="0" name=""/>
        <dsp:cNvSpPr/>
      </dsp:nvSpPr>
      <dsp:spPr>
        <a:xfrm>
          <a:off x="1430626" y="1896918"/>
          <a:ext cx="1024211" cy="280352"/>
        </a:xfrm>
        <a:custGeom>
          <a:avLst/>
          <a:gdLst/>
          <a:ahLst/>
          <a:cxnLst/>
          <a:rect l="0" t="0" r="0" b="0"/>
          <a:pathLst>
            <a:path>
              <a:moveTo>
                <a:pt x="1024211" y="0"/>
              </a:moveTo>
              <a:lnTo>
                <a:pt x="1024211" y="191052"/>
              </a:lnTo>
              <a:lnTo>
                <a:pt x="0" y="191052"/>
              </a:lnTo>
              <a:lnTo>
                <a:pt x="0" y="28035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E7BB1-6DE9-E641-998D-FB0561225513}">
      <dsp:nvSpPr>
        <dsp:cNvPr id="0" name=""/>
        <dsp:cNvSpPr/>
      </dsp:nvSpPr>
      <dsp:spPr>
        <a:xfrm>
          <a:off x="2454837" y="1004449"/>
          <a:ext cx="2233729" cy="280352"/>
        </a:xfrm>
        <a:custGeom>
          <a:avLst/>
          <a:gdLst/>
          <a:ahLst/>
          <a:cxnLst/>
          <a:rect l="0" t="0" r="0" b="0"/>
          <a:pathLst>
            <a:path>
              <a:moveTo>
                <a:pt x="2233729" y="0"/>
              </a:moveTo>
              <a:lnTo>
                <a:pt x="2233729" y="191052"/>
              </a:lnTo>
              <a:lnTo>
                <a:pt x="0" y="191052"/>
              </a:lnTo>
              <a:lnTo>
                <a:pt x="0" y="28035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8F478-5B67-5449-A498-EA23554B9011}">
      <dsp:nvSpPr>
        <dsp:cNvPr id="0" name=""/>
        <dsp:cNvSpPr/>
      </dsp:nvSpPr>
      <dsp:spPr>
        <a:xfrm>
          <a:off x="2388470" y="77638"/>
          <a:ext cx="4600193" cy="9268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9707EF-C069-BE4B-9A1F-57E443B65E99}">
      <dsp:nvSpPr>
        <dsp:cNvPr id="0" name=""/>
        <dsp:cNvSpPr/>
      </dsp:nvSpPr>
      <dsp:spPr>
        <a:xfrm>
          <a:off x="2495577" y="179389"/>
          <a:ext cx="4600193" cy="926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Major (&gt;30 minutes, 1 missed meal)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Glucose monitoring every 30-60 minutes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522722" y="206534"/>
        <a:ext cx="4545903" cy="872521"/>
      </dsp:txXfrm>
    </dsp:sp>
    <dsp:sp modelId="{8CB924D6-D777-FF41-8B8D-5F96CEC62473}">
      <dsp:nvSpPr>
        <dsp:cNvPr id="0" name=""/>
        <dsp:cNvSpPr/>
      </dsp:nvSpPr>
      <dsp:spPr>
        <a:xfrm>
          <a:off x="1131239" y="1284801"/>
          <a:ext cx="2647195" cy="6121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0AF4C5-B496-C94C-94F1-97991B3530FC}">
      <dsp:nvSpPr>
        <dsp:cNvPr id="0" name=""/>
        <dsp:cNvSpPr/>
      </dsp:nvSpPr>
      <dsp:spPr>
        <a:xfrm>
          <a:off x="1238346" y="1386553"/>
          <a:ext cx="2647195" cy="612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Morning surgery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Admit evening prior to surgery</a:t>
          </a:r>
        </a:p>
      </dsp:txBody>
      <dsp:txXfrm>
        <a:off x="1256274" y="1404481"/>
        <a:ext cx="2611339" cy="576260"/>
      </dsp:txXfrm>
    </dsp:sp>
    <dsp:sp modelId="{A757AFF3-6A5C-8C49-B439-76BB2551F23B}">
      <dsp:nvSpPr>
        <dsp:cNvPr id="0" name=""/>
        <dsp:cNvSpPr/>
      </dsp:nvSpPr>
      <dsp:spPr>
        <a:xfrm>
          <a:off x="361" y="2177270"/>
          <a:ext cx="2860529" cy="24455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DA7810-277E-1942-AD35-CBCCA3CDBB3B}">
      <dsp:nvSpPr>
        <dsp:cNvPr id="0" name=""/>
        <dsp:cNvSpPr/>
      </dsp:nvSpPr>
      <dsp:spPr>
        <a:xfrm>
          <a:off x="107467" y="2279022"/>
          <a:ext cx="2860529" cy="2445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Basal bolus regime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-Usually long-acting insulin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-Omit rapid-acting morning insulin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-IV fluids and IV sliding scale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Pre-mixed insulin regimes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-Omit morning insulin dose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-IV fluids and IV sliding scale</a:t>
          </a:r>
        </a:p>
      </dsp:txBody>
      <dsp:txXfrm>
        <a:off x="179096" y="2350651"/>
        <a:ext cx="2717271" cy="2302336"/>
      </dsp:txXfrm>
    </dsp:sp>
    <dsp:sp modelId="{34603E1F-59D8-5141-9E20-1D705DEBF45E}">
      <dsp:nvSpPr>
        <dsp:cNvPr id="0" name=""/>
        <dsp:cNvSpPr/>
      </dsp:nvSpPr>
      <dsp:spPr>
        <a:xfrm>
          <a:off x="3075104" y="2177270"/>
          <a:ext cx="1834208" cy="21769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02BF4E-0833-7540-8DFD-B9DB80742A9E}">
      <dsp:nvSpPr>
        <dsp:cNvPr id="0" name=""/>
        <dsp:cNvSpPr/>
      </dsp:nvSpPr>
      <dsp:spPr>
        <a:xfrm>
          <a:off x="3182211" y="2279022"/>
          <a:ext cx="1834208" cy="21769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Insulin Pump</a:t>
          </a:r>
          <a:endParaRPr lang="en-US" sz="1400" b="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-Continue usual basal rate on pump until 3-6 hours before surgery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-Switch to IV fluids and IV sliding scale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-Omit morning bolus</a:t>
          </a:r>
          <a:endParaRPr lang="en-US" sz="1400" b="1" kern="1200" dirty="0"/>
        </a:p>
      </dsp:txBody>
      <dsp:txXfrm>
        <a:off x="3235933" y="2332744"/>
        <a:ext cx="1726764" cy="2069541"/>
      </dsp:txXfrm>
    </dsp:sp>
    <dsp:sp modelId="{67F1B646-559A-5142-819F-ADA164D11A7E}">
      <dsp:nvSpPr>
        <dsp:cNvPr id="0" name=""/>
        <dsp:cNvSpPr/>
      </dsp:nvSpPr>
      <dsp:spPr>
        <a:xfrm>
          <a:off x="5380765" y="1284801"/>
          <a:ext cx="2865128" cy="6121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8ED159-7100-BB4E-AD2F-7BF78AACDFFE}">
      <dsp:nvSpPr>
        <dsp:cNvPr id="0" name=""/>
        <dsp:cNvSpPr/>
      </dsp:nvSpPr>
      <dsp:spPr>
        <a:xfrm>
          <a:off x="5487872" y="1386553"/>
          <a:ext cx="2865128" cy="612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Afternoon surgery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Admit on morning of surgery</a:t>
          </a:r>
        </a:p>
      </dsp:txBody>
      <dsp:txXfrm>
        <a:off x="5505800" y="1404481"/>
        <a:ext cx="2829272" cy="576260"/>
      </dsp:txXfrm>
    </dsp:sp>
    <dsp:sp modelId="{034897BE-0954-3F4A-8EBC-58D654F0A297}">
      <dsp:nvSpPr>
        <dsp:cNvPr id="0" name=""/>
        <dsp:cNvSpPr/>
      </dsp:nvSpPr>
      <dsp:spPr>
        <a:xfrm>
          <a:off x="5123527" y="2177270"/>
          <a:ext cx="3379604" cy="3004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E60AAD-2219-DA4E-A5B6-34809F6824DC}">
      <dsp:nvSpPr>
        <dsp:cNvPr id="0" name=""/>
        <dsp:cNvSpPr/>
      </dsp:nvSpPr>
      <dsp:spPr>
        <a:xfrm>
          <a:off x="5230634" y="2279022"/>
          <a:ext cx="3379604" cy="3004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Basal bolus regime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-Usual long-acting insulin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-Normal rapid-acting morning insulin bolus (depending on carbohydrate content breakfast)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-IV fluids and IV sliding scale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Pre-mixed insulin regimes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-Give ½ rapid-acting component of morning insulin dose only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-IV fluids and IV sliding scale on admission to hospital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0" kern="1200" dirty="0"/>
        </a:p>
      </dsp:txBody>
      <dsp:txXfrm>
        <a:off x="5318628" y="2367016"/>
        <a:ext cx="3203616" cy="28283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22E6D-62BE-D34F-87B7-713F222942D2}">
      <dsp:nvSpPr>
        <dsp:cNvPr id="0" name=""/>
        <dsp:cNvSpPr/>
      </dsp:nvSpPr>
      <dsp:spPr>
        <a:xfrm rot="5400000">
          <a:off x="1126711" y="1403514"/>
          <a:ext cx="1241287" cy="141316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5B6FA4-67BA-1F4A-8BCA-59EB88F91FF4}">
      <dsp:nvSpPr>
        <dsp:cNvPr id="0" name=""/>
        <dsp:cNvSpPr/>
      </dsp:nvSpPr>
      <dsp:spPr>
        <a:xfrm>
          <a:off x="797845" y="27522"/>
          <a:ext cx="2089598" cy="146265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Type 2 DM</a:t>
          </a:r>
        </a:p>
      </dsp:txBody>
      <dsp:txXfrm>
        <a:off x="869259" y="98936"/>
        <a:ext cx="1946770" cy="1319822"/>
      </dsp:txXfrm>
    </dsp:sp>
    <dsp:sp modelId="{C81BBC37-4A1A-E24F-852A-48A2CBE344C4}">
      <dsp:nvSpPr>
        <dsp:cNvPr id="0" name=""/>
        <dsp:cNvSpPr/>
      </dsp:nvSpPr>
      <dsp:spPr>
        <a:xfrm>
          <a:off x="2887443" y="167019"/>
          <a:ext cx="1519774" cy="1182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143F7-1E47-F34A-ACF9-3F6F0A3CD9A8}">
      <dsp:nvSpPr>
        <dsp:cNvPr id="0" name=""/>
        <dsp:cNvSpPr/>
      </dsp:nvSpPr>
      <dsp:spPr>
        <a:xfrm rot="5400000">
          <a:off x="3808347" y="2486179"/>
          <a:ext cx="1241287" cy="253391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28D01FE-E4C0-344D-83ED-4AE6774DFCF6}">
      <dsp:nvSpPr>
        <dsp:cNvPr id="0" name=""/>
        <dsp:cNvSpPr/>
      </dsp:nvSpPr>
      <dsp:spPr>
        <a:xfrm>
          <a:off x="2495552" y="1664726"/>
          <a:ext cx="3987872" cy="146265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Oral Hypoglycemics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Stop metformin 24 hours prior to surgery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Stop other oral hypoglycemics on day of surgery (e.g. sulfonylureas)</a:t>
          </a:r>
        </a:p>
      </dsp:txBody>
      <dsp:txXfrm>
        <a:off x="2566966" y="1736140"/>
        <a:ext cx="3845044" cy="1319822"/>
      </dsp:txXfrm>
    </dsp:sp>
    <dsp:sp modelId="{040477B7-52C0-A444-8336-5D1556BF639B}">
      <dsp:nvSpPr>
        <dsp:cNvPr id="0" name=""/>
        <dsp:cNvSpPr/>
      </dsp:nvSpPr>
      <dsp:spPr>
        <a:xfrm>
          <a:off x="5569079" y="1810059"/>
          <a:ext cx="1519774" cy="1182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90F73-2165-214D-9B16-F7DDE6B0A2A4}">
      <dsp:nvSpPr>
        <dsp:cNvPr id="0" name=""/>
        <dsp:cNvSpPr/>
      </dsp:nvSpPr>
      <dsp:spPr>
        <a:xfrm>
          <a:off x="5739959" y="3203581"/>
          <a:ext cx="2089598" cy="146265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If patient is on insulin, it depends on regimen</a:t>
          </a:r>
        </a:p>
      </dsp:txBody>
      <dsp:txXfrm>
        <a:off x="5811373" y="3274995"/>
        <a:ext cx="1946770" cy="13198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4A406-6441-9242-BCA4-932D633F066A}">
      <dsp:nvSpPr>
        <dsp:cNvPr id="0" name=""/>
        <dsp:cNvSpPr/>
      </dsp:nvSpPr>
      <dsp:spPr>
        <a:xfrm>
          <a:off x="874" y="3209"/>
          <a:ext cx="7618251" cy="15255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Low insulin + Excess </a:t>
          </a:r>
          <a:r>
            <a:rPr lang="en-US" sz="2400" kern="1200" dirty="0" err="1"/>
            <a:t>counterregulatory</a:t>
          </a:r>
          <a:r>
            <a:rPr lang="en-US" sz="2400" kern="1200" dirty="0"/>
            <a:t> hormones = DKA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(cortisol, </a:t>
          </a:r>
          <a:r>
            <a:rPr lang="en-US" sz="2400" kern="1200" dirty="0" err="1"/>
            <a:t>catecholamines</a:t>
          </a:r>
          <a:r>
            <a:rPr lang="en-US" sz="2400" kern="1200" dirty="0"/>
            <a:t>, glucagon and growth hormone)</a:t>
          </a:r>
        </a:p>
      </dsp:txBody>
      <dsp:txXfrm>
        <a:off x="45555" y="47890"/>
        <a:ext cx="7528889" cy="1436175"/>
      </dsp:txXfrm>
    </dsp:sp>
    <dsp:sp modelId="{9A18C50D-1CC5-C744-B5B0-A682FB8BEC7F}">
      <dsp:nvSpPr>
        <dsp:cNvPr id="0" name=""/>
        <dsp:cNvSpPr/>
      </dsp:nvSpPr>
      <dsp:spPr>
        <a:xfrm>
          <a:off x="874" y="1662931"/>
          <a:ext cx="4976477" cy="15255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Hyperglycemia </a:t>
          </a:r>
          <a:r>
            <a:rPr lang="en-US" sz="2400" kern="1200" dirty="0">
              <a:sym typeface="Wingdings"/>
            </a:rPr>
            <a:t> Osmotic diuresis</a:t>
          </a:r>
          <a:endParaRPr lang="en-US" sz="2400" kern="1200" dirty="0"/>
        </a:p>
      </dsp:txBody>
      <dsp:txXfrm>
        <a:off x="45555" y="1707612"/>
        <a:ext cx="4887115" cy="1436175"/>
      </dsp:txXfrm>
    </dsp:sp>
    <dsp:sp modelId="{585B0C73-13AD-BA4C-8AAB-1B1283C3E127}">
      <dsp:nvSpPr>
        <dsp:cNvPr id="0" name=""/>
        <dsp:cNvSpPr/>
      </dsp:nvSpPr>
      <dsp:spPr>
        <a:xfrm>
          <a:off x="874" y="3322652"/>
          <a:ext cx="2437060" cy="15255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Metabolic acidosis</a:t>
          </a:r>
        </a:p>
      </dsp:txBody>
      <dsp:txXfrm>
        <a:off x="45555" y="3367333"/>
        <a:ext cx="2347698" cy="1436175"/>
      </dsp:txXfrm>
    </dsp:sp>
    <dsp:sp modelId="{E17D9B81-6B4E-1A4D-84D5-37AC4C930313}">
      <dsp:nvSpPr>
        <dsp:cNvPr id="0" name=""/>
        <dsp:cNvSpPr/>
      </dsp:nvSpPr>
      <dsp:spPr>
        <a:xfrm>
          <a:off x="2540291" y="3322652"/>
          <a:ext cx="2437060" cy="15255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Lipolysis </a:t>
          </a:r>
          <a:r>
            <a:rPr lang="en-US" sz="2400" kern="1200" dirty="0">
              <a:sym typeface="Wingdings"/>
            </a:rPr>
            <a:t> Ketone production</a:t>
          </a:r>
          <a:endParaRPr lang="en-US" sz="2400" kern="1200" dirty="0"/>
        </a:p>
      </dsp:txBody>
      <dsp:txXfrm>
        <a:off x="2584972" y="3367333"/>
        <a:ext cx="2347698" cy="1436175"/>
      </dsp:txXfrm>
    </dsp:sp>
    <dsp:sp modelId="{FF17E9A0-3317-C04C-B8F3-AD2F0002F5A9}">
      <dsp:nvSpPr>
        <dsp:cNvPr id="0" name=""/>
        <dsp:cNvSpPr/>
      </dsp:nvSpPr>
      <dsp:spPr>
        <a:xfrm>
          <a:off x="5182065" y="1662931"/>
          <a:ext cx="2437060" cy="15255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Weight loss from catabolic state</a:t>
          </a:r>
        </a:p>
      </dsp:txBody>
      <dsp:txXfrm>
        <a:off x="5226746" y="1707612"/>
        <a:ext cx="2347698" cy="1436175"/>
      </dsp:txXfrm>
    </dsp:sp>
    <dsp:sp modelId="{F099276F-4D27-B84C-8310-AE6891B0348F}">
      <dsp:nvSpPr>
        <dsp:cNvPr id="0" name=""/>
        <dsp:cNvSpPr/>
      </dsp:nvSpPr>
      <dsp:spPr>
        <a:xfrm>
          <a:off x="5182065" y="3322652"/>
          <a:ext cx="2437060" cy="15255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Dehydration</a:t>
          </a:r>
        </a:p>
      </dsp:txBody>
      <dsp:txXfrm>
        <a:off x="5226746" y="3367333"/>
        <a:ext cx="2347698" cy="1436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1424" y="1122363"/>
            <a:ext cx="4219576" cy="16208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1424" y="3112008"/>
            <a:ext cx="4192076" cy="103454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" y="157162"/>
            <a:ext cx="3733800" cy="370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4"/>
          <p:cNvSpPr/>
          <p:nvPr userDrawn="1"/>
        </p:nvSpPr>
        <p:spPr>
          <a:xfrm flipV="1">
            <a:off x="0" y="3048000"/>
            <a:ext cx="9144000" cy="3810000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1" t="16883" r="8327"/>
          <a:stretch/>
        </p:blipFill>
        <p:spPr>
          <a:xfrm>
            <a:off x="4572000" y="4953000"/>
            <a:ext cx="3368163" cy="160020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3223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9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167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1424" y="1122363"/>
            <a:ext cx="4219576" cy="16208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1424" y="3112008"/>
            <a:ext cx="4192076" cy="103454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" y="157162"/>
            <a:ext cx="3733800" cy="370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4"/>
          <p:cNvSpPr/>
          <p:nvPr userDrawn="1"/>
        </p:nvSpPr>
        <p:spPr>
          <a:xfrm flipV="1">
            <a:off x="0" y="3048000"/>
            <a:ext cx="9144000" cy="3810000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1" t="16883" r="8327"/>
          <a:stretch/>
        </p:blipFill>
        <p:spPr>
          <a:xfrm>
            <a:off x="4572000" y="4953000"/>
            <a:ext cx="3368163" cy="160020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42955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781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152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626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551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392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996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48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 marL="1371600" indent="0">
              <a:buNone/>
              <a:defRPr sz="2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17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983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725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94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01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72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0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60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84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23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03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6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54632-50C4-6042-BF0D-689D8DA2E976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0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609600"/>
            <a:ext cx="4648200" cy="2971800"/>
          </a:xfrm>
        </p:spPr>
        <p:txBody>
          <a:bodyPr anchor="ctr">
            <a:normAutofit fontScale="90000"/>
          </a:bodyPr>
          <a:lstStyle/>
          <a:p>
            <a:r>
              <a:rPr lang="en-US" sz="4400">
                <a:latin typeface="+mn-lt"/>
              </a:rPr>
              <a:t>Insulin-Dependent </a:t>
            </a:r>
            <a:r>
              <a:rPr lang="en-US" sz="4400" dirty="0">
                <a:latin typeface="+mn-lt"/>
              </a:rPr>
              <a:t>Diabetes Mellitus (IDDM): Anesthetic Implications and Perioperative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343400"/>
            <a:ext cx="4343400" cy="1828800"/>
          </a:xfrm>
        </p:spPr>
        <p:txBody>
          <a:bodyPr anchor="ctr"/>
          <a:lstStyle/>
          <a:p>
            <a:pPr algn="l"/>
            <a:r>
              <a:rPr lang="en-US" sz="2800" dirty="0"/>
              <a:t>Odinakachukwu Ehie, MD</a:t>
            </a:r>
          </a:p>
          <a:p>
            <a:pPr algn="l"/>
            <a:r>
              <a:rPr lang="en-US" dirty="0"/>
              <a:t>Clinical Assistant Professor</a:t>
            </a:r>
          </a:p>
          <a:p>
            <a:pPr algn="l"/>
            <a:r>
              <a:rPr lang="en-US" dirty="0"/>
              <a:t>UCSF Benioff Children’s Hospital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086100" y="21145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04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886700" cy="1325563"/>
          </a:xfrm>
        </p:spPr>
        <p:txBody>
          <a:bodyPr/>
          <a:lstStyle/>
          <a:p>
            <a:r>
              <a:rPr lang="en-US" dirty="0"/>
              <a:t>Type 1 diabetes (IDDM)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39100" cy="5174598"/>
          </a:xfrm>
        </p:spPr>
        <p:txBody>
          <a:bodyPr>
            <a:normAutofit fontScale="85000" lnSpcReduction="20000"/>
          </a:bodyPr>
          <a:lstStyle/>
          <a:p>
            <a:pPr marL="288925" indent="-288925"/>
            <a:r>
              <a:rPr lang="en-US" dirty="0"/>
              <a:t>Autoimmune disease</a:t>
            </a:r>
          </a:p>
          <a:p>
            <a:pPr marL="288925" indent="-288925"/>
            <a:r>
              <a:rPr lang="en-US" dirty="0"/>
              <a:t>IDDM must be considered in any pediatric patient who continues to urinate regularly despite </a:t>
            </a:r>
            <a:r>
              <a:rPr lang="en-US" sz="3800" i="1" dirty="0"/>
              <a:t>clinical dehydration</a:t>
            </a:r>
          </a:p>
          <a:p>
            <a:pPr marL="288925" indent="-288925"/>
            <a:r>
              <a:rPr lang="en-US" dirty="0"/>
              <a:t>Patients require insulin for normal growth and development in puberty</a:t>
            </a:r>
          </a:p>
          <a:p>
            <a:pPr marL="288925" indent="-288925"/>
            <a:r>
              <a:rPr lang="en-US" dirty="0"/>
              <a:t>Normal goal of fasting blood glucose: 4-6 mmol/L (70-110 mg/dL)</a:t>
            </a:r>
          </a:p>
          <a:p>
            <a:pPr marL="288925" indent="-288925"/>
            <a:r>
              <a:rPr lang="en-US" dirty="0"/>
              <a:t>Types of insulin:</a:t>
            </a:r>
          </a:p>
          <a:p>
            <a:pPr marL="577850" lvl="1">
              <a:buFont typeface="System Font Regular"/>
              <a:buChar char="-"/>
            </a:pPr>
            <a:r>
              <a:rPr lang="en-US" dirty="0"/>
              <a:t>Prandial insulin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given around meals</a:t>
            </a:r>
          </a:p>
          <a:p>
            <a:pPr marL="577850" lvl="1">
              <a:buFont typeface="System Font Regular"/>
              <a:buChar char="-"/>
            </a:pPr>
            <a:r>
              <a:rPr lang="en-US" dirty="0"/>
              <a:t>Basal insulin </a:t>
            </a:r>
            <a:r>
              <a:rPr lang="en-US" dirty="0">
                <a:sym typeface="Wingdings"/>
              </a:rPr>
              <a:t> once or twice daily</a:t>
            </a:r>
          </a:p>
          <a:p>
            <a:pPr marL="577850" lvl="1">
              <a:buFont typeface="System Font Regular"/>
              <a:buChar char="-"/>
            </a:pPr>
            <a:r>
              <a:rPr lang="en-US" dirty="0">
                <a:sym typeface="Wingdings"/>
              </a:rPr>
              <a:t>Premixed insulin  biphasic insulin that includes prandial and basal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59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599"/>
            <a:ext cx="7959538" cy="1066801"/>
          </a:xfrm>
        </p:spPr>
        <p:txBody>
          <a:bodyPr/>
          <a:lstStyle/>
          <a:p>
            <a:r>
              <a:rPr lang="en-US" dirty="0"/>
              <a:t>Insulin Management -Prandial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242745"/>
              </p:ext>
            </p:extLst>
          </p:nvPr>
        </p:nvGraphicFramePr>
        <p:xfrm>
          <a:off x="453838" y="1477963"/>
          <a:ext cx="8232962" cy="476352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41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8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0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6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Prandial Insulin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Onset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Peak (</a:t>
                      </a:r>
                      <a:r>
                        <a:rPr lang="en-US" sz="2400" dirty="0" err="1"/>
                        <a:t>hr</a:t>
                      </a:r>
                      <a:r>
                        <a:rPr lang="en-US" sz="24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Duration (</a:t>
                      </a:r>
                      <a:r>
                        <a:rPr lang="en-US" sz="2400" dirty="0" err="1"/>
                        <a:t>hr</a:t>
                      </a:r>
                      <a:r>
                        <a:rPr lang="en-US" sz="24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Timing of Insulin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2726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Rapid-acting</a:t>
                      </a:r>
                      <a:r>
                        <a:rPr lang="en-US" sz="2000" baseline="0" dirty="0"/>
                        <a:t> insulin: </a:t>
                      </a:r>
                    </a:p>
                    <a:p>
                      <a:pPr algn="ctr"/>
                      <a:endParaRPr lang="en-US" baseline="0" dirty="0"/>
                    </a:p>
                    <a:p>
                      <a:pPr marL="288925" indent="0" algn="l">
                        <a:tabLst/>
                      </a:pPr>
                      <a:r>
                        <a:rPr lang="en-US" baseline="0" dirty="0"/>
                        <a:t>-Humalog (Lispro)</a:t>
                      </a:r>
                    </a:p>
                    <a:p>
                      <a:pPr marL="288925" indent="0" algn="l">
                        <a:tabLst/>
                      </a:pPr>
                      <a:endParaRPr lang="en-US" baseline="0" dirty="0"/>
                    </a:p>
                    <a:p>
                      <a:pPr marL="288925" indent="0" algn="l">
                        <a:tabLst/>
                      </a:pPr>
                      <a:r>
                        <a:rPr lang="en-US" baseline="0" dirty="0"/>
                        <a:t>-</a:t>
                      </a:r>
                      <a:r>
                        <a:rPr lang="en-US" baseline="0" dirty="0" err="1"/>
                        <a:t>Novorapid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 err="1"/>
                        <a:t>Aspart</a:t>
                      </a:r>
                      <a:r>
                        <a:rPr lang="en-US" baseline="0" dirty="0"/>
                        <a:t>)</a:t>
                      </a:r>
                    </a:p>
                    <a:p>
                      <a:pPr marL="288925" indent="0" algn="l">
                        <a:tabLst/>
                      </a:pPr>
                      <a:endParaRPr lang="en-US" baseline="0" dirty="0"/>
                    </a:p>
                    <a:p>
                      <a:pPr marL="288925" indent="0" algn="l">
                        <a:tabLst/>
                      </a:pPr>
                      <a:r>
                        <a:rPr lang="en-US" baseline="0" dirty="0"/>
                        <a:t>-</a:t>
                      </a:r>
                      <a:r>
                        <a:rPr lang="en-US" baseline="0" dirty="0" err="1"/>
                        <a:t>Apidra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 err="1"/>
                        <a:t>Glulisine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0-15 min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10-20</a:t>
                      </a:r>
                      <a:r>
                        <a:rPr lang="en-US" baseline="0" dirty="0"/>
                        <a:t> min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5-15 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1-3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3.5 - 4.5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3-5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3-5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5-15 mins before</a:t>
                      </a:r>
                      <a:r>
                        <a:rPr lang="en-US" baseline="0" dirty="0"/>
                        <a:t> or immediately after eating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011">
                <a:tc>
                  <a:txBody>
                    <a:bodyPr/>
                    <a:lstStyle/>
                    <a:p>
                      <a:r>
                        <a:rPr lang="en-US" sz="2000" dirty="0"/>
                        <a:t>Short-acting </a:t>
                      </a:r>
                      <a:r>
                        <a:rPr lang="en-US" sz="2000" baseline="0" dirty="0"/>
                        <a:t>insulin: </a:t>
                      </a:r>
                    </a:p>
                    <a:p>
                      <a:endParaRPr lang="en-US" baseline="0" dirty="0"/>
                    </a:p>
                    <a:p>
                      <a:pPr marL="288925" indent="0">
                        <a:tabLst/>
                      </a:pPr>
                      <a:r>
                        <a:rPr lang="en-US" baseline="0" dirty="0"/>
                        <a:t>- </a:t>
                      </a:r>
                      <a:r>
                        <a:rPr lang="en-US" baseline="0" dirty="0" err="1"/>
                        <a:t>HumulinR</a:t>
                      </a:r>
                      <a:endParaRPr lang="en-US" baseline="0" dirty="0"/>
                    </a:p>
                    <a:p>
                      <a:pPr marL="288925" indent="0">
                        <a:tabLst/>
                      </a:pPr>
                      <a:endParaRPr lang="en-US" baseline="0" dirty="0"/>
                    </a:p>
                    <a:p>
                      <a:pPr marL="288925" indent="0">
                        <a:tabLst/>
                      </a:pPr>
                      <a:r>
                        <a:rPr lang="en-US" baseline="0" dirty="0"/>
                        <a:t>- </a:t>
                      </a:r>
                      <a:r>
                        <a:rPr lang="en-US" baseline="0" dirty="0" err="1"/>
                        <a:t>Actrapid</a:t>
                      </a:r>
                      <a:endParaRPr lang="en-US" baseline="0" dirty="0"/>
                    </a:p>
                    <a:p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30 min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30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2-4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6-8</a:t>
                      </a:r>
                    </a:p>
                    <a:p>
                      <a:pPr algn="ctr"/>
                      <a:br>
                        <a:rPr lang="en-US" dirty="0"/>
                      </a:br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dirty="0"/>
                        <a:t>30</a:t>
                      </a:r>
                      <a:r>
                        <a:rPr lang="en-US" baseline="0" dirty="0"/>
                        <a:t> mins before eating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134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304801"/>
            <a:ext cx="7886700" cy="1066800"/>
          </a:xfrm>
        </p:spPr>
        <p:txBody>
          <a:bodyPr/>
          <a:lstStyle/>
          <a:p>
            <a:r>
              <a:rPr lang="en-US" dirty="0"/>
              <a:t>Insulin Management -Basal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351850"/>
              </p:ext>
            </p:extLst>
          </p:nvPr>
        </p:nvGraphicFramePr>
        <p:xfrm>
          <a:off x="466726" y="1524001"/>
          <a:ext cx="8210549" cy="52065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2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3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91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Basal Insulin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Onset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Peak (</a:t>
                      </a:r>
                      <a:r>
                        <a:rPr lang="en-US" sz="2400" dirty="0" err="1"/>
                        <a:t>hr</a:t>
                      </a:r>
                      <a:r>
                        <a:rPr lang="en-US" sz="24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Duration (</a:t>
                      </a:r>
                      <a:r>
                        <a:rPr lang="en-US" sz="2400" dirty="0" err="1"/>
                        <a:t>hr</a:t>
                      </a:r>
                      <a:r>
                        <a:rPr lang="en-US" sz="24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Timing of Insulin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588">
                <a:tc>
                  <a:txBody>
                    <a:bodyPr/>
                    <a:lstStyle/>
                    <a:p>
                      <a:pPr algn="l"/>
                      <a:r>
                        <a:rPr lang="en-US" sz="1900" dirty="0"/>
                        <a:t>Intermediate-acting,</a:t>
                      </a:r>
                      <a:r>
                        <a:rPr lang="en-US" sz="1900" baseline="0" dirty="0"/>
                        <a:t> NPH</a:t>
                      </a:r>
                    </a:p>
                    <a:p>
                      <a:pPr algn="l"/>
                      <a:endParaRPr lang="en-US" baseline="0" dirty="0"/>
                    </a:p>
                    <a:p>
                      <a:pPr marL="0" indent="238125" algn="l">
                        <a:tabLst/>
                      </a:pPr>
                      <a:r>
                        <a:rPr lang="en-US" baseline="0" dirty="0"/>
                        <a:t>- Humulin N</a:t>
                      </a:r>
                    </a:p>
                    <a:p>
                      <a:pPr marL="0" indent="238125" algn="l">
                        <a:tabLst/>
                      </a:pPr>
                      <a:endParaRPr lang="en-US" baseline="0" dirty="0"/>
                    </a:p>
                    <a:p>
                      <a:pPr marL="0" indent="238125" algn="l">
                        <a:tabLst/>
                      </a:pPr>
                      <a:r>
                        <a:rPr lang="en-US" baseline="0" dirty="0"/>
                        <a:t>- </a:t>
                      </a:r>
                      <a:r>
                        <a:rPr lang="en-US" baseline="0" dirty="0" err="1"/>
                        <a:t>Insulatard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hr</a:t>
                      </a:r>
                      <a:endParaRPr lang="en-US" baseline="0" dirty="0"/>
                    </a:p>
                    <a:p>
                      <a:pPr algn="ctr"/>
                      <a:endParaRPr lang="en-US" baseline="0" dirty="0"/>
                    </a:p>
                    <a:p>
                      <a:pPr algn="ctr"/>
                      <a:r>
                        <a:rPr lang="en-US" baseline="0" dirty="0"/>
                        <a:t>1.5 </a:t>
                      </a:r>
                      <a:r>
                        <a:rPr lang="en-US" baseline="0" dirty="0" err="1"/>
                        <a:t>hr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4 – 10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4 - 12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16 – 18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18 - 23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Before</a:t>
                      </a:r>
                      <a:r>
                        <a:rPr lang="en-US" baseline="0" dirty="0"/>
                        <a:t> breakfast /before bed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0446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Long-acting insulin</a:t>
                      </a:r>
                    </a:p>
                    <a:p>
                      <a:pPr algn="l"/>
                      <a:endParaRPr lang="en-US" dirty="0"/>
                    </a:p>
                    <a:p>
                      <a:pPr marL="238125" indent="0" algn="l">
                        <a:tabLst/>
                      </a:pPr>
                      <a:r>
                        <a:rPr lang="en-US" dirty="0"/>
                        <a:t>- Detemir</a:t>
                      </a:r>
                    </a:p>
                    <a:p>
                      <a:pPr marL="238125" indent="0" algn="l">
                        <a:buFontTx/>
                        <a:buChar char="-"/>
                        <a:tabLst/>
                      </a:pPr>
                      <a:endParaRPr lang="en-US" dirty="0"/>
                    </a:p>
                    <a:p>
                      <a:pPr marL="523875" indent="-285750" algn="l">
                        <a:buFontTx/>
                        <a:buChar char="-"/>
                        <a:tabLst/>
                      </a:pPr>
                      <a:r>
                        <a:rPr lang="en-US" dirty="0"/>
                        <a:t>Glargine</a:t>
                      </a:r>
                    </a:p>
                    <a:p>
                      <a:pPr marL="523875" indent="-285750" algn="l">
                        <a:buFontTx/>
                        <a:buChar char="-"/>
                        <a:tabLst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 </a:t>
                      </a:r>
                      <a:r>
                        <a:rPr lang="en-US" dirty="0" err="1"/>
                        <a:t>hr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2 - 4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hr</a:t>
                      </a:r>
                      <a:endParaRPr lang="en-US" baseline="0" dirty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no peak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no peak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17 – 23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20 – 24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Same</a:t>
                      </a:r>
                      <a:r>
                        <a:rPr lang="en-US" baseline="0" dirty="0"/>
                        <a:t> time everyday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858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10550" cy="990599"/>
          </a:xfrm>
        </p:spPr>
        <p:txBody>
          <a:bodyPr/>
          <a:lstStyle/>
          <a:p>
            <a:r>
              <a:rPr lang="en-US" dirty="0"/>
              <a:t>Insulin Management -Premixed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961004"/>
              </p:ext>
            </p:extLst>
          </p:nvPr>
        </p:nvGraphicFramePr>
        <p:xfrm>
          <a:off x="152400" y="1371600"/>
          <a:ext cx="8839200" cy="537844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51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6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9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57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Premixed Insulin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Onset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Peak (</a:t>
                      </a:r>
                      <a:r>
                        <a:rPr lang="en-US" sz="2400" dirty="0" err="1"/>
                        <a:t>hr</a:t>
                      </a:r>
                      <a:r>
                        <a:rPr lang="en-US" sz="24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Duration (</a:t>
                      </a:r>
                      <a:r>
                        <a:rPr lang="en-US" sz="2400" dirty="0" err="1"/>
                        <a:t>hr</a:t>
                      </a:r>
                      <a:r>
                        <a:rPr lang="en-US" sz="24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Timing of Insulin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412">
                <a:tc>
                  <a:txBody>
                    <a:bodyPr/>
                    <a:lstStyle/>
                    <a:p>
                      <a:r>
                        <a:rPr lang="en-US" dirty="0"/>
                        <a:t>Premixed human (30%</a:t>
                      </a:r>
                      <a:r>
                        <a:rPr lang="en-US" baseline="0" dirty="0"/>
                        <a:t> regular + 70% NPH)</a:t>
                      </a:r>
                    </a:p>
                    <a:p>
                      <a:endParaRPr lang="en-US" baseline="0" dirty="0"/>
                    </a:p>
                    <a:p>
                      <a:pPr marL="238125" indent="0">
                        <a:tabLst/>
                      </a:pPr>
                      <a:r>
                        <a:rPr lang="en-US" baseline="0" dirty="0"/>
                        <a:t>- Humulin 30/70</a:t>
                      </a:r>
                    </a:p>
                    <a:p>
                      <a:pPr marL="238125" indent="0">
                        <a:tabLst/>
                      </a:pPr>
                      <a:endParaRPr lang="en-US" baseline="0" dirty="0"/>
                    </a:p>
                    <a:p>
                      <a:pPr marL="238125" indent="0">
                        <a:tabLst/>
                      </a:pPr>
                      <a:r>
                        <a:rPr lang="en-US" baseline="0" dirty="0"/>
                        <a:t>- </a:t>
                      </a:r>
                      <a:r>
                        <a:rPr lang="en-US" baseline="0" dirty="0" err="1"/>
                        <a:t>Mixtard</a:t>
                      </a:r>
                      <a:r>
                        <a:rPr lang="en-US" baseline="0" dirty="0"/>
                        <a:t>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30 min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30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Biphasic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Biphasic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16 - 18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18 - 23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dirty="0"/>
                        <a:t>30</a:t>
                      </a:r>
                      <a:r>
                        <a:rPr lang="en-US" baseline="0" dirty="0"/>
                        <a:t>-60 mins before eating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5873">
                <a:tc>
                  <a:txBody>
                    <a:bodyPr/>
                    <a:lstStyle/>
                    <a:p>
                      <a:r>
                        <a:rPr lang="en-US" dirty="0"/>
                        <a:t>Premixed analogue:</a:t>
                      </a:r>
                    </a:p>
                    <a:p>
                      <a:endParaRPr lang="en-US" dirty="0"/>
                    </a:p>
                    <a:p>
                      <a:pPr marL="238125" indent="0">
                        <a:tabLst/>
                      </a:pPr>
                      <a:r>
                        <a:rPr lang="en-US" dirty="0"/>
                        <a:t>- Humalog</a:t>
                      </a:r>
                      <a:r>
                        <a:rPr lang="en-US" baseline="0" dirty="0"/>
                        <a:t> Mix 25</a:t>
                      </a:r>
                    </a:p>
                    <a:p>
                      <a:pPr marL="238125" indent="0">
                        <a:tabLst/>
                      </a:pPr>
                      <a:r>
                        <a:rPr lang="en-US" baseline="0" dirty="0"/>
                        <a:t>(25% lispro + 75% lispro protamine)</a:t>
                      </a:r>
                    </a:p>
                    <a:p>
                      <a:pPr marL="238125" indent="0">
                        <a:tabLst/>
                      </a:pPr>
                      <a:endParaRPr lang="en-US" baseline="0" dirty="0"/>
                    </a:p>
                    <a:p>
                      <a:pPr marL="238125" indent="0">
                        <a:tabLst/>
                      </a:pPr>
                      <a:r>
                        <a:rPr lang="en-US" baseline="0" dirty="0"/>
                        <a:t>- </a:t>
                      </a:r>
                      <a:r>
                        <a:rPr lang="en-US" baseline="0" dirty="0" err="1"/>
                        <a:t>Novomix</a:t>
                      </a:r>
                      <a:r>
                        <a:rPr lang="en-US" baseline="0" dirty="0"/>
                        <a:t> 30</a:t>
                      </a:r>
                    </a:p>
                    <a:p>
                      <a:pPr marL="238125" indent="0">
                        <a:tabLst/>
                      </a:pPr>
                      <a:r>
                        <a:rPr lang="en-US" baseline="0" dirty="0"/>
                        <a:t>(30% </a:t>
                      </a:r>
                      <a:r>
                        <a:rPr lang="en-US" baseline="0" dirty="0" err="1"/>
                        <a:t>aspart</a:t>
                      </a:r>
                      <a:r>
                        <a:rPr lang="en-US" baseline="0" dirty="0"/>
                        <a:t> +70% </a:t>
                      </a:r>
                      <a:r>
                        <a:rPr lang="en-US" baseline="0" dirty="0" err="1"/>
                        <a:t>aspart</a:t>
                      </a:r>
                      <a:r>
                        <a:rPr lang="en-US" baseline="0" dirty="0"/>
                        <a:t> protamine)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0-15</a:t>
                      </a:r>
                      <a:r>
                        <a:rPr lang="en-US" baseline="0" dirty="0"/>
                        <a:t> min</a:t>
                      </a:r>
                    </a:p>
                    <a:p>
                      <a:pPr algn="ctr"/>
                      <a:endParaRPr lang="en-US" baseline="0" dirty="0"/>
                    </a:p>
                    <a:p>
                      <a:pPr algn="ctr"/>
                      <a:endParaRPr lang="en-US" baseline="0" dirty="0"/>
                    </a:p>
                    <a:p>
                      <a:pPr algn="ctr"/>
                      <a:endParaRPr lang="en-US" baseline="0" dirty="0"/>
                    </a:p>
                    <a:p>
                      <a:pPr algn="ctr"/>
                      <a:r>
                        <a:rPr lang="en-US" baseline="0" dirty="0"/>
                        <a:t>10-20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Biphasic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Biphasic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16-18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18-23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5-15 mins</a:t>
                      </a:r>
                      <a:r>
                        <a:rPr lang="en-US" baseline="0" dirty="0"/>
                        <a:t> before eating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55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315200" cy="1325563"/>
          </a:xfrm>
        </p:spPr>
        <p:txBody>
          <a:bodyPr/>
          <a:lstStyle/>
          <a:p>
            <a:r>
              <a:rPr lang="en-US" dirty="0"/>
              <a:t>Less Common Causes of Diabetes in Children</a:t>
            </a:r>
            <a:endParaRPr lang="en-US" dirty="0">
              <a:latin typeface="+mn-lt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8841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1080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Perioperative Metabolic Burden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5892"/>
            <a:ext cx="8058150" cy="4727575"/>
          </a:xfrm>
        </p:spPr>
        <p:txBody>
          <a:bodyPr>
            <a:normAutofit lnSpcReduction="10000"/>
          </a:bodyPr>
          <a:lstStyle/>
          <a:p>
            <a:pPr marL="288925" indent="-288925"/>
            <a:r>
              <a:rPr lang="en-US" b="1" dirty="0"/>
              <a:t>Hypo</a:t>
            </a:r>
            <a:r>
              <a:rPr lang="en-US" dirty="0"/>
              <a:t>glycemic episodes can occur from: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dirty="0"/>
              <a:t>Perioperative fasting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dirty="0"/>
              <a:t>Overuse of insulin infusions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dirty="0"/>
              <a:t>Children have lower glycogen reserves </a:t>
            </a:r>
            <a:r>
              <a:rPr lang="en-US" dirty="0">
                <a:sym typeface="Wingdings"/>
              </a:rPr>
              <a:t> greater incidence of hypoglycemic episodes  adverse effects on developing brain</a:t>
            </a:r>
            <a:endParaRPr lang="en-US" dirty="0"/>
          </a:p>
          <a:p>
            <a:pPr marL="288925" indent="-288925"/>
            <a:r>
              <a:rPr lang="en-US" b="1" dirty="0"/>
              <a:t>Hyper</a:t>
            </a:r>
            <a:r>
              <a:rPr lang="en-US" dirty="0"/>
              <a:t>glycemic episodes can occur from: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dirty="0"/>
              <a:t>Critical illness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dirty="0"/>
              <a:t>Neuroendocrine stress response to surgery</a:t>
            </a:r>
          </a:p>
        </p:txBody>
      </p:sp>
    </p:spTree>
    <p:extLst>
      <p:ext uri="{BB962C8B-B14F-4D97-AF65-F5344CB8AC3E}">
        <p14:creationId xmlns:p14="http://schemas.microsoft.com/office/powerpoint/2010/main" val="438211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325563"/>
          </a:xfrm>
        </p:spPr>
        <p:txBody>
          <a:bodyPr>
            <a:normAutofit/>
          </a:bodyPr>
          <a:lstStyle/>
          <a:p>
            <a:r>
              <a:rPr lang="en-US" sz="3400" dirty="0">
                <a:latin typeface="+mn-lt"/>
              </a:rPr>
              <a:t>Guidelines for Perioperative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209708"/>
          </a:xfrm>
        </p:spPr>
        <p:txBody>
          <a:bodyPr>
            <a:noAutofit/>
          </a:bodyPr>
          <a:lstStyle/>
          <a:p>
            <a:r>
              <a:rPr lang="en-US" sz="2400" dirty="0"/>
              <a:t>Optimized analgesia can reduce stress-induced hyperglycemia 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sz="2200" dirty="0"/>
              <a:t>Regional blockade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sz="2200" dirty="0"/>
              <a:t>Opioids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sz="2200" dirty="0"/>
              <a:t>Adjuvant analgesics</a:t>
            </a:r>
          </a:p>
          <a:p>
            <a:r>
              <a:rPr lang="en-US" sz="2400" dirty="0"/>
              <a:t>Perioperative target for blood glucose: </a:t>
            </a:r>
            <a:r>
              <a:rPr lang="en-US" sz="2200" dirty="0"/>
              <a:t>5 </a:t>
            </a:r>
            <a:r>
              <a:rPr lang="mr-IN" sz="2200" dirty="0"/>
              <a:t>–</a:t>
            </a:r>
            <a:r>
              <a:rPr lang="en-US" sz="2200" dirty="0"/>
              <a:t> 10 </a:t>
            </a:r>
            <a:r>
              <a:rPr lang="en-US" sz="2200" dirty="0" err="1"/>
              <a:t>mmol</a:t>
            </a:r>
            <a:r>
              <a:rPr lang="en-US" sz="2200" dirty="0"/>
              <a:t>/l </a:t>
            </a:r>
            <a:r>
              <a:rPr lang="en-US" sz="2200" i="1" dirty="0"/>
              <a:t>(90 </a:t>
            </a:r>
            <a:r>
              <a:rPr lang="mr-IN" sz="2200" i="1" dirty="0"/>
              <a:t>–</a:t>
            </a:r>
            <a:r>
              <a:rPr lang="en-US" sz="2200" i="1" dirty="0"/>
              <a:t> 180 mg/dl)</a:t>
            </a:r>
          </a:p>
          <a:p>
            <a:r>
              <a:rPr lang="en-US" sz="2400" dirty="0"/>
              <a:t>Active treatment is recommended when the blood glucose: </a:t>
            </a:r>
            <a:r>
              <a:rPr lang="en-US" sz="2200" dirty="0"/>
              <a:t>&lt; 5 </a:t>
            </a:r>
            <a:r>
              <a:rPr lang="en-US" sz="2200" i="1" dirty="0"/>
              <a:t>(90 mg/dl) or </a:t>
            </a:r>
            <a:r>
              <a:rPr lang="en-US" sz="2200" dirty="0"/>
              <a:t>&gt; 14 mmol/l </a:t>
            </a:r>
            <a:r>
              <a:rPr lang="en-US" sz="2200" i="1" dirty="0"/>
              <a:t>(250 mg/dl)</a:t>
            </a:r>
          </a:p>
          <a:p>
            <a:r>
              <a:rPr lang="en-US" sz="2400" dirty="0"/>
              <a:t>Consider monitoring blood glucose at least once every hour in children &lt; 3 </a:t>
            </a:r>
            <a:r>
              <a:rPr lang="en-US" sz="2400" dirty="0" err="1"/>
              <a:t>yr</a:t>
            </a:r>
            <a:r>
              <a:rPr lang="en-US" sz="2400" dirty="0"/>
              <a:t> and in patients undergoing major surgeries</a:t>
            </a:r>
          </a:p>
          <a:p>
            <a:r>
              <a:rPr lang="en-US" sz="2400" dirty="0"/>
              <a:t>Consider more frequent monitoring if the blood glucose is &lt; </a:t>
            </a:r>
            <a:r>
              <a:rPr lang="en-US" sz="2200" dirty="0"/>
              <a:t>5 mmol/l </a:t>
            </a:r>
            <a:r>
              <a:rPr lang="en-US" sz="2200" i="1" dirty="0"/>
              <a:t>(90 mg/dl)</a:t>
            </a:r>
          </a:p>
        </p:txBody>
      </p:sp>
    </p:spTree>
    <p:extLst>
      <p:ext uri="{BB962C8B-B14F-4D97-AF65-F5344CB8AC3E}">
        <p14:creationId xmlns:p14="http://schemas.microsoft.com/office/powerpoint/2010/main" val="725340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8867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Preoperative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5892"/>
            <a:ext cx="8058150" cy="472757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Obtain following labs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dirty="0"/>
              <a:t>Serum electrolytes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dirty="0"/>
              <a:t>HbA1c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dirty="0"/>
              <a:t>Current blood glucose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dirty="0"/>
              <a:t>Blood/urinary ketones</a:t>
            </a:r>
          </a:p>
          <a:p>
            <a:r>
              <a:rPr lang="en-US" dirty="0"/>
              <a:t>Postpone elective surgery if glucose is poorly controlled</a:t>
            </a:r>
          </a:p>
          <a:p>
            <a:r>
              <a:rPr lang="en-US" dirty="0"/>
              <a:t>Schedule diabetic children to be first case of the day when possible</a:t>
            </a:r>
          </a:p>
          <a:p>
            <a:r>
              <a:rPr lang="en-US" dirty="0"/>
              <a:t>Fasting guidelines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dirty="0"/>
              <a:t>Clear fluids up to 2 </a:t>
            </a:r>
            <a:r>
              <a:rPr lang="en-US" dirty="0" err="1"/>
              <a:t>hrs</a:t>
            </a:r>
            <a:r>
              <a:rPr lang="en-US" dirty="0"/>
              <a:t> prior to surgery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dirty="0"/>
              <a:t>Breast milk up to 4 </a:t>
            </a:r>
            <a:r>
              <a:rPr lang="en-US" dirty="0" err="1"/>
              <a:t>hrs</a:t>
            </a:r>
            <a:r>
              <a:rPr lang="en-US" dirty="0"/>
              <a:t> prior to surgery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dirty="0"/>
              <a:t>Formula or solid food up to 6 </a:t>
            </a:r>
            <a:r>
              <a:rPr lang="en-US" dirty="0" err="1"/>
              <a:t>hrs</a:t>
            </a:r>
            <a:r>
              <a:rPr lang="en-US" dirty="0"/>
              <a:t> prior to surgery</a:t>
            </a:r>
          </a:p>
        </p:txBody>
      </p:sp>
    </p:spTree>
    <p:extLst>
      <p:ext uri="{BB962C8B-B14F-4D97-AF65-F5344CB8AC3E}">
        <p14:creationId xmlns:p14="http://schemas.microsoft.com/office/powerpoint/2010/main" val="1102292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315200" cy="1325563"/>
          </a:xfrm>
        </p:spPr>
        <p:txBody>
          <a:bodyPr/>
          <a:lstStyle/>
          <a:p>
            <a:r>
              <a:rPr lang="en-US" dirty="0"/>
              <a:t>Insulin Management in Minor Elective Surgeries for IDDM</a:t>
            </a:r>
            <a:endParaRPr lang="en-US" dirty="0">
              <a:latin typeface="+mn-lt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93513"/>
              </p:ext>
            </p:extLst>
          </p:nvPr>
        </p:nvGraphicFramePr>
        <p:xfrm>
          <a:off x="304800" y="1825624"/>
          <a:ext cx="8210550" cy="4803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822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315200" cy="1325563"/>
          </a:xfrm>
        </p:spPr>
        <p:txBody>
          <a:bodyPr/>
          <a:lstStyle/>
          <a:p>
            <a:r>
              <a:rPr lang="en-US" dirty="0"/>
              <a:t>Insulin Management in Major Elective Surgeries for IDDM</a:t>
            </a:r>
            <a:endParaRPr lang="en-US" dirty="0">
              <a:latin typeface="+mn-lt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413391"/>
              </p:ext>
            </p:extLst>
          </p:nvPr>
        </p:nvGraphicFramePr>
        <p:xfrm>
          <a:off x="119062" y="1497012"/>
          <a:ext cx="8610600" cy="5360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986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66999"/>
            <a:ext cx="7886700" cy="205740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a typeface="MS PGothic" charset="0"/>
              </a:rPr>
              <a:t>No relevant financial relationships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64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886700" cy="1325563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+mn-lt"/>
              </a:rPr>
              <a:t>Insulin Sliding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05800" cy="4876799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spcBef>
                <a:spcPts val="1600"/>
              </a:spcBef>
            </a:pPr>
            <a:r>
              <a:rPr lang="en-US" dirty="0"/>
              <a:t>Dilute 50 units of soluble insulin in 50 ml 0.9% NS (1 U/ml)</a:t>
            </a:r>
          </a:p>
          <a:p>
            <a:pPr marL="285750" indent="-285750">
              <a:spcBef>
                <a:spcPts val="1600"/>
              </a:spcBef>
            </a:pPr>
            <a:r>
              <a:rPr lang="en-US" dirty="0"/>
              <a:t>Monitor blood glucose every 30 - 60 minutes peri-operatively until patient resumes PO intake</a:t>
            </a:r>
          </a:p>
          <a:p>
            <a:pPr marL="285750" indent="-285750">
              <a:spcBef>
                <a:spcPts val="1600"/>
              </a:spcBef>
            </a:pPr>
            <a:r>
              <a:rPr lang="en-US" dirty="0"/>
              <a:t>Stop IV insulin sliding scale if blood glucose is &lt; 4mmol/l, and give 2 ml/kg IV 10% dextrose</a:t>
            </a:r>
          </a:p>
          <a:p>
            <a:pPr marL="285750" indent="-285750">
              <a:spcBef>
                <a:spcPts val="1600"/>
              </a:spcBef>
            </a:pPr>
            <a:r>
              <a:rPr lang="en-US" dirty="0"/>
              <a:t>Restart the IV insulin sliding scale when blood glucose is &gt; 4 mmol/l</a:t>
            </a:r>
          </a:p>
        </p:txBody>
      </p:sp>
    </p:spTree>
    <p:extLst>
      <p:ext uri="{BB962C8B-B14F-4D97-AF65-F5344CB8AC3E}">
        <p14:creationId xmlns:p14="http://schemas.microsoft.com/office/powerpoint/2010/main" val="1002879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886700" cy="1325563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+mn-lt"/>
              </a:rPr>
              <a:t>Insulin Sliding Scale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928314"/>
              </p:ext>
            </p:extLst>
          </p:nvPr>
        </p:nvGraphicFramePr>
        <p:xfrm>
          <a:off x="457200" y="1524000"/>
          <a:ext cx="8229600" cy="4724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4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4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349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Blood Glucose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Sliding Scale Rate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1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4 mmol/l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0.01 U/kg/</a:t>
                      </a:r>
                      <a:r>
                        <a:rPr lang="en-US" sz="2000" dirty="0" err="1"/>
                        <a:t>hr</a:t>
                      </a:r>
                      <a:r>
                        <a:rPr lang="en-US" sz="2000" dirty="0"/>
                        <a:t> and 2ml/kg 10% dextrose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1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  <a:r>
                        <a:rPr lang="en-US" sz="2000" baseline="0" dirty="0"/>
                        <a:t> </a:t>
                      </a:r>
                      <a:r>
                        <a:rPr lang="mr-IN" sz="2000" baseline="0" dirty="0"/>
                        <a:t>–</a:t>
                      </a:r>
                      <a:r>
                        <a:rPr lang="en-US" sz="2000" baseline="0" dirty="0"/>
                        <a:t> 6.9 </a:t>
                      </a:r>
                      <a:r>
                        <a:rPr lang="en-US" sz="2000" baseline="0" dirty="0" err="1"/>
                        <a:t>mmol</a:t>
                      </a:r>
                      <a:r>
                        <a:rPr lang="en-US" sz="2000" baseline="0" dirty="0"/>
                        <a:t>/l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0.02 U/kg/</a:t>
                      </a:r>
                      <a:r>
                        <a:rPr lang="en-US" sz="2000" dirty="0" err="1"/>
                        <a:t>hr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1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 </a:t>
                      </a:r>
                      <a:r>
                        <a:rPr lang="mr-IN" sz="2000" dirty="0"/>
                        <a:t>–</a:t>
                      </a:r>
                      <a:r>
                        <a:rPr lang="en-US" sz="2000" dirty="0"/>
                        <a:t> 9.9 </a:t>
                      </a:r>
                      <a:r>
                        <a:rPr lang="en-US" sz="2000" dirty="0" err="1"/>
                        <a:t>mmol</a:t>
                      </a:r>
                      <a:r>
                        <a:rPr lang="en-US" sz="2000" dirty="0"/>
                        <a:t>/l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0.03 U/kg/</a:t>
                      </a:r>
                      <a:r>
                        <a:rPr lang="en-US" sz="2000" dirty="0" err="1"/>
                        <a:t>hr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1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 </a:t>
                      </a:r>
                      <a:r>
                        <a:rPr lang="mr-IN" sz="2000" dirty="0"/>
                        <a:t>–</a:t>
                      </a:r>
                      <a:r>
                        <a:rPr lang="en-US" sz="2000" dirty="0"/>
                        <a:t> 12.9 </a:t>
                      </a:r>
                      <a:r>
                        <a:rPr lang="en-US" sz="2000" dirty="0" err="1"/>
                        <a:t>mmol</a:t>
                      </a:r>
                      <a:r>
                        <a:rPr lang="en-US" sz="2000" dirty="0"/>
                        <a:t>/l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0.04 U/kg/</a:t>
                      </a:r>
                      <a:r>
                        <a:rPr lang="en-US" sz="2000" dirty="0" err="1"/>
                        <a:t>hr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1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&gt; 13 mmol/l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0.05 U/kg/</a:t>
                      </a:r>
                      <a:r>
                        <a:rPr lang="en-US" sz="2000" dirty="0" err="1"/>
                        <a:t>hr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550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91400" cy="1673224"/>
          </a:xfrm>
        </p:spPr>
        <p:txBody>
          <a:bodyPr/>
          <a:lstStyle/>
          <a:p>
            <a:r>
              <a:rPr lang="en-US" dirty="0"/>
              <a:t>Insulin Management in Elective Surgeries for Type 2 Diabetes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615502"/>
              </p:ext>
            </p:extLst>
          </p:nvPr>
        </p:nvGraphicFramePr>
        <p:xfrm>
          <a:off x="628650" y="1825624"/>
          <a:ext cx="7886700" cy="4803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1061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Emergency Surgery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95892"/>
            <a:ext cx="8286750" cy="5209708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/>
              <a:t>Multi-disciplinary team approach</a:t>
            </a:r>
          </a:p>
          <a:p>
            <a:r>
              <a:rPr lang="en-US" sz="4500" dirty="0"/>
              <a:t>Preoperative evaluation:</a:t>
            </a:r>
          </a:p>
          <a:p>
            <a:pPr marL="463550" lvl="1" indent="-231775">
              <a:buFont typeface="System Font Regular"/>
              <a:buChar char="-"/>
              <a:tabLst>
                <a:tab pos="395288" algn="l"/>
              </a:tabLst>
            </a:pPr>
            <a:r>
              <a:rPr lang="en-US" sz="3800" dirty="0"/>
              <a:t>Weight</a:t>
            </a:r>
          </a:p>
          <a:p>
            <a:pPr marL="463550" lvl="1" indent="-231775">
              <a:buFont typeface="System Font Regular"/>
              <a:buChar char="-"/>
              <a:tabLst>
                <a:tab pos="395288" algn="l"/>
              </a:tabLst>
            </a:pPr>
            <a:r>
              <a:rPr lang="en-US" sz="3800" dirty="0"/>
              <a:t>Hydration status</a:t>
            </a:r>
          </a:p>
          <a:p>
            <a:pPr marL="463550" lvl="1" indent="-231775">
              <a:buFont typeface="System Font Regular"/>
              <a:buChar char="-"/>
              <a:tabLst>
                <a:tab pos="395288" algn="l"/>
              </a:tabLst>
            </a:pPr>
            <a:r>
              <a:rPr lang="en-US" sz="3800" dirty="0"/>
              <a:t>Blood glucose</a:t>
            </a:r>
          </a:p>
          <a:p>
            <a:pPr marL="463550" lvl="1" indent="-231775">
              <a:buFont typeface="System Font Regular"/>
              <a:buChar char="-"/>
              <a:tabLst>
                <a:tab pos="395288" algn="l"/>
              </a:tabLst>
            </a:pPr>
            <a:r>
              <a:rPr lang="en-US" sz="3800" dirty="0"/>
              <a:t>Serum electrolytes</a:t>
            </a:r>
          </a:p>
          <a:p>
            <a:pPr marL="463550" lvl="1" indent="-231775">
              <a:buFont typeface="System Font Regular"/>
              <a:buChar char="-"/>
              <a:tabLst>
                <a:tab pos="395288" algn="l"/>
              </a:tabLst>
            </a:pPr>
            <a:r>
              <a:rPr lang="en-US" sz="3800" dirty="0"/>
              <a:t>Blood or urinary ketones</a:t>
            </a:r>
          </a:p>
          <a:p>
            <a:r>
              <a:rPr lang="en-US" sz="4500" dirty="0"/>
              <a:t>Diabetic Ketoacidosis (DKA) can occur from acute illness</a:t>
            </a:r>
          </a:p>
          <a:p>
            <a:r>
              <a:rPr lang="en-US" sz="4500" dirty="0"/>
              <a:t>Correct circulatory and metabolic status before surgery if time permits</a:t>
            </a:r>
          </a:p>
          <a:p>
            <a:r>
              <a:rPr lang="en-US" sz="4500" dirty="0"/>
              <a:t>For non-keto-acidotic patients, start IV fluids and sliding scale insulin</a:t>
            </a:r>
          </a:p>
        </p:txBody>
      </p:sp>
    </p:spTree>
    <p:extLst>
      <p:ext uri="{BB962C8B-B14F-4D97-AF65-F5344CB8AC3E}">
        <p14:creationId xmlns:p14="http://schemas.microsoft.com/office/powerpoint/2010/main" val="19467049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2237"/>
            <a:ext cx="78867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Diabetic Ketoacidosis (DKA)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421742"/>
              </p:ext>
            </p:extLst>
          </p:nvPr>
        </p:nvGraphicFramePr>
        <p:xfrm>
          <a:off x="381000" y="1447800"/>
          <a:ext cx="76200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1600200" y="1905000"/>
            <a:ext cx="1143000" cy="609600"/>
          </a:xfrm>
          <a:prstGeom prst="straightConnector1">
            <a:avLst/>
          </a:prstGeom>
          <a:ln w="66675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76600" y="1905000"/>
            <a:ext cx="0" cy="609600"/>
          </a:xfrm>
          <a:prstGeom prst="straightConnector1">
            <a:avLst/>
          </a:prstGeom>
          <a:ln w="66675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0" y="1905000"/>
            <a:ext cx="0" cy="609600"/>
          </a:xfrm>
          <a:prstGeom prst="straightConnector1">
            <a:avLst/>
          </a:prstGeom>
          <a:ln w="66675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34000" y="1905000"/>
            <a:ext cx="838200" cy="609600"/>
          </a:xfrm>
          <a:prstGeom prst="straightConnector1">
            <a:avLst/>
          </a:prstGeom>
          <a:ln w="66675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858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74" y="304800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+mn-lt"/>
              </a:rPr>
              <a:t>Diagnosis of DKA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274" y="1648292"/>
            <a:ext cx="8241926" cy="4904908"/>
          </a:xfrm>
        </p:spPr>
        <p:txBody>
          <a:bodyPr>
            <a:normAutofit fontScale="92500" lnSpcReduction="10000"/>
          </a:bodyPr>
          <a:lstStyle/>
          <a:p>
            <a:pPr marL="285750" indent="-285750"/>
            <a:r>
              <a:rPr lang="en-US" dirty="0"/>
              <a:t>Common and potentially life-threatening acute complication of IDDM</a:t>
            </a:r>
          </a:p>
          <a:p>
            <a:pPr marL="285750" indent="-285750"/>
            <a:r>
              <a:rPr lang="en-US" dirty="0"/>
              <a:t>Anion gap metabolic acidosis</a:t>
            </a:r>
          </a:p>
          <a:p>
            <a:pPr marL="285750" indent="-285750"/>
            <a:r>
              <a:rPr lang="en-US" dirty="0"/>
              <a:t>Can occur with stress inducing illness in setting of insulin deficiency</a:t>
            </a:r>
          </a:p>
          <a:p>
            <a:pPr marL="285750" indent="-285750"/>
            <a:r>
              <a:rPr lang="en-US" dirty="0"/>
              <a:t>Diagnostic criteria</a:t>
            </a:r>
          </a:p>
          <a:p>
            <a:pPr marL="573088" lvl="1" indent="-287338">
              <a:buFont typeface="System Font Regular"/>
              <a:buChar char="-"/>
            </a:pPr>
            <a:r>
              <a:rPr lang="en-US" dirty="0"/>
              <a:t>Blood glucose &gt; 14mmol/l (250mg/dl)</a:t>
            </a:r>
          </a:p>
          <a:p>
            <a:pPr marL="573088" lvl="1" indent="-287338">
              <a:buFont typeface="System Font Regular"/>
              <a:buChar char="-"/>
            </a:pPr>
            <a:r>
              <a:rPr lang="en-US" dirty="0"/>
              <a:t>pH less than 7.2 or 7.3</a:t>
            </a:r>
          </a:p>
          <a:p>
            <a:pPr marL="573088" lvl="1" indent="-287338">
              <a:buFont typeface="System Font Regular"/>
              <a:buChar char="-"/>
            </a:pPr>
            <a:r>
              <a:rPr lang="en-US" dirty="0"/>
              <a:t>Low bicarbonate level</a:t>
            </a:r>
          </a:p>
          <a:p>
            <a:pPr marL="573088" lvl="1" indent="-287338">
              <a:buFont typeface="System Font Regular"/>
              <a:buChar char="-"/>
            </a:pPr>
            <a:r>
              <a:rPr lang="en-US" dirty="0"/>
              <a:t>Urine ketones</a:t>
            </a:r>
          </a:p>
        </p:txBody>
      </p:sp>
    </p:spTree>
    <p:extLst>
      <p:ext uri="{BB962C8B-B14F-4D97-AF65-F5344CB8AC3E}">
        <p14:creationId xmlns:p14="http://schemas.microsoft.com/office/powerpoint/2010/main" val="1181125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8433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+mn-lt"/>
              </a:rPr>
              <a:t>Management of DKA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123243"/>
              </p:ext>
            </p:extLst>
          </p:nvPr>
        </p:nvGraphicFramePr>
        <p:xfrm>
          <a:off x="628650" y="1524000"/>
          <a:ext cx="7886700" cy="4800603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788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831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Administer IV fluids </a:t>
                      </a:r>
                      <a:r>
                        <a:rPr lang="mr-IN" sz="2400" dirty="0"/>
                        <a:t>–</a:t>
                      </a:r>
                      <a:r>
                        <a:rPr lang="en-US" sz="2400" dirty="0"/>
                        <a:t> do</a:t>
                      </a:r>
                      <a:r>
                        <a:rPr lang="en-US" sz="2400" baseline="0" dirty="0"/>
                        <a:t> NOT </a:t>
                      </a:r>
                      <a:r>
                        <a:rPr lang="en-US" sz="2400" dirty="0"/>
                        <a:t>rely on urine output as sign of good hydration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4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Rapid fluid administration </a:t>
                      </a:r>
                      <a:r>
                        <a:rPr lang="en-US" sz="2400" dirty="0">
                          <a:sym typeface="Wingdings"/>
                        </a:rPr>
                        <a:t> cerebral edema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4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Delay in starting insulin can be detrimental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4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Add glucose to IV fluids to prevent hypoglycemia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4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Continue insulin infusion until patient’s acidosis resolves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4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Stop IV insulin before starting subcutaneous insulin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54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Give subcutaneous insulin before meal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8295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00647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+mn-lt"/>
              </a:rPr>
              <a:t>Conclusions: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8286750" cy="5105399"/>
          </a:xfrm>
        </p:spPr>
        <p:txBody>
          <a:bodyPr>
            <a:normAutofit fontScale="92500"/>
          </a:bodyPr>
          <a:lstStyle/>
          <a:p>
            <a:pPr marL="285750" indent="-285750"/>
            <a:r>
              <a:rPr lang="en-US" sz="3000" dirty="0"/>
              <a:t>DM is the most prevalent metabolic disorder in pediatric patients</a:t>
            </a:r>
          </a:p>
          <a:p>
            <a:pPr marL="285750" indent="-285750"/>
            <a:r>
              <a:rPr lang="en-US" sz="3000" dirty="0"/>
              <a:t>Insulin-dependent diabetes mellitus requires close perioperative blood glucose monitoring</a:t>
            </a:r>
          </a:p>
          <a:p>
            <a:pPr marL="285750" indent="-285750"/>
            <a:r>
              <a:rPr lang="en-US" sz="3000" dirty="0"/>
              <a:t>Multidisciplinary team approach is optimal</a:t>
            </a:r>
          </a:p>
          <a:p>
            <a:pPr marL="285750" indent="-285750"/>
            <a:r>
              <a:rPr lang="en-US" sz="3000" dirty="0"/>
              <a:t>Resume normal oral intake and diabetes management as soon as possible postoperatively</a:t>
            </a:r>
          </a:p>
          <a:p>
            <a:pPr marL="285750" indent="-285750"/>
            <a:r>
              <a:rPr lang="en-US" sz="3000" dirty="0"/>
              <a:t>DKA treatment involves insulin, IV fluid and electrolyte replacement (carefully monitor potassium)</a:t>
            </a:r>
          </a:p>
          <a:p>
            <a:pPr marL="285750" indent="-285750"/>
            <a:r>
              <a:rPr lang="en-US" sz="3000" dirty="0"/>
              <a:t>Challenges in LMICs include adequate refrigeration for insulin and availability of </a:t>
            </a:r>
            <a:r>
              <a:rPr lang="en-US" sz="3000"/>
              <a:t>glucose monitors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6314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+mn-lt"/>
              </a:rPr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Tjen</a:t>
            </a:r>
            <a:r>
              <a:rPr lang="en-US" dirty="0"/>
              <a:t>, C., Wilkinson, K. Perioperative care of children and young people with diabetes. </a:t>
            </a:r>
            <a:r>
              <a:rPr lang="en-US" i="1" dirty="0"/>
              <a:t>British Journal of </a:t>
            </a:r>
            <a:r>
              <a:rPr lang="en-US" i="1" dirty="0" err="1"/>
              <a:t>Anaesthesia</a:t>
            </a:r>
            <a:r>
              <a:rPr lang="en-US" dirty="0"/>
              <a:t>. 2016;16(4):124-129.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Lewis, H. Perioperative management of infants and children with diabetes. </a:t>
            </a:r>
            <a:r>
              <a:rPr lang="en-US" i="1" dirty="0"/>
              <a:t>WFSA </a:t>
            </a:r>
            <a:r>
              <a:rPr lang="en-US" i="1" dirty="0" err="1"/>
              <a:t>Anaesthesia</a:t>
            </a:r>
            <a:r>
              <a:rPr lang="en-US" i="1" dirty="0"/>
              <a:t> Tutorial of the Week</a:t>
            </a:r>
            <a:r>
              <a:rPr lang="en-US" dirty="0"/>
              <a:t>. (Tutorial 402). 16 April 2019.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American Diabetes Association. Diagnosis and classification of diabetes mellitus. Diabetic Care. 2010;33:S62-S69.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Plotnick</a:t>
            </a:r>
            <a:r>
              <a:rPr lang="en-US" dirty="0"/>
              <a:t>, L. Insulin-dependent Diabetes Mellitus. Pediatrics in Review. 1994;15:137-148.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Fasting recommendations for patients with insulin-dependent diabetes. Medscape. Feb 15, 2017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Suzuki, et al. Glycemic control indicator levels at diagnosis of neonatal diabetes mellitus: Comparison with other types of insulin-dependent diabetes mellitus. Pediatric Diabetes. 2017;18:767-771.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Zanaria,H</a:t>
            </a:r>
            <a:r>
              <a:rPr lang="en-US" dirty="0"/>
              <a:t>., et al. Practical guide to insulin therapy in type 2 diabetes. Guidebook from Malaysian Ministry of Health. 2011.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Lanzinger</a:t>
            </a:r>
            <a:r>
              <a:rPr lang="en-US" dirty="0"/>
              <a:t>, S., et al. Comparing clinical characteristics of pediatric patients with pancreatic diabetes to patients with type 1 diabetes: A matched case-control study. Pediatric Diabetes. 2019;20:955-963.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22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350837"/>
            <a:ext cx="78867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Learning 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76800"/>
          </a:xfrm>
        </p:spPr>
        <p:txBody>
          <a:bodyPr>
            <a:normAutofit fontScale="92500" lnSpcReduction="20000"/>
          </a:bodyPr>
          <a:lstStyle/>
          <a:p>
            <a:pPr marL="288925" indent="-288925">
              <a:spcBef>
                <a:spcPts val="1600"/>
              </a:spcBef>
            </a:pPr>
            <a:r>
              <a:rPr lang="en-US" dirty="0"/>
              <a:t>Discuss diabetes mellitus and the importance for anesthesia providers to know about it</a:t>
            </a:r>
          </a:p>
          <a:p>
            <a:pPr marL="288925" indent="-288925">
              <a:spcBef>
                <a:spcPts val="1600"/>
              </a:spcBef>
            </a:pPr>
            <a:r>
              <a:rPr lang="en-US" dirty="0"/>
              <a:t>Review symptoms and diagnostic criteria for insulin-dependent diabetes</a:t>
            </a:r>
          </a:p>
          <a:p>
            <a:pPr marL="288925" indent="-288925">
              <a:spcBef>
                <a:spcPts val="1600"/>
              </a:spcBef>
            </a:pPr>
            <a:r>
              <a:rPr lang="en-US" dirty="0"/>
              <a:t>Provide guidelines in the management of insulin-dependent diabetes mellitus as well as fasting recommendations prior to surgery</a:t>
            </a:r>
          </a:p>
          <a:p>
            <a:pPr marL="288925" indent="-288925">
              <a:spcBef>
                <a:spcPts val="1600"/>
              </a:spcBef>
            </a:pPr>
            <a:r>
              <a:rPr lang="en-US" dirty="0"/>
              <a:t>Discuss the importance of a multidisciplinary approach for perioperative management</a:t>
            </a:r>
          </a:p>
          <a:p>
            <a:pPr marL="288925" indent="-288925">
              <a:spcBef>
                <a:spcPts val="1600"/>
              </a:spcBef>
            </a:pPr>
            <a:r>
              <a:rPr lang="en-US" dirty="0"/>
              <a:t>Discuss diabetic ketoacidosis and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597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756BD-8B31-9145-A356-AFB6A111B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413EC-59E8-0D49-A4CD-7F274B936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marL="238125" indent="-238125"/>
            <a:r>
              <a:rPr lang="en-US" dirty="0"/>
              <a:t>Diabetes mellitus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dirty="0"/>
              <a:t>Most common metabolic disorder in pediatric patients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dirty="0"/>
              <a:t>Increasing global incidence</a:t>
            </a:r>
          </a:p>
          <a:p>
            <a:pPr marL="288925" indent="-288925"/>
            <a:r>
              <a:rPr lang="en-US" dirty="0"/>
              <a:t>Diabetes mellitus is characterized by high blood glucose levels from defects in </a:t>
            </a:r>
            <a:r>
              <a:rPr lang="en-US" dirty="0" err="1"/>
              <a:t>insultin</a:t>
            </a:r>
            <a:r>
              <a:rPr lang="en-US" dirty="0"/>
              <a:t> secretion and/or action</a:t>
            </a:r>
          </a:p>
          <a:p>
            <a:pPr marL="288925" indent="-288925"/>
            <a:r>
              <a:rPr lang="en-US" dirty="0"/>
              <a:t>Perioperative blood glucose control can be challenging</a:t>
            </a:r>
            <a:r>
              <a:rPr lang="en-US" dirty="0">
                <a:sym typeface="Wingdings"/>
              </a:rPr>
              <a:t>: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dirty="0">
                <a:sym typeface="Wingdings"/>
              </a:rPr>
              <a:t>Physiological and metabolic stress as well as disruptions in routine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dirty="0">
                <a:sym typeface="Wingdings"/>
              </a:rPr>
              <a:t>Maintain electrolyte balance and optimal hydration</a:t>
            </a:r>
          </a:p>
          <a:p>
            <a:pPr marL="577850" lvl="1" indent="-288925">
              <a:buFont typeface="System Font Regular"/>
              <a:buChar char="-"/>
            </a:pPr>
            <a:r>
              <a:rPr lang="en-US" dirty="0">
                <a:sym typeface="Wingdings"/>
              </a:rPr>
              <a:t>Communicate with surgeons, pediatric diabetes team, and ward staff to facilitate optimal care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71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756BD-8B31-9145-A356-AFB6A111B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0"/>
            <a:ext cx="8229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Classification of Diabetes Mellitus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413EC-59E8-0D49-A4CD-7F274B936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564"/>
            <a:ext cx="8229600" cy="5075236"/>
          </a:xfrm>
        </p:spPr>
        <p:txBody>
          <a:bodyPr>
            <a:normAutofit/>
          </a:bodyPr>
          <a:lstStyle/>
          <a:p>
            <a:pPr marL="288925" indent="-288925"/>
            <a:r>
              <a:rPr lang="en-US" dirty="0"/>
              <a:t>Type 1 or insulin-dependent diabetes mellitus (IDDM) </a:t>
            </a:r>
          </a:p>
          <a:p>
            <a:pPr marL="628650" lvl="1" indent="-277813">
              <a:buFont typeface="System Font Regular"/>
              <a:buChar char="-"/>
            </a:pPr>
            <a:r>
              <a:rPr lang="en-US" sz="2800" dirty="0"/>
              <a:t>Serious chronic disease seen mostly in children or adolescents </a:t>
            </a:r>
            <a:endParaRPr lang="en-US" sz="2800" dirty="0">
              <a:sym typeface="Wingdings"/>
            </a:endParaRPr>
          </a:p>
          <a:p>
            <a:pPr marL="628650" lvl="1" indent="-277813">
              <a:buFont typeface="System Font Regular"/>
              <a:buChar char="-"/>
            </a:pPr>
            <a:r>
              <a:rPr lang="en-US" sz="2800" dirty="0">
                <a:sym typeface="Wingdings"/>
              </a:rPr>
              <a:t>Most prevalent form of childhood diabetes</a:t>
            </a:r>
          </a:p>
          <a:p>
            <a:pPr marL="628650" lvl="1" indent="-277813">
              <a:buFont typeface="System Font Regular"/>
              <a:buChar char="-"/>
            </a:pPr>
            <a:r>
              <a:rPr lang="en-US" sz="2800" dirty="0">
                <a:sym typeface="Wingdings"/>
              </a:rPr>
              <a:t>Associated </a:t>
            </a:r>
            <a:r>
              <a:rPr lang="en-US" sz="2800" dirty="0"/>
              <a:t>with other autoimmune diseases, including hypothyroidism and celiac </a:t>
            </a:r>
            <a:r>
              <a:rPr lang="en-US" dirty="0"/>
              <a:t>disease</a:t>
            </a:r>
          </a:p>
          <a:p>
            <a:pPr marL="288925" indent="-288925"/>
            <a:r>
              <a:rPr lang="en-US" dirty="0"/>
              <a:t>Type 2 diabetes mellitus: more common in obese or older patients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3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756BD-8B31-9145-A356-AFB6A111B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Classification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535944"/>
              </p:ext>
            </p:extLst>
          </p:nvPr>
        </p:nvGraphicFramePr>
        <p:xfrm>
          <a:off x="457200" y="1325563"/>
          <a:ext cx="8382000" cy="530383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498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Type</a:t>
                      </a:r>
                      <a:r>
                        <a:rPr lang="en-US" sz="4000" baseline="0" dirty="0"/>
                        <a:t> 1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Type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714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Absolute</a:t>
                      </a:r>
                      <a:r>
                        <a:rPr lang="en-US" sz="3200" baseline="0" dirty="0"/>
                        <a:t> deficiency of insulin secretion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Resistance to</a:t>
                      </a:r>
                      <a:r>
                        <a:rPr lang="en-US" sz="3200" baseline="0" dirty="0"/>
                        <a:t> insulin action</a:t>
                      </a:r>
                      <a:endParaRPr 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490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Diagnosis via blood tests for genetic</a:t>
                      </a:r>
                      <a:r>
                        <a:rPr lang="en-US" sz="2800" baseline="0" dirty="0"/>
                        <a:t> markers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Diagnosis via measuring blood glucose levels</a:t>
                      </a:r>
                      <a:r>
                        <a:rPr lang="en-US" sz="2800" baseline="0" dirty="0"/>
                        <a:t> after fasting or oral glucose challenge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3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Insulin</a:t>
                      </a:r>
                      <a:r>
                        <a:rPr lang="en-US" sz="3200" baseline="0" dirty="0"/>
                        <a:t> required for survival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Insulin required</a:t>
                      </a:r>
                      <a:r>
                        <a:rPr lang="en-US" sz="3200" baseline="0" dirty="0"/>
                        <a:t> for control</a:t>
                      </a:r>
                      <a:endParaRPr 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27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9025"/>
            <a:ext cx="7886700" cy="1325563"/>
          </a:xfrm>
        </p:spPr>
        <p:txBody>
          <a:bodyPr/>
          <a:lstStyle/>
          <a:p>
            <a:r>
              <a:rPr lang="en-US"/>
              <a:t>Pathophysiology of IDDM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70170564"/>
              </p:ext>
            </p:extLst>
          </p:nvPr>
        </p:nvGraphicFramePr>
        <p:xfrm>
          <a:off x="304800" y="1397000"/>
          <a:ext cx="83058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8706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721" y="228600"/>
            <a:ext cx="7886700" cy="1325563"/>
          </a:xfrm>
        </p:spPr>
        <p:txBody>
          <a:bodyPr/>
          <a:lstStyle/>
          <a:p>
            <a:r>
              <a:rPr lang="en-US" dirty="0"/>
              <a:t>Criteria for Diagnosis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007886"/>
              </p:ext>
            </p:extLst>
          </p:nvPr>
        </p:nvGraphicFramePr>
        <p:xfrm>
          <a:off x="610721" y="1476751"/>
          <a:ext cx="8210550" cy="4677223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821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1) Fasting plasma glucose &gt; or = 7.0 mmol/l (126 mg/dl)</a:t>
                      </a:r>
                    </a:p>
                    <a:p>
                      <a:pPr algn="ctr"/>
                      <a:r>
                        <a:rPr lang="en-US" sz="2400" dirty="0"/>
                        <a:t>(no caloric intake for at least 8 </a:t>
                      </a:r>
                      <a:r>
                        <a:rPr lang="en-US" sz="2400" dirty="0" err="1"/>
                        <a:t>hrs</a:t>
                      </a:r>
                      <a:r>
                        <a:rPr lang="en-US" sz="2400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9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2) 2-hr plasma glucose &gt; or = 11.1mmol/l</a:t>
                      </a:r>
                      <a:r>
                        <a:rPr lang="en-US" sz="2400" baseline="0" dirty="0"/>
                        <a:t> (200mg/dl) during an oral glucose test trial (75 g anhydrous glucose in water)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19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3) Hb A1C &gt; or = 6.5%</a:t>
                      </a:r>
                    </a:p>
                    <a:p>
                      <a:pPr algn="ctr"/>
                      <a:r>
                        <a:rPr lang="en-US" sz="2400" baseline="0" dirty="0"/>
                        <a:t>(False reading in patients with anemia and hemoglobinopathies)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9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4) Plasma glucose &gt; or = 11.1</a:t>
                      </a:r>
                      <a:r>
                        <a:rPr lang="en-US" sz="2400" baseline="0" dirty="0"/>
                        <a:t> mmol/l (200mg/dl) in a patient with classic symptoms of hyperglycemia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04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*Only</a:t>
                      </a:r>
                      <a:r>
                        <a:rPr lang="en-US" baseline="0" dirty="0"/>
                        <a:t> one required for diagnosis of diabetes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1720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265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854075"/>
          </a:xfrm>
        </p:spPr>
        <p:txBody>
          <a:bodyPr/>
          <a:lstStyle/>
          <a:p>
            <a:r>
              <a:rPr lang="en-US" dirty="0">
                <a:latin typeface="+mn-lt"/>
              </a:rPr>
              <a:t>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8515350" cy="4729163"/>
          </a:xfrm>
        </p:spPr>
        <p:txBody>
          <a:bodyPr>
            <a:normAutofit fontScale="92500"/>
          </a:bodyPr>
          <a:lstStyle/>
          <a:p>
            <a:pPr marL="288925" indent="-288925"/>
            <a:r>
              <a:rPr lang="en-US" dirty="0"/>
              <a:t>Classic symptoms of significant hyperglycemia</a:t>
            </a:r>
          </a:p>
          <a:p>
            <a:pPr marL="577850" lvl="1" indent="-227013">
              <a:buFont typeface="System Font Regular"/>
              <a:buChar char="-"/>
            </a:pPr>
            <a:r>
              <a:rPr lang="en-US" sz="2600" dirty="0">
                <a:sym typeface="Wingdings"/>
              </a:rPr>
              <a:t>Polyuria</a:t>
            </a:r>
          </a:p>
          <a:p>
            <a:pPr marL="577850" lvl="1" indent="-227013">
              <a:buFont typeface="System Font Regular"/>
              <a:buChar char="-"/>
            </a:pPr>
            <a:r>
              <a:rPr lang="en-US" sz="2600" dirty="0">
                <a:sym typeface="Wingdings"/>
              </a:rPr>
              <a:t>Polydipsia</a:t>
            </a:r>
          </a:p>
          <a:p>
            <a:pPr marL="577850" lvl="1" indent="-227013">
              <a:buFont typeface="System Font Regular"/>
              <a:buChar char="-"/>
            </a:pPr>
            <a:r>
              <a:rPr lang="en-US" sz="2600" dirty="0">
                <a:sym typeface="Wingdings"/>
              </a:rPr>
              <a:t>Weight Loss</a:t>
            </a:r>
          </a:p>
          <a:p>
            <a:pPr marL="577850" lvl="1" indent="-227013">
              <a:buFont typeface="System Font Regular"/>
              <a:buChar char="-"/>
            </a:pPr>
            <a:r>
              <a:rPr lang="en-US" sz="2600" dirty="0">
                <a:sym typeface="Wingdings"/>
              </a:rPr>
              <a:t>Polyphagia</a:t>
            </a:r>
          </a:p>
          <a:p>
            <a:pPr marL="577850" lvl="1" indent="-227013">
              <a:buFont typeface="System Font Regular"/>
              <a:buChar char="-"/>
            </a:pPr>
            <a:r>
              <a:rPr lang="en-US" sz="2600" dirty="0">
                <a:sym typeface="Wingdings"/>
              </a:rPr>
              <a:t>Blurred Vision</a:t>
            </a:r>
            <a:endParaRPr lang="en-US" sz="2600" dirty="0"/>
          </a:p>
          <a:p>
            <a:pPr marL="288925" indent="-288925"/>
            <a:r>
              <a:rPr lang="en-US" dirty="0"/>
              <a:t>Growth impairment</a:t>
            </a:r>
          </a:p>
          <a:p>
            <a:pPr marL="288925" indent="-288925"/>
            <a:r>
              <a:rPr lang="en-US" dirty="0"/>
              <a:t>Susceptibility to infections from chronic hyperglycemia</a:t>
            </a:r>
          </a:p>
          <a:p>
            <a:pPr marL="288925" indent="-288925"/>
            <a:r>
              <a:rPr lang="en-US" dirty="0"/>
              <a:t>Diabetic ketoacidosis </a:t>
            </a:r>
            <a:r>
              <a:rPr lang="en-US" dirty="0">
                <a:sym typeface="Wingdings"/>
              </a:rPr>
              <a:t> life-threatening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606516"/>
      </p:ext>
    </p:extLst>
  </p:cSld>
  <p:clrMapOvr>
    <a:masterClrMapping/>
  </p:clrMapOvr>
</p:sld>
</file>

<file path=ppt/theme/theme1.xml><?xml version="1.0" encoding="utf-8"?>
<a:theme xmlns:a="http://schemas.openxmlformats.org/drawingml/2006/main" name="SPACI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 GLOBAL PPT template 03-11-2019" id="{A79F18FC-84E4-5A4A-8694-B0D6C91A4E78}" vid="{5F839F61-D0BC-E348-983B-C9437D920991}"/>
    </a:ext>
  </a:extLst>
</a:theme>
</file>

<file path=ppt/theme/theme2.xml><?xml version="1.0" encoding="utf-8"?>
<a:theme xmlns:a="http://schemas.openxmlformats.org/drawingml/2006/main" name="1_SPACI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 GLOBAL PPT template 03-11-2019" id="{A79F18FC-84E4-5A4A-8694-B0D6C91A4E78}" vid="{2E6B72E7-DBDD-634C-B43C-3EFB7A32A8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SPACIES</Template>
  <TotalTime>1340</TotalTime>
  <Words>1860</Words>
  <Application>Microsoft Macintosh PowerPoint</Application>
  <PresentationFormat>On-screen Show (4:3)</PresentationFormat>
  <Paragraphs>407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System Font Regular</vt:lpstr>
      <vt:lpstr>Arial</vt:lpstr>
      <vt:lpstr>Calibri</vt:lpstr>
      <vt:lpstr>Calibri Light</vt:lpstr>
      <vt:lpstr>Wingdings</vt:lpstr>
      <vt:lpstr>SPACIES</vt:lpstr>
      <vt:lpstr>1_SPACIES</vt:lpstr>
      <vt:lpstr>Insulin-Dependent Diabetes Mellitus (IDDM): Anesthetic Implications and Perioperative Management</vt:lpstr>
      <vt:lpstr>Disclosures</vt:lpstr>
      <vt:lpstr>Learning Objectives:</vt:lpstr>
      <vt:lpstr>Overview</vt:lpstr>
      <vt:lpstr>Classification of Diabetes Mellitus</vt:lpstr>
      <vt:lpstr>Classification</vt:lpstr>
      <vt:lpstr>Pathophysiology of IDDM</vt:lpstr>
      <vt:lpstr>Criteria for Diagnosis</vt:lpstr>
      <vt:lpstr>Symptoms</vt:lpstr>
      <vt:lpstr>Type 1 diabetes (IDDM)</vt:lpstr>
      <vt:lpstr>Insulin Management -Prandial</vt:lpstr>
      <vt:lpstr>Insulin Management -Basal</vt:lpstr>
      <vt:lpstr>Insulin Management -Premixed</vt:lpstr>
      <vt:lpstr>Less Common Causes of Diabetes in Children</vt:lpstr>
      <vt:lpstr>Perioperative Metabolic Burden</vt:lpstr>
      <vt:lpstr>Guidelines for Perioperative Management</vt:lpstr>
      <vt:lpstr>Preoperative Assessment</vt:lpstr>
      <vt:lpstr>Insulin Management in Minor Elective Surgeries for IDDM</vt:lpstr>
      <vt:lpstr>Insulin Management in Major Elective Surgeries for IDDM</vt:lpstr>
      <vt:lpstr>Insulin Sliding Scale</vt:lpstr>
      <vt:lpstr>Insulin Sliding Scale</vt:lpstr>
      <vt:lpstr>Insulin Management in Elective Surgeries for Type 2 Diabetes</vt:lpstr>
      <vt:lpstr>Emergency Surgery</vt:lpstr>
      <vt:lpstr>Diabetic Ketoacidosis (DKA)</vt:lpstr>
      <vt:lpstr>Diagnosis of DKA</vt:lpstr>
      <vt:lpstr>Management of DKA</vt:lpstr>
      <vt:lpstr>Conclusions:</vt:lpstr>
      <vt:lpstr>References: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Infosino, Andrew</dc:creator>
  <cp:lastModifiedBy>Infosino, Andrew</cp:lastModifiedBy>
  <cp:revision>106</cp:revision>
  <dcterms:created xsi:type="dcterms:W3CDTF">2019-04-09T15:21:04Z</dcterms:created>
  <dcterms:modified xsi:type="dcterms:W3CDTF">2020-10-30T20:21:29Z</dcterms:modified>
</cp:coreProperties>
</file>